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7" r:id="rId3"/>
    <p:sldId id="269" r:id="rId4"/>
    <p:sldId id="268" r:id="rId5"/>
    <p:sldId id="276" r:id="rId6"/>
    <p:sldId id="260" r:id="rId7"/>
    <p:sldId id="265" r:id="rId8"/>
    <p:sldId id="264" r:id="rId9"/>
    <p:sldId id="261" r:id="rId10"/>
    <p:sldId id="262" r:id="rId11"/>
    <p:sldId id="263" r:id="rId12"/>
    <p:sldId id="272" r:id="rId13"/>
    <p:sldId id="271" r:id="rId14"/>
    <p:sldId id="274" r:id="rId15"/>
    <p:sldId id="275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61" d="100"/>
          <a:sy n="61" d="100"/>
        </p:scale>
        <p:origin x="68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REKTOR\SDM\WSHOP\DATA%20DOSE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TA\REKTOR\RKTT\DATA%20DOSEN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REKTOR\SDM\WSHOP\DATA%20DOSE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REKTOR\SDM\WSHOP\DATA%20DOSE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REKTOR\SDM\WSHOP\DATA%20DOSE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REKTOR\SDM\WSHOP\DATA%20DOSE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REKTOR\SDM\WSHOP\DATA%20DOSE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REKTOR\SDM\WSHOP\DATA%20DOSE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REKTOR\SDM\WSHOP\DATA%20DOSE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TA\REKTOR\RKTT\DATA%20DOS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618336565274979"/>
          <c:y val="5.3911542170408111E-4"/>
          <c:w val="0.84377237444325848"/>
          <c:h val="0.7391110363266553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Sheet2!$B$8:$B$12</c:f>
              <c:strCache>
                <c:ptCount val="5"/>
                <c:pt idx="0">
                  <c:v>Studi S2</c:v>
                </c:pt>
                <c:pt idx="1">
                  <c:v>Studi S3</c:v>
                </c:pt>
                <c:pt idx="2">
                  <c:v>S2</c:v>
                </c:pt>
                <c:pt idx="3">
                  <c:v>SP</c:v>
                </c:pt>
                <c:pt idx="4">
                  <c:v>S3</c:v>
                </c:pt>
              </c:strCache>
            </c:strRef>
          </c:cat>
          <c:val>
            <c:numRef>
              <c:f>Sheet2!$C$8:$C$12</c:f>
              <c:numCache>
                <c:formatCode>General</c:formatCode>
                <c:ptCount val="5"/>
                <c:pt idx="0">
                  <c:v>6</c:v>
                </c:pt>
                <c:pt idx="1">
                  <c:v>128</c:v>
                </c:pt>
                <c:pt idx="2">
                  <c:v>336</c:v>
                </c:pt>
                <c:pt idx="3">
                  <c:v>18</c:v>
                </c:pt>
                <c:pt idx="4">
                  <c:v>146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2">
            <a:lumMod val="40000"/>
            <a:lumOff val="60000"/>
          </a:schemeClr>
        </a:solidFill>
      </c:spPr>
    </c:sideWall>
    <c:backWall>
      <c:thickness val="0"/>
      <c:spPr>
        <a:solidFill>
          <a:schemeClr val="accent2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4"/>
              <c:layout>
                <c:manualLayout>
                  <c:x val="2.1739130434782608E-2"/>
                  <c:y val="-0.1021524873498680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1355571327182295E-2"/>
                  <c:y val="-0.1997730090505610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id-ID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layout/>
                <c15:showLeaderLines val="0"/>
              </c:ext>
            </c:extLst>
          </c:dLbls>
          <c:cat>
            <c:strRef>
              <c:f>Sheet1!$B$105:$B$111</c:f>
              <c:strCache>
                <c:ptCount val="7"/>
                <c:pt idx="0">
                  <c:v>&lt; 5</c:v>
                </c:pt>
                <c:pt idx="1">
                  <c:v>6 sd 10</c:v>
                </c:pt>
                <c:pt idx="2">
                  <c:v>11 sd 15</c:v>
                </c:pt>
                <c:pt idx="3">
                  <c:v>16 sd 20</c:v>
                </c:pt>
                <c:pt idx="4">
                  <c:v>21 sd 25</c:v>
                </c:pt>
                <c:pt idx="5">
                  <c:v>26 sd 30</c:v>
                </c:pt>
                <c:pt idx="6">
                  <c:v>30 &lt;</c:v>
                </c:pt>
              </c:strCache>
            </c:strRef>
          </c:cat>
          <c:val>
            <c:numRef>
              <c:f>Sheet1!$C$105:$C$111</c:f>
              <c:numCache>
                <c:formatCode>0.00</c:formatCode>
                <c:ptCount val="7"/>
                <c:pt idx="0">
                  <c:v>40.669856459330148</c:v>
                </c:pt>
                <c:pt idx="1">
                  <c:v>14.992025518341306</c:v>
                </c:pt>
                <c:pt idx="2">
                  <c:v>7.3365231259968109</c:v>
                </c:pt>
                <c:pt idx="3">
                  <c:v>15.47049441786284</c:v>
                </c:pt>
                <c:pt idx="4">
                  <c:v>15.629984051036683</c:v>
                </c:pt>
                <c:pt idx="5">
                  <c:v>4.3062200956937797</c:v>
                </c:pt>
                <c:pt idx="6">
                  <c:v>1.5948963317384368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3317144"/>
        <c:axId val="253320280"/>
        <c:axId val="0"/>
      </c:bar3DChart>
      <c:catAx>
        <c:axId val="253317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3320280"/>
        <c:crosses val="autoZero"/>
        <c:auto val="1"/>
        <c:lblAlgn val="ctr"/>
        <c:lblOffset val="100"/>
        <c:noMultiLvlLbl val="0"/>
      </c:catAx>
      <c:valAx>
        <c:axId val="25332028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53317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Sheet2!$B$87:$B$90</c:f>
              <c:strCache>
                <c:ptCount val="4"/>
                <c:pt idx="0">
                  <c:v>S1</c:v>
                </c:pt>
                <c:pt idx="1">
                  <c:v>S2</c:v>
                </c:pt>
                <c:pt idx="2">
                  <c:v>SP</c:v>
                </c:pt>
                <c:pt idx="3">
                  <c:v>S3</c:v>
                </c:pt>
              </c:strCache>
            </c:strRef>
          </c:cat>
          <c:val>
            <c:numRef>
              <c:f>Sheet2!$C$87:$C$90</c:f>
              <c:numCache>
                <c:formatCode>General</c:formatCode>
                <c:ptCount val="4"/>
                <c:pt idx="0">
                  <c:v>6</c:v>
                </c:pt>
                <c:pt idx="1">
                  <c:v>464</c:v>
                </c:pt>
                <c:pt idx="2">
                  <c:v>18</c:v>
                </c:pt>
                <c:pt idx="3">
                  <c:v>146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 sz="1600" b="1"/>
              <a:t>Dosen PTN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20048309178744E-2"/>
          <c:y val="0.16182034123756878"/>
          <c:w val="0.84842995169082125"/>
          <c:h val="0.6857424084270171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Sheet2!$B$114:$B$117</c:f>
              <c:strCache>
                <c:ptCount val="4"/>
                <c:pt idx="0">
                  <c:v>S1</c:v>
                </c:pt>
                <c:pt idx="1">
                  <c:v>S2</c:v>
                </c:pt>
                <c:pt idx="2">
                  <c:v>SP</c:v>
                </c:pt>
                <c:pt idx="3">
                  <c:v>S3</c:v>
                </c:pt>
              </c:strCache>
            </c:strRef>
          </c:cat>
          <c:val>
            <c:numRef>
              <c:f>Sheet2!$C$114:$C$117</c:f>
              <c:numCache>
                <c:formatCode>General</c:formatCode>
                <c:ptCount val="4"/>
                <c:pt idx="0">
                  <c:v>3302</c:v>
                </c:pt>
                <c:pt idx="1">
                  <c:v>46436</c:v>
                </c:pt>
                <c:pt idx="2">
                  <c:v>2338</c:v>
                </c:pt>
                <c:pt idx="3">
                  <c:v>20721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 sz="1600" b="1" dirty="0"/>
              <a:t>Dosen </a:t>
            </a:r>
            <a:r>
              <a:rPr lang="id-ID" sz="1600" b="1" dirty="0" smtClean="0"/>
              <a:t>PTS</a:t>
            </a:r>
            <a:endParaRPr lang="id-ID" sz="16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3"/>
              <c:layout>
                <c:manualLayout>
                  <c:x val="0.1361111111111111"/>
                  <c:y val="-2.314814814814816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Sheet2!$B$101:$B$104</c:f>
              <c:strCache>
                <c:ptCount val="4"/>
                <c:pt idx="0">
                  <c:v>S1</c:v>
                </c:pt>
                <c:pt idx="1">
                  <c:v>S2</c:v>
                </c:pt>
                <c:pt idx="2">
                  <c:v>SP</c:v>
                </c:pt>
                <c:pt idx="3">
                  <c:v>S3</c:v>
                </c:pt>
              </c:strCache>
            </c:strRef>
          </c:cat>
          <c:val>
            <c:numRef>
              <c:f>Sheet2!$C$101:$C$104</c:f>
              <c:numCache>
                <c:formatCode>General</c:formatCode>
                <c:ptCount val="4"/>
                <c:pt idx="0">
                  <c:v>41239</c:v>
                </c:pt>
                <c:pt idx="1">
                  <c:v>111482</c:v>
                </c:pt>
                <c:pt idx="2">
                  <c:v>1224</c:v>
                </c:pt>
                <c:pt idx="3">
                  <c:v>11775</c:v>
                </c:pt>
              </c:numCache>
            </c:numRef>
          </c:val>
        </c:ser>
        <c:ser>
          <c:idx val="0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Sheet2!$B$114:$B$117</c:f>
              <c:strCache>
                <c:ptCount val="4"/>
                <c:pt idx="0">
                  <c:v>S1</c:v>
                </c:pt>
                <c:pt idx="1">
                  <c:v>S2</c:v>
                </c:pt>
                <c:pt idx="2">
                  <c:v>SP</c:v>
                </c:pt>
                <c:pt idx="3">
                  <c:v>S3</c:v>
                </c:pt>
              </c:strCache>
            </c:strRef>
          </c:cat>
          <c:val>
            <c:numRef>
              <c:f>Sheet2!$C$114:$C$117</c:f>
              <c:numCache>
                <c:formatCode>General</c:formatCode>
                <c:ptCount val="4"/>
                <c:pt idx="0">
                  <c:v>3302</c:v>
                </c:pt>
                <c:pt idx="1">
                  <c:v>46436</c:v>
                </c:pt>
                <c:pt idx="2">
                  <c:v>2338</c:v>
                </c:pt>
                <c:pt idx="3">
                  <c:v>20721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Sheet2!$B$15:$B$19</c:f>
              <c:strCache>
                <c:ptCount val="5"/>
                <c:pt idx="0">
                  <c:v>BP</c:v>
                </c:pt>
                <c:pt idx="1">
                  <c:v>AA</c:v>
                </c:pt>
                <c:pt idx="2">
                  <c:v>L</c:v>
                </c:pt>
                <c:pt idx="3">
                  <c:v>LK</c:v>
                </c:pt>
                <c:pt idx="4">
                  <c:v>GB</c:v>
                </c:pt>
              </c:strCache>
            </c:strRef>
          </c:cat>
          <c:val>
            <c:numRef>
              <c:f>Sheet2!$C$15:$C$19</c:f>
              <c:numCache>
                <c:formatCode>General</c:formatCode>
                <c:ptCount val="5"/>
                <c:pt idx="0">
                  <c:v>220</c:v>
                </c:pt>
                <c:pt idx="1">
                  <c:v>164</c:v>
                </c:pt>
                <c:pt idx="2">
                  <c:v>154</c:v>
                </c:pt>
                <c:pt idx="3">
                  <c:v>76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Sheet2!$B$40:$B$44</c:f>
              <c:strCache>
                <c:ptCount val="5"/>
                <c:pt idx="0">
                  <c:v>BP</c:v>
                </c:pt>
                <c:pt idx="1">
                  <c:v>AA</c:v>
                </c:pt>
                <c:pt idx="2">
                  <c:v>L</c:v>
                </c:pt>
                <c:pt idx="3">
                  <c:v>LK</c:v>
                </c:pt>
                <c:pt idx="4">
                  <c:v>GB</c:v>
                </c:pt>
              </c:strCache>
            </c:strRef>
          </c:cat>
          <c:val>
            <c:numRef>
              <c:f>Sheet2!$C$40:$C$44</c:f>
              <c:numCache>
                <c:formatCode>General</c:formatCode>
                <c:ptCount val="5"/>
                <c:pt idx="0">
                  <c:v>106701</c:v>
                </c:pt>
                <c:pt idx="1">
                  <c:v>53259</c:v>
                </c:pt>
                <c:pt idx="2">
                  <c:v>49639</c:v>
                </c:pt>
                <c:pt idx="3">
                  <c:v>29518</c:v>
                </c:pt>
                <c:pt idx="4">
                  <c:v>5241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 sz="1600" dirty="0" smtClean="0"/>
              <a:t>Dosen PTN</a:t>
            </a:r>
            <a:endParaRPr lang="id-ID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83333333333334E-2"/>
          <c:y val="0.22004447360746568"/>
          <c:w val="0.81388888888888888"/>
          <c:h val="0.5747947652376785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Sheet2!$B$54:$B$58</c:f>
              <c:strCache>
                <c:ptCount val="5"/>
                <c:pt idx="0">
                  <c:v>BP</c:v>
                </c:pt>
                <c:pt idx="1">
                  <c:v>AA</c:v>
                </c:pt>
                <c:pt idx="2">
                  <c:v>L</c:v>
                </c:pt>
                <c:pt idx="3">
                  <c:v>LK</c:v>
                </c:pt>
                <c:pt idx="4">
                  <c:v>GB</c:v>
                </c:pt>
              </c:strCache>
            </c:strRef>
          </c:cat>
          <c:val>
            <c:numRef>
              <c:f>Sheet2!$C$54:$C$58</c:f>
              <c:numCache>
                <c:formatCode>General</c:formatCode>
                <c:ptCount val="5"/>
                <c:pt idx="0">
                  <c:v>10722</c:v>
                </c:pt>
                <c:pt idx="1">
                  <c:v>13973</c:v>
                </c:pt>
                <c:pt idx="2">
                  <c:v>24481</c:v>
                </c:pt>
                <c:pt idx="3">
                  <c:v>20265</c:v>
                </c:pt>
                <c:pt idx="4">
                  <c:v>4176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 sz="1600" dirty="0" smtClean="0"/>
              <a:t>Dosen PTS</a:t>
            </a:r>
            <a:endParaRPr lang="id-ID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Sheet2!$B$70:$B$74</c:f>
              <c:strCache>
                <c:ptCount val="5"/>
                <c:pt idx="0">
                  <c:v>BP</c:v>
                </c:pt>
                <c:pt idx="1">
                  <c:v>AA</c:v>
                </c:pt>
                <c:pt idx="2">
                  <c:v>L</c:v>
                </c:pt>
                <c:pt idx="3">
                  <c:v>LK</c:v>
                </c:pt>
                <c:pt idx="4">
                  <c:v>GB</c:v>
                </c:pt>
              </c:strCache>
            </c:strRef>
          </c:cat>
          <c:val>
            <c:numRef>
              <c:f>Sheet2!$C$70:$C$74</c:f>
              <c:numCache>
                <c:formatCode>General</c:formatCode>
                <c:ptCount val="5"/>
                <c:pt idx="0">
                  <c:v>95979</c:v>
                </c:pt>
                <c:pt idx="1">
                  <c:v>39286</c:v>
                </c:pt>
                <c:pt idx="2">
                  <c:v>25158</c:v>
                </c:pt>
                <c:pt idx="3">
                  <c:v>9253</c:v>
                </c:pt>
                <c:pt idx="4">
                  <c:v>1065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bg2">
            <a:lumMod val="75000"/>
          </a:schemeClr>
        </a:solidFill>
      </c:spPr>
    </c:sideWall>
    <c:backWall>
      <c:thickness val="0"/>
      <c:spPr>
        <a:solidFill>
          <a:schemeClr val="bg2">
            <a:lumMod val="75000"/>
          </a:scheme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id-ID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layout/>
                <c15:showLeaderLines val="0"/>
              </c:ext>
            </c:extLst>
          </c:dLbls>
          <c:cat>
            <c:strRef>
              <c:f>Sheet1!$B$87:$B$92</c:f>
              <c:strCache>
                <c:ptCount val="6"/>
                <c:pt idx="0">
                  <c:v>&lt;30</c:v>
                </c:pt>
                <c:pt idx="1">
                  <c:v>31-40</c:v>
                </c:pt>
                <c:pt idx="2">
                  <c:v>41-50</c:v>
                </c:pt>
                <c:pt idx="3">
                  <c:v>51-60</c:v>
                </c:pt>
                <c:pt idx="4">
                  <c:v>60&lt;</c:v>
                </c:pt>
                <c:pt idx="5">
                  <c:v>Na</c:v>
                </c:pt>
              </c:strCache>
            </c:strRef>
          </c:cat>
          <c:val>
            <c:numRef>
              <c:f>Sheet1!$C$87:$C$92</c:f>
              <c:numCache>
                <c:formatCode>0.00</c:formatCode>
                <c:ptCount val="6"/>
                <c:pt idx="0">
                  <c:v>10.36682615629984</c:v>
                </c:pt>
                <c:pt idx="1">
                  <c:v>29.505582137161085</c:v>
                </c:pt>
                <c:pt idx="2">
                  <c:v>33.333333333333329</c:v>
                </c:pt>
                <c:pt idx="3">
                  <c:v>14.513556618819775</c:v>
                </c:pt>
                <c:pt idx="4">
                  <c:v>2.7113237639553431</c:v>
                </c:pt>
                <c:pt idx="5">
                  <c:v>9.5693779904306222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53317928"/>
        <c:axId val="253318320"/>
        <c:axId val="0"/>
      </c:bar3DChart>
      <c:catAx>
        <c:axId val="253317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3318320"/>
        <c:crosses val="autoZero"/>
        <c:auto val="1"/>
        <c:lblAlgn val="ctr"/>
        <c:lblOffset val="100"/>
        <c:noMultiLvlLbl val="0"/>
      </c:catAx>
      <c:valAx>
        <c:axId val="25331832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53317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9B288F-88FC-4EE7-8A52-9CE331A3092C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6D180672-8651-4F3C-B893-498951275012}">
      <dgm:prSet phldrT="[Text]" custT="1"/>
      <dgm:spPr>
        <a:solidFill>
          <a:srgbClr val="00B050"/>
        </a:solidFill>
      </dgm:spPr>
      <dgm:t>
        <a:bodyPr/>
        <a:lstStyle/>
        <a:p>
          <a:r>
            <a:rPr lang="id-ID" sz="1400" b="1" baseline="0" dirty="0">
              <a:latin typeface="Century Gothic" panose="020B0502020202020204" pitchFamily="34" charset="0"/>
            </a:rPr>
            <a:t>Peningkatan Mutu SDM </a:t>
          </a:r>
          <a:r>
            <a:rPr lang="en-US" sz="1400" b="1" baseline="0" dirty="0">
              <a:latin typeface="Century Gothic" panose="020B0502020202020204" pitchFamily="34" charset="0"/>
            </a:rPr>
            <a:t>UMY</a:t>
          </a:r>
          <a:endParaRPr lang="id-ID" sz="1400" b="1" baseline="0" dirty="0">
            <a:latin typeface="Century Gothic" panose="020B0502020202020204" pitchFamily="34" charset="0"/>
          </a:endParaRPr>
        </a:p>
      </dgm:t>
    </dgm:pt>
    <dgm:pt modelId="{772D9DC4-934E-4F17-AB89-6DD170FF4983}" type="parTrans" cxnId="{D0EB7C57-14E7-4059-8EEA-A1C422331F53}">
      <dgm:prSet/>
      <dgm:spPr/>
      <dgm:t>
        <a:bodyPr/>
        <a:lstStyle/>
        <a:p>
          <a:endParaRPr lang="id-ID">
            <a:latin typeface="Century Gothic" panose="020B0502020202020204" pitchFamily="34" charset="0"/>
          </a:endParaRPr>
        </a:p>
      </dgm:t>
    </dgm:pt>
    <dgm:pt modelId="{B749BE5A-C82F-4C88-B2A4-7B9F669A98DC}" type="sibTrans" cxnId="{D0EB7C57-14E7-4059-8EEA-A1C422331F53}">
      <dgm:prSet/>
      <dgm:spPr/>
      <dgm:t>
        <a:bodyPr/>
        <a:lstStyle/>
        <a:p>
          <a:endParaRPr lang="id-ID">
            <a:latin typeface="Century Gothic" panose="020B0502020202020204" pitchFamily="34" charset="0"/>
          </a:endParaRPr>
        </a:p>
      </dgm:t>
    </dgm:pt>
    <dgm:pt modelId="{90E81CB9-D340-49A4-B8FB-995CCEDA859B}">
      <dgm:prSet phldrT="[Text]" custT="1"/>
      <dgm:spPr>
        <a:solidFill>
          <a:srgbClr val="0070C0"/>
        </a:solidFill>
      </dgm:spPr>
      <dgm:t>
        <a:bodyPr/>
        <a:lstStyle/>
        <a:p>
          <a:r>
            <a:rPr lang="id-ID" sz="1400" baseline="0" dirty="0">
              <a:latin typeface="Century Gothic" panose="020B0502020202020204" pitchFamily="34" charset="0"/>
            </a:rPr>
            <a:t>Peningkatan Karir jabatan fungsional</a:t>
          </a:r>
        </a:p>
      </dgm:t>
    </dgm:pt>
    <dgm:pt modelId="{5C0DCED6-E606-4AB8-B977-374489ED2908}" type="parTrans" cxnId="{625012AE-D130-4291-B5BD-55E64987E760}">
      <dgm:prSet/>
      <dgm:spPr/>
      <dgm:t>
        <a:bodyPr/>
        <a:lstStyle/>
        <a:p>
          <a:endParaRPr lang="id-ID">
            <a:latin typeface="Century Gothic" panose="020B0502020202020204" pitchFamily="34" charset="0"/>
          </a:endParaRPr>
        </a:p>
      </dgm:t>
    </dgm:pt>
    <dgm:pt modelId="{2D66ECF6-BA04-4B6C-BED3-CB5060E5E41A}" type="sibTrans" cxnId="{625012AE-D130-4291-B5BD-55E64987E760}">
      <dgm:prSet/>
      <dgm:spPr/>
      <dgm:t>
        <a:bodyPr/>
        <a:lstStyle/>
        <a:p>
          <a:endParaRPr lang="id-ID">
            <a:latin typeface="Century Gothic" panose="020B0502020202020204" pitchFamily="34" charset="0"/>
          </a:endParaRPr>
        </a:p>
      </dgm:t>
    </dgm:pt>
    <dgm:pt modelId="{4A4EC781-F07D-4A6D-A85C-C6BD2EABF638}">
      <dgm:prSet phldrT="[Text]" custT="1"/>
      <dgm:spPr>
        <a:solidFill>
          <a:srgbClr val="0070C0"/>
        </a:solidFill>
      </dgm:spPr>
      <dgm:t>
        <a:bodyPr/>
        <a:lstStyle/>
        <a:p>
          <a:r>
            <a:rPr lang="id-ID" sz="1600" dirty="0">
              <a:latin typeface="Century Gothic" panose="020B0502020202020204" pitchFamily="34" charset="0"/>
            </a:rPr>
            <a:t>Memperkuat Kemampuan Meneliti</a:t>
          </a:r>
        </a:p>
      </dgm:t>
    </dgm:pt>
    <dgm:pt modelId="{160CB719-FE87-4F85-B2CE-36FBE2E08AE7}" type="parTrans" cxnId="{C2D25544-23B6-47C0-BBC9-47D969CE5BDA}">
      <dgm:prSet/>
      <dgm:spPr/>
      <dgm:t>
        <a:bodyPr/>
        <a:lstStyle/>
        <a:p>
          <a:endParaRPr lang="id-ID">
            <a:latin typeface="Century Gothic" panose="020B0502020202020204" pitchFamily="34" charset="0"/>
          </a:endParaRPr>
        </a:p>
      </dgm:t>
    </dgm:pt>
    <dgm:pt modelId="{7BBC4EFC-3C55-43DD-AA13-7FD880DCBA6F}" type="sibTrans" cxnId="{C2D25544-23B6-47C0-BBC9-47D969CE5BDA}">
      <dgm:prSet/>
      <dgm:spPr/>
      <dgm:t>
        <a:bodyPr/>
        <a:lstStyle/>
        <a:p>
          <a:endParaRPr lang="id-ID">
            <a:latin typeface="Century Gothic" panose="020B0502020202020204" pitchFamily="34" charset="0"/>
          </a:endParaRPr>
        </a:p>
      </dgm:t>
    </dgm:pt>
    <dgm:pt modelId="{B01476FA-F24D-40DA-B76F-810C6E00992A}">
      <dgm:prSet phldrT="[Text]" custT="1"/>
      <dgm:spPr>
        <a:solidFill>
          <a:srgbClr val="0070C0"/>
        </a:solidFill>
      </dgm:spPr>
      <dgm:t>
        <a:bodyPr/>
        <a:lstStyle/>
        <a:p>
          <a:r>
            <a:rPr lang="id-ID" sz="1400" baseline="0" dirty="0">
              <a:latin typeface="Century Gothic" panose="020B0502020202020204" pitchFamily="34" charset="0"/>
            </a:rPr>
            <a:t>Peningkatan Publikasi Karya Ilmiah</a:t>
          </a:r>
        </a:p>
      </dgm:t>
    </dgm:pt>
    <dgm:pt modelId="{D96682C2-6A54-42E7-B3B0-CDC3C6C9F1F8}" type="parTrans" cxnId="{861C0221-5D3D-47E1-806B-25F7F2A5FD4C}">
      <dgm:prSet/>
      <dgm:spPr/>
      <dgm:t>
        <a:bodyPr/>
        <a:lstStyle/>
        <a:p>
          <a:endParaRPr lang="id-ID">
            <a:latin typeface="Century Gothic" panose="020B0502020202020204" pitchFamily="34" charset="0"/>
          </a:endParaRPr>
        </a:p>
      </dgm:t>
    </dgm:pt>
    <dgm:pt modelId="{08E317CA-D6C3-4704-A0C2-0FCC2780586F}" type="sibTrans" cxnId="{861C0221-5D3D-47E1-806B-25F7F2A5FD4C}">
      <dgm:prSet/>
      <dgm:spPr/>
      <dgm:t>
        <a:bodyPr/>
        <a:lstStyle/>
        <a:p>
          <a:endParaRPr lang="id-ID">
            <a:latin typeface="Century Gothic" panose="020B0502020202020204" pitchFamily="34" charset="0"/>
          </a:endParaRPr>
        </a:p>
      </dgm:t>
    </dgm:pt>
    <dgm:pt modelId="{975A025E-94B1-4761-A674-51A94AC97CD7}">
      <dgm:prSet phldrT="[Text]" custT="1"/>
      <dgm:spPr>
        <a:solidFill>
          <a:srgbClr val="00B0F0"/>
        </a:solidFill>
      </dgm:spPr>
      <dgm:t>
        <a:bodyPr/>
        <a:lstStyle/>
        <a:p>
          <a:r>
            <a:rPr lang="id-ID" sz="1600" baseline="0" dirty="0">
              <a:latin typeface="Century Gothic" panose="020B0502020202020204" pitchFamily="34" charset="0"/>
            </a:rPr>
            <a:t>Studi Lanjut (gelar)</a:t>
          </a:r>
        </a:p>
      </dgm:t>
    </dgm:pt>
    <dgm:pt modelId="{67C82EB5-03A0-48A8-8EB4-E159C2042009}" type="parTrans" cxnId="{5A4A955C-9091-4C37-AE4F-10AF4D6138EF}">
      <dgm:prSet/>
      <dgm:spPr/>
      <dgm:t>
        <a:bodyPr/>
        <a:lstStyle/>
        <a:p>
          <a:endParaRPr lang="id-ID">
            <a:latin typeface="Century Gothic" panose="020B0502020202020204" pitchFamily="34" charset="0"/>
          </a:endParaRPr>
        </a:p>
      </dgm:t>
    </dgm:pt>
    <dgm:pt modelId="{4624DADA-1725-4A56-88D0-967F7776AEF3}" type="sibTrans" cxnId="{5A4A955C-9091-4C37-AE4F-10AF4D6138EF}">
      <dgm:prSet/>
      <dgm:spPr/>
      <dgm:t>
        <a:bodyPr/>
        <a:lstStyle/>
        <a:p>
          <a:endParaRPr lang="id-ID">
            <a:latin typeface="Century Gothic" panose="020B0502020202020204" pitchFamily="34" charset="0"/>
          </a:endParaRPr>
        </a:p>
      </dgm:t>
    </dgm:pt>
    <dgm:pt modelId="{CFD2542C-E915-451D-AA3F-973D0CC34BDB}">
      <dgm:prSet custT="1"/>
      <dgm:spPr/>
      <dgm:t>
        <a:bodyPr/>
        <a:lstStyle/>
        <a:p>
          <a:r>
            <a:rPr lang="id-ID" sz="1400" baseline="0" dirty="0">
              <a:latin typeface="Century Gothic" panose="020B0502020202020204" pitchFamily="34" charset="0"/>
            </a:rPr>
            <a:t>Studi lanjut non-gelar/Diklat</a:t>
          </a:r>
        </a:p>
      </dgm:t>
    </dgm:pt>
    <dgm:pt modelId="{BB3B571E-13C2-4859-9DB4-4973F5E93AD6}" type="parTrans" cxnId="{0E1C292E-1815-4A79-9EAA-650E838E8929}">
      <dgm:prSet/>
      <dgm:spPr/>
      <dgm:t>
        <a:bodyPr/>
        <a:lstStyle/>
        <a:p>
          <a:endParaRPr lang="id-ID">
            <a:latin typeface="Century Gothic" panose="020B0502020202020204" pitchFamily="34" charset="0"/>
          </a:endParaRPr>
        </a:p>
      </dgm:t>
    </dgm:pt>
    <dgm:pt modelId="{0FA9A50B-D02C-4F40-B638-81BE55837F1B}" type="sibTrans" cxnId="{0E1C292E-1815-4A79-9EAA-650E838E8929}">
      <dgm:prSet/>
      <dgm:spPr/>
      <dgm:t>
        <a:bodyPr/>
        <a:lstStyle/>
        <a:p>
          <a:endParaRPr lang="id-ID">
            <a:latin typeface="Century Gothic" panose="020B0502020202020204" pitchFamily="34" charset="0"/>
          </a:endParaRPr>
        </a:p>
      </dgm:t>
    </dgm:pt>
    <dgm:pt modelId="{AC616007-9F06-43B8-8E3F-7E932E645445}">
      <dgm:prSet custT="1"/>
      <dgm:spPr/>
      <dgm:t>
        <a:bodyPr/>
        <a:lstStyle/>
        <a:p>
          <a:r>
            <a:rPr lang="id-ID" sz="1600" baseline="0" dirty="0">
              <a:latin typeface="Century Gothic" panose="020B0502020202020204" pitchFamily="34" charset="0"/>
            </a:rPr>
            <a:t>Sertifikasi Pendidik</a:t>
          </a:r>
        </a:p>
      </dgm:t>
    </dgm:pt>
    <dgm:pt modelId="{FF94BAAD-5342-4D92-B018-5AA8911E797A}" type="parTrans" cxnId="{909CD415-828F-46AA-8E97-4BE9AB6E383C}">
      <dgm:prSet/>
      <dgm:spPr/>
      <dgm:t>
        <a:bodyPr/>
        <a:lstStyle/>
        <a:p>
          <a:endParaRPr lang="id-ID">
            <a:latin typeface="Century Gothic" panose="020B0502020202020204" pitchFamily="34" charset="0"/>
          </a:endParaRPr>
        </a:p>
      </dgm:t>
    </dgm:pt>
    <dgm:pt modelId="{0ED233CE-D44F-477F-B681-3A796CA46278}" type="sibTrans" cxnId="{909CD415-828F-46AA-8E97-4BE9AB6E383C}">
      <dgm:prSet/>
      <dgm:spPr/>
      <dgm:t>
        <a:bodyPr/>
        <a:lstStyle/>
        <a:p>
          <a:endParaRPr lang="id-ID">
            <a:latin typeface="Century Gothic" panose="020B0502020202020204" pitchFamily="34" charset="0"/>
          </a:endParaRPr>
        </a:p>
      </dgm:t>
    </dgm:pt>
    <dgm:pt modelId="{11C125D0-D6FB-4BA7-98EC-F06769498FCA}" type="pres">
      <dgm:prSet presAssocID="{EB9B288F-88FC-4EE7-8A52-9CE331A3092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D5265-2FDA-4052-9466-89EB8862BC2A}" type="pres">
      <dgm:prSet presAssocID="{6D180672-8651-4F3C-B893-498951275012}" presName="centerShape" presStyleLbl="node0" presStyleIdx="0" presStyleCnt="1"/>
      <dgm:spPr/>
      <dgm:t>
        <a:bodyPr/>
        <a:lstStyle/>
        <a:p>
          <a:endParaRPr lang="en-US"/>
        </a:p>
      </dgm:t>
    </dgm:pt>
    <dgm:pt modelId="{D8546109-76D6-49C2-99EB-E7A7E05AC814}" type="pres">
      <dgm:prSet presAssocID="{5C0DCED6-E606-4AB8-B977-374489ED2908}" presName="parTrans" presStyleLbl="sibTrans2D1" presStyleIdx="0" presStyleCnt="6"/>
      <dgm:spPr/>
      <dgm:t>
        <a:bodyPr/>
        <a:lstStyle/>
        <a:p>
          <a:endParaRPr lang="en-US"/>
        </a:p>
      </dgm:t>
    </dgm:pt>
    <dgm:pt modelId="{5001F2CE-FC2A-4515-9472-5D2F027D30C1}" type="pres">
      <dgm:prSet presAssocID="{5C0DCED6-E606-4AB8-B977-374489ED2908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59B89A25-DA64-4D7B-9BC3-323307A53B67}" type="pres">
      <dgm:prSet presAssocID="{90E81CB9-D340-49A4-B8FB-995CCEDA859B}" presName="node" presStyleLbl="node1" presStyleIdx="0" presStyleCnt="6" custScaleX="1503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76DA5A-6120-420A-8EAD-5FF7D69E6E20}" type="pres">
      <dgm:prSet presAssocID="{160CB719-FE87-4F85-B2CE-36FBE2E08AE7}" presName="parTrans" presStyleLbl="sibTrans2D1" presStyleIdx="1" presStyleCnt="6"/>
      <dgm:spPr/>
      <dgm:t>
        <a:bodyPr/>
        <a:lstStyle/>
        <a:p>
          <a:endParaRPr lang="en-US"/>
        </a:p>
      </dgm:t>
    </dgm:pt>
    <dgm:pt modelId="{72CD52BA-1E53-405C-BA4E-7BBCCBE23F1F}" type="pres">
      <dgm:prSet presAssocID="{160CB719-FE87-4F85-B2CE-36FBE2E08AE7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B768142E-FD45-4E6F-AAF5-7C57BDAAB679}" type="pres">
      <dgm:prSet presAssocID="{4A4EC781-F07D-4A6D-A85C-C6BD2EABF638}" presName="node" presStyleLbl="node1" presStyleIdx="1" presStyleCnt="6" custScaleX="152833" custScaleY="104559" custRadScaleRad="98906" custRadScaleInc="1889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9346B-C982-44C6-8201-F27D5378B8D2}" type="pres">
      <dgm:prSet presAssocID="{BB3B571E-13C2-4859-9DB4-4973F5E93AD6}" presName="parTrans" presStyleLbl="sibTrans2D1" presStyleIdx="2" presStyleCnt="6"/>
      <dgm:spPr/>
      <dgm:t>
        <a:bodyPr/>
        <a:lstStyle/>
        <a:p>
          <a:endParaRPr lang="en-US"/>
        </a:p>
      </dgm:t>
    </dgm:pt>
    <dgm:pt modelId="{53C4DF1B-292D-431E-B7B2-5D26B6257B7C}" type="pres">
      <dgm:prSet presAssocID="{BB3B571E-13C2-4859-9DB4-4973F5E93AD6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1C2B7153-A25C-4879-B053-0E11C69FC163}" type="pres">
      <dgm:prSet presAssocID="{CFD2542C-E915-451D-AA3F-973D0CC34BDB}" presName="node" presStyleLbl="node1" presStyleIdx="2" presStyleCnt="6" custRadScaleRad="101164" custRadScaleInc="4343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23A00-C13B-4F7B-83E5-407727684C9F}" type="pres">
      <dgm:prSet presAssocID="{D96682C2-6A54-42E7-B3B0-CDC3C6C9F1F8}" presName="parTrans" presStyleLbl="sibTrans2D1" presStyleIdx="3" presStyleCnt="6"/>
      <dgm:spPr/>
      <dgm:t>
        <a:bodyPr/>
        <a:lstStyle/>
        <a:p>
          <a:endParaRPr lang="en-US"/>
        </a:p>
      </dgm:t>
    </dgm:pt>
    <dgm:pt modelId="{0962C3EE-D6F5-4857-9E45-E163869FBEFB}" type="pres">
      <dgm:prSet presAssocID="{D96682C2-6A54-42E7-B3B0-CDC3C6C9F1F8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D89C3FAF-974B-4E37-BC8D-8AFDCE3A0761}" type="pres">
      <dgm:prSet presAssocID="{B01476FA-F24D-40DA-B76F-810C6E00992A}" presName="node" presStyleLbl="node1" presStyleIdx="3" presStyleCnt="6" custScaleX="147492" custRadScaleRad="96329" custRadScaleInc="5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10D325-A5C3-43F6-95C6-459D72A93D91}" type="pres">
      <dgm:prSet presAssocID="{67C82EB5-03A0-48A8-8EB4-E159C2042009}" presName="parTrans" presStyleLbl="sibTrans2D1" presStyleIdx="4" presStyleCnt="6"/>
      <dgm:spPr/>
      <dgm:t>
        <a:bodyPr/>
        <a:lstStyle/>
        <a:p>
          <a:endParaRPr lang="en-US"/>
        </a:p>
      </dgm:t>
    </dgm:pt>
    <dgm:pt modelId="{D43C67AD-34F9-4E5A-ABDA-959FA538B928}" type="pres">
      <dgm:prSet presAssocID="{67C82EB5-03A0-48A8-8EB4-E159C2042009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2A462133-BB69-41EC-84BF-DBE03EAAADEB}" type="pres">
      <dgm:prSet presAssocID="{975A025E-94B1-4761-A674-51A94AC97CD7}" presName="node" presStyleLbl="node1" presStyleIdx="4" presStyleCnt="6" custScaleX="151034" custRadScaleRad="108814" custRadScaleInc="1977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D09C4-538A-4E46-8223-1014ECAE57B9}" type="pres">
      <dgm:prSet presAssocID="{FF94BAAD-5342-4D92-B018-5AA8911E797A}" presName="parTrans" presStyleLbl="sibTrans2D1" presStyleIdx="5" presStyleCnt="6"/>
      <dgm:spPr/>
      <dgm:t>
        <a:bodyPr/>
        <a:lstStyle/>
        <a:p>
          <a:endParaRPr lang="en-US"/>
        </a:p>
      </dgm:t>
    </dgm:pt>
    <dgm:pt modelId="{001314BE-A56A-4F4F-B3D2-E570850AA0AB}" type="pres">
      <dgm:prSet presAssocID="{FF94BAAD-5342-4D92-B018-5AA8911E797A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B515F98D-160F-436C-A268-7FE46409AE42}" type="pres">
      <dgm:prSet presAssocID="{AC616007-9F06-43B8-8E3F-7E932E645445}" presName="node" presStyleLbl="node1" presStyleIdx="5" presStyleCnt="6" custScaleX="123130" custRadScaleRad="96237" custRadScaleInc="393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75BC99-1AE8-44FF-8D0C-22E0B9A46BBD}" type="presOf" srcId="{160CB719-FE87-4F85-B2CE-36FBE2E08AE7}" destId="{72CD52BA-1E53-405C-BA4E-7BBCCBE23F1F}" srcOrd="1" destOrd="0" presId="urn:microsoft.com/office/officeart/2005/8/layout/radial5"/>
    <dgm:cxn modelId="{0E1C292E-1815-4A79-9EAA-650E838E8929}" srcId="{6D180672-8651-4F3C-B893-498951275012}" destId="{CFD2542C-E915-451D-AA3F-973D0CC34BDB}" srcOrd="2" destOrd="0" parTransId="{BB3B571E-13C2-4859-9DB4-4973F5E93AD6}" sibTransId="{0FA9A50B-D02C-4F40-B638-81BE55837F1B}"/>
    <dgm:cxn modelId="{D0EB7C57-14E7-4059-8EEA-A1C422331F53}" srcId="{EB9B288F-88FC-4EE7-8A52-9CE331A3092C}" destId="{6D180672-8651-4F3C-B893-498951275012}" srcOrd="0" destOrd="0" parTransId="{772D9DC4-934E-4F17-AB89-6DD170FF4983}" sibTransId="{B749BE5A-C82F-4C88-B2A4-7B9F669A98DC}"/>
    <dgm:cxn modelId="{5A4A955C-9091-4C37-AE4F-10AF4D6138EF}" srcId="{6D180672-8651-4F3C-B893-498951275012}" destId="{975A025E-94B1-4761-A674-51A94AC97CD7}" srcOrd="4" destOrd="0" parTransId="{67C82EB5-03A0-48A8-8EB4-E159C2042009}" sibTransId="{4624DADA-1725-4A56-88D0-967F7776AEF3}"/>
    <dgm:cxn modelId="{A6935588-2541-4806-8498-F7573BBA4211}" type="presOf" srcId="{AC616007-9F06-43B8-8E3F-7E932E645445}" destId="{B515F98D-160F-436C-A268-7FE46409AE42}" srcOrd="0" destOrd="0" presId="urn:microsoft.com/office/officeart/2005/8/layout/radial5"/>
    <dgm:cxn modelId="{FEA2A08D-B964-40FA-B8AC-11EB48251B70}" type="presOf" srcId="{EB9B288F-88FC-4EE7-8A52-9CE331A3092C}" destId="{11C125D0-D6FB-4BA7-98EC-F06769498FCA}" srcOrd="0" destOrd="0" presId="urn:microsoft.com/office/officeart/2005/8/layout/radial5"/>
    <dgm:cxn modelId="{201D5DFC-5785-4F19-BB62-AA980E85E6FF}" type="presOf" srcId="{FF94BAAD-5342-4D92-B018-5AA8911E797A}" destId="{001314BE-A56A-4F4F-B3D2-E570850AA0AB}" srcOrd="1" destOrd="0" presId="urn:microsoft.com/office/officeart/2005/8/layout/radial5"/>
    <dgm:cxn modelId="{EC384442-D577-4E69-B2A5-575125C9524E}" type="presOf" srcId="{975A025E-94B1-4761-A674-51A94AC97CD7}" destId="{2A462133-BB69-41EC-84BF-DBE03EAAADEB}" srcOrd="0" destOrd="0" presId="urn:microsoft.com/office/officeart/2005/8/layout/radial5"/>
    <dgm:cxn modelId="{C6C914CF-AA0A-49CF-A5F2-E7F97B7F492B}" type="presOf" srcId="{67C82EB5-03A0-48A8-8EB4-E159C2042009}" destId="{D43C67AD-34F9-4E5A-ABDA-959FA538B928}" srcOrd="1" destOrd="0" presId="urn:microsoft.com/office/officeart/2005/8/layout/radial5"/>
    <dgm:cxn modelId="{65DD48C9-2C90-42AE-A943-A8EB829FF24A}" type="presOf" srcId="{BB3B571E-13C2-4859-9DB4-4973F5E93AD6}" destId="{53C4DF1B-292D-431E-B7B2-5D26B6257B7C}" srcOrd="1" destOrd="0" presId="urn:microsoft.com/office/officeart/2005/8/layout/radial5"/>
    <dgm:cxn modelId="{861C0221-5D3D-47E1-806B-25F7F2A5FD4C}" srcId="{6D180672-8651-4F3C-B893-498951275012}" destId="{B01476FA-F24D-40DA-B76F-810C6E00992A}" srcOrd="3" destOrd="0" parTransId="{D96682C2-6A54-42E7-B3B0-CDC3C6C9F1F8}" sibTransId="{08E317CA-D6C3-4704-A0C2-0FCC2780586F}"/>
    <dgm:cxn modelId="{2B53F297-52FB-4521-90CF-65433B7FFD67}" type="presOf" srcId="{90E81CB9-D340-49A4-B8FB-995CCEDA859B}" destId="{59B89A25-DA64-4D7B-9BC3-323307A53B67}" srcOrd="0" destOrd="0" presId="urn:microsoft.com/office/officeart/2005/8/layout/radial5"/>
    <dgm:cxn modelId="{2AB72F3B-01A7-4366-AF3F-5BF26656ABDC}" type="presOf" srcId="{5C0DCED6-E606-4AB8-B977-374489ED2908}" destId="{D8546109-76D6-49C2-99EB-E7A7E05AC814}" srcOrd="0" destOrd="0" presId="urn:microsoft.com/office/officeart/2005/8/layout/radial5"/>
    <dgm:cxn modelId="{977E364A-6F7D-4BF0-A4F3-045792D60510}" type="presOf" srcId="{4A4EC781-F07D-4A6D-A85C-C6BD2EABF638}" destId="{B768142E-FD45-4E6F-AAF5-7C57BDAAB679}" srcOrd="0" destOrd="0" presId="urn:microsoft.com/office/officeart/2005/8/layout/radial5"/>
    <dgm:cxn modelId="{AE2F650D-AFE7-4AFA-81DE-0E22147E6032}" type="presOf" srcId="{5C0DCED6-E606-4AB8-B977-374489ED2908}" destId="{5001F2CE-FC2A-4515-9472-5D2F027D30C1}" srcOrd="1" destOrd="0" presId="urn:microsoft.com/office/officeart/2005/8/layout/radial5"/>
    <dgm:cxn modelId="{AE97F381-8974-4AF9-BB78-756B103E14D5}" type="presOf" srcId="{6D180672-8651-4F3C-B893-498951275012}" destId="{372D5265-2FDA-4052-9466-89EB8862BC2A}" srcOrd="0" destOrd="0" presId="urn:microsoft.com/office/officeart/2005/8/layout/radial5"/>
    <dgm:cxn modelId="{EC80DD22-16FE-40C3-B570-01BBBCE45238}" type="presOf" srcId="{D96682C2-6A54-42E7-B3B0-CDC3C6C9F1F8}" destId="{31423A00-C13B-4F7B-83E5-407727684C9F}" srcOrd="0" destOrd="0" presId="urn:microsoft.com/office/officeart/2005/8/layout/radial5"/>
    <dgm:cxn modelId="{42E79A2B-C040-4E6B-9A2D-FEB9FC238713}" type="presOf" srcId="{160CB719-FE87-4F85-B2CE-36FBE2E08AE7}" destId="{C276DA5A-6120-420A-8EAD-5FF7D69E6E20}" srcOrd="0" destOrd="0" presId="urn:microsoft.com/office/officeart/2005/8/layout/radial5"/>
    <dgm:cxn modelId="{1C2DDF7A-BC1C-4431-94D1-547999124001}" type="presOf" srcId="{CFD2542C-E915-451D-AA3F-973D0CC34BDB}" destId="{1C2B7153-A25C-4879-B053-0E11C69FC163}" srcOrd="0" destOrd="0" presId="urn:microsoft.com/office/officeart/2005/8/layout/radial5"/>
    <dgm:cxn modelId="{3CCF5CDE-9A08-4958-A907-3788AFC4E7B1}" type="presOf" srcId="{BB3B571E-13C2-4859-9DB4-4973F5E93AD6}" destId="{00B9346B-C982-44C6-8201-F27D5378B8D2}" srcOrd="0" destOrd="0" presId="urn:microsoft.com/office/officeart/2005/8/layout/radial5"/>
    <dgm:cxn modelId="{E200E1CA-0066-4E59-9DF0-0287C034C8C1}" type="presOf" srcId="{B01476FA-F24D-40DA-B76F-810C6E00992A}" destId="{D89C3FAF-974B-4E37-BC8D-8AFDCE3A0761}" srcOrd="0" destOrd="0" presId="urn:microsoft.com/office/officeart/2005/8/layout/radial5"/>
    <dgm:cxn modelId="{C2D25544-23B6-47C0-BBC9-47D969CE5BDA}" srcId="{6D180672-8651-4F3C-B893-498951275012}" destId="{4A4EC781-F07D-4A6D-A85C-C6BD2EABF638}" srcOrd="1" destOrd="0" parTransId="{160CB719-FE87-4F85-B2CE-36FBE2E08AE7}" sibTransId="{7BBC4EFC-3C55-43DD-AA13-7FD880DCBA6F}"/>
    <dgm:cxn modelId="{625012AE-D130-4291-B5BD-55E64987E760}" srcId="{6D180672-8651-4F3C-B893-498951275012}" destId="{90E81CB9-D340-49A4-B8FB-995CCEDA859B}" srcOrd="0" destOrd="0" parTransId="{5C0DCED6-E606-4AB8-B977-374489ED2908}" sibTransId="{2D66ECF6-BA04-4B6C-BED3-CB5060E5E41A}"/>
    <dgm:cxn modelId="{294C7483-25CA-478B-8892-149C66A68F5F}" type="presOf" srcId="{FF94BAAD-5342-4D92-B018-5AA8911E797A}" destId="{F07D09C4-538A-4E46-8223-1014ECAE57B9}" srcOrd="0" destOrd="0" presId="urn:microsoft.com/office/officeart/2005/8/layout/radial5"/>
    <dgm:cxn modelId="{51033142-DB9C-40D5-9DAB-6240678F981B}" type="presOf" srcId="{D96682C2-6A54-42E7-B3B0-CDC3C6C9F1F8}" destId="{0962C3EE-D6F5-4857-9E45-E163869FBEFB}" srcOrd="1" destOrd="0" presId="urn:microsoft.com/office/officeart/2005/8/layout/radial5"/>
    <dgm:cxn modelId="{909CD415-828F-46AA-8E97-4BE9AB6E383C}" srcId="{6D180672-8651-4F3C-B893-498951275012}" destId="{AC616007-9F06-43B8-8E3F-7E932E645445}" srcOrd="5" destOrd="0" parTransId="{FF94BAAD-5342-4D92-B018-5AA8911E797A}" sibTransId="{0ED233CE-D44F-477F-B681-3A796CA46278}"/>
    <dgm:cxn modelId="{E963C50B-8A50-4FEB-944E-763A3B0C89F9}" type="presOf" srcId="{67C82EB5-03A0-48A8-8EB4-E159C2042009}" destId="{6C10D325-A5C3-43F6-95C6-459D72A93D91}" srcOrd="0" destOrd="0" presId="urn:microsoft.com/office/officeart/2005/8/layout/radial5"/>
    <dgm:cxn modelId="{4F73A877-725F-4AB2-9D80-E9EB5BFF39F3}" type="presParOf" srcId="{11C125D0-D6FB-4BA7-98EC-F06769498FCA}" destId="{372D5265-2FDA-4052-9466-89EB8862BC2A}" srcOrd="0" destOrd="0" presId="urn:microsoft.com/office/officeart/2005/8/layout/radial5"/>
    <dgm:cxn modelId="{83C80477-AC60-49B6-A41D-506796B6F115}" type="presParOf" srcId="{11C125D0-D6FB-4BA7-98EC-F06769498FCA}" destId="{D8546109-76D6-49C2-99EB-E7A7E05AC814}" srcOrd="1" destOrd="0" presId="urn:microsoft.com/office/officeart/2005/8/layout/radial5"/>
    <dgm:cxn modelId="{D471223C-04FA-4763-8DBC-1BF9481F1F8E}" type="presParOf" srcId="{D8546109-76D6-49C2-99EB-E7A7E05AC814}" destId="{5001F2CE-FC2A-4515-9472-5D2F027D30C1}" srcOrd="0" destOrd="0" presId="urn:microsoft.com/office/officeart/2005/8/layout/radial5"/>
    <dgm:cxn modelId="{5E38BE6E-FD32-41BF-BDF2-4C4030B03B90}" type="presParOf" srcId="{11C125D0-D6FB-4BA7-98EC-F06769498FCA}" destId="{59B89A25-DA64-4D7B-9BC3-323307A53B67}" srcOrd="2" destOrd="0" presId="urn:microsoft.com/office/officeart/2005/8/layout/radial5"/>
    <dgm:cxn modelId="{AFEDAA30-DCB4-4AF3-8DE2-C718758C31D7}" type="presParOf" srcId="{11C125D0-D6FB-4BA7-98EC-F06769498FCA}" destId="{C276DA5A-6120-420A-8EAD-5FF7D69E6E20}" srcOrd="3" destOrd="0" presId="urn:microsoft.com/office/officeart/2005/8/layout/radial5"/>
    <dgm:cxn modelId="{DA58A365-1A4A-4C7A-A46F-17AEC613ED9E}" type="presParOf" srcId="{C276DA5A-6120-420A-8EAD-5FF7D69E6E20}" destId="{72CD52BA-1E53-405C-BA4E-7BBCCBE23F1F}" srcOrd="0" destOrd="0" presId="urn:microsoft.com/office/officeart/2005/8/layout/radial5"/>
    <dgm:cxn modelId="{C8A84901-BEF6-4122-8811-4C6498C96635}" type="presParOf" srcId="{11C125D0-D6FB-4BA7-98EC-F06769498FCA}" destId="{B768142E-FD45-4E6F-AAF5-7C57BDAAB679}" srcOrd="4" destOrd="0" presId="urn:microsoft.com/office/officeart/2005/8/layout/radial5"/>
    <dgm:cxn modelId="{AE8C8D7E-0613-4C38-887C-05BEDBDE098F}" type="presParOf" srcId="{11C125D0-D6FB-4BA7-98EC-F06769498FCA}" destId="{00B9346B-C982-44C6-8201-F27D5378B8D2}" srcOrd="5" destOrd="0" presId="urn:microsoft.com/office/officeart/2005/8/layout/radial5"/>
    <dgm:cxn modelId="{471D10A2-DA17-4820-99B2-CF311E807513}" type="presParOf" srcId="{00B9346B-C982-44C6-8201-F27D5378B8D2}" destId="{53C4DF1B-292D-431E-B7B2-5D26B6257B7C}" srcOrd="0" destOrd="0" presId="urn:microsoft.com/office/officeart/2005/8/layout/radial5"/>
    <dgm:cxn modelId="{A079124B-355C-49CC-A88A-8114C2990A72}" type="presParOf" srcId="{11C125D0-D6FB-4BA7-98EC-F06769498FCA}" destId="{1C2B7153-A25C-4879-B053-0E11C69FC163}" srcOrd="6" destOrd="0" presId="urn:microsoft.com/office/officeart/2005/8/layout/radial5"/>
    <dgm:cxn modelId="{6C4BBD9B-F59B-4555-B176-74F3BCD536F6}" type="presParOf" srcId="{11C125D0-D6FB-4BA7-98EC-F06769498FCA}" destId="{31423A00-C13B-4F7B-83E5-407727684C9F}" srcOrd="7" destOrd="0" presId="urn:microsoft.com/office/officeart/2005/8/layout/radial5"/>
    <dgm:cxn modelId="{D92DC560-A71D-41B2-BF83-7D11B1A8087F}" type="presParOf" srcId="{31423A00-C13B-4F7B-83E5-407727684C9F}" destId="{0962C3EE-D6F5-4857-9E45-E163869FBEFB}" srcOrd="0" destOrd="0" presId="urn:microsoft.com/office/officeart/2005/8/layout/radial5"/>
    <dgm:cxn modelId="{941061C1-1AA8-4C3A-83BD-2F9BFADED5F4}" type="presParOf" srcId="{11C125D0-D6FB-4BA7-98EC-F06769498FCA}" destId="{D89C3FAF-974B-4E37-BC8D-8AFDCE3A0761}" srcOrd="8" destOrd="0" presId="urn:microsoft.com/office/officeart/2005/8/layout/radial5"/>
    <dgm:cxn modelId="{8D0A00DE-DB3B-4F68-BEFC-B95B3E36E9DB}" type="presParOf" srcId="{11C125D0-D6FB-4BA7-98EC-F06769498FCA}" destId="{6C10D325-A5C3-43F6-95C6-459D72A93D91}" srcOrd="9" destOrd="0" presId="urn:microsoft.com/office/officeart/2005/8/layout/radial5"/>
    <dgm:cxn modelId="{58B5B120-7632-4E1D-B804-CABB08398D24}" type="presParOf" srcId="{6C10D325-A5C3-43F6-95C6-459D72A93D91}" destId="{D43C67AD-34F9-4E5A-ABDA-959FA538B928}" srcOrd="0" destOrd="0" presId="urn:microsoft.com/office/officeart/2005/8/layout/radial5"/>
    <dgm:cxn modelId="{40022175-FC54-4E06-8BDE-101E492706A0}" type="presParOf" srcId="{11C125D0-D6FB-4BA7-98EC-F06769498FCA}" destId="{2A462133-BB69-41EC-84BF-DBE03EAAADEB}" srcOrd="10" destOrd="0" presId="urn:microsoft.com/office/officeart/2005/8/layout/radial5"/>
    <dgm:cxn modelId="{68BE6D18-0588-40B2-8E01-5D13BEE4C07A}" type="presParOf" srcId="{11C125D0-D6FB-4BA7-98EC-F06769498FCA}" destId="{F07D09C4-538A-4E46-8223-1014ECAE57B9}" srcOrd="11" destOrd="0" presId="urn:microsoft.com/office/officeart/2005/8/layout/radial5"/>
    <dgm:cxn modelId="{9381BFA7-E509-4A1A-9762-6F477F2299C2}" type="presParOf" srcId="{F07D09C4-538A-4E46-8223-1014ECAE57B9}" destId="{001314BE-A56A-4F4F-B3D2-E570850AA0AB}" srcOrd="0" destOrd="0" presId="urn:microsoft.com/office/officeart/2005/8/layout/radial5"/>
    <dgm:cxn modelId="{C3E472CA-983E-485B-9A8D-31DEBACF0591}" type="presParOf" srcId="{11C125D0-D6FB-4BA7-98EC-F06769498FCA}" destId="{B515F98D-160F-436C-A268-7FE46409AE42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D5265-2FDA-4052-9466-89EB8862BC2A}">
      <dsp:nvSpPr>
        <dsp:cNvPr id="0" name=""/>
        <dsp:cNvSpPr/>
      </dsp:nvSpPr>
      <dsp:spPr>
        <a:xfrm>
          <a:off x="3253815" y="1805422"/>
          <a:ext cx="1285699" cy="1285699"/>
        </a:xfrm>
        <a:prstGeom prst="ellipse">
          <a:avLst/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baseline="0" dirty="0">
              <a:latin typeface="Century Gothic" panose="020B0502020202020204" pitchFamily="34" charset="0"/>
            </a:rPr>
            <a:t>Peningkatan Mutu SDM </a:t>
          </a:r>
          <a:r>
            <a:rPr lang="en-US" sz="1400" b="1" kern="1200" baseline="0" dirty="0">
              <a:latin typeface="Century Gothic" panose="020B0502020202020204" pitchFamily="34" charset="0"/>
            </a:rPr>
            <a:t>UMY</a:t>
          </a:r>
          <a:endParaRPr lang="id-ID" sz="1400" b="1" kern="1200" baseline="0" dirty="0">
            <a:latin typeface="Century Gothic" panose="020B0502020202020204" pitchFamily="34" charset="0"/>
          </a:endParaRPr>
        </a:p>
      </dsp:txBody>
      <dsp:txXfrm>
        <a:off x="3442101" y="1993708"/>
        <a:ext cx="909127" cy="909127"/>
      </dsp:txXfrm>
    </dsp:sp>
    <dsp:sp modelId="{D8546109-76D6-49C2-99EB-E7A7E05AC814}">
      <dsp:nvSpPr>
        <dsp:cNvPr id="0" name=""/>
        <dsp:cNvSpPr/>
      </dsp:nvSpPr>
      <dsp:spPr>
        <a:xfrm rot="16200000">
          <a:off x="3760201" y="1336686"/>
          <a:ext cx="272929" cy="4379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>
            <a:latin typeface="Century Gothic" panose="020B0502020202020204" pitchFamily="34" charset="0"/>
          </a:endParaRPr>
        </a:p>
      </dsp:txBody>
      <dsp:txXfrm>
        <a:off x="3801141" y="1465218"/>
        <a:ext cx="191050" cy="262775"/>
      </dsp:txXfrm>
    </dsp:sp>
    <dsp:sp modelId="{59B89A25-DA64-4D7B-9BC3-323307A53B67}">
      <dsp:nvSpPr>
        <dsp:cNvPr id="0" name=""/>
        <dsp:cNvSpPr/>
      </dsp:nvSpPr>
      <dsp:spPr>
        <a:xfrm>
          <a:off x="2928150" y="2344"/>
          <a:ext cx="1937030" cy="1288116"/>
        </a:xfrm>
        <a:prstGeom prst="ellipse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baseline="0" dirty="0">
              <a:latin typeface="Century Gothic" panose="020B0502020202020204" pitchFamily="34" charset="0"/>
            </a:rPr>
            <a:t>Peningkatan Karir jabatan fungsional</a:t>
          </a:r>
        </a:p>
      </dsp:txBody>
      <dsp:txXfrm>
        <a:off x="3211821" y="190984"/>
        <a:ext cx="1369688" cy="910836"/>
      </dsp:txXfrm>
    </dsp:sp>
    <dsp:sp modelId="{C276DA5A-6120-420A-8EAD-5FF7D69E6E20}">
      <dsp:nvSpPr>
        <dsp:cNvPr id="0" name=""/>
        <dsp:cNvSpPr/>
      </dsp:nvSpPr>
      <dsp:spPr>
        <a:xfrm rot="1601424">
          <a:off x="4513352" y="2572831"/>
          <a:ext cx="133300" cy="4379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>
            <a:latin typeface="Century Gothic" panose="020B0502020202020204" pitchFamily="34" charset="0"/>
          </a:endParaRPr>
        </a:p>
      </dsp:txBody>
      <dsp:txXfrm>
        <a:off x="4515483" y="2651442"/>
        <a:ext cx="93310" cy="262775"/>
      </dsp:txXfrm>
    </dsp:sp>
    <dsp:sp modelId="{B768142E-FD45-4E6F-AAF5-7C57BDAAB679}">
      <dsp:nvSpPr>
        <dsp:cNvPr id="0" name=""/>
        <dsp:cNvSpPr/>
      </dsp:nvSpPr>
      <dsp:spPr>
        <a:xfrm>
          <a:off x="4504593" y="2575341"/>
          <a:ext cx="1968666" cy="1346841"/>
        </a:xfrm>
        <a:prstGeom prst="ellipse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>
              <a:latin typeface="Century Gothic" panose="020B0502020202020204" pitchFamily="34" charset="0"/>
            </a:rPr>
            <a:t>Memperkuat Kemampuan Meneliti</a:t>
          </a:r>
        </a:p>
      </dsp:txBody>
      <dsp:txXfrm>
        <a:off x="4792897" y="2772581"/>
        <a:ext cx="1392058" cy="952361"/>
      </dsp:txXfrm>
    </dsp:sp>
    <dsp:sp modelId="{00B9346B-C982-44C6-8201-F27D5378B8D2}">
      <dsp:nvSpPr>
        <dsp:cNvPr id="0" name=""/>
        <dsp:cNvSpPr/>
      </dsp:nvSpPr>
      <dsp:spPr>
        <a:xfrm rot="9617706">
          <a:off x="2904730" y="2533687"/>
          <a:ext cx="284045" cy="4379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>
            <a:latin typeface="Century Gothic" panose="020B0502020202020204" pitchFamily="34" charset="0"/>
          </a:endParaRPr>
        </a:p>
      </dsp:txBody>
      <dsp:txXfrm rot="10800000">
        <a:off x="2987448" y="2606913"/>
        <a:ext cx="198832" cy="262775"/>
      </dsp:txXfrm>
    </dsp:sp>
    <dsp:sp modelId="{1C2B7153-A25C-4879-B053-0E11C69FC163}">
      <dsp:nvSpPr>
        <dsp:cNvPr id="0" name=""/>
        <dsp:cNvSpPr/>
      </dsp:nvSpPr>
      <dsp:spPr>
        <a:xfrm>
          <a:off x="1536507" y="2418832"/>
          <a:ext cx="1288116" cy="1288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baseline="0" dirty="0">
              <a:latin typeface="Century Gothic" panose="020B0502020202020204" pitchFamily="34" charset="0"/>
            </a:rPr>
            <a:t>Studi lanjut non-gelar/Diklat</a:t>
          </a:r>
        </a:p>
      </dsp:txBody>
      <dsp:txXfrm>
        <a:off x="1725147" y="2607472"/>
        <a:ext cx="910836" cy="910836"/>
      </dsp:txXfrm>
    </dsp:sp>
    <dsp:sp modelId="{31423A00-C13B-4F7B-83E5-407727684C9F}">
      <dsp:nvSpPr>
        <dsp:cNvPr id="0" name=""/>
        <dsp:cNvSpPr/>
      </dsp:nvSpPr>
      <dsp:spPr>
        <a:xfrm rot="5409792">
          <a:off x="3775279" y="3089812"/>
          <a:ext cx="237870" cy="4379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>
            <a:latin typeface="Century Gothic" panose="020B0502020202020204" pitchFamily="34" charset="0"/>
          </a:endParaRPr>
        </a:p>
      </dsp:txBody>
      <dsp:txXfrm rot="10800000">
        <a:off x="3811061" y="3141724"/>
        <a:ext cx="166509" cy="262775"/>
      </dsp:txXfrm>
    </dsp:sp>
    <dsp:sp modelId="{D89C3FAF-974B-4E37-BC8D-8AFDCE3A0761}">
      <dsp:nvSpPr>
        <dsp:cNvPr id="0" name=""/>
        <dsp:cNvSpPr/>
      </dsp:nvSpPr>
      <dsp:spPr>
        <a:xfrm>
          <a:off x="2941787" y="3539929"/>
          <a:ext cx="1899868" cy="1288116"/>
        </a:xfrm>
        <a:prstGeom prst="ellipse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baseline="0" dirty="0">
              <a:latin typeface="Century Gothic" panose="020B0502020202020204" pitchFamily="34" charset="0"/>
            </a:rPr>
            <a:t>Peningkatan Publikasi Karya Ilmiah</a:t>
          </a:r>
        </a:p>
      </dsp:txBody>
      <dsp:txXfrm>
        <a:off x="3220016" y="3728569"/>
        <a:ext cx="1343410" cy="910836"/>
      </dsp:txXfrm>
    </dsp:sp>
    <dsp:sp modelId="{6C10D325-A5C3-43F6-95C6-459D72A93D91}">
      <dsp:nvSpPr>
        <dsp:cNvPr id="0" name=""/>
        <dsp:cNvSpPr/>
      </dsp:nvSpPr>
      <dsp:spPr>
        <a:xfrm rot="12558762">
          <a:off x="3014883" y="1803684"/>
          <a:ext cx="247504" cy="4379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>
            <a:latin typeface="Century Gothic" panose="020B0502020202020204" pitchFamily="34" charset="0"/>
          </a:endParaRPr>
        </a:p>
      </dsp:txBody>
      <dsp:txXfrm rot="10800000">
        <a:off x="3084380" y="1909452"/>
        <a:ext cx="173253" cy="262775"/>
      </dsp:txXfrm>
    </dsp:sp>
    <dsp:sp modelId="{2A462133-BB69-41EC-84BF-DBE03EAAADEB}">
      <dsp:nvSpPr>
        <dsp:cNvPr id="0" name=""/>
        <dsp:cNvSpPr/>
      </dsp:nvSpPr>
      <dsp:spPr>
        <a:xfrm>
          <a:off x="1214277" y="844309"/>
          <a:ext cx="1945493" cy="1288116"/>
        </a:xfrm>
        <a:prstGeom prst="ellipse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baseline="0" dirty="0">
              <a:latin typeface="Century Gothic" panose="020B0502020202020204" pitchFamily="34" charset="0"/>
            </a:rPr>
            <a:t>Studi Lanjut (gelar)</a:t>
          </a:r>
        </a:p>
      </dsp:txBody>
      <dsp:txXfrm>
        <a:off x="1499188" y="1032949"/>
        <a:ext cx="1375671" cy="910836"/>
      </dsp:txXfrm>
    </dsp:sp>
    <dsp:sp modelId="{F07D09C4-538A-4E46-8223-1014ECAE57B9}">
      <dsp:nvSpPr>
        <dsp:cNvPr id="0" name=""/>
        <dsp:cNvSpPr/>
      </dsp:nvSpPr>
      <dsp:spPr>
        <a:xfrm rot="19678572">
          <a:off x="4492880" y="1798358"/>
          <a:ext cx="185573" cy="4379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>
            <a:latin typeface="Century Gothic" panose="020B0502020202020204" pitchFamily="34" charset="0"/>
          </a:endParaRPr>
        </a:p>
      </dsp:txBody>
      <dsp:txXfrm>
        <a:off x="4497116" y="1900711"/>
        <a:ext cx="129901" cy="262775"/>
      </dsp:txXfrm>
    </dsp:sp>
    <dsp:sp modelId="{B515F98D-160F-436C-A268-7FE46409AE42}">
      <dsp:nvSpPr>
        <dsp:cNvPr id="0" name=""/>
        <dsp:cNvSpPr/>
      </dsp:nvSpPr>
      <dsp:spPr>
        <a:xfrm>
          <a:off x="4573825" y="884688"/>
          <a:ext cx="1586057" cy="1288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baseline="0" dirty="0">
              <a:latin typeface="Century Gothic" panose="020B0502020202020204" pitchFamily="34" charset="0"/>
            </a:rPr>
            <a:t>Sertifikasi Pendidik</a:t>
          </a:r>
        </a:p>
      </dsp:txBody>
      <dsp:txXfrm>
        <a:off x="4806098" y="1073328"/>
        <a:ext cx="1121511" cy="910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D86-A022-4CA5-8EED-A7F91767AA0B}" type="datetimeFigureOut">
              <a:rPr lang="id-ID" smtClean="0"/>
              <a:t>30/12/2017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471B-938D-441A-8456-F044C97148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74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D86-A022-4CA5-8EED-A7F91767AA0B}" type="datetimeFigureOut">
              <a:rPr lang="id-ID" smtClean="0"/>
              <a:t>30/12/2017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471B-938D-441A-8456-F044C97148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955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D86-A022-4CA5-8EED-A7F91767AA0B}" type="datetimeFigureOut">
              <a:rPr lang="id-ID" smtClean="0"/>
              <a:t>30/12/2017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471B-938D-441A-8456-F044C97148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8841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D86-A022-4CA5-8EED-A7F91767AA0B}" type="datetimeFigureOut">
              <a:rPr lang="id-ID" smtClean="0"/>
              <a:t>30/12/2017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471B-938D-441A-8456-F044C971483F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341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D86-A022-4CA5-8EED-A7F91767AA0B}" type="datetimeFigureOut">
              <a:rPr lang="id-ID" smtClean="0"/>
              <a:t>30/12/2017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471B-938D-441A-8456-F044C97148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2150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D86-A022-4CA5-8EED-A7F91767AA0B}" type="datetimeFigureOut">
              <a:rPr lang="id-ID" smtClean="0"/>
              <a:t>30/12/2017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471B-938D-441A-8456-F044C97148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6767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D86-A022-4CA5-8EED-A7F91767AA0B}" type="datetimeFigureOut">
              <a:rPr lang="id-ID" smtClean="0"/>
              <a:t>30/12/2017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471B-938D-441A-8456-F044C97148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20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D86-A022-4CA5-8EED-A7F91767AA0B}" type="datetimeFigureOut">
              <a:rPr lang="id-ID" smtClean="0"/>
              <a:t>30/12/2017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471B-938D-441A-8456-F044C97148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5275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D86-A022-4CA5-8EED-A7F91767AA0B}" type="datetimeFigureOut">
              <a:rPr lang="id-ID" smtClean="0"/>
              <a:t>30/12/2017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471B-938D-441A-8456-F044C97148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661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D86-A022-4CA5-8EED-A7F91767AA0B}" type="datetimeFigureOut">
              <a:rPr lang="id-ID" smtClean="0"/>
              <a:t>30/12/2017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471B-938D-441A-8456-F044C97148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271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D86-A022-4CA5-8EED-A7F91767AA0B}" type="datetimeFigureOut">
              <a:rPr lang="id-ID" smtClean="0"/>
              <a:t>30/12/2017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471B-938D-441A-8456-F044C97148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073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D86-A022-4CA5-8EED-A7F91767AA0B}" type="datetimeFigureOut">
              <a:rPr lang="id-ID" smtClean="0"/>
              <a:t>30/12/2017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471B-938D-441A-8456-F044C97148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696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D86-A022-4CA5-8EED-A7F91767AA0B}" type="datetimeFigureOut">
              <a:rPr lang="id-ID" smtClean="0"/>
              <a:t>30/12/2017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471B-938D-441A-8456-F044C97148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012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D86-A022-4CA5-8EED-A7F91767AA0B}" type="datetimeFigureOut">
              <a:rPr lang="id-ID" smtClean="0"/>
              <a:t>30/12/2017</a:t>
            </a:fld>
            <a:endParaRPr lang="id-ID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471B-938D-441A-8456-F044C97148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50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D86-A022-4CA5-8EED-A7F91767AA0B}" type="datetimeFigureOut">
              <a:rPr lang="id-ID" smtClean="0"/>
              <a:t>30/12/2017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471B-938D-441A-8456-F044C97148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244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D86-A022-4CA5-8EED-A7F91767AA0B}" type="datetimeFigureOut">
              <a:rPr lang="id-ID" smtClean="0"/>
              <a:t>30/12/2017</a:t>
            </a:fld>
            <a:endParaRPr lang="id-ID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471B-938D-441A-8456-F044C97148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242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D86-A022-4CA5-8EED-A7F91767AA0B}" type="datetimeFigureOut">
              <a:rPr lang="id-ID" smtClean="0"/>
              <a:t>30/12/2017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471B-938D-441A-8456-F044C97148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794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4BE6D86-A022-4CA5-8EED-A7F91767AA0B}" type="datetimeFigureOut">
              <a:rPr lang="id-ID" smtClean="0"/>
              <a:t>30/12/2017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7471B-938D-441A-8456-F044C971483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45699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032" y="1268761"/>
            <a:ext cx="9656064" cy="233412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POTRET DOSEN UMY</a:t>
            </a:r>
            <a:br>
              <a:rPr lang="en-GB" dirty="0" smtClean="0"/>
            </a:br>
            <a:r>
              <a:rPr lang="id-ID" sz="4000" dirty="0" smtClean="0"/>
              <a:t>Workshop Peningkatan Karir Dosen dan Sistem Penilaian Angka Kredit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9033" y="4005064"/>
            <a:ext cx="7929416" cy="1752600"/>
          </a:xfrm>
        </p:spPr>
        <p:txBody>
          <a:bodyPr>
            <a:noAutofit/>
          </a:bodyPr>
          <a:lstStyle/>
          <a:p>
            <a:r>
              <a:rPr lang="en-GB" sz="2400" dirty="0" err="1" smtClean="0"/>
              <a:t>Bidang</a:t>
            </a:r>
            <a:r>
              <a:rPr lang="en-GB" sz="2400" dirty="0" smtClean="0"/>
              <a:t> SDM </a:t>
            </a:r>
          </a:p>
          <a:p>
            <a:endParaRPr lang="en-GB" sz="2400" dirty="0" smtClean="0"/>
          </a:p>
          <a:p>
            <a:r>
              <a:rPr lang="id-ID" sz="2400" dirty="0" smtClean="0"/>
              <a:t>Universtias Muhammadiyah Yogyakarta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6802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Jabatan Akademik Dosen Nasional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543435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34656" y="6080760"/>
            <a:ext cx="3602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/>
              <a:t>Sumber : Forlap.ristekdikti.go.id Agustus 2017</a:t>
            </a:r>
            <a:endParaRPr lang="id-ID" sz="1400" dirty="0"/>
          </a:p>
        </p:txBody>
      </p:sp>
    </p:spTree>
    <p:extLst>
      <p:ext uri="{BB962C8B-B14F-4D97-AF65-F5344CB8AC3E}">
        <p14:creationId xmlns:p14="http://schemas.microsoft.com/office/powerpoint/2010/main" val="4280703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Jabatan Akademik Dosen PTN dan PTS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648760"/>
              </p:ext>
            </p:extLst>
          </p:nvPr>
        </p:nvGraphicFramePr>
        <p:xfrm>
          <a:off x="838200" y="1563624"/>
          <a:ext cx="4995672" cy="4613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922825"/>
              </p:ext>
            </p:extLst>
          </p:nvPr>
        </p:nvGraphicFramePr>
        <p:xfrm>
          <a:off x="6160008" y="1600200"/>
          <a:ext cx="5023104" cy="4636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2465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Potensi Usia Produktif Dosen </a:t>
            </a:r>
            <a:endParaRPr lang="id-ID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483853"/>
              </p:ext>
            </p:extLst>
          </p:nvPr>
        </p:nvGraphicFramePr>
        <p:xfrm>
          <a:off x="1513491" y="1916832"/>
          <a:ext cx="958543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8245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Potensi Masa Kerja masih Rendah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504215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5224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Focus </a:t>
            </a:r>
            <a:r>
              <a:rPr lang="en-GB" dirty="0" err="1" smtClean="0"/>
              <a:t>Peningkatan</a:t>
            </a:r>
            <a:r>
              <a:rPr lang="en-GB" dirty="0" smtClean="0"/>
              <a:t> </a:t>
            </a:r>
            <a:r>
              <a:rPr lang="en-GB" dirty="0" err="1" smtClean="0"/>
              <a:t>Mutu</a:t>
            </a:r>
            <a:r>
              <a:rPr lang="en-GB" dirty="0" smtClean="0"/>
              <a:t> SDM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078711"/>
              </p:ext>
            </p:extLst>
          </p:nvPr>
        </p:nvGraphicFramePr>
        <p:xfrm>
          <a:off x="2395538" y="1628800"/>
          <a:ext cx="780491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023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Program </a:t>
            </a:r>
            <a:r>
              <a:rPr lang="en-US" dirty="0" err="1" smtClean="0"/>
              <a:t>Karier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97876" y="1916833"/>
            <a:ext cx="9469821" cy="4209331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Mapping </a:t>
            </a:r>
            <a:r>
              <a:rPr lang="en-US" sz="3200" dirty="0" err="1"/>
              <a:t>kondisi</a:t>
            </a:r>
            <a:r>
              <a:rPr lang="en-US" sz="3200" dirty="0"/>
              <a:t> existing </a:t>
            </a:r>
            <a:r>
              <a:rPr lang="en-US" sz="3200" dirty="0" err="1"/>
              <a:t>produk</a:t>
            </a:r>
            <a:r>
              <a:rPr lang="en-US" sz="3200" dirty="0"/>
              <a:t> </a:t>
            </a:r>
            <a:r>
              <a:rPr lang="en-US" sz="3200" dirty="0" err="1"/>
              <a:t>akademik</a:t>
            </a:r>
            <a:r>
              <a:rPr lang="en-US" sz="3200" dirty="0"/>
              <a:t> </a:t>
            </a:r>
            <a:r>
              <a:rPr lang="en-US" sz="3200" dirty="0" err="1" smtClean="0"/>
              <a:t>dosen</a:t>
            </a:r>
            <a:endParaRPr lang="id-ID" sz="3200" dirty="0" smtClean="0"/>
          </a:p>
          <a:p>
            <a:r>
              <a:rPr lang="en-US" sz="3200" dirty="0" err="1" smtClean="0"/>
              <a:t>Membentuk</a:t>
            </a:r>
            <a:r>
              <a:rPr lang="en-US" sz="3200" dirty="0" smtClean="0"/>
              <a:t> </a:t>
            </a:r>
            <a:r>
              <a:rPr lang="en-US" sz="3200" dirty="0" smtClean="0"/>
              <a:t>Tim</a:t>
            </a:r>
            <a:r>
              <a:rPr lang="id-ID" sz="3200" dirty="0" smtClean="0"/>
              <a:t> </a:t>
            </a:r>
            <a:r>
              <a:rPr lang="en-US" sz="3200" dirty="0" smtClean="0"/>
              <a:t>Program </a:t>
            </a:r>
            <a:r>
              <a:rPr lang="en-US" sz="3200" dirty="0" err="1"/>
              <a:t>Akselerasi</a:t>
            </a:r>
            <a:r>
              <a:rPr lang="en-US" sz="3200" dirty="0"/>
              <a:t> </a:t>
            </a:r>
            <a:r>
              <a:rPr lang="en-US" sz="3200" dirty="0" err="1"/>
              <a:t>Karir</a:t>
            </a:r>
            <a:r>
              <a:rPr lang="en-US" sz="3200" dirty="0"/>
              <a:t> </a:t>
            </a:r>
            <a:r>
              <a:rPr lang="en-US" sz="3200" dirty="0" err="1"/>
              <a:t>Dosen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smtClean="0"/>
              <a:t>Professorship</a:t>
            </a:r>
            <a:endParaRPr lang="en-US" sz="3600" dirty="0"/>
          </a:p>
          <a:p>
            <a:r>
              <a:rPr lang="en-US" sz="3200" dirty="0" err="1" smtClean="0"/>
              <a:t>Memfasilitasi</a:t>
            </a:r>
            <a:r>
              <a:rPr lang="en-US" sz="3200" dirty="0" smtClean="0"/>
              <a:t> </a:t>
            </a:r>
            <a:r>
              <a:rPr lang="en-US" sz="3200" dirty="0"/>
              <a:t>proses </a:t>
            </a:r>
            <a:r>
              <a:rPr lang="en-US" sz="3200" dirty="0" err="1"/>
              <a:t>kinerja</a:t>
            </a:r>
            <a:r>
              <a:rPr lang="en-US" sz="3200" dirty="0"/>
              <a:t> </a:t>
            </a:r>
            <a:r>
              <a:rPr lang="en-US" sz="3200" dirty="0" err="1"/>
              <a:t>akademik</a:t>
            </a:r>
            <a:r>
              <a:rPr lang="en-US" sz="3200" dirty="0"/>
              <a:t> </a:t>
            </a:r>
            <a:r>
              <a:rPr lang="en-US" sz="3200" dirty="0" err="1"/>
              <a:t>dosen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Memfasilitasi</a:t>
            </a:r>
            <a:r>
              <a:rPr lang="en-US" sz="3200" dirty="0"/>
              <a:t> </a:t>
            </a:r>
            <a:r>
              <a:rPr lang="en-US" sz="3200" dirty="0" err="1"/>
              <a:t>publikasi</a:t>
            </a:r>
            <a:r>
              <a:rPr lang="en-US" sz="3200" dirty="0"/>
              <a:t> </a:t>
            </a:r>
            <a:r>
              <a:rPr lang="en-US" sz="3200" dirty="0" err="1"/>
              <a:t>karya</a:t>
            </a:r>
            <a:r>
              <a:rPr lang="en-US" sz="3200" dirty="0"/>
              <a:t> </a:t>
            </a:r>
            <a:r>
              <a:rPr lang="en-US" sz="3200" dirty="0" err="1"/>
              <a:t>akademik</a:t>
            </a:r>
            <a:r>
              <a:rPr lang="en-US" sz="3200" dirty="0"/>
              <a:t> </a:t>
            </a:r>
            <a:r>
              <a:rPr lang="en-US" sz="3200" dirty="0" err="1"/>
              <a:t>dosen</a:t>
            </a:r>
            <a:endParaRPr lang="en-US" sz="3200" dirty="0"/>
          </a:p>
          <a:p>
            <a:r>
              <a:rPr lang="en-US" sz="3200" dirty="0" err="1"/>
              <a:t>Memfasilitasi</a:t>
            </a:r>
            <a:r>
              <a:rPr lang="en-US" sz="3200" dirty="0"/>
              <a:t> proses </a:t>
            </a:r>
            <a:r>
              <a:rPr lang="en-US" sz="3200" dirty="0" err="1"/>
              <a:t>pengajuan</a:t>
            </a:r>
            <a:r>
              <a:rPr lang="en-US" sz="3200" dirty="0"/>
              <a:t> </a:t>
            </a:r>
            <a:r>
              <a:rPr lang="en-US" sz="3200" dirty="0" err="1"/>
              <a:t>Jabatan</a:t>
            </a:r>
            <a:r>
              <a:rPr lang="en-US" sz="3200" dirty="0"/>
              <a:t> </a:t>
            </a:r>
            <a:r>
              <a:rPr lang="en-US" sz="3200" dirty="0" err="1"/>
              <a:t>fungsional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Menfasilitasi</a:t>
            </a:r>
            <a:r>
              <a:rPr lang="en-US" sz="3200" dirty="0"/>
              <a:t> </a:t>
            </a:r>
            <a:r>
              <a:rPr lang="en-US" sz="3200" dirty="0" err="1"/>
              <a:t>percepatan</a:t>
            </a:r>
            <a:r>
              <a:rPr lang="en-US" sz="3200" dirty="0"/>
              <a:t> </a:t>
            </a:r>
            <a:r>
              <a:rPr lang="en-US" sz="3200" dirty="0" err="1"/>
              <a:t>studi</a:t>
            </a:r>
            <a:r>
              <a:rPr lang="en-US" sz="3200" dirty="0"/>
              <a:t> </a:t>
            </a:r>
            <a:r>
              <a:rPr lang="en-US" sz="3200" dirty="0" err="1"/>
              <a:t>lanjut</a:t>
            </a:r>
            <a:r>
              <a:rPr lang="en-US" sz="3200" dirty="0"/>
              <a:t> </a:t>
            </a:r>
            <a:r>
              <a:rPr lang="en-US" sz="3200" dirty="0" err="1"/>
              <a:t>dosen</a:t>
            </a:r>
            <a:r>
              <a:rPr lang="en-US" sz="3200" dirty="0"/>
              <a:t> </a:t>
            </a:r>
            <a:endParaRPr lang="id-ID" sz="3200" dirty="0" smtClean="0"/>
          </a:p>
          <a:p>
            <a:r>
              <a:rPr lang="id-ID" sz="3200" dirty="0" smtClean="0"/>
              <a:t>Pemberian Reward karya </a:t>
            </a:r>
            <a:r>
              <a:rPr lang="id-ID" sz="3200" dirty="0" smtClean="0"/>
              <a:t>dosen dan Punisment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905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434264" cy="1325563"/>
          </a:xfrm>
        </p:spPr>
        <p:txBody>
          <a:bodyPr/>
          <a:lstStyle/>
          <a:p>
            <a:pPr algn="ctr"/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47529" y="1821653"/>
            <a:ext cx="8424935" cy="4511376"/>
          </a:xfrm>
        </p:spPr>
        <p:txBody>
          <a:bodyPr>
            <a:normAutofit fontScale="92500"/>
          </a:bodyPr>
          <a:lstStyle/>
          <a:p>
            <a:r>
              <a:rPr lang="en-US" sz="3200" dirty="0" err="1"/>
              <a:t>Dosen</a:t>
            </a:r>
            <a:r>
              <a:rPr lang="en-US" sz="3200" dirty="0"/>
              <a:t> </a:t>
            </a:r>
            <a:r>
              <a:rPr lang="id-ID" sz="3200" dirty="0" smtClean="0"/>
              <a:t>merupakan </a:t>
            </a:r>
            <a:r>
              <a:rPr lang="en-US" sz="3200" dirty="0" err="1" smtClean="0"/>
              <a:t>subyek</a:t>
            </a:r>
            <a:r>
              <a:rPr lang="en-US" sz="3200" dirty="0" smtClean="0"/>
              <a:t> </a:t>
            </a:r>
            <a:r>
              <a:rPr lang="en-US" sz="3200" dirty="0" err="1"/>
              <a:t>utama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Perguruan</a:t>
            </a:r>
            <a:r>
              <a:rPr lang="en-US" sz="3200" dirty="0"/>
              <a:t> </a:t>
            </a:r>
            <a:r>
              <a:rPr lang="en-US" sz="3200" dirty="0" err="1" smtClean="0"/>
              <a:t>Tinggi</a:t>
            </a:r>
            <a:endParaRPr lang="id-ID" sz="3200" dirty="0" smtClean="0"/>
          </a:p>
          <a:p>
            <a:r>
              <a:rPr lang="en-US" sz="3200" dirty="0" err="1" smtClean="0"/>
              <a:t>Dosen</a:t>
            </a:r>
            <a:r>
              <a:rPr lang="en-US" sz="3200" dirty="0" smtClean="0"/>
              <a:t> </a:t>
            </a:r>
            <a:r>
              <a:rPr lang="en-US" sz="3200" dirty="0" err="1"/>
              <a:t>mempunyai</a:t>
            </a:r>
            <a:r>
              <a:rPr lang="en-US" sz="3200" dirty="0"/>
              <a:t> </a:t>
            </a:r>
            <a:r>
              <a:rPr lang="en-US" sz="3200" dirty="0" err="1"/>
              <a:t>tugas</a:t>
            </a:r>
            <a:r>
              <a:rPr lang="en-US" sz="3200" dirty="0"/>
              <a:t> </a:t>
            </a:r>
            <a:r>
              <a:rPr lang="en-US" sz="3200" dirty="0" err="1"/>
              <a:t>melaksanakan</a:t>
            </a:r>
            <a:r>
              <a:rPr lang="en-US" sz="3200" dirty="0"/>
              <a:t> Tri Dharma (Di PTM </a:t>
            </a:r>
            <a:r>
              <a:rPr lang="en-US" sz="3200" dirty="0" err="1"/>
              <a:t>Catur</a:t>
            </a:r>
            <a:r>
              <a:rPr lang="en-US" sz="3200" dirty="0"/>
              <a:t> </a:t>
            </a:r>
            <a:r>
              <a:rPr lang="en-US" sz="3200" dirty="0" smtClean="0"/>
              <a:t>Dharma</a:t>
            </a:r>
            <a:r>
              <a:rPr lang="id-ID" sz="3200" dirty="0" smtClean="0"/>
              <a:t>/Plus AIK</a:t>
            </a:r>
            <a:r>
              <a:rPr lang="en-US" sz="3200" dirty="0" smtClean="0"/>
              <a:t>) </a:t>
            </a:r>
            <a:endParaRPr lang="en-US" sz="3200" dirty="0"/>
          </a:p>
          <a:p>
            <a:r>
              <a:rPr lang="en-US" sz="3200" dirty="0" err="1"/>
              <a:t>Eksistensi</a:t>
            </a:r>
            <a:r>
              <a:rPr lang="en-US" sz="3200" dirty="0"/>
              <a:t> </a:t>
            </a:r>
            <a:r>
              <a:rPr lang="en-US" sz="3200" dirty="0" err="1"/>
              <a:t>dosen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dilihat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id-ID" sz="3200" dirty="0"/>
              <a:t>J</a:t>
            </a:r>
            <a:r>
              <a:rPr lang="id-ID" sz="3200" dirty="0" smtClean="0"/>
              <a:t>enjang </a:t>
            </a:r>
            <a:r>
              <a:rPr lang="id-ID" sz="3200" dirty="0"/>
              <a:t>P</a:t>
            </a:r>
            <a:r>
              <a:rPr lang="en-US" sz="3200" dirty="0" err="1" smtClean="0"/>
              <a:t>endidikan</a:t>
            </a:r>
            <a:r>
              <a:rPr lang="en-US" sz="3200" dirty="0" smtClean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Jabatan</a:t>
            </a:r>
            <a:r>
              <a:rPr lang="en-US" sz="3200" dirty="0"/>
              <a:t> </a:t>
            </a:r>
            <a:r>
              <a:rPr lang="id-ID" sz="3200" dirty="0" smtClean="0"/>
              <a:t>Akademik</a:t>
            </a:r>
            <a:r>
              <a:rPr lang="en-US" sz="3200" dirty="0" smtClean="0"/>
              <a:t> </a:t>
            </a:r>
            <a:endParaRPr lang="en-US" sz="3200" dirty="0"/>
          </a:p>
          <a:p>
            <a:r>
              <a:rPr lang="id-ID" sz="3200" dirty="0"/>
              <a:t>Mutu sebuah PT ditentukan oleh profesionalitas </a:t>
            </a:r>
            <a:r>
              <a:rPr lang="id-ID" sz="3200" dirty="0" smtClean="0"/>
              <a:t>dosennya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0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</a:t>
            </a:r>
            <a:r>
              <a:rPr lang="id-ID" dirty="0" smtClean="0"/>
              <a:t>roblem Dosen di</a:t>
            </a:r>
            <a:r>
              <a:rPr lang="en-US" dirty="0" smtClean="0"/>
              <a:t> UMY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6442" y="1690688"/>
            <a:ext cx="10152992" cy="4906664"/>
          </a:xfrm>
        </p:spPr>
        <p:txBody>
          <a:bodyPr>
            <a:normAutofit/>
          </a:bodyPr>
          <a:lstStyle/>
          <a:p>
            <a:r>
              <a:rPr lang="en-US" sz="2400" dirty="0" err="1"/>
              <a:t>Dosen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pangkat</a:t>
            </a:r>
            <a:r>
              <a:rPr lang="en-US" sz="2400" dirty="0"/>
              <a:t> </a:t>
            </a:r>
            <a:r>
              <a:rPr lang="en-US" sz="2400" dirty="0" err="1"/>
              <a:t>Doktor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 </a:t>
            </a:r>
            <a:r>
              <a:rPr lang="id-ID" sz="2400" dirty="0" smtClean="0"/>
              <a:t>(23%)</a:t>
            </a:r>
          </a:p>
          <a:p>
            <a:r>
              <a:rPr lang="id-ID" sz="2400" dirty="0" smtClean="0"/>
              <a:t>Dosen dengan jabatan akademik LK masih rendah (12%)</a:t>
            </a:r>
          </a:p>
          <a:p>
            <a:r>
              <a:rPr lang="id-ID" sz="2400" dirty="0" smtClean="0"/>
              <a:t>Dosen dengan jabatan Guru Besar masih rendah (3%)</a:t>
            </a:r>
            <a:endParaRPr lang="en-US" sz="2400" dirty="0"/>
          </a:p>
          <a:p>
            <a:r>
              <a:rPr lang="id-ID" sz="2400" dirty="0" smtClean="0"/>
              <a:t>K</a:t>
            </a:r>
            <a:r>
              <a:rPr lang="en-US" sz="2400" dirty="0" err="1" smtClean="0"/>
              <a:t>arya</a:t>
            </a:r>
            <a:r>
              <a:rPr lang="en-US" sz="2400" dirty="0" smtClean="0"/>
              <a:t> </a:t>
            </a:r>
            <a:r>
              <a:rPr lang="en-US" sz="2400" dirty="0" err="1"/>
              <a:t>akademik</a:t>
            </a:r>
            <a:r>
              <a:rPr lang="en-US" sz="2400" dirty="0"/>
              <a:t> </a:t>
            </a:r>
            <a:r>
              <a:rPr lang="en-US" sz="2400" dirty="0" err="1"/>
              <a:t>dosen</a:t>
            </a:r>
            <a:r>
              <a:rPr lang="en-US" sz="2400" dirty="0"/>
              <a:t> (</a:t>
            </a:r>
            <a:r>
              <a:rPr lang="en-US" sz="2400" dirty="0" err="1"/>
              <a:t>publikasi</a:t>
            </a:r>
            <a:r>
              <a:rPr lang="en-US" sz="2400" dirty="0" smtClean="0"/>
              <a:t>)</a:t>
            </a:r>
            <a:r>
              <a:rPr lang="id-ID" sz="2400" dirty="0" smtClean="0"/>
              <a:t> masih rendah</a:t>
            </a:r>
            <a:endParaRPr lang="en-US" sz="2400" dirty="0"/>
          </a:p>
          <a:p>
            <a:r>
              <a:rPr lang="id-ID" sz="2400" dirty="0" smtClean="0"/>
              <a:t>Semula </a:t>
            </a:r>
            <a:r>
              <a:rPr lang="en-US" sz="2400" dirty="0" err="1" smtClean="0"/>
              <a:t>Pengurusan</a:t>
            </a:r>
            <a:r>
              <a:rPr lang="id-ID" sz="2400" dirty="0" smtClean="0"/>
              <a:t> karir dosen</a:t>
            </a:r>
            <a:r>
              <a:rPr lang="en-US" sz="2400" dirty="0" smtClean="0"/>
              <a:t> </a:t>
            </a:r>
            <a:r>
              <a:rPr lang="id-ID" sz="2400" dirty="0" smtClean="0"/>
              <a:t>(studi dan jafung)</a:t>
            </a:r>
            <a:r>
              <a:rPr lang="en-US" sz="2400" dirty="0" smtClean="0"/>
              <a:t> </a:t>
            </a:r>
            <a:r>
              <a:rPr lang="id-ID" sz="2400" dirty="0" smtClean="0"/>
              <a:t>masih</a:t>
            </a:r>
            <a:r>
              <a:rPr lang="en-US" sz="2400" dirty="0" smtClean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</a:t>
            </a:r>
            <a:r>
              <a:rPr lang="en-US" sz="2400" dirty="0" err="1" smtClean="0"/>
              <a:t>dosen</a:t>
            </a:r>
            <a:r>
              <a:rPr lang="id-ID" sz="2400" dirty="0" smtClean="0"/>
              <a:t>, belum terstruktur di institusi</a:t>
            </a:r>
            <a:endParaRPr lang="en-US" sz="2400" dirty="0"/>
          </a:p>
          <a:p>
            <a:r>
              <a:rPr lang="en-US" sz="2400" dirty="0" err="1"/>
              <a:t>Rendahnya</a:t>
            </a:r>
            <a:r>
              <a:rPr lang="en-US" sz="2400" dirty="0"/>
              <a:t> </a:t>
            </a:r>
            <a:r>
              <a:rPr lang="en-US" sz="2400" dirty="0" err="1"/>
              <a:t>skor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en-US" sz="2400" dirty="0" err="1"/>
              <a:t>fungsional</a:t>
            </a:r>
            <a:r>
              <a:rPr lang="en-US" sz="2400" dirty="0"/>
              <a:t> </a:t>
            </a:r>
            <a:r>
              <a:rPr lang="en-US" sz="2400" dirty="0" err="1"/>
              <a:t>dosen</a:t>
            </a:r>
            <a:r>
              <a:rPr lang="en-US" sz="2400" dirty="0"/>
              <a:t> </a:t>
            </a:r>
            <a:r>
              <a:rPr lang="en-US" sz="2400" dirty="0" smtClean="0"/>
              <a:t>UMY</a:t>
            </a:r>
            <a:r>
              <a:rPr lang="id-ID" sz="2400" dirty="0" smtClean="0"/>
              <a:t> di Borang BAN PT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456479"/>
              </p:ext>
            </p:extLst>
          </p:nvPr>
        </p:nvGraphicFramePr>
        <p:xfrm>
          <a:off x="1378815" y="5297571"/>
          <a:ext cx="7920880" cy="1396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0"/>
                <a:gridCol w="1440160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u="none" strike="noStrike" dirty="0" err="1" smtClean="0">
                          <a:effectLst/>
                        </a:rPr>
                        <a:t>Persentase</a:t>
                      </a:r>
                      <a:r>
                        <a:rPr lang="en-US" sz="2200" u="none" strike="noStrike" dirty="0" smtClean="0">
                          <a:effectLst/>
                        </a:rPr>
                        <a:t> </a:t>
                      </a:r>
                      <a:r>
                        <a:rPr lang="en-US" sz="2200" u="none" strike="noStrike" dirty="0" err="1">
                          <a:effectLst/>
                        </a:rPr>
                        <a:t>dosen</a:t>
                      </a:r>
                      <a:r>
                        <a:rPr lang="en-US" sz="2200" u="none" strike="noStrike" dirty="0">
                          <a:effectLst/>
                        </a:rPr>
                        <a:t> </a:t>
                      </a:r>
                      <a:r>
                        <a:rPr lang="en-US" sz="2200" u="none" strike="noStrike" dirty="0" err="1">
                          <a:effectLst/>
                        </a:rPr>
                        <a:t>dengan</a:t>
                      </a:r>
                      <a:r>
                        <a:rPr lang="en-US" sz="2200" u="none" strike="noStrike" dirty="0">
                          <a:effectLst/>
                        </a:rPr>
                        <a:t> </a:t>
                      </a:r>
                      <a:r>
                        <a:rPr lang="en-US" sz="2200" u="none" strike="noStrike" dirty="0" err="1">
                          <a:effectLst/>
                        </a:rPr>
                        <a:t>jabatan</a:t>
                      </a:r>
                      <a:r>
                        <a:rPr lang="en-US" sz="2200" u="none" strike="noStrike" dirty="0">
                          <a:effectLst/>
                        </a:rPr>
                        <a:t> guru </a:t>
                      </a:r>
                      <a:r>
                        <a:rPr lang="en-US" sz="2200" u="none" strike="noStrike" dirty="0" err="1">
                          <a:effectLst/>
                        </a:rPr>
                        <a:t>besar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 smtClean="0">
                          <a:effectLst/>
                        </a:rPr>
                        <a:t>2,87%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1654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u="none" strike="noStrike" dirty="0" err="1" smtClean="0">
                          <a:effectLst/>
                        </a:rPr>
                        <a:t>Persentase</a:t>
                      </a:r>
                      <a:r>
                        <a:rPr lang="en-US" sz="2200" u="none" strike="noStrike" dirty="0" smtClean="0">
                          <a:effectLst/>
                        </a:rPr>
                        <a:t> </a:t>
                      </a:r>
                      <a:r>
                        <a:rPr lang="en-US" sz="2200" u="none" strike="noStrike" dirty="0" err="1">
                          <a:effectLst/>
                        </a:rPr>
                        <a:t>dosen</a:t>
                      </a:r>
                      <a:r>
                        <a:rPr lang="en-US" sz="2200" u="none" strike="noStrike" dirty="0">
                          <a:effectLst/>
                        </a:rPr>
                        <a:t> </a:t>
                      </a:r>
                      <a:r>
                        <a:rPr lang="en-US" sz="2200" u="none" strike="noStrike" dirty="0" err="1">
                          <a:effectLst/>
                        </a:rPr>
                        <a:t>dengan</a:t>
                      </a:r>
                      <a:r>
                        <a:rPr lang="en-US" sz="2200" u="none" strike="noStrike" dirty="0">
                          <a:effectLst/>
                        </a:rPr>
                        <a:t> </a:t>
                      </a:r>
                      <a:r>
                        <a:rPr lang="en-US" sz="2200" u="none" strike="noStrike" dirty="0" err="1">
                          <a:effectLst/>
                        </a:rPr>
                        <a:t>jabatan</a:t>
                      </a:r>
                      <a:r>
                        <a:rPr lang="en-US" sz="2200" u="none" strike="noStrike" dirty="0">
                          <a:effectLst/>
                        </a:rPr>
                        <a:t> </a:t>
                      </a:r>
                      <a:r>
                        <a:rPr lang="en-US" sz="2200" u="none" strike="noStrike" dirty="0" err="1">
                          <a:effectLst/>
                        </a:rPr>
                        <a:t>lektor</a:t>
                      </a:r>
                      <a:r>
                        <a:rPr lang="en-US" sz="2200" u="none" strike="noStrike" dirty="0">
                          <a:effectLst/>
                        </a:rPr>
                        <a:t> </a:t>
                      </a:r>
                      <a:r>
                        <a:rPr lang="en-US" sz="2200" u="none" strike="noStrike" dirty="0" err="1">
                          <a:effectLst/>
                        </a:rPr>
                        <a:t>kepala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 smtClean="0">
                          <a:effectLst/>
                        </a:rPr>
                        <a:t>12,92%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90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 err="1">
                          <a:effectLst/>
                        </a:rPr>
                        <a:t>Nilai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2,20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45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Kebijakan IKS </a:t>
            </a:r>
            <a:r>
              <a:rPr lang="en-GB" dirty="0" err="1" smtClean="0"/>
              <a:t>Tahun</a:t>
            </a:r>
            <a:r>
              <a:rPr lang="en-GB" dirty="0" smtClean="0"/>
              <a:t> 2017 - 2020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000442"/>
              </p:ext>
            </p:extLst>
          </p:nvPr>
        </p:nvGraphicFramePr>
        <p:xfrm>
          <a:off x="1527047" y="1639616"/>
          <a:ext cx="8993809" cy="4575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7780"/>
                <a:gridCol w="3506295"/>
                <a:gridCol w="1014310"/>
                <a:gridCol w="870749"/>
                <a:gridCol w="665297"/>
                <a:gridCol w="665297"/>
                <a:gridCol w="665297"/>
                <a:gridCol w="768784"/>
              </a:tblGrid>
              <a:tr h="74710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INDIKATOR KINERJA STRATEGIS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NILAI STANDAR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Baseline (2016)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2017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2018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2019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2020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7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IKS-2.01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Rasio dosen dan mahasiswa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1:30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1:38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1:37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1:33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1:30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1:27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IKS-2.02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Persentase dosen dengan jabfung Profesor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30%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3.04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3.54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5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7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10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8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IKS-2.03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Persentase dosen dengan jabfung LK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50%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13.66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15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20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30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45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467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IKS-2.04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Persentase dosen bergelar Doktor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50%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22.77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25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30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40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45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467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IKS-2.05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Persentase dosen bersertifikat relevan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85%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49.92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55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65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75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85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IKS-2.06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Jumlah dosen studi S3 per prodi per 3 thn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2.75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3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3.3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3.7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IKS-2.07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Persentase laboran/teknisi memiliki sertifikat kompetensi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70%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 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40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50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60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70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2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IKS-2.08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Jumlah pustakawan dengan pendidikan minimal S1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10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         </a:t>
                      </a:r>
                      <a:r>
                        <a:rPr lang="id-ID" sz="1600" b="1" dirty="0" smtClean="0">
                          <a:effectLst/>
                        </a:rPr>
                        <a:t>6 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       6 </a:t>
                      </a:r>
                      <a:endParaRPr lang="en-GB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       </a:t>
                      </a:r>
                      <a:r>
                        <a:rPr lang="id-ID" sz="1600" b="1" dirty="0" smtClean="0">
                          <a:effectLst/>
                        </a:rPr>
                        <a:t>6 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       </a:t>
                      </a:r>
                      <a:r>
                        <a:rPr lang="id-ID" sz="1600" b="1" dirty="0" smtClean="0">
                          <a:effectLst/>
                        </a:rPr>
                        <a:t>8 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       </a:t>
                      </a:r>
                      <a:r>
                        <a:rPr lang="id-ID" sz="1600" b="1" dirty="0" smtClean="0">
                          <a:effectLst/>
                        </a:rPr>
                        <a:t>10 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65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Target Menuju IKS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204522"/>
              </p:ext>
            </p:extLst>
          </p:nvPr>
        </p:nvGraphicFramePr>
        <p:xfrm>
          <a:off x="1188721" y="2196662"/>
          <a:ext cx="9321624" cy="3518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8184"/>
                <a:gridCol w="3648877"/>
                <a:gridCol w="1255686"/>
                <a:gridCol w="930685"/>
                <a:gridCol w="901140"/>
                <a:gridCol w="886367"/>
                <a:gridCol w="930685"/>
              </a:tblGrid>
              <a:tr h="478133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No.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Jafung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Baseline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2017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2018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2019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2020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B050"/>
                    </a:solidFill>
                  </a:tcPr>
                </a:tc>
              </a:tr>
              <a:tr h="72171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1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u="none" strike="noStrike" dirty="0">
                          <a:effectLst/>
                        </a:rPr>
                        <a:t>Belum Punya Ke AA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226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128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>
                          <a:effectLst/>
                        </a:rPr>
                        <a:t>98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>
                          <a:effectLst/>
                        </a:rPr>
                        <a:t>0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0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</a:tr>
              <a:tr h="72171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>
                          <a:effectLst/>
                        </a:rPr>
                        <a:t>2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u="none" strike="noStrike" dirty="0">
                          <a:effectLst/>
                        </a:rPr>
                        <a:t>Asisten Ahli Ke Lektor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123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77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46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0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0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</a:tr>
              <a:tr h="72171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3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u="none" strike="noStrike" dirty="0">
                          <a:effectLst/>
                        </a:rPr>
                        <a:t>Lektor ke Lektor Kepala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>
                          <a:effectLst/>
                        </a:rPr>
                        <a:t>107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13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32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31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31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75074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>
                          <a:effectLst/>
                        </a:rPr>
                        <a:t>4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u="none" strike="noStrike">
                          <a:effectLst/>
                        </a:rPr>
                        <a:t>Lektor Kepala ke Guru Besar 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>
                          <a:effectLst/>
                        </a:rPr>
                        <a:t>40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>
                          <a:effectLst/>
                        </a:rPr>
                        <a:t>8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>
                          <a:effectLst/>
                        </a:rPr>
                        <a:t>10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11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</a:rPr>
                        <a:t>11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673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Jenjang Pendidikan Dosen UMY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8011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6135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Jenjang Pendidikan Dosen UMY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451784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9557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38110" cy="1400530"/>
          </a:xfrm>
        </p:spPr>
        <p:txBody>
          <a:bodyPr/>
          <a:lstStyle/>
          <a:p>
            <a:pPr algn="ctr"/>
            <a:r>
              <a:rPr lang="id-ID" sz="3600" dirty="0" smtClean="0"/>
              <a:t>Jenjang Pendidikan Dosen PTN dan PTS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826180"/>
              </p:ext>
            </p:extLst>
          </p:nvPr>
        </p:nvGraphicFramePr>
        <p:xfrm>
          <a:off x="838200" y="1825625"/>
          <a:ext cx="478536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34656" y="6080760"/>
            <a:ext cx="3602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/>
              <a:t>Sumber : Forlap.ristekdikti.go.id Agustus 2017</a:t>
            </a:r>
            <a:endParaRPr lang="id-ID" sz="1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085871"/>
              </p:ext>
            </p:extLst>
          </p:nvPr>
        </p:nvGraphicFramePr>
        <p:xfrm>
          <a:off x="5748527" y="1508760"/>
          <a:ext cx="5203251" cy="436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5977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Jabatan Akademik Dosen UMY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14923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9428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344</TotalTime>
  <Words>463</Words>
  <Application>Microsoft Office PowerPoint</Application>
  <PresentationFormat>Widescreen</PresentationFormat>
  <Paragraphs>167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Ion</vt:lpstr>
      <vt:lpstr>POTRET DOSEN UMY Workshop Peningkatan Karir Dosen dan Sistem Penilaian Angka Kredit</vt:lpstr>
      <vt:lpstr>Pendahuluan</vt:lpstr>
      <vt:lpstr>Problem Dosen di UMY</vt:lpstr>
      <vt:lpstr>Kebijakan IKS Tahun 2017 - 2020</vt:lpstr>
      <vt:lpstr>Target Menuju IKS </vt:lpstr>
      <vt:lpstr>Jenjang Pendidikan Dosen UMY </vt:lpstr>
      <vt:lpstr>Jenjang Pendidikan Dosen UMY</vt:lpstr>
      <vt:lpstr>Jenjang Pendidikan Dosen PTN dan PTS</vt:lpstr>
      <vt:lpstr>Jabatan Akademik Dosen UMY</vt:lpstr>
      <vt:lpstr>Jabatan Akademik Dosen Nasional</vt:lpstr>
      <vt:lpstr>Jabatan Akademik Dosen PTN dan PTS</vt:lpstr>
      <vt:lpstr>Potensi Usia Produktif Dosen </vt:lpstr>
      <vt:lpstr>Potensi Masa Kerja masih Rendah </vt:lpstr>
      <vt:lpstr>Focus Peningkatan Mutu SDM</vt:lpstr>
      <vt:lpstr>Program Karier Dosen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POTRET DOSEN UMY Workshop Peningkatan Karir Dosen dan Sistem Penilaian Anka Kredit</dc:title>
  <dc:creator>Windows User</dc:creator>
  <cp:lastModifiedBy>Windows User</cp:lastModifiedBy>
  <cp:revision>25</cp:revision>
  <dcterms:created xsi:type="dcterms:W3CDTF">2017-12-29T11:06:00Z</dcterms:created>
  <dcterms:modified xsi:type="dcterms:W3CDTF">2017-12-29T22:27:35Z</dcterms:modified>
</cp:coreProperties>
</file>