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701" r:id="rId3"/>
    <p:sldMasterId id="2147483714" r:id="rId4"/>
  </p:sldMasterIdLst>
  <p:notesMasterIdLst>
    <p:notesMasterId r:id="rId47"/>
  </p:notesMasterIdLst>
  <p:handoutMasterIdLst>
    <p:handoutMasterId r:id="rId48"/>
  </p:handoutMasterIdLst>
  <p:sldIdLst>
    <p:sldId id="359" r:id="rId5"/>
    <p:sldId id="392" r:id="rId6"/>
    <p:sldId id="391" r:id="rId7"/>
    <p:sldId id="353" r:id="rId8"/>
    <p:sldId id="351" r:id="rId9"/>
    <p:sldId id="369" r:id="rId10"/>
    <p:sldId id="306" r:id="rId11"/>
    <p:sldId id="342" r:id="rId12"/>
    <p:sldId id="315" r:id="rId13"/>
    <p:sldId id="364" r:id="rId14"/>
    <p:sldId id="263" r:id="rId15"/>
    <p:sldId id="365" r:id="rId16"/>
    <p:sldId id="282" r:id="rId17"/>
    <p:sldId id="366" r:id="rId18"/>
    <p:sldId id="367" r:id="rId19"/>
    <p:sldId id="346" r:id="rId20"/>
    <p:sldId id="347" r:id="rId21"/>
    <p:sldId id="370" r:id="rId22"/>
    <p:sldId id="374" r:id="rId23"/>
    <p:sldId id="375" r:id="rId24"/>
    <p:sldId id="376" r:id="rId25"/>
    <p:sldId id="377" r:id="rId26"/>
    <p:sldId id="378" r:id="rId27"/>
    <p:sldId id="388" r:id="rId28"/>
    <p:sldId id="389" r:id="rId29"/>
    <p:sldId id="390" r:id="rId30"/>
    <p:sldId id="379" r:id="rId31"/>
    <p:sldId id="386" r:id="rId32"/>
    <p:sldId id="380" r:id="rId33"/>
    <p:sldId id="381" r:id="rId34"/>
    <p:sldId id="382" r:id="rId35"/>
    <p:sldId id="383" r:id="rId36"/>
    <p:sldId id="384" r:id="rId37"/>
    <p:sldId id="385" r:id="rId38"/>
    <p:sldId id="387" r:id="rId39"/>
    <p:sldId id="335" r:id="rId40"/>
    <p:sldId id="336" r:id="rId41"/>
    <p:sldId id="337" r:id="rId42"/>
    <p:sldId id="338" r:id="rId43"/>
    <p:sldId id="352" r:id="rId44"/>
    <p:sldId id="349" r:id="rId45"/>
    <p:sldId id="350" r:id="rId46"/>
  </p:sldIdLst>
  <p:sldSz cx="9144000" cy="6858000" type="screen4x3"/>
  <p:notesSz cx="6858000" cy="9144000"/>
  <p:custDataLst>
    <p:tags r:id="rId4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FB7FF"/>
    <a:srgbClr val="9900CC"/>
    <a:srgbClr val="F5F0BD"/>
    <a:srgbClr val="EEE8B4"/>
    <a:srgbClr val="C200C2"/>
    <a:srgbClr val="FF9900"/>
    <a:srgbClr val="E0E4BA"/>
    <a:srgbClr val="E6D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5759" autoAdjust="0"/>
  </p:normalViewPr>
  <p:slideViewPr>
    <p:cSldViewPr>
      <p:cViewPr varScale="1">
        <p:scale>
          <a:sx n="109" d="100"/>
          <a:sy n="109" d="100"/>
        </p:scale>
        <p:origin x="22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0754D-167A-4235-8FCB-F9D5FE67297A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BCA3A823-BBD0-4B92-B146-85544D2D662D}">
      <dgm:prSet phldrT="[Text]"/>
      <dgm:spPr/>
      <dgm:t>
        <a:bodyPr/>
        <a:lstStyle/>
        <a:p>
          <a:r>
            <a:rPr lang="en-US" dirty="0"/>
            <a:t>cognitive</a:t>
          </a:r>
        </a:p>
      </dgm:t>
    </dgm:pt>
    <dgm:pt modelId="{033CD95F-F6B0-4335-9DAE-5952D5241455}" type="parTrans" cxnId="{D680D18F-EA34-4514-8C4E-775D3EE4B628}">
      <dgm:prSet/>
      <dgm:spPr/>
      <dgm:t>
        <a:bodyPr/>
        <a:lstStyle/>
        <a:p>
          <a:endParaRPr lang="en-US"/>
        </a:p>
      </dgm:t>
    </dgm:pt>
    <dgm:pt modelId="{9553B00D-4CE6-4BD1-A555-0EB8B610CEDD}" type="sibTrans" cxnId="{D680D18F-EA34-4514-8C4E-775D3EE4B628}">
      <dgm:prSet/>
      <dgm:spPr/>
      <dgm:t>
        <a:bodyPr/>
        <a:lstStyle/>
        <a:p>
          <a:endParaRPr lang="en-US"/>
        </a:p>
      </dgm:t>
    </dgm:pt>
    <dgm:pt modelId="{C8EF8381-1B46-4CCC-B4EF-A1060E5AB858}">
      <dgm:prSet phldrT="[Text]"/>
      <dgm:spPr/>
      <dgm:t>
        <a:bodyPr/>
        <a:lstStyle/>
        <a:p>
          <a:r>
            <a:rPr lang="en-US" dirty="0"/>
            <a:t>psychomotor</a:t>
          </a:r>
        </a:p>
      </dgm:t>
    </dgm:pt>
    <dgm:pt modelId="{669270F6-BEC1-44AD-BE6E-598912238F30}" type="parTrans" cxnId="{D72242DE-83C1-4067-B80E-DEF4DF40D2D4}">
      <dgm:prSet/>
      <dgm:spPr/>
      <dgm:t>
        <a:bodyPr/>
        <a:lstStyle/>
        <a:p>
          <a:endParaRPr lang="en-US"/>
        </a:p>
      </dgm:t>
    </dgm:pt>
    <dgm:pt modelId="{EE1385F9-7025-4638-A84E-91C0D5BF11BD}" type="sibTrans" cxnId="{D72242DE-83C1-4067-B80E-DEF4DF40D2D4}">
      <dgm:prSet/>
      <dgm:spPr/>
      <dgm:t>
        <a:bodyPr/>
        <a:lstStyle/>
        <a:p>
          <a:endParaRPr lang="en-US"/>
        </a:p>
      </dgm:t>
    </dgm:pt>
    <dgm:pt modelId="{587BA7A2-A3AB-4F7A-AA7B-8591DA5773BC}">
      <dgm:prSet phldrT="[Text]"/>
      <dgm:spPr/>
      <dgm:t>
        <a:bodyPr/>
        <a:lstStyle/>
        <a:p>
          <a:r>
            <a:rPr lang="en-US" dirty="0"/>
            <a:t>affective</a:t>
          </a:r>
        </a:p>
      </dgm:t>
    </dgm:pt>
    <dgm:pt modelId="{06232287-C6CA-4566-BD2E-55D23DA14DBC}" type="parTrans" cxnId="{07ACA16A-6E6E-458D-99E7-E34F5BB33620}">
      <dgm:prSet/>
      <dgm:spPr/>
      <dgm:t>
        <a:bodyPr/>
        <a:lstStyle/>
        <a:p>
          <a:endParaRPr lang="en-US"/>
        </a:p>
      </dgm:t>
    </dgm:pt>
    <dgm:pt modelId="{DF2FD0FE-C5EA-4F7B-A1AA-FC09F89FB85A}" type="sibTrans" cxnId="{07ACA16A-6E6E-458D-99E7-E34F5BB33620}">
      <dgm:prSet/>
      <dgm:spPr/>
      <dgm:t>
        <a:bodyPr/>
        <a:lstStyle/>
        <a:p>
          <a:endParaRPr lang="en-US"/>
        </a:p>
      </dgm:t>
    </dgm:pt>
    <dgm:pt modelId="{D5A63D4A-8CC8-4653-B85A-CA601E9B0CEF}" type="pres">
      <dgm:prSet presAssocID="{6270754D-167A-4235-8FCB-F9D5FE67297A}" presName="linearFlow" presStyleCnt="0">
        <dgm:presLayoutVars>
          <dgm:dir/>
          <dgm:resizeHandles val="exact"/>
        </dgm:presLayoutVars>
      </dgm:prSet>
      <dgm:spPr/>
    </dgm:pt>
    <dgm:pt modelId="{D347AB19-AB82-45EC-95A4-8725EEBEE73D}" type="pres">
      <dgm:prSet presAssocID="{BCA3A823-BBD0-4B92-B146-85544D2D662D}" presName="composite" presStyleCnt="0"/>
      <dgm:spPr/>
    </dgm:pt>
    <dgm:pt modelId="{3196BDE4-0FB8-489E-8A83-44A9F712C2E8}" type="pres">
      <dgm:prSet presAssocID="{BCA3A823-BBD0-4B92-B146-85544D2D662D}" presName="imgShp" presStyleLbl="fgImgPlace1" presStyleIdx="0" presStyleCnt="3"/>
      <dgm:spPr/>
    </dgm:pt>
    <dgm:pt modelId="{56193F78-1775-4EDD-BFCA-BDB4199FC28F}" type="pres">
      <dgm:prSet presAssocID="{BCA3A823-BBD0-4B92-B146-85544D2D662D}" presName="txShp" presStyleLbl="node1" presStyleIdx="0" presStyleCnt="3" custScaleY="90002">
        <dgm:presLayoutVars>
          <dgm:bulletEnabled val="1"/>
        </dgm:presLayoutVars>
      </dgm:prSet>
      <dgm:spPr/>
    </dgm:pt>
    <dgm:pt modelId="{8E316321-40C5-4FFE-AD2C-FDC336BA7C23}" type="pres">
      <dgm:prSet presAssocID="{9553B00D-4CE6-4BD1-A555-0EB8B610CEDD}" presName="spacing" presStyleCnt="0"/>
      <dgm:spPr/>
    </dgm:pt>
    <dgm:pt modelId="{DA2C4A68-5E47-4B5A-AB3D-EA719E1E683C}" type="pres">
      <dgm:prSet presAssocID="{C8EF8381-1B46-4CCC-B4EF-A1060E5AB858}" presName="composite" presStyleCnt="0"/>
      <dgm:spPr/>
    </dgm:pt>
    <dgm:pt modelId="{C3757F96-490D-4D8A-A84F-E9966D85B5D0}" type="pres">
      <dgm:prSet presAssocID="{C8EF8381-1B46-4CCC-B4EF-A1060E5AB858}" presName="imgShp" presStyleLbl="fgImgPlace1" presStyleIdx="1" presStyleCnt="3" custLinFactNeighborX="3876" custLinFactNeighborY="-4627"/>
      <dgm:spPr/>
    </dgm:pt>
    <dgm:pt modelId="{5490BF6D-B61A-4DB0-B230-EB21F9B031E3}" type="pres">
      <dgm:prSet presAssocID="{C8EF8381-1B46-4CCC-B4EF-A1060E5AB858}" presName="txShp" presStyleLbl="node1" presStyleIdx="1" presStyleCnt="3">
        <dgm:presLayoutVars>
          <dgm:bulletEnabled val="1"/>
        </dgm:presLayoutVars>
      </dgm:prSet>
      <dgm:spPr/>
    </dgm:pt>
    <dgm:pt modelId="{7A8527FA-4148-40E2-B216-90E767FD734A}" type="pres">
      <dgm:prSet presAssocID="{EE1385F9-7025-4638-A84E-91C0D5BF11BD}" presName="spacing" presStyleCnt="0"/>
      <dgm:spPr/>
    </dgm:pt>
    <dgm:pt modelId="{462498B3-9ECC-4EBE-9588-CECDD4807A66}" type="pres">
      <dgm:prSet presAssocID="{587BA7A2-A3AB-4F7A-AA7B-8591DA5773BC}" presName="composite" presStyleCnt="0"/>
      <dgm:spPr/>
    </dgm:pt>
    <dgm:pt modelId="{E9AB64A4-9F68-424F-9F59-9B87B6FC45AC}" type="pres">
      <dgm:prSet presAssocID="{587BA7A2-A3AB-4F7A-AA7B-8591DA5773BC}" presName="imgShp" presStyleLbl="fgImgPlace1" presStyleIdx="2" presStyleCnt="3"/>
      <dgm:spPr/>
    </dgm:pt>
    <dgm:pt modelId="{F274075A-E02A-4AE6-891E-68DDBF3F11BA}" type="pres">
      <dgm:prSet presAssocID="{587BA7A2-A3AB-4F7A-AA7B-8591DA5773B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F214D10-FD7A-4E9C-9E18-FF79D839FA75}" type="presOf" srcId="{BCA3A823-BBD0-4B92-B146-85544D2D662D}" destId="{56193F78-1775-4EDD-BFCA-BDB4199FC28F}" srcOrd="0" destOrd="0" presId="urn:microsoft.com/office/officeart/2005/8/layout/vList3"/>
    <dgm:cxn modelId="{6A7DAF35-49E2-4B6C-B207-309666EBDEC5}" type="presOf" srcId="{587BA7A2-A3AB-4F7A-AA7B-8591DA5773BC}" destId="{F274075A-E02A-4AE6-891E-68DDBF3F11BA}" srcOrd="0" destOrd="0" presId="urn:microsoft.com/office/officeart/2005/8/layout/vList3"/>
    <dgm:cxn modelId="{07ACA16A-6E6E-458D-99E7-E34F5BB33620}" srcId="{6270754D-167A-4235-8FCB-F9D5FE67297A}" destId="{587BA7A2-A3AB-4F7A-AA7B-8591DA5773BC}" srcOrd="2" destOrd="0" parTransId="{06232287-C6CA-4566-BD2E-55D23DA14DBC}" sibTransId="{DF2FD0FE-C5EA-4F7B-A1AA-FC09F89FB85A}"/>
    <dgm:cxn modelId="{ED6AE077-0E93-4073-848C-90FC6D92D1DB}" type="presOf" srcId="{C8EF8381-1B46-4CCC-B4EF-A1060E5AB858}" destId="{5490BF6D-B61A-4DB0-B230-EB21F9B031E3}" srcOrd="0" destOrd="0" presId="urn:microsoft.com/office/officeart/2005/8/layout/vList3"/>
    <dgm:cxn modelId="{1946DA84-8648-4937-BD5C-49B4C2E3A01F}" type="presOf" srcId="{6270754D-167A-4235-8FCB-F9D5FE67297A}" destId="{D5A63D4A-8CC8-4653-B85A-CA601E9B0CEF}" srcOrd="0" destOrd="0" presId="urn:microsoft.com/office/officeart/2005/8/layout/vList3"/>
    <dgm:cxn modelId="{D680D18F-EA34-4514-8C4E-775D3EE4B628}" srcId="{6270754D-167A-4235-8FCB-F9D5FE67297A}" destId="{BCA3A823-BBD0-4B92-B146-85544D2D662D}" srcOrd="0" destOrd="0" parTransId="{033CD95F-F6B0-4335-9DAE-5952D5241455}" sibTransId="{9553B00D-4CE6-4BD1-A555-0EB8B610CEDD}"/>
    <dgm:cxn modelId="{D72242DE-83C1-4067-B80E-DEF4DF40D2D4}" srcId="{6270754D-167A-4235-8FCB-F9D5FE67297A}" destId="{C8EF8381-1B46-4CCC-B4EF-A1060E5AB858}" srcOrd="1" destOrd="0" parTransId="{669270F6-BEC1-44AD-BE6E-598912238F30}" sibTransId="{EE1385F9-7025-4638-A84E-91C0D5BF11BD}"/>
    <dgm:cxn modelId="{5FFE3B7E-FFA3-4912-AD68-BF1214D54FAC}" type="presParOf" srcId="{D5A63D4A-8CC8-4653-B85A-CA601E9B0CEF}" destId="{D347AB19-AB82-45EC-95A4-8725EEBEE73D}" srcOrd="0" destOrd="0" presId="urn:microsoft.com/office/officeart/2005/8/layout/vList3"/>
    <dgm:cxn modelId="{BA5490EB-C35B-46EE-A566-755847159376}" type="presParOf" srcId="{D347AB19-AB82-45EC-95A4-8725EEBEE73D}" destId="{3196BDE4-0FB8-489E-8A83-44A9F712C2E8}" srcOrd="0" destOrd="0" presId="urn:microsoft.com/office/officeart/2005/8/layout/vList3"/>
    <dgm:cxn modelId="{32012AAF-E7F4-4EC3-BDE8-248B773C548D}" type="presParOf" srcId="{D347AB19-AB82-45EC-95A4-8725EEBEE73D}" destId="{56193F78-1775-4EDD-BFCA-BDB4199FC28F}" srcOrd="1" destOrd="0" presId="urn:microsoft.com/office/officeart/2005/8/layout/vList3"/>
    <dgm:cxn modelId="{8E19A179-00B0-42A5-AF57-F003685644FE}" type="presParOf" srcId="{D5A63D4A-8CC8-4653-B85A-CA601E9B0CEF}" destId="{8E316321-40C5-4FFE-AD2C-FDC336BA7C23}" srcOrd="1" destOrd="0" presId="urn:microsoft.com/office/officeart/2005/8/layout/vList3"/>
    <dgm:cxn modelId="{0CA27EED-5647-4F74-AFD0-1655F71133C7}" type="presParOf" srcId="{D5A63D4A-8CC8-4653-B85A-CA601E9B0CEF}" destId="{DA2C4A68-5E47-4B5A-AB3D-EA719E1E683C}" srcOrd="2" destOrd="0" presId="urn:microsoft.com/office/officeart/2005/8/layout/vList3"/>
    <dgm:cxn modelId="{42362B64-AFA8-411B-BE87-9B4A6168ED5A}" type="presParOf" srcId="{DA2C4A68-5E47-4B5A-AB3D-EA719E1E683C}" destId="{C3757F96-490D-4D8A-A84F-E9966D85B5D0}" srcOrd="0" destOrd="0" presId="urn:microsoft.com/office/officeart/2005/8/layout/vList3"/>
    <dgm:cxn modelId="{A8A4ACDC-9F69-4860-8F1C-FD897D5C2C36}" type="presParOf" srcId="{DA2C4A68-5E47-4B5A-AB3D-EA719E1E683C}" destId="{5490BF6D-B61A-4DB0-B230-EB21F9B031E3}" srcOrd="1" destOrd="0" presId="urn:microsoft.com/office/officeart/2005/8/layout/vList3"/>
    <dgm:cxn modelId="{9C9D0EFC-A59F-44CB-A7D3-26246431667D}" type="presParOf" srcId="{D5A63D4A-8CC8-4653-B85A-CA601E9B0CEF}" destId="{7A8527FA-4148-40E2-B216-90E767FD734A}" srcOrd="3" destOrd="0" presId="urn:microsoft.com/office/officeart/2005/8/layout/vList3"/>
    <dgm:cxn modelId="{64CDBB8F-0E58-4CD9-92DB-CD510E61493E}" type="presParOf" srcId="{D5A63D4A-8CC8-4653-B85A-CA601E9B0CEF}" destId="{462498B3-9ECC-4EBE-9588-CECDD4807A66}" srcOrd="4" destOrd="0" presId="urn:microsoft.com/office/officeart/2005/8/layout/vList3"/>
    <dgm:cxn modelId="{AD7C3005-0684-4EC0-8BA8-80AFD0B9F65C}" type="presParOf" srcId="{462498B3-9ECC-4EBE-9588-CECDD4807A66}" destId="{E9AB64A4-9F68-424F-9F59-9B87B6FC45AC}" srcOrd="0" destOrd="0" presId="urn:microsoft.com/office/officeart/2005/8/layout/vList3"/>
    <dgm:cxn modelId="{C6D4CC49-6509-41EF-AC57-C2861367C6D4}" type="presParOf" srcId="{462498B3-9ECC-4EBE-9588-CECDD4807A66}" destId="{F274075A-E02A-4AE6-891E-68DDBF3F11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3F78-1775-4EDD-BFCA-BDB4199FC28F}">
      <dsp:nvSpPr>
        <dsp:cNvPr id="0" name=""/>
        <dsp:cNvSpPr/>
      </dsp:nvSpPr>
      <dsp:spPr>
        <a:xfrm rot="10800000">
          <a:off x="877390" y="53369"/>
          <a:ext cx="2432304" cy="95309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7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cognitive</a:t>
          </a:r>
        </a:p>
      </dsp:txBody>
      <dsp:txXfrm rot="10800000">
        <a:off x="1115664" y="53369"/>
        <a:ext cx="2194030" cy="953095"/>
      </dsp:txXfrm>
    </dsp:sp>
    <dsp:sp modelId="{3196BDE4-0FB8-489E-8A83-44A9F712C2E8}">
      <dsp:nvSpPr>
        <dsp:cNvPr id="0" name=""/>
        <dsp:cNvSpPr/>
      </dsp:nvSpPr>
      <dsp:spPr>
        <a:xfrm>
          <a:off x="347905" y="431"/>
          <a:ext cx="1058971" cy="10589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0BF6D-B61A-4DB0-B230-EB21F9B031E3}">
      <dsp:nvSpPr>
        <dsp:cNvPr id="0" name=""/>
        <dsp:cNvSpPr/>
      </dsp:nvSpPr>
      <dsp:spPr>
        <a:xfrm rot="10800000">
          <a:off x="877390" y="1375513"/>
          <a:ext cx="2432304" cy="1058971"/>
        </a:xfrm>
        <a:prstGeom prst="homePlat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7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psychomotor</a:t>
          </a:r>
        </a:p>
      </dsp:txBody>
      <dsp:txXfrm rot="10800000">
        <a:off x="1142133" y="1375513"/>
        <a:ext cx="2167561" cy="1058971"/>
      </dsp:txXfrm>
    </dsp:sp>
    <dsp:sp modelId="{C3757F96-490D-4D8A-A84F-E9966D85B5D0}">
      <dsp:nvSpPr>
        <dsp:cNvPr id="0" name=""/>
        <dsp:cNvSpPr/>
      </dsp:nvSpPr>
      <dsp:spPr>
        <a:xfrm>
          <a:off x="388950" y="1326515"/>
          <a:ext cx="1058971" cy="1058971"/>
        </a:xfrm>
        <a:prstGeom prst="ellipse">
          <a:avLst/>
        </a:prstGeom>
        <a:solidFill>
          <a:schemeClr val="accent2">
            <a:tint val="50000"/>
            <a:hueOff val="-749866"/>
            <a:satOff val="47835"/>
            <a:lumOff val="44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4075A-E02A-4AE6-891E-68DDBF3F11BA}">
      <dsp:nvSpPr>
        <dsp:cNvPr id="0" name=""/>
        <dsp:cNvSpPr/>
      </dsp:nvSpPr>
      <dsp:spPr>
        <a:xfrm rot="10800000">
          <a:off x="877390" y="2750596"/>
          <a:ext cx="2432304" cy="1058971"/>
        </a:xfrm>
        <a:prstGeom prst="homePlat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97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affective</a:t>
          </a:r>
        </a:p>
      </dsp:txBody>
      <dsp:txXfrm rot="10800000">
        <a:off x="1142133" y="2750596"/>
        <a:ext cx="2167561" cy="1058971"/>
      </dsp:txXfrm>
    </dsp:sp>
    <dsp:sp modelId="{E9AB64A4-9F68-424F-9F59-9B87B6FC45AC}">
      <dsp:nvSpPr>
        <dsp:cNvPr id="0" name=""/>
        <dsp:cNvSpPr/>
      </dsp:nvSpPr>
      <dsp:spPr>
        <a:xfrm>
          <a:off x="347905" y="2750596"/>
          <a:ext cx="1058971" cy="1058971"/>
        </a:xfrm>
        <a:prstGeom prst="ellipse">
          <a:avLst/>
        </a:prstGeom>
        <a:solidFill>
          <a:schemeClr val="accent2">
            <a:tint val="50000"/>
            <a:hueOff val="-1499733"/>
            <a:satOff val="95669"/>
            <a:lumOff val="89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CF4A83-EF6A-425F-969D-4D2A79501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203690-975A-4DF3-9B34-9841F97C7D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11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0070F-D6C4-4FD6-9660-BF5AB0044EF2}" type="slidenum">
              <a:rPr lang="en-GB"/>
              <a:pPr/>
              <a:t>4</a:t>
            </a:fld>
            <a:endParaRPr lang="en-GB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id-ID" sz="1400" b="1"/>
          </a:p>
        </p:txBody>
      </p:sp>
    </p:spTree>
    <p:extLst>
      <p:ext uri="{BB962C8B-B14F-4D97-AF65-F5344CB8AC3E}">
        <p14:creationId xmlns:p14="http://schemas.microsoft.com/office/powerpoint/2010/main" val="127983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276F9-DDE0-49EE-B0B0-425B223227ED}" type="slidenum">
              <a:rPr lang="en-GB"/>
              <a:pPr/>
              <a:t>6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84873-F77B-4A5D-9E06-7FA1D58D921B}" type="slidenum">
              <a:rPr lang="en-GB"/>
              <a:pPr/>
              <a:t>9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156118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18C22-85B5-4C6A-86AE-BAE12AF0D8E6}" type="slidenum">
              <a:rPr lang="en-GB"/>
              <a:pPr/>
              <a:t>11</a:t>
            </a:fld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356163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CECA8-5563-4357-A197-CDF35F90AB79}" type="slidenum">
              <a:rPr lang="en-GB"/>
              <a:pPr/>
              <a:t>13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5453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261F8C-BE8B-432C-B894-01A493E95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A38AB-719A-4D15-B5DD-2E0F428A8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18478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3911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E60D-D9AB-422C-BC5F-38D044ACD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CA24D6-FC0A-4A3E-8526-E47791E76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5E49A-33A3-456C-813E-A389DE801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3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9CF2-0BD7-4076-87AC-EF2954212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E66C5-2E41-4AA0-AB90-23845C58A4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8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CCD7-E78A-42DD-A0C2-C5FD21AC0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3DCE0-7653-401D-B0AE-FCC028D81D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9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07925-1C69-475E-ACAE-D89943AB7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47598-D9C9-4A8C-88EC-B0E5F16A1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B8EBE-005E-4A0B-BC65-11F01F078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E09BB-826F-4258-ABA8-D2F96B09E7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C9C4-9188-4587-8357-D2985AEA4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85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E2C4-153A-41AC-AEEA-AC87C8F16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75935-7100-46FF-8CB2-16B4611C9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261F8C-BE8B-432C-B894-01A493E95A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8EBE-005E-4A0B-BC65-11F01F078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65A3-0B98-4574-B477-63613CFD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9991-2D50-472F-9EA4-6A5552E5FD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7A9A-7262-41B8-999F-03C75D0F7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7EC1-B80E-40D1-990A-F7EBDB024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65A3-0B98-4574-B477-63613CFD6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0C7A-5FBA-4B21-BE57-AAEDF96708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0624-88F5-4E28-AF7B-B6A467A4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1A5E-DA37-40AB-9372-64293595D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38AB-719A-4D15-B5DD-2E0F428A8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E60D-D9AB-422C-BC5F-38D044AC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CA24D6-FC0A-4A3E-8526-E47791E76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73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6C4E1D-60E3-410B-9644-83E869302DF9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79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0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36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3619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3619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59991-2D50-472F-9EA4-6A5552E5F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93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4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7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042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0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433F-B4FD-4749-B3A8-F424022B87A3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E1D-60E3-410B-9644-83E86930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7A9A-7262-41B8-999F-03C75D0F7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07EC1-B80E-40D1-990A-F7EBDB024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B0C7A-5FBA-4B21-BE57-AAEDF9670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0624-88F5-4E28-AF7B-B6A467A4B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1A5E-DA37-40AB-9372-64293595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95400"/>
            <a:ext cx="7391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0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C6D7BBF2-387A-4568-A626-814A663B2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CA36046-EC96-42D2-A98E-86D5C2113D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D7BBF2-387A-4568-A626-814A663B2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DC433F-B4FD-4749-B3A8-F424022B87A3}" type="datetimeFigureOut">
              <a:rPr lang="en-US" smtClean="0"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1/30/2018</a:t>
            </a:fld>
            <a:endParaRPr lang="en-US"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6C4E1D-60E3-410B-9644-83E869302DF9}" type="slidenum">
              <a:rPr lang="en-US" smtClean="0"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310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nathan.mueller.faculty.noctrl.edu/toolbox/references.htm#stiggins" TargetMode="External"/><Relationship Id="rId2" Type="http://schemas.openxmlformats.org/officeDocument/2006/relationships/hyperlink" Target="http://jonathan.mueller.faculty.noctrl.edu/toolbox/references.htm#wiggins199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7432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PENILAIAN PEMBELAJARAN</a:t>
            </a:r>
          </a:p>
        </p:txBody>
      </p:sp>
    </p:spTree>
    <p:extLst>
      <p:ext uri="{BB962C8B-B14F-4D97-AF65-F5344CB8AC3E}">
        <p14:creationId xmlns:p14="http://schemas.microsoft.com/office/powerpoint/2010/main" val="247667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399" cy="6096000"/>
          </a:xfrm>
        </p:spPr>
      </p:pic>
    </p:spTree>
    <p:extLst>
      <p:ext uri="{BB962C8B-B14F-4D97-AF65-F5344CB8AC3E}">
        <p14:creationId xmlns:p14="http://schemas.microsoft.com/office/powerpoint/2010/main" val="120109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27038"/>
            <a:ext cx="5638800" cy="15541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3470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fontScale="90000"/>
          </a:bodyPr>
          <a:lstStyle/>
          <a:p>
            <a:pPr algn="l"/>
            <a:r>
              <a:rPr lang="en-GB" sz="3200" b="1">
                <a:solidFill>
                  <a:schemeClr val="accent2"/>
                </a:solidFill>
              </a:rPr>
              <a:t>TINGKATAN KEMAMPUAN  </a:t>
            </a:r>
            <a:r>
              <a:rPr lang="en-GB" sz="3200" b="1">
                <a:solidFill>
                  <a:schemeClr val="accent2"/>
                </a:solidFill>
                <a:latin typeface="Arial Black" pitchFamily="34" charset="0"/>
              </a:rPr>
              <a:t> Ranah Psikomotor</a:t>
            </a:r>
            <a:r>
              <a:rPr lang="en-GB" sz="3200" b="1">
                <a:solidFill>
                  <a:schemeClr val="accent2"/>
                </a:solidFill>
              </a:rPr>
              <a:t> (HARROW)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934200" y="2286000"/>
            <a:ext cx="1905000" cy="339248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NATURALIZATION</a:t>
            </a:r>
            <a:endParaRPr kumimoji="1" lang="id-ID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Spontan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dan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otomatis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2819400"/>
            <a:ext cx="1676400" cy="288766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ARTICULATION</a:t>
            </a:r>
            <a:endParaRPr kumimoji="1" lang="id-ID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Akurat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dan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cepat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581400" y="3352800"/>
            <a:ext cx="1600200" cy="2382838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PRECISION</a:t>
            </a:r>
            <a:endParaRPr kumimoji="1" lang="id-ID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Lancar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dan 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tepat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866900" y="3886200"/>
            <a:ext cx="1676400" cy="18764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MANIPULATION</a:t>
            </a:r>
            <a:endParaRPr kumimoji="1" lang="id-ID" sz="1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16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Tanpa contoh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Visual</a:t>
            </a:r>
          </a:p>
          <a:p>
            <a:pPr algn="ctr"/>
            <a:r>
              <a:rPr lang="en-US" sz="1600" b="1">
                <a:solidFill>
                  <a:srgbClr val="FFFF00"/>
                </a:solidFill>
                <a:latin typeface="Arial" charset="0"/>
              </a:rPr>
              <a:t>dapat meniru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57200" y="4419600"/>
            <a:ext cx="1371600" cy="1371600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IMITATION</a:t>
            </a:r>
          </a:p>
          <a:p>
            <a:pPr algn="ctr"/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1600" b="1" dirty="0" err="1">
                <a:solidFill>
                  <a:srgbClr val="FFFF00"/>
                </a:solidFill>
                <a:latin typeface="Arial" charset="0"/>
              </a:rPr>
              <a:t>Meniru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n-US" sz="1600" b="1" dirty="0" err="1">
                <a:solidFill>
                  <a:srgbClr val="FFFF00"/>
                </a:solidFill>
                <a:latin typeface="Arial" charset="0"/>
              </a:rPr>
              <a:t>dengan</a:t>
            </a: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FFFF00"/>
                </a:solidFill>
                <a:latin typeface="Arial" charset="0"/>
              </a:rPr>
              <a:t>contoh</a:t>
            </a:r>
            <a:endParaRPr lang="en-US" sz="1600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  <p:bldP spid="40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Structure of affective domain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599" cy="5257800"/>
          </a:xfrm>
        </p:spPr>
      </p:pic>
    </p:spTree>
    <p:extLst>
      <p:ext uri="{BB962C8B-B14F-4D97-AF65-F5344CB8AC3E}">
        <p14:creationId xmlns:p14="http://schemas.microsoft.com/office/powerpoint/2010/main" val="36128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477000" y="3048000"/>
            <a:ext cx="2209800" cy="2655888"/>
          </a:xfrm>
          <a:prstGeom prst="rect">
            <a:avLst/>
          </a:prstGeom>
          <a:solidFill>
            <a:srgbClr val="D9B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FB7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CHARACTERIZATION</a:t>
            </a:r>
          </a:p>
          <a:p>
            <a:pPr algn="ctr"/>
            <a:endParaRPr 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1600">
              <a:solidFill>
                <a:srgbClr val="A3C303"/>
              </a:solidFill>
              <a:latin typeface="Arial" charset="0"/>
            </a:endParaRPr>
          </a:p>
          <a:p>
            <a:pPr algn="ctr"/>
            <a:r>
              <a:rPr lang="en-US" sz="1600" b="1">
                <a:latin typeface="Arial" charset="0"/>
              </a:rPr>
              <a:t>Menjadikan</a:t>
            </a:r>
          </a:p>
          <a:p>
            <a:pPr algn="ctr"/>
            <a:r>
              <a:rPr lang="en-US" sz="1600" b="1">
                <a:latin typeface="Arial" charset="0"/>
              </a:rPr>
              <a:t> pola hidup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724400" y="3429000"/>
            <a:ext cx="1733550" cy="2332038"/>
          </a:xfrm>
          <a:prstGeom prst="rect">
            <a:avLst/>
          </a:prstGeom>
          <a:solidFill>
            <a:srgbClr val="D9B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FB7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ORGANIZATION</a:t>
            </a:r>
          </a:p>
          <a:p>
            <a:pPr algn="ctr">
              <a:spcBef>
                <a:spcPct val="30000"/>
              </a:spcBef>
            </a:pPr>
            <a:endParaRPr kumimoji="1" 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kumimoji="1" lang="en-US" sz="1600" b="1">
                <a:latin typeface="Arial" charset="0"/>
              </a:rPr>
              <a:t>Mengatur diri</a:t>
            </a:r>
          </a:p>
          <a:p>
            <a:pPr algn="ctr"/>
            <a:endParaRPr lang="en-US" sz="1600" b="1">
              <a:latin typeface="Arial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409950" y="3810000"/>
            <a:ext cx="1295400" cy="2008188"/>
          </a:xfrm>
          <a:prstGeom prst="rect">
            <a:avLst/>
          </a:prstGeom>
          <a:solidFill>
            <a:srgbClr val="D9B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FB7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VALUING</a:t>
            </a:r>
          </a:p>
          <a:p>
            <a:pPr algn="ctr">
              <a:spcBef>
                <a:spcPct val="30000"/>
              </a:spcBef>
            </a:pPr>
            <a:endParaRPr kumimoji="1" 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kumimoji="1" lang="en-US" sz="1600" b="1">
                <a:latin typeface="Arial" charset="0"/>
              </a:rPr>
              <a:t>menghargai</a:t>
            </a:r>
          </a:p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866900" y="4191000"/>
            <a:ext cx="1524000" cy="1684338"/>
          </a:xfrm>
          <a:prstGeom prst="rect">
            <a:avLst/>
          </a:prstGeom>
          <a:solidFill>
            <a:srgbClr val="D9B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FB7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RESPONDING</a:t>
            </a:r>
          </a:p>
          <a:p>
            <a:pPr algn="ctr">
              <a:spcBef>
                <a:spcPct val="30000"/>
              </a:spcBef>
            </a:pPr>
            <a:endParaRPr kumimoji="1" 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kumimoji="1" lang="en-US" sz="1600" b="1">
                <a:latin typeface="Arial" charset="0"/>
              </a:rPr>
              <a:t>menanggapi</a:t>
            </a:r>
          </a:p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52450" y="4648200"/>
            <a:ext cx="1295400" cy="1295400"/>
          </a:xfrm>
          <a:prstGeom prst="rect">
            <a:avLst/>
          </a:prstGeom>
          <a:solidFill>
            <a:srgbClr val="D9B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FB7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RECEIVING</a:t>
            </a:r>
          </a:p>
          <a:p>
            <a:pPr algn="ctr">
              <a:spcBef>
                <a:spcPct val="30000"/>
              </a:spcBef>
            </a:pPr>
            <a:endParaRPr kumimoji="1" lang="en-US" sz="1600" b="1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kumimoji="1" lang="en-US" sz="1600" b="1">
                <a:latin typeface="Arial" charset="0"/>
              </a:rPr>
              <a:t>menerima</a:t>
            </a:r>
          </a:p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33400" y="533400"/>
            <a:ext cx="6172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TINGKATAN KEMAMPUAN                       RANAH AFEKTIF ( sikap dan nilai ) 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(KRATHWOHL)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  <p:bldP spid="95239" grpId="0" animBg="1"/>
      <p:bldP spid="952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Bagaimana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cara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menilai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0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DEFINISI AUTHENTIC ASSESSMENT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620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form of assessment in which students are asked </a:t>
            </a:r>
            <a:r>
              <a:rPr lang="en-US" sz="2400" dirty="0">
                <a:solidFill>
                  <a:srgbClr val="FFFF00"/>
                </a:solidFill>
              </a:rPr>
              <a:t>to perform real-world tasks</a:t>
            </a:r>
            <a:r>
              <a:rPr lang="en-US" sz="2400" dirty="0"/>
              <a:t> that demonstrate meaningful application of essential knowledge and skills -- </a:t>
            </a:r>
            <a:r>
              <a:rPr lang="en-US" sz="2400" dirty="0">
                <a:solidFill>
                  <a:srgbClr val="9999FF"/>
                </a:solidFill>
              </a:rPr>
              <a:t>Jon Mueller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"...Engaging and worthy problems or questions of importance, in which </a:t>
            </a:r>
            <a:r>
              <a:rPr lang="en-US" sz="2400" dirty="0">
                <a:solidFill>
                  <a:srgbClr val="FFFF00"/>
                </a:solidFill>
              </a:rPr>
              <a:t>students must use knowledge to fashion performances</a:t>
            </a:r>
            <a:r>
              <a:rPr lang="en-US" sz="2400" dirty="0"/>
              <a:t> effectively and creatively. The tasks are either replicas of or analogous to the kinds of problems faced by adult citizens and consumers or professionals in the field." -- Grant Wiggins -- (</a:t>
            </a:r>
            <a:r>
              <a:rPr lang="en-US" sz="2400" b="1" dirty="0">
                <a:hlinkClick r:id="rId2"/>
              </a:rPr>
              <a:t>Wiggins, 1993, p. 229</a:t>
            </a:r>
            <a:r>
              <a:rPr lang="en-US" sz="2400" dirty="0"/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"Performance assessments call upon the examinee </a:t>
            </a:r>
            <a:r>
              <a:rPr lang="en-US" sz="2400" dirty="0">
                <a:solidFill>
                  <a:srgbClr val="FFFF00"/>
                </a:solidFill>
              </a:rPr>
              <a:t>to demonstrate specific skills and competencies</a:t>
            </a:r>
            <a:r>
              <a:rPr lang="en-US" sz="2400" dirty="0"/>
              <a:t>, that is, to apply the skills and knowledge they have mastered." -- Richard J. </a:t>
            </a:r>
            <a:r>
              <a:rPr lang="en-US" sz="2400" dirty="0" err="1"/>
              <a:t>Stiggins</a:t>
            </a:r>
            <a:r>
              <a:rPr lang="en-US" sz="2400" dirty="0"/>
              <a:t> -- (</a:t>
            </a:r>
            <a:r>
              <a:rPr lang="en-US" sz="2400" b="1" dirty="0" err="1">
                <a:hlinkClick r:id="rId3"/>
              </a:rPr>
              <a:t>Stiggins</a:t>
            </a:r>
            <a:r>
              <a:rPr lang="en-US" sz="2400" b="1" dirty="0">
                <a:hlinkClick r:id="rId3"/>
              </a:rPr>
              <a:t>, 1987, p. 34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9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AUTHENTIC ASSESSMENT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siswa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mencoba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mengembangkan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respon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situasi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nyata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BUKAN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hanya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memilih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respon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mereview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pekerjaan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siswa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secara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menyeluruh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proses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maupun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hasil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5657850" y="2209800"/>
            <a:ext cx="2743200" cy="1524000"/>
          </a:xfrm>
          <a:prstGeom prst="rect">
            <a:avLst/>
          </a:prstGeom>
          <a:solidFill>
            <a:srgbClr val="FFCC00"/>
          </a:solidFill>
          <a:ln w="9525">
            <a:solidFill>
              <a:srgbClr val="CCB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1771650" y="2286000"/>
            <a:ext cx="2438400" cy="1447800"/>
          </a:xfrm>
          <a:prstGeom prst="rect">
            <a:avLst/>
          </a:prstGeom>
          <a:solidFill>
            <a:srgbClr val="FFCC00"/>
          </a:solidFill>
          <a:ln w="9525">
            <a:solidFill>
              <a:srgbClr val="CCB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2038350" y="25908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TUGAS      ( TASK )</a:t>
            </a:r>
          </a:p>
        </p:txBody>
      </p:sp>
      <p:sp>
        <p:nvSpPr>
          <p:cNvPr id="252933" name="AutoShape 5"/>
          <p:cNvSpPr>
            <a:spLocks noChangeArrowheads="1"/>
          </p:cNvSpPr>
          <p:nvPr/>
        </p:nvSpPr>
        <p:spPr bwMode="auto">
          <a:xfrm>
            <a:off x="4514850" y="2590800"/>
            <a:ext cx="838200" cy="838200"/>
          </a:xfrm>
          <a:prstGeom prst="rightArrow">
            <a:avLst>
              <a:gd name="adj1" fmla="val 60231"/>
              <a:gd name="adj2" fmla="val 52273"/>
            </a:avLst>
          </a:prstGeom>
          <a:solidFill>
            <a:srgbClr val="FF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610225" y="2530475"/>
            <a:ext cx="2771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  <a:latin typeface="Arial Black" pitchFamily="34" charset="0"/>
              </a:rPr>
              <a:t>KINERJA  MAHASISWA</a:t>
            </a:r>
            <a:endParaRPr lang="en-US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252935" name="AutoShape 7"/>
          <p:cNvSpPr>
            <a:spLocks noChangeArrowheads="1"/>
          </p:cNvSpPr>
          <p:nvPr/>
        </p:nvSpPr>
        <p:spPr bwMode="auto">
          <a:xfrm>
            <a:off x="6572250" y="3886200"/>
            <a:ext cx="914400" cy="533400"/>
          </a:xfrm>
          <a:prstGeom prst="upArrow">
            <a:avLst>
              <a:gd name="adj1" fmla="val 50000"/>
              <a:gd name="adj2" fmla="val 577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9966FF"/>
              </a:solidFill>
              <a:latin typeface="Arial" charset="0"/>
            </a:endParaRPr>
          </a:p>
        </p:txBody>
      </p:sp>
      <p:grpSp>
        <p:nvGrpSpPr>
          <p:cNvPr id="252936" name="Group 8"/>
          <p:cNvGrpSpPr>
            <a:grpSpLocks/>
          </p:cNvGrpSpPr>
          <p:nvPr/>
        </p:nvGrpSpPr>
        <p:grpSpPr bwMode="auto">
          <a:xfrm>
            <a:off x="5562600" y="4572000"/>
            <a:ext cx="2895600" cy="1524000"/>
            <a:chOff x="3012" y="2736"/>
            <a:chExt cx="1824" cy="960"/>
          </a:xfrm>
        </p:grpSpPr>
        <p:sp>
          <p:nvSpPr>
            <p:cNvPr id="252937" name="Rectangle 9"/>
            <p:cNvSpPr>
              <a:spLocks noChangeArrowheads="1"/>
            </p:cNvSpPr>
            <p:nvPr/>
          </p:nvSpPr>
          <p:spPr bwMode="auto">
            <a:xfrm>
              <a:off x="3036" y="2736"/>
              <a:ext cx="1776" cy="9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CCB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38" name="Text Box 10"/>
            <p:cNvSpPr txBox="1">
              <a:spLocks noChangeArrowheads="1"/>
            </p:cNvSpPr>
            <p:nvPr/>
          </p:nvSpPr>
          <p:spPr bwMode="auto">
            <a:xfrm>
              <a:off x="3012" y="2832"/>
              <a:ext cx="18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B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C3300"/>
                  </a:solidFill>
                  <a:latin typeface="Arial Black" pitchFamily="34" charset="0"/>
                </a:rPr>
                <a:t>KRITERIA PENILAIAN        </a:t>
              </a:r>
              <a:r>
                <a:rPr lang="en-US" b="1">
                  <a:solidFill>
                    <a:srgbClr val="660033"/>
                  </a:solidFill>
                  <a:latin typeface="Arial Black" pitchFamily="34" charset="0"/>
                </a:rPr>
                <a:t>( RUBRIC )</a:t>
              </a:r>
            </a:p>
          </p:txBody>
        </p:sp>
      </p:grp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1447800" y="152400"/>
            <a:ext cx="6324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PERFORMANCE ASSESSMENT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( ASESMEN KINERJA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5725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Which domain is  assessed by what assessment model?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219200" y="1752600"/>
            <a:ext cx="3057148" cy="6397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Domain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8375731"/>
              </p:ext>
            </p:extLst>
          </p:nvPr>
        </p:nvGraphicFramePr>
        <p:xfrm>
          <a:off x="609601" y="2438400"/>
          <a:ext cx="36576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055717" cy="6397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Test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514600"/>
            <a:ext cx="41148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Multiple choice question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True false questions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Observation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Peer Assessment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Self assessment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Essay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Portfolio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Role play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Presentation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Demonstration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Practicum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Project work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Demonstration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etc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6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4343400" cy="6324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0" y="762001"/>
            <a:ext cx="2743200" cy="8382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Halaman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Sampul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0" y="1752600"/>
            <a:ext cx="2819400" cy="4191000"/>
          </a:xfrm>
        </p:spPr>
        <p:txBody>
          <a:bodyPr/>
          <a:lstStyle/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matakuliah</a:t>
            </a:r>
            <a:endParaRPr lang="en-US" dirty="0"/>
          </a:p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  <a:p>
            <a:r>
              <a:rPr lang="en-US" dirty="0"/>
              <a:t>Tim </a:t>
            </a:r>
            <a:r>
              <a:rPr lang="en-US" dirty="0" err="1"/>
              <a:t>Penyusun</a:t>
            </a:r>
            <a:endParaRPr lang="en-US" dirty="0"/>
          </a:p>
          <a:p>
            <a:r>
              <a:rPr lang="en-US" dirty="0"/>
              <a:t>Program Study</a:t>
            </a:r>
          </a:p>
          <a:p>
            <a:r>
              <a:rPr lang="en-US" dirty="0" err="1"/>
              <a:t>Fakultas</a:t>
            </a:r>
            <a:endParaRPr lang="en-US" dirty="0"/>
          </a:p>
          <a:p>
            <a:r>
              <a:rPr lang="en-US" dirty="0"/>
              <a:t>UMY</a:t>
            </a:r>
          </a:p>
          <a:p>
            <a:r>
              <a:rPr lang="en-US" dirty="0" err="1"/>
              <a:t>Tahun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2"/>
              </a:rPr>
              <a:t>www.socrative.com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Student login: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Room X8BTUZ3K</a:t>
            </a:r>
          </a:p>
        </p:txBody>
      </p:sp>
    </p:spTree>
    <p:extLst>
      <p:ext uri="{BB962C8B-B14F-4D97-AF65-F5344CB8AC3E}">
        <p14:creationId xmlns:p14="http://schemas.microsoft.com/office/powerpoint/2010/main" val="98287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5023883" cy="5943600"/>
          </a:xfrm>
        </p:spPr>
      </p:pic>
    </p:spTree>
    <p:extLst>
      <p:ext uri="{BB962C8B-B14F-4D97-AF65-F5344CB8AC3E}">
        <p14:creationId xmlns:p14="http://schemas.microsoft.com/office/powerpoint/2010/main" val="893847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29206" cy="6096000"/>
          </a:xfrm>
        </p:spPr>
      </p:pic>
    </p:spTree>
    <p:extLst>
      <p:ext uri="{BB962C8B-B14F-4D97-AF65-F5344CB8AC3E}">
        <p14:creationId xmlns:p14="http://schemas.microsoft.com/office/powerpoint/2010/main" val="95910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1"/>
            <a:ext cx="8382000" cy="4343400"/>
          </a:xfrm>
        </p:spPr>
      </p:pic>
    </p:spTree>
    <p:extLst>
      <p:ext uri="{BB962C8B-B14F-4D97-AF65-F5344CB8AC3E}">
        <p14:creationId xmlns:p14="http://schemas.microsoft.com/office/powerpoint/2010/main" val="51863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4460875"/>
          </a:xfrm>
        </p:spPr>
      </p:pic>
    </p:spTree>
    <p:extLst>
      <p:ext uri="{BB962C8B-B14F-4D97-AF65-F5344CB8AC3E}">
        <p14:creationId xmlns:p14="http://schemas.microsoft.com/office/powerpoint/2010/main" val="221509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4419600" cy="6096000"/>
          </a:xfrm>
        </p:spPr>
      </p:pic>
    </p:spTree>
    <p:extLst>
      <p:ext uri="{BB962C8B-B14F-4D97-AF65-F5344CB8AC3E}">
        <p14:creationId xmlns:p14="http://schemas.microsoft.com/office/powerpoint/2010/main" val="280872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4495799" cy="6324600"/>
          </a:xfrm>
        </p:spPr>
      </p:pic>
    </p:spTree>
    <p:extLst>
      <p:ext uri="{BB962C8B-B14F-4D97-AF65-F5344CB8AC3E}">
        <p14:creationId xmlns:p14="http://schemas.microsoft.com/office/powerpoint/2010/main" val="21164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73676D3-C6C1-407D-8A7F-880647981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762000"/>
            <a:ext cx="5029201" cy="50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1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1"/>
            <a:ext cx="7315199" cy="5106194"/>
          </a:xfrm>
        </p:spPr>
      </p:pic>
      <p:sp>
        <p:nvSpPr>
          <p:cNvPr id="5" name="TextBox 4"/>
          <p:cNvSpPr txBox="1"/>
          <p:nvPr/>
        </p:nvSpPr>
        <p:spPr>
          <a:xfrm>
            <a:off x="2209800" y="618842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solidFill>
                  <a:prstClr val="black"/>
                </a:solidFill>
                <a:latin typeface="Century Gothic"/>
              </a:rPr>
              <a:t>(Buku Panduan Kurikulum Pendidikan Tinggi, 2014)</a:t>
            </a:r>
            <a:endParaRPr lang="en-US" sz="18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9046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2"/>
          <p:cNvSpPr>
            <a:spLocks noChangeArrowheads="1"/>
          </p:cNvSpPr>
          <p:nvPr/>
        </p:nvSpPr>
        <p:spPr bwMode="auto">
          <a:xfrm>
            <a:off x="76200" y="76200"/>
            <a:ext cx="8229600" cy="6629400"/>
          </a:xfrm>
          <a:prstGeom prst="rightArrowCallout">
            <a:avLst>
              <a:gd name="adj1" fmla="val 25000"/>
              <a:gd name="adj2" fmla="val 25000"/>
              <a:gd name="adj3" fmla="val 2069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5257800" cy="6477000"/>
          </a:xfrm>
        </p:spPr>
        <p:txBody>
          <a:bodyPr/>
          <a:lstStyle/>
          <a:p>
            <a:r>
              <a:rPr lang="en-US"/>
              <a:t>Perlu membuat </a:t>
            </a:r>
            <a:r>
              <a:rPr lang="en-US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 of criteria</a:t>
            </a:r>
          </a:p>
          <a:p>
            <a:r>
              <a:rPr lang="en-US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 of criteria</a:t>
            </a:r>
            <a:r>
              <a:rPr lang="en-US" i="1"/>
              <a:t> </a:t>
            </a:r>
            <a:r>
              <a:rPr lang="en-US"/>
              <a:t>menunjukkan sejauh mana mahasiswa memiliki kemampuan yang dapat ditunjukkan dalam satu kinerja</a:t>
            </a:r>
          </a:p>
          <a:p>
            <a:r>
              <a:rPr lang="en-US"/>
              <a:t>Menunjukkan sejauh mana siswa mencapai tujuan pembelajaran yang telah ditetapkan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8545513" y="-57150"/>
            <a:ext cx="522287" cy="6915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  <a:p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33407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(a)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;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799"/>
            <a:ext cx="8153400" cy="3761089"/>
          </a:xfrm>
        </p:spPr>
      </p:pic>
      <p:sp>
        <p:nvSpPr>
          <p:cNvPr id="5" name="Rectangle 4"/>
          <p:cNvSpPr/>
          <p:nvPr/>
        </p:nvSpPr>
        <p:spPr>
          <a:xfrm>
            <a:off x="2514600" y="56388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solidFill>
                  <a:prstClr val="black"/>
                </a:solidFill>
                <a:latin typeface="Century Gothic"/>
              </a:rPr>
              <a:t>(Buku Panduan Kurikulum Pendidikan Tinggi, 2014)</a:t>
            </a:r>
          </a:p>
        </p:txBody>
      </p:sp>
    </p:spTree>
    <p:extLst>
      <p:ext uri="{BB962C8B-B14F-4D97-AF65-F5344CB8AC3E}">
        <p14:creationId xmlns:p14="http://schemas.microsoft.com/office/powerpoint/2010/main" val="114602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34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r>
              <a:rPr lang="en-US" dirty="0"/>
              <a:t>(2)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  <a:p>
            <a:r>
              <a:rPr lang="en-US" dirty="0"/>
              <a:t>(3) </a:t>
            </a:r>
            <a:r>
              <a:rPr lang="en-US" dirty="0" err="1"/>
              <a:t>Dimensi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8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holistik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476442"/>
            <a:ext cx="6777037" cy="3203690"/>
          </a:xfrm>
        </p:spPr>
      </p:pic>
    </p:spTree>
    <p:extLst>
      <p:ext uri="{BB962C8B-B14F-4D97-AF65-F5344CB8AC3E}">
        <p14:creationId xmlns:p14="http://schemas.microsoft.com/office/powerpoint/2010/main" val="2027258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90908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konseptual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</a:p>
          <a:p>
            <a:r>
              <a:rPr lang="en-US" dirty="0"/>
              <a:t>(a)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; </a:t>
            </a:r>
          </a:p>
          <a:p>
            <a:r>
              <a:rPr lang="en-US" dirty="0"/>
              <a:t>(b)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; </a:t>
            </a:r>
          </a:p>
          <a:p>
            <a:r>
              <a:rPr lang="en-US" dirty="0"/>
              <a:t>(c)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16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 </a:t>
            </a:r>
            <a:r>
              <a:rPr lang="en-US" dirty="0" err="1"/>
              <a:t>adala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mengunakan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tertinggi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99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Rubrik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6830209" cy="3775229"/>
          </a:xfrm>
        </p:spPr>
        <p:txBody>
          <a:bodyPr>
            <a:normAutofit/>
          </a:bodyPr>
          <a:lstStyle/>
          <a:p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model </a:t>
            </a:r>
            <a:r>
              <a:rPr lang="en-US" b="1" dirty="0" err="1"/>
              <a:t>rubrik</a:t>
            </a:r>
            <a:endParaRPr lang="en-US" b="1" dirty="0"/>
          </a:p>
          <a:p>
            <a:r>
              <a:rPr lang="en-US" b="1" dirty="0" err="1"/>
              <a:t>Menetapkan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 </a:t>
            </a:r>
          </a:p>
          <a:p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Skala</a:t>
            </a:r>
            <a:endParaRPr lang="en-US" b="1" dirty="0"/>
          </a:p>
          <a:p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Tolak</a:t>
            </a:r>
            <a:r>
              <a:rPr lang="en-US" b="1" dirty="0"/>
              <a:t> </a:t>
            </a:r>
            <a:r>
              <a:rPr lang="en-US" b="1" dirty="0" err="1"/>
              <a:t>Ukur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Rubrik</a:t>
            </a:r>
            <a:r>
              <a:rPr lang="en-US" b="1" dirty="0"/>
              <a:t> </a:t>
            </a:r>
            <a:r>
              <a:rPr lang="en-US" b="1" dirty="0" err="1"/>
              <a:t>Deskriptif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955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42013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A. RUMUSAN SIKAP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638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Setiap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lulusan</a:t>
            </a:r>
            <a:r>
              <a:rPr lang="en-US" sz="1600" b="1" dirty="0">
                <a:solidFill>
                  <a:schemeClr val="tx1"/>
                </a:solidFill>
              </a:rPr>
              <a:t> program </a:t>
            </a:r>
            <a:r>
              <a:rPr lang="en-US" sz="1600" b="1" dirty="0" err="1">
                <a:solidFill>
                  <a:schemeClr val="tx1"/>
                </a:solidFill>
              </a:rPr>
              <a:t>pendidikan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akademik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vokasi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profesi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harus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memiliki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sikap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sebagai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berikut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bertakwa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kepada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Tuhan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Maha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Esa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mampu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menunjukkan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sikap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religius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menjunjung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tinggi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nilai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kemanusiaan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dalam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menjalankan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tugas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berdasarkan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agama,moral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etika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berkontribusi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dalam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peningkatan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mutu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kehidupan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bermasyarakat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berbangsa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bernegara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kemajuan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peradaban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berdasarkan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Pancasila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berperan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sebagai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warga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negara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bangga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cinta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tanah</a:t>
            </a:r>
            <a:r>
              <a:rPr lang="en-US" sz="1600" b="1" dirty="0">
                <a:solidFill>
                  <a:schemeClr val="tx1"/>
                </a:solidFill>
              </a:rPr>
              <a:t> air, </a:t>
            </a:r>
            <a:r>
              <a:rPr lang="en-US" sz="1600" b="1" dirty="0" err="1">
                <a:solidFill>
                  <a:schemeClr val="tx1"/>
                </a:solidFill>
              </a:rPr>
              <a:t>memiliki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nasionalisme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serta</a:t>
            </a:r>
            <a:r>
              <a:rPr lang="en-US" sz="1600" b="1" dirty="0">
                <a:solidFill>
                  <a:schemeClr val="tx1"/>
                </a:solidFill>
              </a:rPr>
              <a:t> rasa </a:t>
            </a:r>
            <a:r>
              <a:rPr lang="en-US" sz="1600" b="1" dirty="0" err="1">
                <a:solidFill>
                  <a:schemeClr val="tx1"/>
                </a:solidFill>
              </a:rPr>
              <a:t>tanggungjawab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pada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negara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bangsa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menghargai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keanekaragaman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budaya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pandangan</a:t>
            </a:r>
            <a:r>
              <a:rPr lang="en-US" sz="1600" b="1" dirty="0">
                <a:solidFill>
                  <a:schemeClr val="tx1"/>
                </a:solidFill>
              </a:rPr>
              <a:t>, agama,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kepercayaan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serta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pendapat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atau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temuan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orisinal</a:t>
            </a:r>
            <a:r>
              <a:rPr lang="en-US" sz="1600" b="1" dirty="0">
                <a:solidFill>
                  <a:schemeClr val="tx1"/>
                </a:solidFill>
              </a:rPr>
              <a:t> orang lain;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bekerja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sama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memiliki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kepekaan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sosial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serta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kepedulian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terhadap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masyarakat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lingkungan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taat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hukum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disiplin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dalam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kehidupan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bermasyarakat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bernegara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menginternalisasi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nilai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norma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etika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akademik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 err="1">
                <a:solidFill>
                  <a:schemeClr val="tx1"/>
                </a:solidFill>
              </a:rPr>
              <a:t>menunjukkan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sikap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bertanggungjawab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atas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pekerjaan</a:t>
            </a:r>
            <a:r>
              <a:rPr lang="en-US" sz="1600" b="1" dirty="0">
                <a:solidFill>
                  <a:schemeClr val="tx1"/>
                </a:solidFill>
              </a:rPr>
              <a:t> di </a:t>
            </a:r>
            <a:r>
              <a:rPr lang="en-US" sz="1600" b="1" dirty="0" err="1">
                <a:solidFill>
                  <a:schemeClr val="tx1"/>
                </a:solidFill>
              </a:rPr>
              <a:t>bidang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keahliannya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secara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mandiri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marL="525780" indent="-457200">
              <a:buFont typeface="+mj-lt"/>
              <a:buAutoNum type="alphaLcPeriod"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menginternalisasi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semangat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kemandirian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/>
              <a:t>kejuangan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kewirausahaan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258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AutoShape 2"/>
          <p:cNvSpPr>
            <a:spLocks noChangeArrowheads="1"/>
          </p:cNvSpPr>
          <p:nvPr/>
        </p:nvSpPr>
        <p:spPr bwMode="auto">
          <a:xfrm>
            <a:off x="76200" y="76200"/>
            <a:ext cx="8229600" cy="6629400"/>
          </a:xfrm>
          <a:prstGeom prst="rightArrowCallout">
            <a:avLst>
              <a:gd name="adj1" fmla="val 25000"/>
              <a:gd name="adj2" fmla="val 25000"/>
              <a:gd name="adj3" fmla="val 2069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5257800" cy="6477000"/>
          </a:xfrm>
        </p:spPr>
        <p:txBody>
          <a:bodyPr/>
          <a:lstStyle/>
          <a:p>
            <a:r>
              <a:rPr lang="en-US"/>
              <a:t>Perlu membuat </a:t>
            </a:r>
            <a:r>
              <a:rPr lang="en-US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 of criteria</a:t>
            </a:r>
          </a:p>
          <a:p>
            <a:r>
              <a:rPr lang="en-US" b="1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Level of criteria</a:t>
            </a:r>
            <a:r>
              <a:rPr lang="en-US" i="1"/>
              <a:t> </a:t>
            </a:r>
            <a:r>
              <a:rPr lang="en-US"/>
              <a:t>menunjukkan sejauh mana mahasiswa memiliki kemampuan yang dapat ditunjukkan dalam satu kinerja</a:t>
            </a:r>
          </a:p>
          <a:p>
            <a:r>
              <a:rPr lang="en-US"/>
              <a:t>Menunjukkan sejauh mana siswa mencapai tujuan pembelajaran yang telah ditetapkan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8545513" y="-57150"/>
            <a:ext cx="522287" cy="6915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  <a:p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85800" y="3962400"/>
            <a:ext cx="5867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TETAPKAN DULU KRITERIA ASESSMENT</a:t>
            </a:r>
          </a:p>
        </p:txBody>
      </p:sp>
      <p:pic>
        <p:nvPicPr>
          <p:cNvPr id="238595" name="Picture 3" descr="mister b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0"/>
            <a:ext cx="230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CONTOH KRITERIA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Kualitas argumen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Kualitas ekspresi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Penerapan teori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Penilaian Abstrak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Analisis literatur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Kemampuan komunikasi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Kualitas Rancangan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……………</a:t>
            </a:r>
          </a:p>
        </p:txBody>
      </p:sp>
      <p:pic>
        <p:nvPicPr>
          <p:cNvPr id="239620" name="Picture 4" descr="GRAD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3640138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72" name="Rectangle 3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914400"/>
          </a:xfrm>
        </p:spPr>
        <p:txBody>
          <a:bodyPr/>
          <a:lstStyle/>
          <a:p>
            <a:pPr algn="l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Kualitas  Argumen</a:t>
            </a:r>
          </a:p>
        </p:txBody>
      </p:sp>
      <p:graphicFrame>
        <p:nvGraphicFramePr>
          <p:cNvPr id="240642" name="Group 2"/>
          <p:cNvGraphicFramePr>
            <a:graphicFrameLocks noGrp="1"/>
          </p:cNvGraphicFramePr>
          <p:nvPr>
            <p:ph type="tbl" idx="1"/>
          </p:nvPr>
        </p:nvGraphicFramePr>
        <p:xfrm>
          <a:off x="0" y="1143000"/>
          <a:ext cx="9144000" cy="5569586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KONVERSI 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INDIKATOR KINERJA YANG DIBUTUHKAN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 ada argumen, pernyataan yang dibuat tidak saling berhubungan secara logis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21–40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 argumen, namun logikanya kurang tepat dan tidak jelas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41–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Argumennya nampak logis, namun di beberapa aspek penting penjelasan kurang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61- 80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Penjelasan argumen di semua aspek logis dan jelas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Penjelasan argumen di semua aspek logis dan jelas, serta original dan disampaikan dengan sangat baik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962025" y="1050925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06450" eaLnBrk="0" hangingPunct="0"/>
            <a:r>
              <a:rPr lang="en-US" sz="1600" b="1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PERENCANAAN</a:t>
            </a:r>
            <a:endParaRPr lang="en-US" sz="1600">
              <a:solidFill>
                <a:schemeClr val="accent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756025" y="1050925"/>
            <a:ext cx="1958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06450" eaLnBrk="0" hangingPunct="0"/>
            <a:r>
              <a:rPr lang="en-US" sz="1600" b="1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PELAKSANAAN</a:t>
            </a:r>
          </a:p>
        </p:txBody>
      </p:sp>
      <p:grpSp>
        <p:nvGrpSpPr>
          <p:cNvPr id="265220" name="Group 4"/>
          <p:cNvGrpSpPr>
            <a:grpSpLocks/>
          </p:cNvGrpSpPr>
          <p:nvPr/>
        </p:nvGrpSpPr>
        <p:grpSpPr bwMode="auto">
          <a:xfrm>
            <a:off x="1828800" y="3190875"/>
            <a:ext cx="971550" cy="771525"/>
            <a:chOff x="1008" y="1968"/>
            <a:chExt cx="612" cy="486"/>
          </a:xfrm>
        </p:grpSpPr>
        <p:sp>
          <p:nvSpPr>
            <p:cNvPr id="265221" name="Rectangle 5"/>
            <p:cNvSpPr>
              <a:spLocks noChangeArrowheads="1"/>
            </p:cNvSpPr>
            <p:nvPr/>
          </p:nvSpPr>
          <p:spPr bwMode="auto">
            <a:xfrm>
              <a:off x="1008" y="1968"/>
              <a:ext cx="612" cy="486"/>
            </a:xfrm>
            <a:prstGeom prst="rect">
              <a:avLst/>
            </a:prstGeom>
            <a:solidFill>
              <a:srgbClr val="E0D466"/>
            </a:solidFill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2" name="Rectangle 6"/>
            <p:cNvSpPr>
              <a:spLocks noChangeArrowheads="1"/>
            </p:cNvSpPr>
            <p:nvPr/>
          </p:nvSpPr>
          <p:spPr bwMode="auto">
            <a:xfrm>
              <a:off x="1076" y="2052"/>
              <a:ext cx="47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06450" eaLnBrk="0" hangingPunct="0"/>
              <a:r>
                <a:rPr lang="en-US" sz="1600" b="1">
                  <a:latin typeface="Arial Black" pitchFamily="34" charset="0"/>
                  <a:cs typeface="Arial" charset="0"/>
                </a:rPr>
                <a:t>RENC.PEMB. </a:t>
              </a:r>
            </a:p>
          </p:txBody>
        </p:sp>
      </p:grp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3543300" y="4997450"/>
            <a:ext cx="274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06450" eaLnBrk="0" hangingPunct="0"/>
            <a:r>
              <a:rPr lang="en-US" sz="1600" b="1">
                <a:solidFill>
                  <a:srgbClr val="005D8C"/>
                </a:solidFill>
                <a:latin typeface="Arial" charset="0"/>
                <a:cs typeface="Arial" charset="0"/>
              </a:rPr>
              <a:t>METODE DAN MODEL PEMBELAJARAN SCL</a:t>
            </a:r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04800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 flipH="1">
            <a:off x="762000" y="1371600"/>
            <a:ext cx="2293938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5226" name="Group 10"/>
          <p:cNvGrpSpPr>
            <a:grpSpLocks/>
          </p:cNvGrpSpPr>
          <p:nvPr/>
        </p:nvGrpSpPr>
        <p:grpSpPr bwMode="auto">
          <a:xfrm>
            <a:off x="7815263" y="2209800"/>
            <a:ext cx="795337" cy="2667000"/>
            <a:chOff x="4815" y="1284"/>
            <a:chExt cx="501" cy="1680"/>
          </a:xfrm>
        </p:grpSpPr>
        <p:sp>
          <p:nvSpPr>
            <p:cNvPr id="265227" name="Rectangle 11"/>
            <p:cNvSpPr>
              <a:spLocks noChangeArrowheads="1"/>
            </p:cNvSpPr>
            <p:nvPr/>
          </p:nvSpPr>
          <p:spPr bwMode="auto">
            <a:xfrm rot="16200000">
              <a:off x="4393" y="2006"/>
              <a:ext cx="115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06450" eaLnBrk="0" hangingPunct="0"/>
              <a:r>
                <a:rPr lang="en-US" sz="1600" b="1">
                  <a:solidFill>
                    <a:srgbClr val="A50021"/>
                  </a:solidFill>
                  <a:latin typeface="Arial" charset="0"/>
                  <a:cs typeface="Arial" charset="0"/>
                </a:rPr>
                <a:t>PENGEMBANGAN PEMBELAJARAN</a:t>
              </a:r>
            </a:p>
          </p:txBody>
        </p:sp>
        <p:sp>
          <p:nvSpPr>
            <p:cNvPr id="265228" name="Arc 12"/>
            <p:cNvSpPr>
              <a:spLocks/>
            </p:cNvSpPr>
            <p:nvPr/>
          </p:nvSpPr>
          <p:spPr bwMode="auto">
            <a:xfrm>
              <a:off x="4923" y="1284"/>
              <a:ext cx="393" cy="1680"/>
            </a:xfrm>
            <a:custGeom>
              <a:avLst/>
              <a:gdLst>
                <a:gd name="G0" fmla="+- 14705 0 0"/>
                <a:gd name="G1" fmla="+- 21600 0 0"/>
                <a:gd name="G2" fmla="+- 21600 0 0"/>
                <a:gd name="T0" fmla="*/ 0 w 36305"/>
                <a:gd name="T1" fmla="*/ 5778 h 43200"/>
                <a:gd name="T2" fmla="*/ 1677 w 36305"/>
                <a:gd name="T3" fmla="*/ 38829 h 43200"/>
                <a:gd name="T4" fmla="*/ 14705 w 363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05" h="43200" fill="none" extrusionOk="0">
                  <a:moveTo>
                    <a:pt x="0" y="5778"/>
                  </a:moveTo>
                  <a:cubicBezTo>
                    <a:pt x="3996" y="2064"/>
                    <a:pt x="9249" y="-1"/>
                    <a:pt x="14705" y="0"/>
                  </a:cubicBezTo>
                  <a:cubicBezTo>
                    <a:pt x="26634" y="0"/>
                    <a:pt x="36305" y="9670"/>
                    <a:pt x="36305" y="21600"/>
                  </a:cubicBezTo>
                  <a:cubicBezTo>
                    <a:pt x="36305" y="33529"/>
                    <a:pt x="26634" y="43200"/>
                    <a:pt x="14705" y="43200"/>
                  </a:cubicBezTo>
                  <a:cubicBezTo>
                    <a:pt x="10002" y="43200"/>
                    <a:pt x="5428" y="41665"/>
                    <a:pt x="1677" y="38828"/>
                  </a:cubicBezTo>
                </a:path>
                <a:path w="36305" h="43200" stroke="0" extrusionOk="0">
                  <a:moveTo>
                    <a:pt x="0" y="5778"/>
                  </a:moveTo>
                  <a:cubicBezTo>
                    <a:pt x="3996" y="2064"/>
                    <a:pt x="9249" y="-1"/>
                    <a:pt x="14705" y="0"/>
                  </a:cubicBezTo>
                  <a:cubicBezTo>
                    <a:pt x="26634" y="0"/>
                    <a:pt x="36305" y="9670"/>
                    <a:pt x="36305" y="21600"/>
                  </a:cubicBezTo>
                  <a:cubicBezTo>
                    <a:pt x="36305" y="33529"/>
                    <a:pt x="26634" y="43200"/>
                    <a:pt x="14705" y="43200"/>
                  </a:cubicBezTo>
                  <a:cubicBezTo>
                    <a:pt x="10002" y="43200"/>
                    <a:pt x="5428" y="41665"/>
                    <a:pt x="1677" y="38828"/>
                  </a:cubicBezTo>
                  <a:lnTo>
                    <a:pt x="14705" y="21600"/>
                  </a:lnTo>
                  <a:close/>
                </a:path>
              </a:pathLst>
            </a:custGeom>
            <a:noFill/>
            <a:ln w="57150">
              <a:solidFill>
                <a:srgbClr val="A5002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6477000" y="1050925"/>
            <a:ext cx="198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06450" eaLnBrk="0" hangingPunct="0"/>
            <a:r>
              <a:rPr lang="en-US" sz="1600" b="1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PENGEMBANGAN</a:t>
            </a:r>
            <a:endParaRPr lang="en-US" sz="1600">
              <a:solidFill>
                <a:schemeClr val="accent2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265230" name="Group 14"/>
          <p:cNvGrpSpPr>
            <a:grpSpLocks/>
          </p:cNvGrpSpPr>
          <p:nvPr/>
        </p:nvGrpSpPr>
        <p:grpSpPr bwMode="auto">
          <a:xfrm>
            <a:off x="590550" y="2266950"/>
            <a:ext cx="609600" cy="2533650"/>
            <a:chOff x="336" y="1273"/>
            <a:chExt cx="384" cy="1596"/>
          </a:xfrm>
        </p:grpSpPr>
        <p:sp>
          <p:nvSpPr>
            <p:cNvPr id="265231" name="Arc 15"/>
            <p:cNvSpPr>
              <a:spLocks/>
            </p:cNvSpPr>
            <p:nvPr/>
          </p:nvSpPr>
          <p:spPr bwMode="auto">
            <a:xfrm flipH="1">
              <a:off x="336" y="1273"/>
              <a:ext cx="336" cy="1596"/>
            </a:xfrm>
            <a:custGeom>
              <a:avLst/>
              <a:gdLst>
                <a:gd name="G0" fmla="+- 13334 0 0"/>
                <a:gd name="G1" fmla="+- 21600 0 0"/>
                <a:gd name="G2" fmla="+- 21600 0 0"/>
                <a:gd name="T0" fmla="*/ 129 w 34934"/>
                <a:gd name="T1" fmla="*/ 4507 h 43200"/>
                <a:gd name="T2" fmla="*/ 0 w 34934"/>
                <a:gd name="T3" fmla="*/ 38593 h 43200"/>
                <a:gd name="T4" fmla="*/ 13334 w 349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34" h="43200" fill="none" extrusionOk="0">
                  <a:moveTo>
                    <a:pt x="128" y="4506"/>
                  </a:moveTo>
                  <a:cubicBezTo>
                    <a:pt x="3910" y="1584"/>
                    <a:pt x="8554" y="-1"/>
                    <a:pt x="13334" y="0"/>
                  </a:cubicBezTo>
                  <a:cubicBezTo>
                    <a:pt x="25263" y="0"/>
                    <a:pt x="34934" y="9670"/>
                    <a:pt x="34934" y="21600"/>
                  </a:cubicBezTo>
                  <a:cubicBezTo>
                    <a:pt x="34934" y="33529"/>
                    <a:pt x="25263" y="43200"/>
                    <a:pt x="13334" y="43200"/>
                  </a:cubicBezTo>
                  <a:cubicBezTo>
                    <a:pt x="8498" y="43200"/>
                    <a:pt x="3803" y="41577"/>
                    <a:pt x="-1" y="38593"/>
                  </a:cubicBezTo>
                </a:path>
                <a:path w="34934" h="43200" stroke="0" extrusionOk="0">
                  <a:moveTo>
                    <a:pt x="128" y="4506"/>
                  </a:moveTo>
                  <a:cubicBezTo>
                    <a:pt x="3910" y="1584"/>
                    <a:pt x="8554" y="-1"/>
                    <a:pt x="13334" y="0"/>
                  </a:cubicBezTo>
                  <a:cubicBezTo>
                    <a:pt x="25263" y="0"/>
                    <a:pt x="34934" y="9670"/>
                    <a:pt x="34934" y="21600"/>
                  </a:cubicBezTo>
                  <a:cubicBezTo>
                    <a:pt x="34934" y="33529"/>
                    <a:pt x="25263" y="43200"/>
                    <a:pt x="13334" y="43200"/>
                  </a:cubicBezTo>
                  <a:cubicBezTo>
                    <a:pt x="8498" y="43200"/>
                    <a:pt x="3803" y="41577"/>
                    <a:pt x="-1" y="38593"/>
                  </a:cubicBezTo>
                  <a:lnTo>
                    <a:pt x="13334" y="21600"/>
                  </a:lnTo>
                  <a:close/>
                </a:path>
              </a:pathLst>
            </a:custGeom>
            <a:noFill/>
            <a:ln w="57150">
              <a:solidFill>
                <a:srgbClr val="A5002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2" name="Rectangle 16"/>
            <p:cNvSpPr>
              <a:spLocks noChangeArrowheads="1"/>
            </p:cNvSpPr>
            <p:nvPr/>
          </p:nvSpPr>
          <p:spPr bwMode="auto">
            <a:xfrm rot="16200000">
              <a:off x="-86" y="1961"/>
              <a:ext cx="1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sz="1800" b="1">
                  <a:solidFill>
                    <a:srgbClr val="CC3300"/>
                  </a:solidFill>
                  <a:latin typeface="Arial Black" pitchFamily="34" charset="0"/>
                  <a:cs typeface="Arial" charset="0"/>
                </a:rPr>
                <a:t>KURIKULUM</a:t>
              </a:r>
              <a:endParaRPr lang="id-ID" sz="1800" b="1">
                <a:solidFill>
                  <a:srgbClr val="CC3300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1295400" y="3219450"/>
            <a:ext cx="419100" cy="685800"/>
          </a:xfrm>
          <a:prstGeom prst="rightArrow">
            <a:avLst>
              <a:gd name="adj1" fmla="val 50000"/>
              <a:gd name="adj2" fmla="val 65194"/>
            </a:avLst>
          </a:prstGeom>
          <a:solidFill>
            <a:srgbClr val="FFFF00"/>
          </a:solidFill>
          <a:ln w="19050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5234" name="Group 18"/>
          <p:cNvGrpSpPr>
            <a:grpSpLocks/>
          </p:cNvGrpSpPr>
          <p:nvPr/>
        </p:nvGrpSpPr>
        <p:grpSpPr bwMode="auto">
          <a:xfrm>
            <a:off x="1752600" y="5508625"/>
            <a:ext cx="5943600" cy="663575"/>
            <a:chOff x="1104" y="3504"/>
            <a:chExt cx="3744" cy="418"/>
          </a:xfrm>
        </p:grpSpPr>
        <p:grpSp>
          <p:nvGrpSpPr>
            <p:cNvPr id="265235" name="Group 19"/>
            <p:cNvGrpSpPr>
              <a:grpSpLocks/>
            </p:cNvGrpSpPr>
            <p:nvPr/>
          </p:nvGrpSpPr>
          <p:grpSpPr bwMode="auto">
            <a:xfrm>
              <a:off x="1104" y="3504"/>
              <a:ext cx="3744" cy="418"/>
              <a:chOff x="1104" y="3504"/>
              <a:chExt cx="3744" cy="418"/>
            </a:xfrm>
          </p:grpSpPr>
          <p:sp>
            <p:nvSpPr>
              <p:cNvPr id="265236" name="Rectangle 20"/>
              <p:cNvSpPr>
                <a:spLocks noChangeArrowheads="1"/>
              </p:cNvSpPr>
              <p:nvPr/>
            </p:nvSpPr>
            <p:spPr bwMode="auto">
              <a:xfrm>
                <a:off x="1171" y="3662"/>
                <a:ext cx="3608" cy="260"/>
              </a:xfrm>
              <a:prstGeom prst="rect">
                <a:avLst/>
              </a:prstGeom>
              <a:solidFill>
                <a:srgbClr val="C8C08E"/>
              </a:solidFill>
              <a:ln w="7938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37" name="AutoShape 21"/>
              <p:cNvSpPr>
                <a:spLocks noChangeArrowheads="1"/>
              </p:cNvSpPr>
              <p:nvPr/>
            </p:nvSpPr>
            <p:spPr bwMode="auto">
              <a:xfrm>
                <a:off x="4567" y="3504"/>
                <a:ext cx="281" cy="144"/>
              </a:xfrm>
              <a:prstGeom prst="upArrow">
                <a:avLst>
                  <a:gd name="adj1" fmla="val 53741"/>
                  <a:gd name="adj2" fmla="val 68056"/>
                </a:avLst>
              </a:prstGeom>
              <a:solidFill>
                <a:srgbClr val="C8C0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5238" name="AutoShape 22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281" cy="144"/>
              </a:xfrm>
              <a:prstGeom prst="upArrow">
                <a:avLst>
                  <a:gd name="adj1" fmla="val 53741"/>
                  <a:gd name="adj2" fmla="val 68056"/>
                </a:avLst>
              </a:prstGeom>
              <a:solidFill>
                <a:srgbClr val="C8C0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65239" name="Rectangle 23"/>
            <p:cNvSpPr>
              <a:spLocks noChangeArrowheads="1"/>
            </p:cNvSpPr>
            <p:nvPr/>
          </p:nvSpPr>
          <p:spPr bwMode="auto">
            <a:xfrm>
              <a:off x="1500" y="3719"/>
              <a:ext cx="30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06450" eaLnBrk="0" hangingPunct="0"/>
              <a:r>
                <a:rPr lang="en-US" sz="1600" b="1">
                  <a:solidFill>
                    <a:schemeClr val="accent2"/>
                  </a:solidFill>
                  <a:latin typeface="Arial Black" pitchFamily="34" charset="0"/>
                  <a:cs typeface="Arial" charset="0"/>
                </a:rPr>
                <a:t>EVALUASI PROGRAM PEMBELAJARAN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 </a:t>
              </a:r>
              <a:endParaRPr lang="en-US" sz="1600" b="1">
                <a:solidFill>
                  <a:schemeClr val="accent2"/>
                </a:solidFill>
                <a:cs typeface="Arial" charset="0"/>
              </a:endParaRPr>
            </a:p>
          </p:txBody>
        </p:sp>
      </p:grpSp>
      <p:grpSp>
        <p:nvGrpSpPr>
          <p:cNvPr id="265240" name="Group 24"/>
          <p:cNvGrpSpPr>
            <a:grpSpLocks/>
          </p:cNvGrpSpPr>
          <p:nvPr/>
        </p:nvGrpSpPr>
        <p:grpSpPr bwMode="auto">
          <a:xfrm>
            <a:off x="6553200" y="2971800"/>
            <a:ext cx="1219200" cy="990600"/>
            <a:chOff x="4143" y="1776"/>
            <a:chExt cx="561" cy="576"/>
          </a:xfrm>
        </p:grpSpPr>
        <p:sp>
          <p:nvSpPr>
            <p:cNvPr id="265241" name="AutoShape 25"/>
            <p:cNvSpPr>
              <a:spLocks noChangeArrowheads="1"/>
            </p:cNvSpPr>
            <p:nvPr/>
          </p:nvSpPr>
          <p:spPr bwMode="auto">
            <a:xfrm>
              <a:off x="4143" y="1776"/>
              <a:ext cx="561" cy="576"/>
            </a:xfrm>
            <a:prstGeom prst="rightArrow">
              <a:avLst>
                <a:gd name="adj1" fmla="val 53056"/>
                <a:gd name="adj2" fmla="val 46977"/>
              </a:avLst>
            </a:prstGeom>
            <a:solidFill>
              <a:srgbClr val="FFFF00"/>
            </a:solidFill>
            <a:ln w="19050">
              <a:solidFill>
                <a:srgbClr val="77777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tabLst>
                  <a:tab pos="571500" algn="l"/>
                </a:tabLst>
              </a:pPr>
              <a:r>
                <a:rPr lang="en-US" sz="1400">
                  <a:latin typeface="Arial Black" pitchFamily="34" charset="0"/>
                </a:rPr>
                <a:t>Action </a:t>
              </a:r>
            </a:p>
            <a:p>
              <a:pPr algn="ctr">
                <a:tabLst>
                  <a:tab pos="571500" algn="l"/>
                </a:tabLst>
              </a:pPr>
              <a:r>
                <a:rPr lang="en-US" sz="1400">
                  <a:latin typeface="Arial Black" pitchFamily="34" charset="0"/>
                </a:rPr>
                <a:t>Research</a:t>
              </a:r>
            </a:p>
          </p:txBody>
        </p:sp>
        <p:sp>
          <p:nvSpPr>
            <p:cNvPr id="265242" name="Text Box 26"/>
            <p:cNvSpPr txBox="1">
              <a:spLocks noChangeArrowheads="1"/>
            </p:cNvSpPr>
            <p:nvPr/>
          </p:nvSpPr>
          <p:spPr bwMode="auto">
            <a:xfrm>
              <a:off x="4173" y="1966"/>
              <a:ext cx="53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>
                <a:solidFill>
                  <a:srgbClr val="A50021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grpSp>
        <p:nvGrpSpPr>
          <p:cNvPr id="265243" name="Group 27"/>
          <p:cNvGrpSpPr>
            <a:grpSpLocks/>
          </p:cNvGrpSpPr>
          <p:nvPr/>
        </p:nvGrpSpPr>
        <p:grpSpPr bwMode="auto">
          <a:xfrm>
            <a:off x="3390900" y="2176463"/>
            <a:ext cx="3048000" cy="2776537"/>
            <a:chOff x="2214" y="1810"/>
            <a:chExt cx="1229" cy="1231"/>
          </a:xfrm>
        </p:grpSpPr>
        <p:sp>
          <p:nvSpPr>
            <p:cNvPr id="265244" name="Rectangle 28"/>
            <p:cNvSpPr>
              <a:spLocks noChangeArrowheads="1"/>
            </p:cNvSpPr>
            <p:nvPr/>
          </p:nvSpPr>
          <p:spPr bwMode="auto">
            <a:xfrm>
              <a:off x="2214" y="1810"/>
              <a:ext cx="1229" cy="1231"/>
            </a:xfrm>
            <a:prstGeom prst="rect">
              <a:avLst/>
            </a:prstGeom>
            <a:solidFill>
              <a:srgbClr val="EBE9A5"/>
            </a:solidFill>
            <a:ln w="26988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806450" eaLnBrk="0" hangingPunct="0">
                <a:spcBef>
                  <a:spcPct val="50000"/>
                </a:spcBef>
              </a:pPr>
              <a:endParaRPr lang="id-ID" sz="1100">
                <a:cs typeface="Arial" charset="0"/>
              </a:endParaRPr>
            </a:p>
          </p:txBody>
        </p:sp>
        <p:sp>
          <p:nvSpPr>
            <p:cNvPr id="265245" name="Rectangle 29"/>
            <p:cNvSpPr>
              <a:spLocks noChangeArrowheads="1"/>
            </p:cNvSpPr>
            <p:nvPr/>
          </p:nvSpPr>
          <p:spPr bwMode="auto">
            <a:xfrm>
              <a:off x="2231" y="1829"/>
              <a:ext cx="1195" cy="1193"/>
            </a:xfrm>
            <a:prstGeom prst="rect">
              <a:avLst/>
            </a:prstGeom>
            <a:solidFill>
              <a:srgbClr val="EBE9A5"/>
            </a:solidFill>
            <a:ln w="11113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246" name="Group 30"/>
          <p:cNvGrpSpPr>
            <a:grpSpLocks/>
          </p:cNvGrpSpPr>
          <p:nvPr/>
        </p:nvGrpSpPr>
        <p:grpSpPr bwMode="auto">
          <a:xfrm>
            <a:off x="3962400" y="2895600"/>
            <a:ext cx="1828800" cy="1676400"/>
            <a:chOff x="2400" y="1680"/>
            <a:chExt cx="1152" cy="996"/>
          </a:xfrm>
        </p:grpSpPr>
        <p:sp>
          <p:nvSpPr>
            <p:cNvPr id="265247" name="Oval 31"/>
            <p:cNvSpPr>
              <a:spLocks noChangeArrowheads="1"/>
            </p:cNvSpPr>
            <p:nvPr/>
          </p:nvSpPr>
          <p:spPr bwMode="auto">
            <a:xfrm>
              <a:off x="2400" y="1680"/>
              <a:ext cx="1152" cy="9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48" name="Text Box 32"/>
            <p:cNvSpPr txBox="1">
              <a:spLocks noChangeArrowheads="1"/>
            </p:cNvSpPr>
            <p:nvPr/>
          </p:nvSpPr>
          <p:spPr bwMode="auto">
            <a:xfrm>
              <a:off x="2551" y="1908"/>
              <a:ext cx="905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761" tIns="40380" rIns="80761" bIns="40380">
              <a:spAutoFit/>
            </a:bodyPr>
            <a:lstStyle>
              <a:lvl1pPr defTabSz="8064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04813" defTabSz="8064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06450" defTabSz="8064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11263" defTabSz="8064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16075" defTabSz="8064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73275" defTabSz="8064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30475" defTabSz="8064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87675" defTabSz="8064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44875" defTabSz="8064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  <a:cs typeface="Arial" charset="0"/>
                </a:rPr>
                <a:t>PROSES  DAN HASIL BELAJAR</a:t>
              </a:r>
            </a:p>
          </p:txBody>
        </p:sp>
      </p:grpSp>
      <p:grpSp>
        <p:nvGrpSpPr>
          <p:cNvPr id="265249" name="Group 33"/>
          <p:cNvGrpSpPr>
            <a:grpSpLocks/>
          </p:cNvGrpSpPr>
          <p:nvPr/>
        </p:nvGrpSpPr>
        <p:grpSpPr bwMode="auto">
          <a:xfrm>
            <a:off x="5334000" y="3859213"/>
            <a:ext cx="958850" cy="941387"/>
            <a:chOff x="3713" y="2019"/>
            <a:chExt cx="604" cy="593"/>
          </a:xfrm>
        </p:grpSpPr>
        <p:sp>
          <p:nvSpPr>
            <p:cNvPr id="265250" name="Oval 34"/>
            <p:cNvSpPr>
              <a:spLocks noChangeArrowheads="1"/>
            </p:cNvSpPr>
            <p:nvPr/>
          </p:nvSpPr>
          <p:spPr bwMode="auto">
            <a:xfrm rot="7713613">
              <a:off x="3718" y="2014"/>
              <a:ext cx="593" cy="604"/>
            </a:xfrm>
            <a:prstGeom prst="ellipse">
              <a:avLst/>
            </a:prstGeom>
            <a:solidFill>
              <a:srgbClr val="CCCC00">
                <a:alpha val="5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51" name="Rectangle 35"/>
            <p:cNvSpPr>
              <a:spLocks noChangeArrowheads="1"/>
            </p:cNvSpPr>
            <p:nvPr/>
          </p:nvSpPr>
          <p:spPr bwMode="auto">
            <a:xfrm>
              <a:off x="3786" y="2155"/>
              <a:ext cx="47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06450"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sumber belajar</a:t>
              </a:r>
              <a:endParaRPr lang="en-US" sz="1600">
                <a:cs typeface="Arial" charset="0"/>
              </a:endParaRPr>
            </a:p>
          </p:txBody>
        </p:sp>
      </p:grpSp>
      <p:grpSp>
        <p:nvGrpSpPr>
          <p:cNvPr id="265252" name="Group 36"/>
          <p:cNvGrpSpPr>
            <a:grpSpLocks/>
          </p:cNvGrpSpPr>
          <p:nvPr/>
        </p:nvGrpSpPr>
        <p:grpSpPr bwMode="auto">
          <a:xfrm>
            <a:off x="4419600" y="2343150"/>
            <a:ext cx="941388" cy="914400"/>
            <a:chOff x="2352" y="1824"/>
            <a:chExt cx="545" cy="508"/>
          </a:xfrm>
        </p:grpSpPr>
        <p:sp>
          <p:nvSpPr>
            <p:cNvPr id="265253" name="Oval 37"/>
            <p:cNvSpPr>
              <a:spLocks noChangeArrowheads="1"/>
            </p:cNvSpPr>
            <p:nvPr/>
          </p:nvSpPr>
          <p:spPr bwMode="auto">
            <a:xfrm>
              <a:off x="2352" y="1824"/>
              <a:ext cx="545" cy="508"/>
            </a:xfrm>
            <a:prstGeom prst="ellipse">
              <a:avLst/>
            </a:prstGeom>
            <a:solidFill>
              <a:srgbClr val="E400E4">
                <a:alpha val="5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54" name="Rectangle 38"/>
            <p:cNvSpPr>
              <a:spLocks noChangeArrowheads="1"/>
            </p:cNvSpPr>
            <p:nvPr/>
          </p:nvSpPr>
          <p:spPr bwMode="auto">
            <a:xfrm>
              <a:off x="2416" y="2000"/>
              <a:ext cx="4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06450"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Dosen</a:t>
              </a:r>
              <a:endParaRPr lang="en-US" sz="1600" b="1">
                <a:latin typeface="Arial" charset="0"/>
                <a:cs typeface="Arial" charset="0"/>
              </a:endParaRPr>
            </a:p>
          </p:txBody>
        </p:sp>
      </p:grpSp>
      <p:grpSp>
        <p:nvGrpSpPr>
          <p:cNvPr id="265255" name="Group 39"/>
          <p:cNvGrpSpPr>
            <a:grpSpLocks/>
          </p:cNvGrpSpPr>
          <p:nvPr/>
        </p:nvGrpSpPr>
        <p:grpSpPr bwMode="auto">
          <a:xfrm>
            <a:off x="3581400" y="3943350"/>
            <a:ext cx="914400" cy="857250"/>
            <a:chOff x="2352" y="2352"/>
            <a:chExt cx="529" cy="508"/>
          </a:xfrm>
        </p:grpSpPr>
        <p:sp>
          <p:nvSpPr>
            <p:cNvPr id="265256" name="Oval 40"/>
            <p:cNvSpPr>
              <a:spLocks noChangeArrowheads="1"/>
            </p:cNvSpPr>
            <p:nvPr/>
          </p:nvSpPr>
          <p:spPr bwMode="auto">
            <a:xfrm>
              <a:off x="2352" y="2352"/>
              <a:ext cx="529" cy="508"/>
            </a:xfrm>
            <a:prstGeom prst="ellipse">
              <a:avLst/>
            </a:prstGeom>
            <a:solidFill>
              <a:srgbClr val="F08F00">
                <a:alpha val="5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257" name="Rectangle 41"/>
            <p:cNvSpPr>
              <a:spLocks noChangeArrowheads="1"/>
            </p:cNvSpPr>
            <p:nvPr/>
          </p:nvSpPr>
          <p:spPr bwMode="auto">
            <a:xfrm>
              <a:off x="2456" y="2532"/>
              <a:ext cx="29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806450" eaLnBrk="0" hangingPunct="0"/>
              <a:r>
                <a:rPr 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Mhs</a:t>
              </a:r>
              <a:endParaRPr lang="en-US" sz="1600" b="1">
                <a:latin typeface="Arial" charset="0"/>
                <a:cs typeface="Arial" charset="0"/>
              </a:endParaRPr>
            </a:p>
          </p:txBody>
        </p:sp>
      </p:grpSp>
      <p:sp>
        <p:nvSpPr>
          <p:cNvPr id="265258" name="Line 42"/>
          <p:cNvSpPr>
            <a:spLocks noChangeShapeType="1"/>
          </p:cNvSpPr>
          <p:nvPr/>
        </p:nvSpPr>
        <p:spPr bwMode="auto">
          <a:xfrm>
            <a:off x="6477000" y="1371600"/>
            <a:ext cx="20193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59" name="Line 43"/>
          <p:cNvSpPr>
            <a:spLocks noChangeShapeType="1"/>
          </p:cNvSpPr>
          <p:nvPr/>
        </p:nvSpPr>
        <p:spPr bwMode="auto">
          <a:xfrm>
            <a:off x="76200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0" name="Line 44"/>
          <p:cNvSpPr>
            <a:spLocks noChangeShapeType="1"/>
          </p:cNvSpPr>
          <p:nvPr/>
        </p:nvSpPr>
        <p:spPr bwMode="auto">
          <a:xfrm>
            <a:off x="647700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1" name="Line 45"/>
          <p:cNvSpPr>
            <a:spLocks noChangeShapeType="1"/>
          </p:cNvSpPr>
          <p:nvPr/>
        </p:nvSpPr>
        <p:spPr bwMode="auto">
          <a:xfrm>
            <a:off x="8515350" y="1266825"/>
            <a:ext cx="0" cy="333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2" name="Line 46"/>
          <p:cNvSpPr>
            <a:spLocks noChangeShapeType="1"/>
          </p:cNvSpPr>
          <p:nvPr/>
        </p:nvSpPr>
        <p:spPr bwMode="auto">
          <a:xfrm>
            <a:off x="2895600" y="1371600"/>
            <a:ext cx="35814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3" name="Text Box 47"/>
          <p:cNvSpPr txBox="1">
            <a:spLocks noChangeArrowheads="1"/>
          </p:cNvSpPr>
          <p:nvPr/>
        </p:nvSpPr>
        <p:spPr bwMode="auto">
          <a:xfrm>
            <a:off x="1371600" y="14160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  <a:latin typeface="Arial" charset="0"/>
                <a:cs typeface="Arial" charset="0"/>
              </a:rPr>
              <a:t>(PLAN)</a:t>
            </a:r>
          </a:p>
        </p:txBody>
      </p: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4343400" y="14160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  <a:latin typeface="Arial" charset="0"/>
                <a:cs typeface="Arial" charset="0"/>
              </a:rPr>
              <a:t>(DO)</a:t>
            </a:r>
          </a:p>
        </p:txBody>
      </p:sp>
      <p:sp>
        <p:nvSpPr>
          <p:cNvPr id="265265" name="Text Box 49"/>
          <p:cNvSpPr txBox="1">
            <a:spLocks noChangeArrowheads="1"/>
          </p:cNvSpPr>
          <p:nvPr/>
        </p:nvSpPr>
        <p:spPr bwMode="auto">
          <a:xfrm>
            <a:off x="7162800" y="14160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  <a:latin typeface="Arial" charset="0"/>
                <a:cs typeface="Arial" charset="0"/>
              </a:rPr>
              <a:t>(ACT)</a:t>
            </a:r>
          </a:p>
        </p:txBody>
      </p:sp>
      <p:sp>
        <p:nvSpPr>
          <p:cNvPr id="265266" name="Text Box 50"/>
          <p:cNvSpPr txBox="1">
            <a:spLocks noChangeArrowheads="1"/>
          </p:cNvSpPr>
          <p:nvPr/>
        </p:nvSpPr>
        <p:spPr bwMode="auto">
          <a:xfrm>
            <a:off x="4343400" y="621665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990099"/>
                </a:solidFill>
                <a:latin typeface="Arial" charset="0"/>
                <a:cs typeface="Arial" charset="0"/>
              </a:rPr>
              <a:t>(CHECK)</a:t>
            </a:r>
          </a:p>
        </p:txBody>
      </p:sp>
      <p:sp>
        <p:nvSpPr>
          <p:cNvPr id="265267" name="AutoShape 51"/>
          <p:cNvSpPr>
            <a:spLocks noChangeArrowheads="1"/>
          </p:cNvSpPr>
          <p:nvPr/>
        </p:nvSpPr>
        <p:spPr bwMode="auto">
          <a:xfrm>
            <a:off x="2895600" y="3200400"/>
            <a:ext cx="419100" cy="685800"/>
          </a:xfrm>
          <a:prstGeom prst="rightArrow">
            <a:avLst>
              <a:gd name="adj1" fmla="val 50000"/>
              <a:gd name="adj2" fmla="val 65194"/>
            </a:avLst>
          </a:prstGeom>
          <a:solidFill>
            <a:srgbClr val="FFFF00"/>
          </a:solidFill>
          <a:ln w="19050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8" name="WordArt 52"/>
          <p:cNvSpPr>
            <a:spLocks noChangeArrowheads="1" noChangeShapeType="1" noTextEdit="1"/>
          </p:cNvSpPr>
          <p:nvPr/>
        </p:nvSpPr>
        <p:spPr bwMode="auto">
          <a:xfrm>
            <a:off x="1745456" y="633413"/>
            <a:ext cx="5500688" cy="176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 dirty="0">
                <a:solidFill>
                  <a:srgbClr val="FF0000"/>
                </a:solidFill>
                <a:latin typeface="Arial Black"/>
              </a:rPr>
              <a:t>SISTEM PEMBELAJARAN </a:t>
            </a:r>
          </a:p>
        </p:txBody>
      </p:sp>
      <p:pic>
        <p:nvPicPr>
          <p:cNvPr id="265269" name="Picture 53" descr="AG0005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1255" flipV="1">
            <a:off x="5638800" y="2881313"/>
            <a:ext cx="762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6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6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6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6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2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3" grpId="0"/>
      <p:bldP spid="265233" grpId="0" animBg="1"/>
      <p:bldP spid="265263" grpId="0"/>
      <p:bldP spid="265264" grpId="0"/>
      <p:bldP spid="265265" grpId="0"/>
      <p:bldP spid="265266" grpId="0"/>
      <p:bldP spid="2652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KRITERIA PENILAIAN 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KETEPATAN MENJELASKAN KONSEP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64229" name="Group 37"/>
          <p:cNvGraphicFramePr>
            <a:graphicFrameLocks noGrp="1"/>
          </p:cNvGraphicFramePr>
          <p:nvPr/>
        </p:nvGraphicFramePr>
        <p:xfrm>
          <a:off x="152400" y="1803400"/>
          <a:ext cx="8763000" cy="46736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Deskripsi Perilaku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&gt; 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Konsep dijelaskan secara benar dan tepat, tanpa ada kesalahan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–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Konsep dijelaskan dengan kesalahan minor (5%)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–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Konsep dijelaskan dengan beberapa kesalahan yang tidak signifikan (10%)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–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Sebagian besar konsep yang dijelaskan kurang tepat (kesalahan 50%)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 &lt;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Tidak mampu menjelaskan konsep dengan benar dan tepat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KRITERIA PENILAIAN 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KEJELASAN PRESENTASI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61124" name="Group 4"/>
          <p:cNvGraphicFramePr>
            <a:graphicFrameLocks noGrp="1"/>
          </p:cNvGraphicFramePr>
          <p:nvPr/>
        </p:nvGraphicFramePr>
        <p:xfrm>
          <a:off x="152400" y="1447800"/>
          <a:ext cx="8763000" cy="517144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Deskripsi Perilaku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&gt; 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menjelaskan secara terintegrasi  dan aplikatif) mulai dari asumsi dasar sampai aplikasi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–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menjelaskan mulai dari asumsi dasar sampai aplikasi namun kurang terintegrasi, secara terpisah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–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yang dibuat kurang lengkap unsur penjelasannya (asumsi, mekanisme, model dan aplikasi)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–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yang ditayangkan hanya menggunakan kurang dari 2 unsur penjelasan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 &lt;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dibuat asal dan tidak ada isi kejelasan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KRITERIA PENILAIAN 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KREATIVITAS dan DAYA TARIK POSTER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62148" name="Group 4"/>
          <p:cNvGraphicFramePr>
            <a:graphicFrameLocks noGrp="1"/>
          </p:cNvGraphicFramePr>
          <p:nvPr/>
        </p:nvGraphicFramePr>
        <p:xfrm>
          <a:off x="381000" y="1676400"/>
          <a:ext cx="8305800" cy="4775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SKOR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Deskripsi Perilaku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&gt; 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dibuat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dengan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sangat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orisinil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menarik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–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yang dibuat menarik, namun kurang orisinil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–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yang dibuat cukup menarik dengan menggunakan warna dan gambar yang mendukung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–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kurang menarik, karena gambar, warna dan isinya kurang selaras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 &lt;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 dibuat asal dan tidak ada daya tarik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838200" y="1219200"/>
            <a:ext cx="7543800" cy="5029200"/>
          </a:xfrm>
          <a:prstGeom prst="rect">
            <a:avLst/>
          </a:prstGeom>
          <a:solidFill>
            <a:srgbClr val="FFB5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TUJUAN ASSESSMENT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722438"/>
            <a:ext cx="6781800" cy="40687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umpan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belajarnya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</a:rPr>
              <a:t>Sebagai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umpan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balik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bagi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dosen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akan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perkuliahan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dilakukannya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akuntabilitas</a:t>
            </a:r>
            <a:r>
              <a:rPr lang="en-US" sz="2800" dirty="0"/>
              <a:t> proses </a:t>
            </a:r>
            <a:r>
              <a:rPr lang="en-US" sz="2800" dirty="0" err="1"/>
              <a:t>pembelajaran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accent2"/>
                </a:solidFill>
              </a:rPr>
              <a:t>Untuk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memotivasi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siswa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mendiagnosis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kekurangan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81000" y="334963"/>
            <a:ext cx="838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Arial Black" pitchFamily="34" charset="0"/>
              </a:rPr>
              <a:t>SYARAT </a:t>
            </a:r>
            <a:r>
              <a:rPr lang="en-US" sz="3200" b="1">
                <a:solidFill>
                  <a:srgbClr val="800080"/>
                </a:solidFill>
                <a:latin typeface="Arial Black" pitchFamily="34" charset="0"/>
              </a:rPr>
              <a:t>penilaian</a:t>
            </a:r>
            <a:r>
              <a:rPr lang="en-US" sz="3200" b="1">
                <a:solidFill>
                  <a:srgbClr val="6600CC"/>
                </a:solidFill>
                <a:latin typeface="Arial Black" pitchFamily="34" charset="0"/>
              </a:rPr>
              <a:t> YANG BAIK</a:t>
            </a:r>
            <a:endParaRPr lang="id-ID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914400" y="1920875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VALID :</a:t>
            </a:r>
            <a:r>
              <a:rPr lang="en-US" b="1">
                <a:latin typeface="Arial" charset="0"/>
              </a:rPr>
              <a:t> mengukur apa yang seharusnya diukur.</a:t>
            </a:r>
            <a:endParaRPr lang="id-ID" b="1">
              <a:latin typeface="Arial" charset="0"/>
            </a:endParaRP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914400" y="2530475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RELEVAN :</a:t>
            </a:r>
            <a:r>
              <a:rPr lang="en-US" b="1">
                <a:latin typeface="Arial" charset="0"/>
              </a:rPr>
              <a:t> sesuai dengan tingkat kemampuan.</a:t>
            </a:r>
            <a:endParaRPr lang="id-ID" b="1">
              <a:latin typeface="Arial" charset="0"/>
            </a:endParaRP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914400" y="3749675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REPRESENTATIF :</a:t>
            </a:r>
            <a:r>
              <a:rPr lang="en-US" b="1">
                <a:latin typeface="Arial" charset="0"/>
              </a:rPr>
              <a:t> mewakili seluruh bahasan.</a:t>
            </a:r>
            <a:endParaRPr lang="id-ID" b="1">
              <a:latin typeface="Arial" charset="0"/>
            </a:endParaRP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914400" y="4359275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  <a:latin typeface="Arial Black" pitchFamily="34" charset="0"/>
              </a:rPr>
              <a:t>SEIMBANG 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setiap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peserta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didik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memiliki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kesempatan</a:t>
            </a:r>
            <a:r>
              <a:rPr lang="en-US" b="1" dirty="0">
                <a:latin typeface="Arial" charset="0"/>
              </a:rPr>
              <a:t> yang </a:t>
            </a:r>
            <a:r>
              <a:rPr lang="en-US" b="1" dirty="0" err="1">
                <a:latin typeface="Arial" charset="0"/>
              </a:rPr>
              <a:t>sama</a:t>
            </a:r>
            <a:endParaRPr lang="id-ID" b="1" dirty="0">
              <a:latin typeface="Arial" charset="0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914400" y="3140075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SPESIFIK :</a:t>
            </a:r>
            <a:r>
              <a:rPr lang="en-US" b="1">
                <a:latin typeface="Arial" charset="0"/>
              </a:rPr>
              <a:t> tidak ada ambivalensi jawaban.</a:t>
            </a:r>
            <a:endParaRPr lang="id-ID" b="1">
              <a:latin typeface="Arial" charset="0"/>
            </a:endParaRP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914400" y="5273675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OBJEKTIF :</a:t>
            </a:r>
            <a:r>
              <a:rPr lang="en-US" b="1">
                <a:latin typeface="Arial" charset="0"/>
              </a:rPr>
              <a:t> tidak subjektif, memiliki standard yang jelas, terutama pada kompetensi</a:t>
            </a:r>
            <a:endParaRPr lang="id-ID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  <p:bldP spid="234502" grpId="0"/>
      <p:bldP spid="234503" grpId="0"/>
      <p:bldP spid="234504" grpId="0"/>
      <p:bldP spid="234505" grpId="0"/>
      <p:bldP spid="234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562100" y="81915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latin typeface="Arial Black" pitchFamily="34" charset="0"/>
              </a:rPr>
              <a:t>APAKAH RANAH PENILAIAN? </a:t>
            </a:r>
          </a:p>
        </p:txBody>
      </p:sp>
      <p:grpSp>
        <p:nvGrpSpPr>
          <p:cNvPr id="171020" name="Group 12"/>
          <p:cNvGrpSpPr>
            <a:grpSpLocks/>
          </p:cNvGrpSpPr>
          <p:nvPr/>
        </p:nvGrpSpPr>
        <p:grpSpPr bwMode="auto">
          <a:xfrm>
            <a:off x="1524000" y="1981200"/>
            <a:ext cx="6172200" cy="4114800"/>
            <a:chOff x="864" y="1392"/>
            <a:chExt cx="3888" cy="2592"/>
          </a:xfrm>
        </p:grpSpPr>
        <p:sp>
          <p:nvSpPr>
            <p:cNvPr id="171010" name="Rectangle 2"/>
            <p:cNvSpPr>
              <a:spLocks noChangeArrowheads="1"/>
            </p:cNvSpPr>
            <p:nvPr/>
          </p:nvSpPr>
          <p:spPr bwMode="auto">
            <a:xfrm>
              <a:off x="864" y="1392"/>
              <a:ext cx="3888" cy="2592"/>
            </a:xfrm>
            <a:prstGeom prst="rect">
              <a:avLst/>
            </a:prstGeom>
            <a:solidFill>
              <a:srgbClr val="FF9900">
                <a:alpha val="64999"/>
              </a:srgb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1200" y="1776"/>
              <a:ext cx="278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71500" indent="-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Arial Black" pitchFamily="34" charset="0"/>
                </a:rPr>
                <a:t>1.  RANAH KOGNITIF  </a:t>
              </a:r>
              <a:r>
                <a:rPr lang="en-US" sz="2800">
                  <a:latin typeface="Arial" charset="0"/>
                </a:rPr>
                <a:t>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( BERFIKIR )</a:t>
              </a:r>
            </a:p>
          </p:txBody>
        </p:sp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1200" y="2439"/>
              <a:ext cx="326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71500" indent="-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Arial Black" pitchFamily="34" charset="0"/>
                </a:rPr>
                <a:t>2.  RANAH PSIKOMOTOR 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BERBUAT)      </a:t>
              </a:r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                     </a:t>
              </a:r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1200" y="3139"/>
              <a:ext cx="321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71500" indent="-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Arial Black" pitchFamily="34" charset="0"/>
                </a:rPr>
                <a:t>3.</a:t>
              </a:r>
              <a:r>
                <a:rPr lang="en-US" b="1">
                  <a:latin typeface="Arial Black" pitchFamily="34" charset="0"/>
                </a:rPr>
                <a:t>  </a:t>
              </a:r>
              <a:r>
                <a:rPr lang="en-US" sz="2800" b="1">
                  <a:latin typeface="Arial Black" pitchFamily="34" charset="0"/>
                </a:rPr>
                <a:t>RANAH AFEKTIF </a:t>
              </a:r>
              <a:r>
                <a:rPr lang="en-US" sz="2800">
                  <a:latin typeface="Arial" charset="0"/>
                </a:rPr>
                <a:t>         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( BERSIKAP/BERNILAI )</a:t>
              </a:r>
            </a:p>
          </p:txBody>
        </p:sp>
      </p:grp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1600200" y="129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00CC"/>
                </a:solidFill>
                <a:latin typeface="Arial Black" pitchFamily="34" charset="0"/>
              </a:rPr>
              <a:t>(TAKSONOMI BLOOM)</a:t>
            </a:r>
            <a:endParaRPr lang="id-ID">
              <a:solidFill>
                <a:srgbClr val="99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81000" y="2362200"/>
            <a:ext cx="8458200" cy="4038600"/>
          </a:xfrm>
          <a:prstGeom prst="rect">
            <a:avLst/>
          </a:prstGeom>
          <a:solidFill>
            <a:srgbClr val="E5DE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905000" y="228600"/>
            <a:ext cx="5170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CE85"/>
                </a:solidFill>
                <a:latin typeface="Arial Black" pitchFamily="34" charset="0"/>
              </a:rPr>
              <a:t>PENILAIAN BELAJAR</a:t>
            </a:r>
            <a:r>
              <a:rPr lang="en-US" sz="3200" b="1">
                <a:solidFill>
                  <a:schemeClr val="hlink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2320925" y="2125663"/>
            <a:ext cx="393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628650" y="2759075"/>
            <a:ext cx="44958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 indent="-166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Arial Black" pitchFamily="34" charset="0"/>
              </a:rPr>
              <a:t>PENILAIAN</a:t>
            </a:r>
            <a:r>
              <a:rPr lang="en-US" b="1">
                <a:solidFill>
                  <a:srgbClr val="CC3300"/>
                </a:solidFill>
                <a:latin typeface="Arial Black" pitchFamily="34" charset="0"/>
              </a:rPr>
              <a:t> </a:t>
            </a:r>
            <a:r>
              <a:rPr lang="en-US">
                <a:solidFill>
                  <a:srgbClr val="FF9900"/>
                </a:solidFill>
                <a:latin typeface="Arial Black" pitchFamily="34" charset="0"/>
              </a:rPr>
              <a:t>KEMAMPUAN KOGNITIF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28650" y="5121275"/>
            <a:ext cx="43434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 indent="-166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Arial Black" pitchFamily="34" charset="0"/>
              </a:rPr>
              <a:t>PENILAIAN </a:t>
            </a:r>
            <a:r>
              <a:rPr lang="en-US">
                <a:solidFill>
                  <a:srgbClr val="764600"/>
                </a:solidFill>
                <a:latin typeface="Arial Black" pitchFamily="34" charset="0"/>
              </a:rPr>
              <a:t>KEMAMPUAN AFEKTIF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628650" y="3902075"/>
            <a:ext cx="49530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 indent="-166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Arial Black" pitchFamily="34" charset="0"/>
              </a:rPr>
              <a:t>PENILAIAN </a:t>
            </a:r>
            <a:r>
              <a:rPr lang="en-US">
                <a:solidFill>
                  <a:srgbClr val="CE7B00"/>
                </a:solidFill>
                <a:latin typeface="Arial Black" pitchFamily="34" charset="0"/>
              </a:rPr>
              <a:t>KEMAMPUAN</a:t>
            </a:r>
            <a:r>
              <a:rPr lang="en-US" b="1">
                <a:solidFill>
                  <a:srgbClr val="CE7B00"/>
                </a:solidFill>
                <a:latin typeface="Arial Black" pitchFamily="34" charset="0"/>
              </a:rPr>
              <a:t> </a:t>
            </a:r>
            <a:r>
              <a:rPr lang="en-US">
                <a:solidFill>
                  <a:srgbClr val="CE7B00"/>
                </a:solidFill>
                <a:latin typeface="Arial Black" pitchFamily="34" charset="0"/>
              </a:rPr>
              <a:t>PSIKOMOTOR</a:t>
            </a:r>
          </a:p>
        </p:txBody>
      </p: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5276850" y="2971800"/>
            <a:ext cx="609600" cy="533400"/>
          </a:xfrm>
          <a:prstGeom prst="rightArrow">
            <a:avLst>
              <a:gd name="adj1" fmla="val 50000"/>
              <a:gd name="adj2" fmla="val 4119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AutoShape 10"/>
          <p:cNvSpPr>
            <a:spLocks noChangeArrowheads="1"/>
          </p:cNvSpPr>
          <p:nvPr/>
        </p:nvSpPr>
        <p:spPr bwMode="auto">
          <a:xfrm>
            <a:off x="5276850" y="4191000"/>
            <a:ext cx="633413" cy="533400"/>
          </a:xfrm>
          <a:prstGeom prst="rightArrow">
            <a:avLst>
              <a:gd name="adj1" fmla="val 50000"/>
              <a:gd name="adj2" fmla="val 40062"/>
            </a:avLst>
          </a:prstGeom>
          <a:solidFill>
            <a:srgbClr val="CE7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CE7B00"/>
              </a:solidFill>
              <a:latin typeface="Arial" charset="0"/>
            </a:endParaRPr>
          </a:p>
        </p:txBody>
      </p:sp>
      <p:sp>
        <p:nvSpPr>
          <p:cNvPr id="247819" name="AutoShape 11"/>
          <p:cNvSpPr>
            <a:spLocks noChangeArrowheads="1"/>
          </p:cNvSpPr>
          <p:nvPr/>
        </p:nvSpPr>
        <p:spPr bwMode="auto">
          <a:xfrm>
            <a:off x="5276850" y="5410200"/>
            <a:ext cx="609600" cy="533400"/>
          </a:xfrm>
          <a:prstGeom prst="rightArrow">
            <a:avLst>
              <a:gd name="adj1" fmla="val 50000"/>
              <a:gd name="adj2" fmla="val 36905"/>
            </a:avLst>
          </a:prstGeom>
          <a:solidFill>
            <a:srgbClr val="764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5962650" y="4106863"/>
            <a:ext cx="2286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33FF"/>
                </a:solidFill>
                <a:latin typeface="Arial Black" pitchFamily="34" charset="0"/>
              </a:rPr>
              <a:t>Praktikum </a:t>
            </a:r>
            <a:r>
              <a:rPr lang="en-US" sz="3200" b="1">
                <a:solidFill>
                  <a:srgbClr val="9933FF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5962650" y="5334000"/>
            <a:ext cx="2667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33FF"/>
                </a:solidFill>
                <a:latin typeface="Arial Black" pitchFamily="34" charset="0"/>
              </a:rPr>
              <a:t>Pengamatan </a:t>
            </a:r>
            <a:r>
              <a:rPr lang="en-US" sz="3200" b="1">
                <a:solidFill>
                  <a:srgbClr val="9933FF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5962650" y="2868613"/>
            <a:ext cx="24384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33FF"/>
                </a:solidFill>
                <a:latin typeface="Arial Black" pitchFamily="34" charset="0"/>
              </a:rPr>
              <a:t>Ujian tulis</a:t>
            </a:r>
            <a:r>
              <a:rPr lang="en-US" sz="3200" b="1">
                <a:solidFill>
                  <a:srgbClr val="9933FF"/>
                </a:solidFill>
                <a:latin typeface="Arial Black" pitchFamily="34" charset="0"/>
              </a:rPr>
              <a:t> ?</a:t>
            </a: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838200" y="1614488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66"/>
                </a:solidFill>
                <a:latin typeface="Arial Black" pitchFamily="34" charset="0"/>
              </a:rPr>
              <a:t>BAGAIMANA CARA PENILAIANNYA :</a:t>
            </a:r>
            <a:endParaRPr lang="en-US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4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/>
      <p:bldP spid="247815" grpId="0"/>
      <p:bldP spid="247816" grpId="0"/>
      <p:bldP spid="247817" grpId="0" animBg="1"/>
      <p:bldP spid="247818" grpId="0" animBg="1"/>
      <p:bldP spid="247819" grpId="0" animBg="1"/>
      <p:bldP spid="247820" grpId="0"/>
      <p:bldP spid="247821" grpId="0"/>
      <p:bldP spid="2478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7620000" y="1897062"/>
            <a:ext cx="1295400" cy="389413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EVALUASI</a:t>
            </a:r>
          </a:p>
          <a:p>
            <a:pPr>
              <a:spcBef>
                <a:spcPct val="30000"/>
              </a:spcBef>
            </a:pPr>
            <a:endParaRPr kumimoji="1" lang="en-US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kumimoji="1" lang="en-US" sz="1600" b="1">
                <a:latin typeface="Arial" charset="0"/>
              </a:rPr>
              <a:t>Mengkritik</a:t>
            </a:r>
          </a:p>
          <a:p>
            <a:r>
              <a:rPr kumimoji="1" lang="en-US" sz="1600" b="1">
                <a:latin typeface="Arial" charset="0"/>
              </a:rPr>
              <a:t>Menilai</a:t>
            </a:r>
          </a:p>
          <a:p>
            <a:r>
              <a:rPr kumimoji="1" lang="en-US" sz="1600" b="1">
                <a:latin typeface="Arial" charset="0"/>
              </a:rPr>
              <a:t>Menafsirkan</a:t>
            </a:r>
          </a:p>
          <a:p>
            <a:endParaRPr lang="en-US" sz="1600">
              <a:latin typeface="Arial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81000" y="425450"/>
            <a:ext cx="53340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CC"/>
                </a:solidFill>
                <a:latin typeface="Arial Black" pitchFamily="34" charset="0"/>
              </a:rPr>
              <a:t>TINGKATAN KEMAMPUAN RANAH KOGNITIF BLOOM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6248400" y="2209800"/>
            <a:ext cx="1371600" cy="35528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indent="114300"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SINTESIS</a:t>
            </a:r>
          </a:p>
          <a:p>
            <a:pPr indent="114300">
              <a:spcBef>
                <a:spcPct val="30000"/>
              </a:spcBef>
            </a:pPr>
            <a:endParaRPr kumimoji="1" lang="en-US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indent="114300"/>
            <a:r>
              <a:rPr kumimoji="1" lang="en-US" sz="1600" b="1">
                <a:latin typeface="Arial" charset="0"/>
              </a:rPr>
              <a:t>Merangkai</a:t>
            </a:r>
          </a:p>
          <a:p>
            <a:pPr indent="114300"/>
            <a:r>
              <a:rPr kumimoji="1" lang="en-US" sz="1600" b="1">
                <a:latin typeface="Arial" charset="0"/>
              </a:rPr>
              <a:t>Merancang</a:t>
            </a:r>
          </a:p>
          <a:p>
            <a:pPr indent="114300"/>
            <a:r>
              <a:rPr kumimoji="1" lang="en-US" sz="1600" b="1">
                <a:latin typeface="Arial" charset="0"/>
              </a:rPr>
              <a:t>Mengatur</a:t>
            </a:r>
          </a:p>
          <a:p>
            <a:pPr indent="114300"/>
            <a:endParaRPr lang="en-US" sz="1600">
              <a:latin typeface="Arial" charset="0"/>
            </a:endParaRP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4876800" y="2590800"/>
            <a:ext cx="1371600" cy="32115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>
              <a:spcBef>
                <a:spcPct val="30000"/>
              </a:spcBef>
            </a:pPr>
            <a:r>
              <a:rPr kumimoji="1"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ANALISIS</a:t>
            </a:r>
          </a:p>
          <a:p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en-US" sz="1600" b="1" dirty="0" err="1">
                <a:latin typeface="Arial" charset="0"/>
              </a:rPr>
              <a:t>Memilah</a:t>
            </a:r>
            <a:endParaRPr lang="en-US" sz="1600" b="1" dirty="0">
              <a:latin typeface="Arial" charset="0"/>
            </a:endParaRPr>
          </a:p>
          <a:p>
            <a:r>
              <a:rPr lang="en-US" sz="1600" b="1" dirty="0" err="1">
                <a:latin typeface="Arial" charset="0"/>
              </a:rPr>
              <a:t>Membedakan</a:t>
            </a:r>
            <a:endParaRPr lang="en-US" sz="1600" b="1" dirty="0">
              <a:latin typeface="Arial" charset="0"/>
            </a:endParaRPr>
          </a:p>
          <a:p>
            <a:r>
              <a:rPr lang="en-US" sz="1600" b="1" dirty="0" err="1">
                <a:latin typeface="Arial" charset="0"/>
              </a:rPr>
              <a:t>Membagi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429000" y="3048000"/>
            <a:ext cx="1447800" cy="280035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PENERAPAN</a:t>
            </a:r>
          </a:p>
          <a:p>
            <a:pPr>
              <a:spcBef>
                <a:spcPct val="30000"/>
              </a:spcBef>
            </a:pPr>
            <a:endParaRPr kumimoji="1" lang="en-US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kumimoji="1" lang="en-US" sz="1600" b="1">
                <a:latin typeface="Arial" charset="0"/>
              </a:rPr>
              <a:t>Menghitung</a:t>
            </a:r>
          </a:p>
          <a:p>
            <a:r>
              <a:rPr kumimoji="1" lang="en-US" sz="1600" b="1">
                <a:latin typeface="Arial" charset="0"/>
              </a:rPr>
              <a:t>Membuktikan</a:t>
            </a:r>
          </a:p>
          <a:p>
            <a:r>
              <a:rPr kumimoji="1" lang="en-US" sz="1600" b="1">
                <a:latin typeface="Arial" charset="0"/>
              </a:rPr>
              <a:t>Melengkapi</a:t>
            </a:r>
          </a:p>
          <a:p>
            <a:endParaRPr kumimoji="1" lang="en-US" sz="1600" b="1">
              <a:latin typeface="Arial" charset="0"/>
            </a:endParaRPr>
          </a:p>
          <a:p>
            <a:endParaRPr lang="en-US" sz="1600">
              <a:latin typeface="Arial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905000" y="3429000"/>
            <a:ext cx="1524000" cy="2459038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>
              <a:spcBef>
                <a:spcPct val="30000"/>
              </a:spcBef>
            </a:pPr>
            <a:r>
              <a:rPr kumimoji="1" 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PEMAHAMAN</a:t>
            </a:r>
          </a:p>
          <a:p>
            <a:endParaRPr lang="en-US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en-US" sz="1600" b="1">
              <a:latin typeface="Arial" charset="0"/>
            </a:endParaRPr>
          </a:p>
          <a:p>
            <a:r>
              <a:rPr lang="en-US" sz="1600" b="1">
                <a:latin typeface="Arial" charset="0"/>
              </a:rPr>
              <a:t>Menerangkan</a:t>
            </a:r>
          </a:p>
          <a:p>
            <a:r>
              <a:rPr lang="en-US" sz="1600" b="1">
                <a:latin typeface="Arial" charset="0"/>
              </a:rPr>
              <a:t>Menjelaskan</a:t>
            </a:r>
          </a:p>
          <a:p>
            <a:r>
              <a:rPr lang="en-US" sz="1600" b="1">
                <a:latin typeface="Arial" charset="0"/>
              </a:rPr>
              <a:t>Merangkum</a:t>
            </a:r>
          </a:p>
          <a:p>
            <a:endParaRPr lang="en-US" sz="1600" b="1">
              <a:latin typeface="Arial" charset="0"/>
            </a:endParaRP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04800" y="3962400"/>
            <a:ext cx="1600200" cy="19812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flatTx/>
          </a:bodyPr>
          <a:lstStyle/>
          <a:p>
            <a:pPr algn="ctr">
              <a:spcBef>
                <a:spcPct val="30000"/>
              </a:spcBef>
            </a:pPr>
            <a:r>
              <a:rPr kumimoji="1"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PENGETAHUAN</a:t>
            </a:r>
          </a:p>
          <a:p>
            <a:pPr algn="ctr">
              <a:spcBef>
                <a:spcPct val="30000"/>
              </a:spcBef>
            </a:pPr>
            <a:endParaRPr kumimoji="1"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30000"/>
              </a:spcBef>
            </a:pPr>
            <a:endParaRPr kumimoji="1"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en-US" sz="1600" b="1" dirty="0" err="1">
                <a:latin typeface="Arial" charset="0"/>
              </a:rPr>
              <a:t>Mengingat</a:t>
            </a:r>
            <a:endParaRPr lang="en-US" sz="1600" b="1" dirty="0">
              <a:latin typeface="Arial" charset="0"/>
            </a:endParaRPr>
          </a:p>
          <a:p>
            <a:pPr algn="ctr"/>
            <a:r>
              <a:rPr lang="en-US" sz="1600" b="1" dirty="0" err="1">
                <a:latin typeface="Arial" charset="0"/>
              </a:rPr>
              <a:t>Menghafal</a:t>
            </a:r>
            <a:endParaRPr lang="en-US" sz="1600" b="1" dirty="0">
              <a:latin typeface="Arial" charset="0"/>
            </a:endParaRPr>
          </a:p>
          <a:p>
            <a:pPr algn="ctr"/>
            <a:r>
              <a:rPr lang="en-US" sz="1600" b="1" dirty="0" err="1">
                <a:latin typeface="Arial" charset="0"/>
              </a:rPr>
              <a:t>Menyebut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pp_seduc_txt_pencils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educ_txt_pencil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seduc_txt_penci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penci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penci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penci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penci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penci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penci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1212</Words>
  <Application>Microsoft Office PowerPoint</Application>
  <PresentationFormat>On-screen Show (4:3)</PresentationFormat>
  <Paragraphs>328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Century Gothic</vt:lpstr>
      <vt:lpstr>Times New Roman</vt:lpstr>
      <vt:lpstr>Wingdings</vt:lpstr>
      <vt:lpstr>Wingdings 2</vt:lpstr>
      <vt:lpstr>ppp_seduc_txt_pencils</vt:lpstr>
      <vt:lpstr>1_Default Design</vt:lpstr>
      <vt:lpstr>Austin</vt:lpstr>
      <vt:lpstr>1_Austin</vt:lpstr>
      <vt:lpstr>PENILAIAN PEMBELAJARAN</vt:lpstr>
      <vt:lpstr>PowerPoint Presentation</vt:lpstr>
      <vt:lpstr>PowerPoint Presentation</vt:lpstr>
      <vt:lpstr>PowerPoint Presentation</vt:lpstr>
      <vt:lpstr>TUJUAN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TINGKATAN KEMAMPUAN   Ranah Psikomotor (HARROW)</vt:lpstr>
      <vt:lpstr>Structure of affective domain</vt:lpstr>
      <vt:lpstr>PowerPoint Presentation</vt:lpstr>
      <vt:lpstr>Bagaimana cara menilai?</vt:lpstr>
      <vt:lpstr>DEFINISI AUTHENTIC ASSESSMENT</vt:lpstr>
      <vt:lpstr>AUTHENTIC ASSESSMENT</vt:lpstr>
      <vt:lpstr>PowerPoint Presentation</vt:lpstr>
      <vt:lpstr>Which domain is  assessed by what assessment model?</vt:lpstr>
      <vt:lpstr>Halaman Sampul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(a) Rubrik deskriptif;  </vt:lpstr>
      <vt:lpstr>Komponen rubrik deskriptif</vt:lpstr>
      <vt:lpstr>Rubrik holistik</vt:lpstr>
      <vt:lpstr>PowerPoint Presentation</vt:lpstr>
      <vt:lpstr>PowerPoint Presentation</vt:lpstr>
      <vt:lpstr>Cara membuat Rubrik </vt:lpstr>
      <vt:lpstr>A. RUMUSAN SIKAP</vt:lpstr>
      <vt:lpstr>PowerPoint Presentation</vt:lpstr>
      <vt:lpstr>PowerPoint Presentation</vt:lpstr>
      <vt:lpstr>CONTOH KRITERIA</vt:lpstr>
      <vt:lpstr>Kualitas  Argumen</vt:lpstr>
      <vt:lpstr>PowerPoint Presentation</vt:lpstr>
      <vt:lpstr>PowerPoint Presentation</vt:lpstr>
      <vt:lpstr>PowerPoint Presentation</vt:lpstr>
    </vt:vector>
  </TitlesOfParts>
  <Company>Institute of Technology Sepuluh Nopember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 Power</dc:creator>
  <cp:lastModifiedBy>Ace Power</cp:lastModifiedBy>
  <cp:revision>190</cp:revision>
  <cp:lastPrinted>1601-01-01T00:00:00Z</cp:lastPrinted>
  <dcterms:created xsi:type="dcterms:W3CDTF">2003-05-20T18:44:40Z</dcterms:created>
  <dcterms:modified xsi:type="dcterms:W3CDTF">2018-01-30T20:44:21Z</dcterms:modified>
</cp:coreProperties>
</file>