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75" r:id="rId3"/>
    <p:sldId id="376" r:id="rId4"/>
    <p:sldId id="377" r:id="rId5"/>
    <p:sldId id="378" r:id="rId6"/>
    <p:sldId id="401" r:id="rId7"/>
    <p:sldId id="402" r:id="rId8"/>
    <p:sldId id="405" r:id="rId9"/>
    <p:sldId id="294" r:id="rId10"/>
    <p:sldId id="311" r:id="rId11"/>
    <p:sldId id="340" r:id="rId12"/>
    <p:sldId id="341" r:id="rId13"/>
    <p:sldId id="343" r:id="rId14"/>
    <p:sldId id="344" r:id="rId15"/>
    <p:sldId id="345" r:id="rId16"/>
    <p:sldId id="347" r:id="rId17"/>
    <p:sldId id="348" r:id="rId18"/>
    <p:sldId id="349" r:id="rId19"/>
    <p:sldId id="373" r:id="rId20"/>
    <p:sldId id="374" r:id="rId21"/>
    <p:sldId id="335" r:id="rId22"/>
    <p:sldId id="336" r:id="rId23"/>
    <p:sldId id="337" r:id="rId24"/>
    <p:sldId id="381" r:id="rId25"/>
    <p:sldId id="387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188E7-9E81-4108-A9B5-D4D3D7C0F41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58F33-02B9-4708-A688-B1D4D609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3E80D-EA87-4467-9C10-63824A3E169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 lIns="91427" tIns="45713" rIns="91427" bIns="45713"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E3D18-C66E-4513-A0EE-01A54754BE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id-ID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9536" rIns="90000" bIns="45000" anchor="b"/>
          <a:lstStyle/>
          <a:p>
            <a:pPr>
              <a:lnSpc>
                <a:spcPct val="98000"/>
              </a:lnSpc>
              <a:defRPr/>
            </a:pPr>
            <a:fld id="{339A864B-8108-4D12-B781-A8508157FA9F}" type="slidenum">
              <a:rPr lang="en-US">
                <a:solidFill>
                  <a:srgbClr val="000000"/>
                </a:solidFill>
                <a:latin typeface="+mn-lt" charset="0"/>
              </a:rPr>
              <a:pPr>
                <a:lnSpc>
                  <a:spcPct val="98000"/>
                </a:lnSpc>
                <a:defRPr/>
              </a:pPr>
              <a:t>7</a:t>
            </a:fld>
            <a:fld id="{CB67720E-294D-4950-8854-B5CB9F7CA693}" type="slidenum">
              <a:rPr lang="en-US">
                <a:solidFill>
                  <a:srgbClr val="000000"/>
                </a:solidFill>
                <a:latin typeface="+mn-lt" charset="0"/>
              </a:rPr>
              <a:pPr>
                <a:lnSpc>
                  <a:spcPct val="98000"/>
                </a:lnSpc>
                <a:defRPr/>
              </a:pPr>
              <a:t>7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C3C8F9-1D02-4D09-9D61-1309850621E0}" type="datetimeFigureOut">
              <a:rPr lang="id-ID" smtClean="0"/>
              <a:pPr/>
              <a:t>28/01/2018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4E058C-4C88-4402-B660-AD506BCCA33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591" y="116632"/>
            <a:ext cx="8644056" cy="163685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Writing </a:t>
            </a:r>
            <a:r>
              <a:rPr lang="en-US" sz="3200" b="1" dirty="0" smtClean="0"/>
              <a:t>and Selecting on Reputable </a:t>
            </a:r>
            <a:br>
              <a:rPr lang="en-US" sz="3200" b="1" dirty="0" smtClean="0"/>
            </a:br>
            <a:r>
              <a:rPr lang="en-US" sz="3200" b="1" dirty="0" smtClean="0"/>
              <a:t>Journal Indexing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id-ID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648" y="4509120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Program Magister </a:t>
            </a:r>
            <a:r>
              <a:rPr lang="en-US" sz="3200" b="1" dirty="0" err="1" smtClean="0">
                <a:solidFill>
                  <a:schemeClr val="tx1"/>
                </a:solidFill>
              </a:rPr>
              <a:t>Manajemen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UMY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</a:rPr>
              <a:t>2018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3648" y="1700808"/>
            <a:ext cx="6984776" cy="21431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Dr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Nuryakin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MM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SCOPUS  ID 			: </a:t>
            </a:r>
            <a:r>
              <a:rPr lang="en-US" sz="1800" dirty="0" smtClean="0">
                <a:solidFill>
                  <a:schemeClr val="bg1"/>
                </a:solidFill>
              </a:rPr>
              <a:t>57191417126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Orchid  			: </a:t>
            </a:r>
            <a:r>
              <a:rPr lang="en-US" sz="1800" dirty="0" smtClean="0">
                <a:solidFill>
                  <a:schemeClr val="bg1"/>
                </a:solidFill>
              </a:rPr>
              <a:t>0000-0002-4998-9601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err="1" smtClean="0">
                <a:solidFill>
                  <a:schemeClr val="bg1"/>
                </a:solidFill>
              </a:rPr>
              <a:t>Publikasi</a:t>
            </a:r>
            <a:r>
              <a:rPr lang="en-US" sz="1800" b="1" dirty="0" smtClean="0">
                <a:solidFill>
                  <a:schemeClr val="bg1"/>
                </a:solidFill>
              </a:rPr>
              <a:t> di </a:t>
            </a:r>
            <a:r>
              <a:rPr lang="en-US" sz="1800" b="1" dirty="0" err="1" smtClean="0">
                <a:solidFill>
                  <a:schemeClr val="bg1"/>
                </a:solidFill>
              </a:rPr>
              <a:t>laman</a:t>
            </a:r>
            <a:r>
              <a:rPr lang="en-US" sz="1800" b="1" dirty="0" smtClean="0">
                <a:solidFill>
                  <a:schemeClr val="bg1"/>
                </a:solidFill>
              </a:rPr>
              <a:t> Scopus 	: 8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H </a:t>
            </a:r>
            <a:r>
              <a:rPr lang="en-US" sz="1800" b="1" dirty="0" err="1" smtClean="0">
                <a:solidFill>
                  <a:schemeClr val="bg1"/>
                </a:solidFill>
              </a:rPr>
              <a:t>Indeks</a:t>
            </a:r>
            <a:r>
              <a:rPr lang="en-US" sz="1800" b="1" dirty="0" smtClean="0">
                <a:solidFill>
                  <a:schemeClr val="bg1"/>
                </a:solidFill>
              </a:rPr>
              <a:t>   SCOPUS	         	: 3</a:t>
            </a:r>
            <a:endParaRPr lang="id-ID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904656" cy="576064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pitchFamily="34" charset="-128"/>
              </a:rPr>
              <a:t>The Scientific </a:t>
            </a:r>
            <a:r>
              <a:rPr lang="en-US" sz="2800" dirty="0" smtClean="0">
                <a:ea typeface="ＭＳ Ｐゴシック" pitchFamily="34" charset="-128"/>
              </a:rPr>
              <a:t>Manuscript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5292080" y="2708920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292080" y="3418148"/>
            <a:ext cx="94867" cy="5149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344137" y="4005064"/>
            <a:ext cx="163968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5364088" y="5236172"/>
            <a:ext cx="144016" cy="324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344136" y="5859328"/>
            <a:ext cx="149520" cy="324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148064" y="1127388"/>
            <a:ext cx="144016" cy="933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8211" y="1270082"/>
            <a:ext cx="216024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66645" y="2559752"/>
            <a:ext cx="2160240" cy="47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Purpose of the study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777827" y="3153430"/>
            <a:ext cx="2160240" cy="5221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Methods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5787699" y="3726033"/>
            <a:ext cx="2160240" cy="415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5787699" y="4266093"/>
            <a:ext cx="2160240" cy="486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87699" y="4912733"/>
            <a:ext cx="2160240" cy="456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Uniqueness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5" y="980728"/>
            <a:ext cx="5162550" cy="144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7" y="2423236"/>
            <a:ext cx="5200650" cy="34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4400" y="4953000"/>
            <a:ext cx="1752600" cy="1295400"/>
          </a:xfrm>
          <a:prstGeom prst="wedgeRoundRectCallout">
            <a:avLst>
              <a:gd name="adj1" fmla="val 108416"/>
              <a:gd name="adj2" fmla="val -19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MASALAH:</a:t>
            </a:r>
          </a:p>
          <a:p>
            <a:pPr algn="ctr"/>
            <a:r>
              <a:rPr lang="id-ID" dirty="0" smtClean="0"/>
              <a:t>RESEARCH GAP</a:t>
            </a: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55134"/>
            <a:ext cx="5436096" cy="70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07904" cy="16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39552" y="2818252"/>
            <a:ext cx="1752600" cy="1295400"/>
          </a:xfrm>
          <a:prstGeom prst="wedgeRoundRectCallout">
            <a:avLst>
              <a:gd name="adj1" fmla="val 164346"/>
              <a:gd name="adj2" fmla="val -235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MASALAH:</a:t>
            </a:r>
          </a:p>
          <a:p>
            <a:pPr algn="ctr"/>
            <a:r>
              <a:rPr lang="id-ID" dirty="0" smtClean="0"/>
              <a:t>FENOMENA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7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t="15234" r="13542" b="5469"/>
          <a:stretch/>
        </p:blipFill>
        <p:spPr bwMode="auto">
          <a:xfrm>
            <a:off x="4305300" y="-1"/>
            <a:ext cx="4838700" cy="68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14325" y="4953000"/>
            <a:ext cx="1752600" cy="1295400"/>
          </a:xfrm>
          <a:prstGeom prst="wedgeRoundRectCallout">
            <a:avLst>
              <a:gd name="adj1" fmla="val 184602"/>
              <a:gd name="adj2" fmla="val -32132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MASALAH:</a:t>
            </a:r>
          </a:p>
          <a:p>
            <a:pPr algn="ctr"/>
            <a:r>
              <a:rPr lang="id-ID" sz="2000" dirty="0" smtClean="0"/>
              <a:t>RESEARCH GAP</a:t>
            </a:r>
            <a:endParaRPr lang="id-ID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16016" r="23645" b="50879"/>
          <a:stretch/>
        </p:blipFill>
        <p:spPr bwMode="auto">
          <a:xfrm>
            <a:off x="19050" y="-19050"/>
            <a:ext cx="4095750" cy="16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59010" y="4869160"/>
            <a:ext cx="1752600" cy="1295400"/>
          </a:xfrm>
          <a:prstGeom prst="wedgeRoundRectCallout">
            <a:avLst>
              <a:gd name="adj1" fmla="val 57429"/>
              <a:gd name="adj2" fmla="val -369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BACKGROUND YANG MENANTANG</a:t>
            </a:r>
            <a:endParaRPr lang="id-ID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4292"/>
            <a:ext cx="582842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" y="692696"/>
            <a:ext cx="2772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3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0" y="4754885"/>
            <a:ext cx="1752600" cy="1295400"/>
          </a:xfrm>
          <a:prstGeom prst="wedgeRoundRectCallout">
            <a:avLst>
              <a:gd name="adj1" fmla="val 55848"/>
              <a:gd name="adj2" fmla="val -861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BACKGROUND YANG MENANTANG</a:t>
            </a:r>
            <a:endParaRPr lang="id-ID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44616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58" y="3145954"/>
            <a:ext cx="5396446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0924" y="1800211"/>
            <a:ext cx="3834448" cy="13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Narasi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berfokus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akademis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aplikatif</a:t>
            </a:r>
            <a:endParaRPr lang="id-ID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penulis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hendahknya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kreatif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menyatakan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pikirannya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mengenai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sekedar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menambahkan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kata “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ingin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mengetahui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semua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kalimat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pertanyaan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penelitian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purpose of this study……..</a:t>
            </a:r>
          </a:p>
          <a:p>
            <a:pPr algn="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Teoretikal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Praktikal</a:t>
            </a:r>
            <a:endParaRPr lang="id-ID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56" y="59904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Purpose of this research</a:t>
            </a:r>
            <a:endParaRPr lang="id-ID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-9516" y="4105703"/>
            <a:ext cx="1707976" cy="1584176"/>
          </a:xfrm>
          <a:prstGeom prst="wedgeEllipseCallout">
            <a:avLst>
              <a:gd name="adj1" fmla="val 55630"/>
              <a:gd name="adj2" fmla="val -108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TUJUAN</a:t>
            </a:r>
            <a:endParaRPr lang="id-ID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7141"/>
            <a:ext cx="6896472" cy="34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5"/>
            <a:ext cx="69847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88640"/>
            <a:ext cx="8153400" cy="6480720"/>
            <a:chOff x="932246" y="406400"/>
            <a:chExt cx="5620954" cy="426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9" t="13541" r="27159" b="43229"/>
            <a:stretch/>
          </p:blipFill>
          <p:spPr bwMode="auto">
            <a:xfrm>
              <a:off x="932246" y="406400"/>
              <a:ext cx="5620954" cy="210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9" t="37643" r="27159" b="7813"/>
            <a:stretch/>
          </p:blipFill>
          <p:spPr bwMode="auto">
            <a:xfrm>
              <a:off x="932246" y="2006400"/>
              <a:ext cx="5620954" cy="26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val Callout 6"/>
          <p:cNvSpPr/>
          <p:nvPr/>
        </p:nvSpPr>
        <p:spPr>
          <a:xfrm>
            <a:off x="6629400" y="2895600"/>
            <a:ext cx="2514600" cy="1821287"/>
          </a:xfrm>
          <a:prstGeom prst="wedgeEllipseCallout">
            <a:avLst>
              <a:gd name="adj1" fmla="val -27904"/>
              <a:gd name="adj2" fmla="val -166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TUJUAN</a:t>
            </a:r>
            <a:endParaRPr lang="id-ID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2110" r="10688" b="74609"/>
          <a:stretch/>
        </p:blipFill>
        <p:spPr bwMode="auto">
          <a:xfrm>
            <a:off x="38100" y="0"/>
            <a:ext cx="7429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8" t="14453" r="7613" b="36329"/>
          <a:stretch/>
        </p:blipFill>
        <p:spPr bwMode="auto">
          <a:xfrm>
            <a:off x="1479701" y="1676400"/>
            <a:ext cx="756678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37110" r="10688" b="25780"/>
          <a:stretch/>
        </p:blipFill>
        <p:spPr bwMode="auto">
          <a:xfrm>
            <a:off x="-11188" y="666750"/>
            <a:ext cx="50403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" y="4191000"/>
            <a:ext cx="1143000" cy="533400"/>
          </a:xfrm>
          <a:prstGeom prst="wedgeRectCallout">
            <a:avLst>
              <a:gd name="adj1" fmla="val 82500"/>
              <a:gd name="adj2" fmla="val -1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GAP</a:t>
            </a:r>
            <a:endParaRPr lang="id-ID" dirty="0"/>
          </a:p>
        </p:txBody>
      </p:sp>
      <p:sp>
        <p:nvSpPr>
          <p:cNvPr id="8" name="Rectangular Callout 7"/>
          <p:cNvSpPr/>
          <p:nvPr/>
        </p:nvSpPr>
        <p:spPr>
          <a:xfrm>
            <a:off x="76200" y="6096000"/>
            <a:ext cx="1143000" cy="533400"/>
          </a:xfrm>
          <a:prstGeom prst="wedgeRectCallout">
            <a:avLst>
              <a:gd name="adj1" fmla="val 400833"/>
              <a:gd name="adj2" fmla="val -169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TUJUAN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8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612068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020272" y="3133303"/>
            <a:ext cx="1944216" cy="1859806"/>
          </a:xfrm>
          <a:prstGeom prst="wedgeEllipseCallout">
            <a:avLst>
              <a:gd name="adj1" fmla="val -93199"/>
              <a:gd name="adj2" fmla="val -10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Literature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Review</a:t>
            </a:r>
            <a:endParaRPr lang="id-ID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71488"/>
            <a:ext cx="8162676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6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76673"/>
            <a:ext cx="534352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199784" y="3133303"/>
            <a:ext cx="1944216" cy="1859806"/>
          </a:xfrm>
          <a:prstGeom prst="wedgeEllipseCallout">
            <a:avLst>
              <a:gd name="adj1" fmla="val -95337"/>
              <a:gd name="adj2" fmla="val -12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Research Methods</a:t>
            </a:r>
            <a:endParaRPr lang="id-ID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766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Cara </a:t>
            </a:r>
            <a:r>
              <a:rPr lang="en-US" sz="2400" dirty="0" err="1" smtClean="0"/>
              <a:t>mengutip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00" y="96160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7"/>
            <a:r>
              <a:rPr lang="en-US" sz="2400" i="1" dirty="0" smtClean="0">
                <a:solidFill>
                  <a:srgbClr val="002060"/>
                </a:solidFill>
              </a:rPr>
              <a:t>MENULIS KUTIPAN</a:t>
            </a:r>
          </a:p>
          <a:p>
            <a:pPr marL="812800" indent="-550863">
              <a:buFont typeface="Wingdings" pitchFamily="2" charset="2"/>
              <a:buChar char="v"/>
            </a:pPr>
            <a:r>
              <a:rPr lang="en-US" sz="2400" i="1" dirty="0" err="1" smtClean="0">
                <a:solidFill>
                  <a:srgbClr val="002060"/>
                </a:solidFill>
              </a:rPr>
              <a:t>Tiap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jurnal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mempunyai</a:t>
            </a:r>
            <a:r>
              <a:rPr lang="en-US" sz="2400" i="1" dirty="0" smtClean="0">
                <a:solidFill>
                  <a:srgbClr val="002060"/>
                </a:solidFill>
              </a:rPr>
              <a:t> style yang </a:t>
            </a:r>
            <a:r>
              <a:rPr lang="en-US" sz="2400" i="1" dirty="0" err="1" smtClean="0">
                <a:solidFill>
                  <a:srgbClr val="002060"/>
                </a:solidFill>
              </a:rPr>
              <a:t>berbeda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</a:rPr>
              <a:t>tetapi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pada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dasarnya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adalah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menulis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nama</a:t>
            </a:r>
            <a:r>
              <a:rPr lang="en-US" sz="2400" i="1" dirty="0" smtClean="0">
                <a:solidFill>
                  <a:srgbClr val="00660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dan</a:t>
            </a:r>
            <a:r>
              <a:rPr lang="en-US" sz="2400" i="1" dirty="0" smtClean="0">
                <a:solidFill>
                  <a:srgbClr val="00660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tahun</a:t>
            </a:r>
            <a:r>
              <a:rPr lang="en-US" sz="2400" i="1" dirty="0" smtClean="0">
                <a:solidFill>
                  <a:srgbClr val="00660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penulis</a:t>
            </a:r>
            <a:r>
              <a:rPr lang="en-US" sz="2400" i="1" dirty="0" smtClean="0">
                <a:solidFill>
                  <a:srgbClr val="006600"/>
                </a:solidFill>
              </a:rPr>
              <a:t> (</a:t>
            </a:r>
            <a:r>
              <a:rPr lang="en-US" sz="2400" i="1" dirty="0" err="1" smtClean="0">
                <a:solidFill>
                  <a:srgbClr val="006600"/>
                </a:solidFill>
              </a:rPr>
              <a:t>Kumoro</a:t>
            </a:r>
            <a:r>
              <a:rPr lang="en-US" sz="2400" i="1" dirty="0" smtClean="0">
                <a:solidFill>
                  <a:srgbClr val="00660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dkk</a:t>
            </a:r>
            <a:r>
              <a:rPr lang="en-US" sz="2400" i="1" dirty="0" smtClean="0">
                <a:solidFill>
                  <a:srgbClr val="006600"/>
                </a:solidFill>
              </a:rPr>
              <a:t>., 2012) </a:t>
            </a:r>
            <a:r>
              <a:rPr lang="en-US" sz="2400" i="1" dirty="0" err="1" smtClean="0">
                <a:solidFill>
                  <a:srgbClr val="002060"/>
                </a:solidFill>
              </a:rPr>
              <a:t>atau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menulis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angka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arab</a:t>
            </a:r>
            <a:r>
              <a:rPr lang="en-US" sz="2400" i="1" dirty="0" smtClean="0">
                <a:solidFill>
                  <a:srgbClr val="FF0000"/>
                </a:solidFill>
              </a:rPr>
              <a:t>  [1, 2, 3, ….] yang </a:t>
            </a:r>
            <a:r>
              <a:rPr lang="en-US" sz="2400" i="1" dirty="0" err="1" smtClean="0">
                <a:solidFill>
                  <a:srgbClr val="FF0000"/>
                </a:solidFill>
              </a:rPr>
              <a:t>menunjukkan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urutan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munculnya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pustaka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tersebut</a:t>
            </a:r>
            <a:r>
              <a:rPr lang="en-US" sz="2400" i="1" dirty="0" smtClean="0">
                <a:solidFill>
                  <a:srgbClr val="FF0000"/>
                </a:solidFill>
              </a:rPr>
              <a:t> di </a:t>
            </a:r>
            <a:r>
              <a:rPr lang="en-US" sz="2400" i="1" dirty="0" err="1" smtClean="0">
                <a:solidFill>
                  <a:srgbClr val="FF0000"/>
                </a:solidFill>
              </a:rPr>
              <a:t>dalam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teks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</a:p>
          <a:p>
            <a:pPr marL="342900"/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80963"/>
            <a:r>
              <a:rPr lang="en-US" sz="2400" i="1" dirty="0" smtClean="0">
                <a:solidFill>
                  <a:srgbClr val="002060"/>
                </a:solidFill>
              </a:rPr>
              <a:t>DAFTAR PUSTAKA</a:t>
            </a:r>
          </a:p>
          <a:p>
            <a:pPr marL="685800" indent="-342900">
              <a:buFont typeface="Wingdings" pitchFamily="2" charset="2"/>
              <a:buChar char="v"/>
            </a:pPr>
            <a:r>
              <a:rPr lang="en-US" sz="2400" i="1" dirty="0" err="1" smtClean="0">
                <a:solidFill>
                  <a:srgbClr val="002060"/>
                </a:solidFill>
              </a:rPr>
              <a:t>Metode</a:t>
            </a:r>
            <a:r>
              <a:rPr lang="en-US" sz="2400" i="1" dirty="0" smtClean="0">
                <a:solidFill>
                  <a:srgbClr val="002060"/>
                </a:solidFill>
              </a:rPr>
              <a:t> Harvard </a:t>
            </a:r>
          </a:p>
          <a:p>
            <a:pPr marL="685800" indent="-342900">
              <a:buFont typeface="Wingdings" pitchFamily="2" charset="2"/>
              <a:buChar char="v"/>
            </a:pPr>
            <a:r>
              <a:rPr lang="en-US" sz="2400" i="1" dirty="0" err="1" smtClean="0">
                <a:solidFill>
                  <a:srgbClr val="002060"/>
                </a:solidFill>
              </a:rPr>
              <a:t>Metode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Vancover</a:t>
            </a:r>
            <a:endParaRPr lang="en-US" sz="2400" i="1" dirty="0" smtClean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02" y="4293096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25144"/>
            <a:ext cx="670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</a:rPr>
              <a:t>Dapat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ditulis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</a:rPr>
              <a:t> manual </a:t>
            </a:r>
            <a:r>
              <a:rPr lang="en-US" sz="2000" b="1" dirty="0" err="1" smtClean="0">
                <a:solidFill>
                  <a:srgbClr val="FF0000"/>
                </a:solidFill>
              </a:rPr>
              <a:t>atau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menggunakan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bantuan</a:t>
            </a:r>
            <a:r>
              <a:rPr lang="en-US" sz="2000" b="1" dirty="0" smtClean="0">
                <a:solidFill>
                  <a:srgbClr val="FF0000"/>
                </a:solidFill>
              </a:rPr>
              <a:t> software, </a:t>
            </a:r>
            <a:r>
              <a:rPr lang="en-US" sz="2000" b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b="1" dirty="0" smtClean="0">
                <a:solidFill>
                  <a:srgbClr val="FF0000"/>
                </a:solidFill>
              </a:rPr>
              <a:t> Software/Freeware MENDELEY yang </a:t>
            </a:r>
            <a:r>
              <a:rPr lang="en-US" sz="2000" b="1" dirty="0" err="1" smtClean="0">
                <a:solidFill>
                  <a:srgbClr val="FF0000"/>
                </a:solidFill>
              </a:rPr>
              <a:t>dioperasikan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</a:rPr>
              <a:t> online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132" y="29969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/>
            <a:r>
              <a:rPr lang="en-GB" dirty="0"/>
              <a:t>[2] M. L. </a:t>
            </a:r>
            <a:r>
              <a:rPr lang="en-GB" dirty="0" err="1"/>
              <a:t>Damstrup</a:t>
            </a:r>
            <a:r>
              <a:rPr lang="en-GB" dirty="0"/>
              <a:t>, T. Jensen, F. V. </a:t>
            </a:r>
            <a:r>
              <a:rPr lang="en-GB" dirty="0" err="1"/>
              <a:t>Sparsø</a:t>
            </a:r>
            <a:r>
              <a:rPr lang="en-GB" dirty="0"/>
              <a:t>, S. Z. </a:t>
            </a:r>
            <a:r>
              <a:rPr lang="en-GB" dirty="0" err="1"/>
              <a:t>Kiil</a:t>
            </a:r>
            <a:r>
              <a:rPr lang="en-GB" dirty="0"/>
              <a:t>, A. D. Jensen, and X. </a:t>
            </a:r>
            <a:r>
              <a:rPr lang="en-GB" dirty="0" err="1"/>
              <a:t>Xu</a:t>
            </a:r>
            <a:r>
              <a:rPr lang="en-GB" dirty="0"/>
              <a:t>, “</a:t>
            </a:r>
            <a:r>
              <a:rPr lang="en-GB" dirty="0" smtClean="0"/>
              <a:t>Solvent </a:t>
            </a:r>
            <a:r>
              <a:rPr lang="en-US" dirty="0" smtClean="0"/>
              <a:t>Optimization </a:t>
            </a:r>
            <a:r>
              <a:rPr lang="en-US" dirty="0"/>
              <a:t>For Efficient Enzymatic </a:t>
            </a:r>
            <a:r>
              <a:rPr lang="en-US" dirty="0" err="1"/>
              <a:t>Monoacylglycerol</a:t>
            </a:r>
            <a:r>
              <a:rPr lang="en-US" dirty="0"/>
              <a:t> Production Based On </a:t>
            </a:r>
            <a:r>
              <a:rPr lang="en-US" dirty="0" smtClean="0"/>
              <a:t>A </a:t>
            </a:r>
            <a:r>
              <a:rPr lang="en-US" dirty="0" err="1" smtClean="0"/>
              <a:t>Glycerolysis</a:t>
            </a:r>
            <a:r>
              <a:rPr lang="en-US" dirty="0" smtClean="0"/>
              <a:t> </a:t>
            </a:r>
            <a:r>
              <a:rPr lang="en-US" dirty="0"/>
              <a:t>Reaction”, </a:t>
            </a:r>
            <a:r>
              <a:rPr lang="en-US" i="1" dirty="0"/>
              <a:t>Journal of American Oil Chemists Society</a:t>
            </a:r>
            <a:r>
              <a:rPr lang="en-US" dirty="0"/>
              <a:t>, </a:t>
            </a:r>
            <a:r>
              <a:rPr lang="en-US" b="1" dirty="0"/>
              <a:t>(82) </a:t>
            </a:r>
            <a:r>
              <a:rPr lang="en-US" dirty="0"/>
              <a:t>(2005), pp. </a:t>
            </a:r>
            <a:r>
              <a:rPr lang="en-US" dirty="0" smtClean="0"/>
              <a:t>559- </a:t>
            </a:r>
            <a:r>
              <a:rPr lang="en-GB" dirty="0" smtClean="0"/>
              <a:t>564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94" y="4365104"/>
            <a:ext cx="849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[8] N. </a:t>
            </a:r>
            <a:r>
              <a:rPr lang="en-US" dirty="0" err="1"/>
              <a:t>Krog</a:t>
            </a:r>
            <a:r>
              <a:rPr lang="en-US" dirty="0"/>
              <a:t>, </a:t>
            </a:r>
            <a:r>
              <a:rPr lang="en-US" i="1" dirty="0"/>
              <a:t>Lipid Technologies and Applications</a:t>
            </a:r>
            <a:r>
              <a:rPr lang="en-US" dirty="0"/>
              <a:t>. New York: Marcel Dekker, 1997.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4355" y="5085184"/>
            <a:ext cx="8478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/>
            <a:r>
              <a:rPr lang="en-GB" dirty="0"/>
              <a:t>[13] P. </a:t>
            </a:r>
            <a:r>
              <a:rPr lang="en-GB" dirty="0" err="1"/>
              <a:t>Chetpattananondh</a:t>
            </a:r>
            <a:r>
              <a:rPr lang="en-GB" dirty="0"/>
              <a:t>, J. </a:t>
            </a:r>
            <a:r>
              <a:rPr lang="en-GB" dirty="0" err="1"/>
              <a:t>Rukprasoot</a:t>
            </a:r>
            <a:r>
              <a:rPr lang="en-GB" dirty="0"/>
              <a:t>, C. </a:t>
            </a:r>
            <a:r>
              <a:rPr lang="en-GB" dirty="0" err="1"/>
              <a:t>Bunyakan</a:t>
            </a:r>
            <a:r>
              <a:rPr lang="en-GB" dirty="0"/>
              <a:t>, and C. </a:t>
            </a:r>
            <a:r>
              <a:rPr lang="en-GB" dirty="0" err="1"/>
              <a:t>Tongurai</a:t>
            </a:r>
            <a:r>
              <a:rPr lang="en-GB" dirty="0"/>
              <a:t>, “</a:t>
            </a:r>
            <a:r>
              <a:rPr lang="en-GB" dirty="0" err="1"/>
              <a:t>Glycerolysis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US" dirty="0" smtClean="0"/>
              <a:t>Crude </a:t>
            </a:r>
            <a:r>
              <a:rPr lang="en-US" dirty="0"/>
              <a:t>Glycerol Derived From Biodiesel Process”, in </a:t>
            </a:r>
            <a:r>
              <a:rPr lang="en-US" i="1" dirty="0"/>
              <a:t>Proceeding of </a:t>
            </a:r>
            <a:r>
              <a:rPr lang="en-US" i="1" dirty="0" smtClean="0"/>
              <a:t>PSU-UNS International </a:t>
            </a:r>
            <a:r>
              <a:rPr lang="en-US" i="1" dirty="0"/>
              <a:t>Conference on Engineering and Environment</a:t>
            </a:r>
            <a:r>
              <a:rPr lang="en-US" dirty="0"/>
              <a:t>, Novi Sad, Serbia </a:t>
            </a:r>
            <a:r>
              <a:rPr lang="en-US" dirty="0" smtClean="0"/>
              <a:t>&amp; </a:t>
            </a:r>
            <a:r>
              <a:rPr lang="en-GB" dirty="0" smtClean="0"/>
              <a:t>Montenegro</a:t>
            </a:r>
            <a:r>
              <a:rPr lang="en-GB" dirty="0"/>
              <a:t>, 2005.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132" y="843677"/>
            <a:ext cx="8462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Being </a:t>
            </a:r>
            <a:r>
              <a:rPr lang="en-GB" dirty="0" smtClean="0"/>
              <a:t>liquid </a:t>
            </a:r>
            <a:r>
              <a:rPr lang="en-US" dirty="0" smtClean="0"/>
              <a:t>phases </a:t>
            </a:r>
            <a:r>
              <a:rPr lang="en-US" dirty="0"/>
              <a:t>with rather different densities, any temperature increase of the reaction will result </a:t>
            </a:r>
            <a:r>
              <a:rPr lang="en-US" dirty="0" smtClean="0"/>
              <a:t>in increasing </a:t>
            </a:r>
            <a:r>
              <a:rPr lang="en-US" dirty="0"/>
              <a:t>mass transfer in the phase containing triglycerides to the glycerol phase </a:t>
            </a:r>
            <a:r>
              <a:rPr lang="en-US" dirty="0" smtClean="0"/>
              <a:t>and increases solubility of both phases, which finally increase the reaction rate [13].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7544" y="2044006"/>
            <a:ext cx="576064" cy="318519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414" y="3103706"/>
            <a:ext cx="8695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/>
            <a:r>
              <a:rPr lang="en-US" dirty="0" err="1"/>
              <a:t>Pandit</a:t>
            </a:r>
            <a:r>
              <a:rPr lang="en-US" dirty="0"/>
              <a:t> A. B. and J. B. Joshi, “Mixing in Mechanically </a:t>
            </a:r>
            <a:r>
              <a:rPr lang="en-US" dirty="0" smtClean="0"/>
              <a:t>Agitated Gas-Liquid </a:t>
            </a:r>
            <a:r>
              <a:rPr lang="en-US" dirty="0"/>
              <a:t>Contactors, Bubble Columns and </a:t>
            </a:r>
            <a:r>
              <a:rPr lang="en-US" dirty="0" smtClean="0"/>
              <a:t>Modified </a:t>
            </a:r>
            <a:r>
              <a:rPr lang="en-GB" dirty="0" smtClean="0"/>
              <a:t>Bubble </a:t>
            </a:r>
            <a:r>
              <a:rPr lang="en-GB" dirty="0"/>
              <a:t>Columns,” Chem. Eng. Sci. </a:t>
            </a:r>
            <a:r>
              <a:rPr lang="en-GB" b="1" dirty="0"/>
              <a:t>38</a:t>
            </a:r>
            <a:r>
              <a:rPr lang="en-GB" dirty="0"/>
              <a:t>, 1189–1215 (1983).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717" y="3750037"/>
            <a:ext cx="8706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/>
            <a:r>
              <a:rPr lang="en-US" dirty="0" err="1"/>
              <a:t>Pantula</a:t>
            </a:r>
            <a:r>
              <a:rPr lang="en-US" dirty="0"/>
              <a:t>, R. R. K. and N. Ahmed, “Solid Suspension and </a:t>
            </a:r>
            <a:r>
              <a:rPr lang="en-US" dirty="0" smtClean="0"/>
              <a:t>Gas Hold-up </a:t>
            </a:r>
            <a:r>
              <a:rPr lang="en-US" dirty="0"/>
              <a:t>in Three Phase Mechanically Agitated Contactor</a:t>
            </a:r>
            <a:r>
              <a:rPr lang="en-US" dirty="0" smtClean="0"/>
              <a:t>,” Proceedings </a:t>
            </a:r>
            <a:r>
              <a:rPr lang="en-US" dirty="0"/>
              <a:t>of the 26th Australian Chemical </a:t>
            </a:r>
            <a:r>
              <a:rPr lang="en-US" dirty="0" smtClean="0"/>
              <a:t>Engineering </a:t>
            </a:r>
            <a:r>
              <a:rPr lang="en-GB" dirty="0" smtClean="0"/>
              <a:t>Conference </a:t>
            </a:r>
            <a:r>
              <a:rPr lang="en-GB" dirty="0"/>
              <a:t>(</a:t>
            </a:r>
            <a:r>
              <a:rPr lang="en-GB" dirty="0" err="1"/>
              <a:t>Chemica</a:t>
            </a:r>
            <a:r>
              <a:rPr lang="en-GB" dirty="0"/>
              <a:t> 98) Port Douglas, Australia (1998).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13" y="4673367"/>
            <a:ext cx="8695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/>
            <a:r>
              <a:rPr lang="en-US" dirty="0" err="1"/>
              <a:t>Rewatkar</a:t>
            </a:r>
            <a:r>
              <a:rPr lang="en-US" dirty="0"/>
              <a:t>, V. B., “Studies in Mechanically Agitated </a:t>
            </a:r>
            <a:r>
              <a:rPr lang="en-US" dirty="0" smtClean="0"/>
              <a:t>Multiphase Reactors</a:t>
            </a:r>
            <a:r>
              <a:rPr lang="en-US" dirty="0"/>
              <a:t>,” PhD Thesis, University of Mumbai, India (1990).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9414" y="5272596"/>
            <a:ext cx="8695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en-US" dirty="0" err="1"/>
              <a:t>Nienow</a:t>
            </a:r>
            <a:r>
              <a:rPr lang="en-US" dirty="0"/>
              <a:t>, A. W., “The Suspension of Solid Particles” in “</a:t>
            </a:r>
            <a:r>
              <a:rPr lang="en-US" dirty="0" smtClean="0"/>
              <a:t>Mixing in </a:t>
            </a:r>
            <a:r>
              <a:rPr lang="en-US" dirty="0"/>
              <a:t>the Process Industries,” 2nd ed., N. </a:t>
            </a:r>
            <a:r>
              <a:rPr lang="en-US" dirty="0" err="1"/>
              <a:t>Harnby</a:t>
            </a:r>
            <a:r>
              <a:rPr lang="en-US" dirty="0"/>
              <a:t>, M. F</a:t>
            </a:r>
            <a:r>
              <a:rPr lang="en-US" dirty="0" smtClean="0"/>
              <a:t>. Edwards </a:t>
            </a:r>
            <a:r>
              <a:rPr lang="en-US" dirty="0"/>
              <a:t>and A. W. </a:t>
            </a:r>
            <a:r>
              <a:rPr lang="en-US" dirty="0" err="1"/>
              <a:t>Nienow</a:t>
            </a:r>
            <a:r>
              <a:rPr lang="en-US" dirty="0"/>
              <a:t>, Eds. </a:t>
            </a:r>
            <a:r>
              <a:rPr lang="en-US" dirty="0" err="1"/>
              <a:t>Butterworths</a:t>
            </a:r>
            <a:r>
              <a:rPr lang="en-US" dirty="0"/>
              <a:t>, London</a:t>
            </a:r>
            <a:r>
              <a:rPr lang="en-US" dirty="0" smtClean="0"/>
              <a:t>, </a:t>
            </a:r>
            <a:r>
              <a:rPr lang="en-GB" dirty="0" smtClean="0"/>
              <a:t>U.K</a:t>
            </a:r>
            <a:r>
              <a:rPr lang="en-GB" dirty="0"/>
              <a:t>. (1992), pp. 364–393.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414" y="1628800"/>
            <a:ext cx="8551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typical </a:t>
            </a:r>
            <a:r>
              <a:rPr lang="en-GB" dirty="0" smtClean="0"/>
              <a:t>gas </a:t>
            </a:r>
            <a:r>
              <a:rPr lang="en-US" dirty="0" smtClean="0"/>
              <a:t>hold-up </a:t>
            </a:r>
            <a:r>
              <a:rPr lang="en-US" dirty="0" err="1"/>
              <a:t>behaviour</a:t>
            </a:r>
            <a:r>
              <a:rPr lang="en-US" dirty="0"/>
              <a:t> as a function of the power input shown </a:t>
            </a:r>
            <a:r>
              <a:rPr lang="en-US" dirty="0" smtClean="0"/>
              <a:t>in Figure </a:t>
            </a:r>
            <a:r>
              <a:rPr lang="en-US" dirty="0"/>
              <a:t>9, for Rushton turbine and Pitched blade turbine (</a:t>
            </a:r>
            <a:r>
              <a:rPr lang="en-US" dirty="0" err="1" smtClean="0"/>
              <a:t>Pantula</a:t>
            </a:r>
            <a:r>
              <a:rPr lang="en-US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Ahmed, 1998).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15616" y="2275131"/>
            <a:ext cx="4536504" cy="15859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Journal</a:t>
            </a:r>
            <a:endParaRPr lang="en-US" dirty="0"/>
          </a:p>
        </p:txBody>
      </p:sp>
      <p:pic>
        <p:nvPicPr>
          <p:cNvPr id="1026" name="Picture 2" descr="http://www.indjst.org/public/journals/5/images/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26" y="3409570"/>
            <a:ext cx="1837948" cy="7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indjst.org/public/journals/5/images/ebsco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57" y="4883805"/>
            <a:ext cx="1503452" cy="6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jst.org/public/journals/5/images/DO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24087"/>
            <a:ext cx="1778506" cy="5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indjst.org/public/journals/5/images/index_copernic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8" y="4522742"/>
            <a:ext cx="1800200" cy="9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indjst.org/public/journals/5/images/ulrich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8549"/>
            <a:ext cx="1549524" cy="5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ndjst.org/public/journals/5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9240"/>
            <a:ext cx="1717918" cy="7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indjst.org/public/journals/5/images/logoischol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21193"/>
            <a:ext cx="1517122" cy="5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70" y="3317509"/>
            <a:ext cx="1629539" cy="138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1" y="3409570"/>
            <a:ext cx="1995682" cy="12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36712"/>
            <a:ext cx="9096375" cy="56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en-US" dirty="0" smtClean="0"/>
              <a:t>Ranking Quarterly Scimagojr.com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88356"/>
            <a:ext cx="5184576" cy="45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Scopus-indexed  publications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Research article</a:t>
            </a:r>
          </a:p>
          <a:p>
            <a:r>
              <a:rPr lang="id-ID" dirty="0" smtClean="0"/>
              <a:t>Review</a:t>
            </a:r>
          </a:p>
          <a:p>
            <a:r>
              <a:rPr lang="id-ID" dirty="0" smtClean="0"/>
              <a:t>Proceeding</a:t>
            </a:r>
          </a:p>
          <a:p>
            <a:r>
              <a:rPr lang="id-ID" dirty="0" smtClean="0"/>
              <a:t>Book/book chapter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07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Cara </a:t>
            </a:r>
            <a:r>
              <a:rPr lang="en-US" sz="3200" dirty="0" err="1" smtClean="0"/>
              <a:t>memilih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Indeks</a:t>
            </a:r>
            <a:r>
              <a:rPr lang="en-US" sz="3200" dirty="0" smtClean="0"/>
              <a:t> Scopus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764704"/>
            <a:ext cx="4608512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Pilih</a:t>
            </a:r>
            <a:r>
              <a:rPr lang="en-US" sz="2400" dirty="0" smtClean="0">
                <a:solidFill>
                  <a:srgbClr val="FF0000"/>
                </a:solidFill>
              </a:rPr>
              <a:t> www.scimagojr.com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8024" y="3645024"/>
            <a:ext cx="1944216" cy="1055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654299"/>
            <a:ext cx="903649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/>
          <a:lstStyle/>
          <a:p>
            <a:r>
              <a:rPr lang="en-US" dirty="0" smtClean="0"/>
              <a:t>Top Ranking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48880"/>
            <a:ext cx="8572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42938"/>
            <a:ext cx="79152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Jornal</a:t>
            </a:r>
            <a:r>
              <a:rPr lang="en-US" sz="2800" dirty="0" smtClean="0"/>
              <a:t> of the American Medical Association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91625" cy="54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Quartil</a:t>
            </a:r>
            <a:r>
              <a:rPr lang="en-US" sz="3200" dirty="0" smtClean="0"/>
              <a:t> Ranking Journal (Q1)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72575" cy="498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Warning (</a:t>
            </a:r>
            <a:r>
              <a:rPr lang="en-US" sz="3600" dirty="0" err="1" smtClean="0">
                <a:solidFill>
                  <a:srgbClr val="FF0000"/>
                </a:solidFill>
              </a:rPr>
              <a:t>Hati-hati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memilih</a:t>
            </a:r>
            <a:r>
              <a:rPr lang="en-US" sz="3600" dirty="0" smtClean="0">
                <a:solidFill>
                  <a:srgbClr val="FF0000"/>
                </a:solidFill>
              </a:rPr>
              <a:t> Publisher)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PREDATORY </a:t>
            </a:r>
            <a:r>
              <a:rPr lang="en-US" dirty="0" smtClean="0"/>
              <a:t>Journal</a:t>
            </a:r>
          </a:p>
          <a:p>
            <a:r>
              <a:rPr lang="en-US" dirty="0" err="1" smtClean="0"/>
              <a:t>Cek</a:t>
            </a:r>
            <a:r>
              <a:rPr lang="en-US" dirty="0" smtClean="0"/>
              <a:t> Editor Board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Cek</a:t>
            </a:r>
            <a:r>
              <a:rPr lang="en-US" dirty="0" smtClean="0"/>
              <a:t> Coverage journal (Volume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publishnya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Cek</a:t>
            </a:r>
            <a:r>
              <a:rPr lang="en-US" dirty="0" smtClean="0"/>
              <a:t> Indexing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r>
              <a:rPr lang="en-US" dirty="0" smtClean="0"/>
              <a:t>Coverage </a:t>
            </a:r>
            <a:r>
              <a:rPr lang="en-US" dirty="0" err="1" smtClean="0"/>
              <a:t>aktif</a:t>
            </a:r>
            <a:r>
              <a:rPr lang="en-US" dirty="0" smtClean="0"/>
              <a:t> Journal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" y="1412776"/>
            <a:ext cx="9067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59832" y="5707086"/>
            <a:ext cx="1151890" cy="57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Warning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920"/>
            <a:ext cx="8569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1512168" cy="299695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Scopus di Indonesia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64241"/>
              </p:ext>
            </p:extLst>
          </p:nvPr>
        </p:nvGraphicFramePr>
        <p:xfrm>
          <a:off x="1691680" y="116632"/>
          <a:ext cx="5616624" cy="652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5907928" imgH="8164737" progId="Word.Document.8">
                  <p:embed/>
                </p:oleObj>
              </mc:Choice>
              <mc:Fallback>
                <p:oleObj name="Document" r:id="rId3" imgW="5907928" imgH="81647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16632"/>
                        <a:ext cx="5616624" cy="652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5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1013"/>
            <a:ext cx="73628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90538"/>
            <a:ext cx="78200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8B294A3-2733-4955-B758-12F422A34AF6}" type="slidenum">
              <a:rPr lang="en-GB"/>
              <a:pPr algn="l">
                <a:defRPr/>
              </a:pPr>
              <a:t>6</a:t>
            </a:fld>
            <a:endParaRPr lang="en-GB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7650" y="201613"/>
            <a:ext cx="33877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d-ID" sz="31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3986213" y="1468438"/>
            <a:ext cx="4751387" cy="4751387"/>
          </a:xfrm>
          <a:prstGeom prst="ellipse">
            <a:avLst/>
          </a:prstGeom>
          <a:gradFill rotWithShape="1">
            <a:gsLst>
              <a:gs pos="0">
                <a:srgbClr val="102144"/>
              </a:gs>
              <a:gs pos="50000">
                <a:srgbClr val="224792"/>
              </a:gs>
              <a:gs pos="100000">
                <a:srgbClr val="10214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Constantia" pitchFamily="18" charset="0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3998913" y="1508125"/>
            <a:ext cx="4749800" cy="4716463"/>
            <a:chOff x="1414" y="1134"/>
            <a:chExt cx="2992" cy="2971"/>
          </a:xfrm>
        </p:grpSpPr>
        <p:sp>
          <p:nvSpPr>
            <p:cNvPr id="608261" name="AutoShape 5"/>
            <p:cNvSpPr>
              <a:spLocks noChangeArrowheads="1"/>
            </p:cNvSpPr>
            <p:nvPr/>
          </p:nvSpPr>
          <p:spPr bwMode="auto">
            <a:xfrm rot="5400000">
              <a:off x="2797" y="1259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2" name="AutoShape 6"/>
            <p:cNvSpPr>
              <a:spLocks noChangeArrowheads="1"/>
            </p:cNvSpPr>
            <p:nvPr/>
          </p:nvSpPr>
          <p:spPr bwMode="auto">
            <a:xfrm rot="10800000">
              <a:off x="3972" y="2574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3" name="AutoShape 7"/>
            <p:cNvSpPr>
              <a:spLocks noChangeArrowheads="1"/>
            </p:cNvSpPr>
            <p:nvPr/>
          </p:nvSpPr>
          <p:spPr bwMode="auto">
            <a:xfrm rot="16200000">
              <a:off x="2598" y="3786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4" name="AutoShape 8"/>
            <p:cNvSpPr>
              <a:spLocks noChangeArrowheads="1"/>
            </p:cNvSpPr>
            <p:nvPr/>
          </p:nvSpPr>
          <p:spPr bwMode="auto">
            <a:xfrm rot="10800000" flipV="1">
              <a:off x="1414" y="2458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4342" name="Group 9"/>
          <p:cNvGrpSpPr>
            <a:grpSpLocks/>
          </p:cNvGrpSpPr>
          <p:nvPr/>
        </p:nvGrpSpPr>
        <p:grpSpPr bwMode="auto">
          <a:xfrm rot="2700000">
            <a:off x="3982244" y="1524794"/>
            <a:ext cx="4749800" cy="4716462"/>
            <a:chOff x="1414" y="1134"/>
            <a:chExt cx="2992" cy="2971"/>
          </a:xfrm>
        </p:grpSpPr>
        <p:sp>
          <p:nvSpPr>
            <p:cNvPr id="608266" name="AutoShape 10"/>
            <p:cNvSpPr>
              <a:spLocks noChangeArrowheads="1"/>
            </p:cNvSpPr>
            <p:nvPr/>
          </p:nvSpPr>
          <p:spPr bwMode="auto">
            <a:xfrm rot="5400000">
              <a:off x="2804" y="1220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7" name="AutoShape 11"/>
            <p:cNvSpPr>
              <a:spLocks noChangeArrowheads="1"/>
            </p:cNvSpPr>
            <p:nvPr/>
          </p:nvSpPr>
          <p:spPr bwMode="auto">
            <a:xfrm rot="10800000">
              <a:off x="3969" y="2575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8" name="AutoShape 12"/>
            <p:cNvSpPr>
              <a:spLocks noChangeArrowheads="1"/>
            </p:cNvSpPr>
            <p:nvPr/>
          </p:nvSpPr>
          <p:spPr bwMode="auto">
            <a:xfrm rot="16200000">
              <a:off x="2617" y="3770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8269" name="AutoShape 13"/>
            <p:cNvSpPr>
              <a:spLocks noChangeArrowheads="1"/>
            </p:cNvSpPr>
            <p:nvPr/>
          </p:nvSpPr>
          <p:spPr bwMode="auto">
            <a:xfrm rot="10800000" flipV="1">
              <a:off x="1397" y="2442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4343" name="WordArt 14"/>
          <p:cNvSpPr>
            <a:spLocks noChangeArrowheads="1" noChangeShapeType="1" noTextEdit="1"/>
          </p:cNvSpPr>
          <p:nvPr/>
        </p:nvSpPr>
        <p:spPr bwMode="auto">
          <a:xfrm rot="167210">
            <a:off x="3924300" y="1125538"/>
            <a:ext cx="5027613" cy="31194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4188"/>
              </a:avLst>
            </a:prstTxWarp>
          </a:bodyPr>
          <a:lstStyle/>
          <a:p>
            <a:pPr algn="ctr"/>
            <a:r>
              <a:rPr lang="id-ID" kern="10">
                <a:ln w="9525">
                  <a:noFill/>
                  <a:round/>
                  <a:headEnd/>
                  <a:tailEnd/>
                </a:ln>
                <a:solidFill>
                  <a:srgbClr val="201946"/>
                </a:solidFill>
                <a:latin typeface="Arial Narrow"/>
              </a:rPr>
              <a:t>Intuitive interface, Citations Analysis</a:t>
            </a:r>
          </a:p>
        </p:txBody>
      </p:sp>
      <p:grpSp>
        <p:nvGrpSpPr>
          <p:cNvPr id="14344" name="Group 15"/>
          <p:cNvGrpSpPr>
            <a:grpSpLocks/>
          </p:cNvGrpSpPr>
          <p:nvPr/>
        </p:nvGrpSpPr>
        <p:grpSpPr bwMode="auto">
          <a:xfrm>
            <a:off x="4699000" y="2209800"/>
            <a:ext cx="1657350" cy="1657350"/>
            <a:chOff x="1641" y="1690"/>
            <a:chExt cx="1044" cy="1044"/>
          </a:xfrm>
        </p:grpSpPr>
        <p:sp>
          <p:nvSpPr>
            <p:cNvPr id="14358" name="Freeform 16"/>
            <p:cNvSpPr>
              <a:spLocks/>
            </p:cNvSpPr>
            <p:nvPr/>
          </p:nvSpPr>
          <p:spPr bwMode="auto">
            <a:xfrm>
              <a:off x="1641" y="1690"/>
              <a:ext cx="1044" cy="1044"/>
            </a:xfrm>
            <a:custGeom>
              <a:avLst/>
              <a:gdLst>
                <a:gd name="T0" fmla="*/ 2147483647 w 174"/>
                <a:gd name="T1" fmla="*/ 0 h 174"/>
                <a:gd name="T2" fmla="*/ 0 w 174"/>
                <a:gd name="T3" fmla="*/ 2147483647 h 174"/>
                <a:gd name="T4" fmla="*/ 2147483647 w 174"/>
                <a:gd name="T5" fmla="*/ 2147483647 h 174"/>
                <a:gd name="T6" fmla="*/ 2147483647 w 174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74"/>
                <a:gd name="T14" fmla="*/ 174 w 17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74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08273" name="Text Box 17"/>
            <p:cNvSpPr txBox="1">
              <a:spLocks noChangeArrowheads="1"/>
            </p:cNvSpPr>
            <p:nvPr/>
          </p:nvSpPr>
          <p:spPr bwMode="auto">
            <a:xfrm>
              <a:off x="1776" y="1920"/>
              <a:ext cx="80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Focused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web 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information</a:t>
              </a:r>
            </a:p>
          </p:txBody>
        </p:sp>
      </p:grpSp>
      <p:grpSp>
        <p:nvGrpSpPr>
          <p:cNvPr id="14345" name="Group 18"/>
          <p:cNvGrpSpPr>
            <a:grpSpLocks/>
          </p:cNvGrpSpPr>
          <p:nvPr/>
        </p:nvGrpSpPr>
        <p:grpSpPr bwMode="auto">
          <a:xfrm>
            <a:off x="4691063" y="3870325"/>
            <a:ext cx="1657350" cy="1647825"/>
            <a:chOff x="1636" y="2736"/>
            <a:chExt cx="1044" cy="1038"/>
          </a:xfrm>
        </p:grpSpPr>
        <p:sp>
          <p:nvSpPr>
            <p:cNvPr id="14356" name="Freeform 19"/>
            <p:cNvSpPr>
              <a:spLocks/>
            </p:cNvSpPr>
            <p:nvPr/>
          </p:nvSpPr>
          <p:spPr bwMode="auto">
            <a:xfrm>
              <a:off x="1636" y="2736"/>
              <a:ext cx="1044" cy="1038"/>
            </a:xfrm>
            <a:custGeom>
              <a:avLst/>
              <a:gdLst>
                <a:gd name="T0" fmla="*/ 0 w 174"/>
                <a:gd name="T1" fmla="*/ 0 h 173"/>
                <a:gd name="T2" fmla="*/ 2147483647 w 174"/>
                <a:gd name="T3" fmla="*/ 2147483647 h 173"/>
                <a:gd name="T4" fmla="*/ 2147483647 w 174"/>
                <a:gd name="T5" fmla="*/ 0 h 173"/>
                <a:gd name="T6" fmla="*/ 0 w 174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73"/>
                <a:gd name="T14" fmla="*/ 174 w 174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73">
                  <a:moveTo>
                    <a:pt x="0" y="0"/>
                  </a:moveTo>
                  <a:cubicBezTo>
                    <a:pt x="0" y="96"/>
                    <a:pt x="77" y="173"/>
                    <a:pt x="173" y="173"/>
                  </a:cubicBez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27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08276" name="Text Box 20"/>
            <p:cNvSpPr txBox="1">
              <a:spLocks noChangeArrowheads="1"/>
            </p:cNvSpPr>
            <p:nvPr/>
          </p:nvSpPr>
          <p:spPr bwMode="auto">
            <a:xfrm>
              <a:off x="1776" y="3072"/>
              <a:ext cx="80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Academic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library </a:t>
              </a:r>
            </a:p>
            <a:p>
              <a:pPr algn="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sources</a:t>
              </a:r>
            </a:p>
          </p:txBody>
        </p:sp>
      </p:grpSp>
      <p:grpSp>
        <p:nvGrpSpPr>
          <p:cNvPr id="14346" name="Group 21"/>
          <p:cNvGrpSpPr>
            <a:grpSpLocks/>
          </p:cNvGrpSpPr>
          <p:nvPr/>
        </p:nvGrpSpPr>
        <p:grpSpPr bwMode="auto">
          <a:xfrm>
            <a:off x="6351588" y="2205038"/>
            <a:ext cx="1752600" cy="3314700"/>
            <a:chOff x="4001" y="1389"/>
            <a:chExt cx="1104" cy="2088"/>
          </a:xfrm>
        </p:grpSpPr>
        <p:sp>
          <p:nvSpPr>
            <p:cNvPr id="14352" name="Freeform 22"/>
            <p:cNvSpPr>
              <a:spLocks/>
            </p:cNvSpPr>
            <p:nvPr/>
          </p:nvSpPr>
          <p:spPr bwMode="auto">
            <a:xfrm>
              <a:off x="4001" y="1389"/>
              <a:ext cx="1044" cy="2088"/>
            </a:xfrm>
            <a:custGeom>
              <a:avLst/>
              <a:gdLst>
                <a:gd name="T0" fmla="*/ 0 w 174"/>
                <a:gd name="T1" fmla="*/ 2147483647 h 348"/>
                <a:gd name="T2" fmla="*/ 2147483647 w 174"/>
                <a:gd name="T3" fmla="*/ 2147483647 h 348"/>
                <a:gd name="T4" fmla="*/ 0 w 174"/>
                <a:gd name="T5" fmla="*/ 0 h 348"/>
                <a:gd name="T6" fmla="*/ 0 w 174"/>
                <a:gd name="T7" fmla="*/ 2147483647 h 348"/>
                <a:gd name="T8" fmla="*/ 0 w 174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rotWithShape="1">
              <a:gsLst>
                <a:gs pos="0">
                  <a:srgbClr val="5AB4D4"/>
                </a:gs>
                <a:gs pos="100000">
                  <a:srgbClr val="2A5362"/>
                </a:gs>
              </a:gsLst>
              <a:lin ang="27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08279" name="Text Box 23"/>
            <p:cNvSpPr txBox="1">
              <a:spLocks noChangeArrowheads="1"/>
            </p:cNvSpPr>
            <p:nvPr/>
          </p:nvSpPr>
          <p:spPr bwMode="auto">
            <a:xfrm>
              <a:off x="4049" y="1629"/>
              <a:ext cx="86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16,700+ titles</a:t>
              </a:r>
            </a:p>
          </p:txBody>
        </p:sp>
        <p:sp>
          <p:nvSpPr>
            <p:cNvPr id="608280" name="Text Box 24"/>
            <p:cNvSpPr txBox="1">
              <a:spLocks noChangeArrowheads="1"/>
            </p:cNvSpPr>
            <p:nvPr/>
          </p:nvSpPr>
          <p:spPr bwMode="auto">
            <a:xfrm>
              <a:off x="4176" y="2928"/>
              <a:ext cx="72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Repositories</a:t>
              </a:r>
            </a:p>
          </p:txBody>
        </p:sp>
        <p:sp>
          <p:nvSpPr>
            <p:cNvPr id="608281" name="Text Box 25"/>
            <p:cNvSpPr txBox="1">
              <a:spLocks noChangeArrowheads="1"/>
            </p:cNvSpPr>
            <p:nvPr/>
          </p:nvSpPr>
          <p:spPr bwMode="auto">
            <a:xfrm>
              <a:off x="4193" y="1756"/>
              <a:ext cx="912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STM &amp;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    Social 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        sciences</a:t>
              </a:r>
            </a:p>
          </p:txBody>
        </p:sp>
      </p:grpSp>
      <p:grpSp>
        <p:nvGrpSpPr>
          <p:cNvPr id="14347" name="Group 26"/>
          <p:cNvGrpSpPr>
            <a:grpSpLocks/>
          </p:cNvGrpSpPr>
          <p:nvPr/>
        </p:nvGrpSpPr>
        <p:grpSpPr bwMode="auto">
          <a:xfrm>
            <a:off x="5530850" y="3063875"/>
            <a:ext cx="1657350" cy="1627188"/>
            <a:chOff x="1537" y="2228"/>
            <a:chExt cx="1044" cy="1025"/>
          </a:xfrm>
        </p:grpSpPr>
        <p:sp>
          <p:nvSpPr>
            <p:cNvPr id="14350" name="Oval 27"/>
            <p:cNvSpPr>
              <a:spLocks noChangeArrowheads="1"/>
            </p:cNvSpPr>
            <p:nvPr/>
          </p:nvSpPr>
          <p:spPr bwMode="auto">
            <a:xfrm>
              <a:off x="1537" y="2228"/>
              <a:ext cx="1044" cy="102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608284" name="Text Box 28"/>
            <p:cNvSpPr txBox="1">
              <a:spLocks noChangeArrowheads="1"/>
            </p:cNvSpPr>
            <p:nvPr/>
          </p:nvSpPr>
          <p:spPr bwMode="auto">
            <a:xfrm>
              <a:off x="1665" y="2648"/>
              <a:ext cx="7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ＭＳ Ｐゴシック" pitchFamily="34" charset="-128"/>
                </a:rPr>
                <a:t>SCOPUS</a:t>
              </a:r>
            </a:p>
          </p:txBody>
        </p:sp>
      </p:grp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2514600" y="152400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</a:rPr>
              <a:t>What is Scopus?</a:t>
            </a:r>
          </a:p>
        </p:txBody>
      </p:sp>
      <p:sp>
        <p:nvSpPr>
          <p:cNvPr id="14349" name="Rectangle 30"/>
          <p:cNvSpPr>
            <a:spLocks noChangeArrowheads="1"/>
          </p:cNvSpPr>
          <p:nvPr/>
        </p:nvSpPr>
        <p:spPr bwMode="auto">
          <a:xfrm>
            <a:off x="179388" y="765175"/>
            <a:ext cx="3600450" cy="5903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>
                <a:solidFill>
                  <a:srgbClr val="333333"/>
                </a:solidFill>
                <a:latin typeface="Arial Narrow" pitchFamily="34" charset="0"/>
              </a:rPr>
              <a:t>Largest Citations and Abstract database – 16,700+ sources from 4,000 publishers</a:t>
            </a: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>
                <a:solidFill>
                  <a:srgbClr val="333333"/>
                </a:solidFill>
                <a:latin typeface="Arial Narrow" pitchFamily="34" charset="0"/>
              </a:rPr>
              <a:t>Comprehensive Scientific, Technical, Medical and Social Sciences coverage. Arts &amp; Humanities</a:t>
            </a: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>
                <a:solidFill>
                  <a:srgbClr val="333333"/>
                </a:solidFill>
                <a:latin typeface="Arial Narrow" pitchFamily="34" charset="0"/>
              </a:rPr>
              <a:t>Quality Web Sources – Institutional Repositories</a:t>
            </a: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>
                <a:solidFill>
                  <a:srgbClr val="333333"/>
                </a:solidFill>
                <a:latin typeface="Arial Narrow" pitchFamily="34" charset="0"/>
              </a:rPr>
              <a:t>Patent searching from 5 major patent offices</a:t>
            </a:r>
          </a:p>
          <a:p>
            <a:pPr marL="285750" indent="-28575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GB">
                <a:solidFill>
                  <a:srgbClr val="333333"/>
                </a:solidFill>
                <a:latin typeface="Arial Narrow" pitchFamily="34" charset="0"/>
              </a:rPr>
              <a:t>Citations Analysis of your researchers, institution, journal, research area</a:t>
            </a:r>
          </a:p>
        </p:txBody>
      </p:sp>
    </p:spTree>
    <p:extLst>
      <p:ext uri="{BB962C8B-B14F-4D97-AF65-F5344CB8AC3E}">
        <p14:creationId xmlns:p14="http://schemas.microsoft.com/office/powerpoint/2010/main" val="137950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12/6/09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  <a:ln w="12600">
            <a:solidFill>
              <a:srgbClr val="C00000"/>
            </a:solidFill>
          </a:ln>
        </p:spPr>
        <p:txBody>
          <a:bodyPr tIns="57600"/>
          <a:lstStyle/>
          <a:p>
            <a:pPr eaLnBrk="1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smtClean="0">
                <a:solidFill>
                  <a:srgbClr val="04617B"/>
                </a:solidFill>
              </a:rPr>
              <a:t>Measuring Research Quality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352800" y="1935163"/>
            <a:ext cx="5334000" cy="43894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7932" rIns="90000" bIns="45000"/>
          <a:lstStyle/>
          <a:p>
            <a:pPr marL="273050" indent="-273050">
              <a:spcBef>
                <a:spcPts val="525"/>
              </a:spcBef>
              <a:spcAft>
                <a:spcPts val="1425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>
                <a:solidFill>
                  <a:srgbClr val="000000"/>
                </a:solidFill>
              </a:rPr>
              <a:t>Classic </a:t>
            </a:r>
            <a:r>
              <a:rPr lang="en-US" sz="2600" b="1">
                <a:solidFill>
                  <a:srgbClr val="120B97"/>
                </a:solidFill>
              </a:rPr>
              <a:t>measure of research quality</a:t>
            </a:r>
          </a:p>
          <a:p>
            <a:pPr marL="273050" indent="-273050">
              <a:spcBef>
                <a:spcPts val="525"/>
              </a:spcBef>
              <a:spcAft>
                <a:spcPts val="1425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>
                <a:solidFill>
                  <a:srgbClr val="120B97"/>
                </a:solidFill>
              </a:rPr>
              <a:t>Citations per staff member </a:t>
            </a:r>
            <a:r>
              <a:rPr lang="en-US" sz="2600">
                <a:solidFill>
                  <a:srgbClr val="000000"/>
                </a:solidFill>
              </a:rPr>
              <a:t>(not per paper)</a:t>
            </a:r>
          </a:p>
          <a:p>
            <a:pPr marL="273050" indent="-273050">
              <a:spcBef>
                <a:spcPts val="525"/>
              </a:spcBef>
              <a:spcAft>
                <a:spcPts val="1425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>
                <a:solidFill>
                  <a:srgbClr val="120B97"/>
                </a:solidFill>
              </a:rPr>
              <a:t>Number of publication per staff</a:t>
            </a:r>
          </a:p>
          <a:p>
            <a:pPr marL="273050" indent="-273050">
              <a:spcBef>
                <a:spcPts val="525"/>
              </a:spcBef>
              <a:spcAft>
                <a:spcPts val="1425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>
                <a:solidFill>
                  <a:srgbClr val="000000"/>
                </a:solidFill>
              </a:rPr>
              <a:t>Source: </a:t>
            </a:r>
            <a:r>
              <a:rPr lang="en-US" sz="2600" b="1">
                <a:solidFill>
                  <a:srgbClr val="000000"/>
                </a:solidFill>
              </a:rPr>
              <a:t>Scopus (http://www.scopus.com</a:t>
            </a:r>
          </a:p>
          <a:p>
            <a:pPr marL="273050" indent="-273050">
              <a:spcBef>
                <a:spcPts val="525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600" b="1">
              <a:solidFill>
                <a:srgbClr val="000000"/>
              </a:solidFill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200400" cy="274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3327400" cy="2667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141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Scopus-indexed  publications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Research article</a:t>
            </a:r>
          </a:p>
          <a:p>
            <a:r>
              <a:rPr lang="id-ID" dirty="0" smtClean="0"/>
              <a:t>Review</a:t>
            </a:r>
          </a:p>
          <a:p>
            <a:r>
              <a:rPr lang="id-ID" dirty="0" smtClean="0"/>
              <a:t>Proceeding</a:t>
            </a:r>
          </a:p>
          <a:p>
            <a:r>
              <a:rPr lang="id-ID" dirty="0" smtClean="0"/>
              <a:t>Book/book chapter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4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37" y="548680"/>
            <a:ext cx="8322733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The Scientific Manuscript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834480"/>
            <a:ext cx="8669867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id-ID" sz="3600" dirty="0" smtClean="0">
                <a:ea typeface="ＭＳ Ｐゴシック" pitchFamily="34" charset="-128"/>
              </a:rPr>
              <a:t>Expanded IMRAD Model</a:t>
            </a: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(Title)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Abstract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Introduction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Materials and Methods 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Results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Discussion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Figures/Graphs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Tables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References</a:t>
            </a:r>
          </a:p>
        </p:txBody>
      </p:sp>
      <p:sp>
        <p:nvSpPr>
          <p:cNvPr id="20484" name="Rounded Rectangle 3"/>
          <p:cNvSpPr>
            <a:spLocks noChangeArrowheads="1"/>
          </p:cNvSpPr>
          <p:nvPr/>
        </p:nvSpPr>
        <p:spPr bwMode="auto">
          <a:xfrm>
            <a:off x="5317067" y="2590800"/>
            <a:ext cx="3589867" cy="3429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endParaRPr lang="id-ID"/>
          </a:p>
          <a:p>
            <a:pPr algn="just"/>
            <a:r>
              <a:rPr lang="id-ID">
                <a:solidFill>
                  <a:srgbClr val="C00000"/>
                </a:solidFill>
              </a:rPr>
              <a:t>IMRAD</a:t>
            </a:r>
            <a:r>
              <a:rPr lang="id-ID"/>
              <a:t> format:</a:t>
            </a:r>
          </a:p>
          <a:p>
            <a:pPr algn="just"/>
            <a:endParaRPr lang="id-ID"/>
          </a:p>
          <a:p>
            <a:pPr algn="just"/>
            <a:r>
              <a:rPr lang="id-ID" i="1">
                <a:solidFill>
                  <a:srgbClr val="C00000"/>
                </a:solidFill>
              </a:rPr>
              <a:t>I</a:t>
            </a:r>
            <a:r>
              <a:rPr lang="id-ID"/>
              <a:t>ntroduction</a:t>
            </a:r>
          </a:p>
          <a:p>
            <a:pPr algn="just"/>
            <a:r>
              <a:rPr lang="id-ID" i="1">
                <a:solidFill>
                  <a:srgbClr val="C00000"/>
                </a:solidFill>
              </a:rPr>
              <a:t>M</a:t>
            </a:r>
            <a:r>
              <a:rPr lang="id-ID"/>
              <a:t>aterials and Methods</a:t>
            </a:r>
          </a:p>
          <a:p>
            <a:pPr algn="just"/>
            <a:r>
              <a:rPr lang="id-ID" i="1">
                <a:solidFill>
                  <a:srgbClr val="C00000"/>
                </a:solidFill>
              </a:rPr>
              <a:t>R</a:t>
            </a:r>
            <a:r>
              <a:rPr lang="id-ID"/>
              <a:t>esults </a:t>
            </a:r>
            <a:r>
              <a:rPr lang="id-ID" i="1">
                <a:solidFill>
                  <a:srgbClr val="C00000"/>
                </a:solidFill>
              </a:rPr>
              <a:t>a</a:t>
            </a:r>
            <a:r>
              <a:rPr lang="id-ID"/>
              <a:t>nd </a:t>
            </a:r>
          </a:p>
          <a:p>
            <a:pPr algn="just"/>
            <a:r>
              <a:rPr lang="id-ID" i="1">
                <a:solidFill>
                  <a:srgbClr val="C00000"/>
                </a:solidFill>
              </a:rPr>
              <a:t>D</a:t>
            </a:r>
            <a:r>
              <a:rPr lang="id-ID"/>
              <a:t>iscussion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2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2724</TotalTime>
  <Words>785</Words>
  <Application>Microsoft Office PowerPoint</Application>
  <PresentationFormat>On-screen Show (4:3)</PresentationFormat>
  <Paragraphs>127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Urban</vt:lpstr>
      <vt:lpstr>Document</vt:lpstr>
      <vt:lpstr>Writing and Selecting on Reputable  Journal Indexing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Research Quality</vt:lpstr>
      <vt:lpstr>Scopus-indexed  publications</vt:lpstr>
      <vt:lpstr>The Scientific Manuscript</vt:lpstr>
      <vt:lpstr>The Scientific Manuscript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Indexing Journal</vt:lpstr>
      <vt:lpstr>PowerPoint Presentation</vt:lpstr>
      <vt:lpstr>Ranking Quarterly Scimagojr.com</vt:lpstr>
      <vt:lpstr>Scopus-indexed  publications</vt:lpstr>
      <vt:lpstr>Cara memilih Jurnal Indeks Scopus</vt:lpstr>
      <vt:lpstr>Top Ranking Journal</vt:lpstr>
      <vt:lpstr>The Jornal of the American Medical Association</vt:lpstr>
      <vt:lpstr>Quartil Ranking Journal (Q1)</vt:lpstr>
      <vt:lpstr>Warning (Hati-hati memilih Publisher)</vt:lpstr>
      <vt:lpstr>Coverage aktif Journal</vt:lpstr>
      <vt:lpstr>Warning</vt:lpstr>
      <vt:lpstr>PowerPoint Presentation</vt:lpstr>
      <vt:lpstr>Jurnal Indeks Scopus di Indonesia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Sudah Siapkah Open Source?</dc:title>
  <dc:creator>ismail - [2010]</dc:creator>
  <cp:lastModifiedBy>Win7</cp:lastModifiedBy>
  <cp:revision>67</cp:revision>
  <dcterms:created xsi:type="dcterms:W3CDTF">2016-02-29T04:40:59Z</dcterms:created>
  <dcterms:modified xsi:type="dcterms:W3CDTF">2018-01-28T09:50:45Z</dcterms:modified>
</cp:coreProperties>
</file>