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94" r:id="rId4"/>
    <p:sldId id="297" r:id="rId5"/>
    <p:sldId id="305" r:id="rId6"/>
    <p:sldId id="302" r:id="rId7"/>
    <p:sldId id="303" r:id="rId8"/>
    <p:sldId id="270" r:id="rId9"/>
    <p:sldId id="261" r:id="rId10"/>
    <p:sldId id="304" r:id="rId11"/>
    <p:sldId id="257" r:id="rId12"/>
    <p:sldId id="299" r:id="rId13"/>
    <p:sldId id="298" r:id="rId14"/>
    <p:sldId id="301" r:id="rId15"/>
    <p:sldId id="259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CBD0C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660"/>
  </p:normalViewPr>
  <p:slideViewPr>
    <p:cSldViewPr>
      <p:cViewPr>
        <p:scale>
          <a:sx n="76" d="100"/>
          <a:sy n="76" d="100"/>
        </p:scale>
        <p:origin x="-11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4BEA03-B6CC-41D8-A5E1-5F2AB084BD41}" type="datetimeFigureOut">
              <a:rPr lang="en-US" altLang="en-US"/>
              <a:pPr/>
              <a:t>1/28/2018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FEF013-A979-4A23-A21E-372C9255E97A}" type="slidenum">
              <a:rPr lang="en-US" altLang="ar-SA"/>
              <a:pPr/>
              <a:t>‹#›</a:t>
            </a:fld>
            <a:endParaRPr lang="en-US" alt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CBA12B-1FCD-44A3-9F9B-7634A7032949}" type="datetimeFigureOut">
              <a:rPr lang="en-US" altLang="en-US"/>
              <a:pPr/>
              <a:t>1/28/2018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6B07D-003A-4E88-B1CF-B1AAA99B9B51}" type="slidenum">
              <a:rPr lang="en-US" altLang="ar-SA"/>
              <a:pPr/>
              <a:t>‹#›</a:t>
            </a:fld>
            <a:endParaRPr lang="en-US" alt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8CFBC8-C76D-491E-AB51-0646FABE025F}" type="datetimeFigureOut">
              <a:rPr lang="en-US" altLang="en-US"/>
              <a:pPr/>
              <a:t>1/28/2018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2733A0-00EA-4BFB-9891-FC2F3563D72D}" type="slidenum">
              <a:rPr lang="en-US" altLang="ar-SA"/>
              <a:pPr/>
              <a:t>‹#›</a:t>
            </a:fld>
            <a:endParaRPr lang="en-US" alt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FA6EF6-F2FE-476C-B689-AA507BC2EDDE}" type="datetimeFigureOut">
              <a:rPr lang="en-US" altLang="en-US"/>
              <a:pPr/>
              <a:t>1/28/2018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051F3-AD73-426F-8133-D99497EB5F50}" type="slidenum">
              <a:rPr lang="en-US" altLang="ar-SA"/>
              <a:pPr/>
              <a:t>‹#›</a:t>
            </a:fld>
            <a:endParaRPr lang="en-US" alt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2BA9A3-1D5F-4FAA-A650-C66D5A2C00A5}" type="datetimeFigureOut">
              <a:rPr lang="en-US" altLang="en-US"/>
              <a:pPr/>
              <a:t>1/28/2018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D2CAA-4524-4D55-9EFC-190F1EE877A7}" type="slidenum">
              <a:rPr lang="en-US" altLang="ar-SA"/>
              <a:pPr/>
              <a:t>‹#›</a:t>
            </a:fld>
            <a:endParaRPr lang="en-US" alt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D4B40A-094B-4082-B252-D2BCE4C48675}" type="datetimeFigureOut">
              <a:rPr lang="en-US" altLang="en-US"/>
              <a:pPr/>
              <a:t>1/28/2018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84A0B-4987-4726-A9E2-6AA711CCA54A}" type="slidenum">
              <a:rPr lang="en-US" altLang="ar-SA"/>
              <a:pPr/>
              <a:t>‹#›</a:t>
            </a:fld>
            <a:endParaRPr lang="en-US" alt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6A9771-302C-487E-8C7C-AC0C244389A0}" type="datetimeFigureOut">
              <a:rPr lang="en-US" altLang="en-US"/>
              <a:pPr/>
              <a:t>1/28/2018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9402FB-A4A1-45F4-BEE8-9E08546495B9}" type="slidenum">
              <a:rPr lang="en-US" altLang="ar-SA"/>
              <a:pPr/>
              <a:t>‹#›</a:t>
            </a:fld>
            <a:endParaRPr lang="en-US" alt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D3171A-A356-454B-BF40-4447C8496EC3}" type="datetimeFigureOut">
              <a:rPr lang="en-US" altLang="en-US"/>
              <a:pPr/>
              <a:t>1/28/2018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898F2B-23E1-4B79-8E94-BA5212CF5450}" type="slidenum">
              <a:rPr lang="en-US" altLang="ar-SA"/>
              <a:pPr/>
              <a:t>‹#›</a:t>
            </a:fld>
            <a:endParaRPr lang="en-US" alt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B1A435-3967-4027-8FDA-DFD89A2F2079}" type="datetimeFigureOut">
              <a:rPr lang="en-US" altLang="en-US"/>
              <a:pPr/>
              <a:t>1/28/2018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CD914-0686-44E9-BF5C-207B14EE255A}" type="slidenum">
              <a:rPr lang="en-US" altLang="ar-SA"/>
              <a:pPr/>
              <a:t>‹#›</a:t>
            </a:fld>
            <a:endParaRPr lang="en-US" alt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0C29FE-4A08-432F-BA05-7B0DED573CD4}" type="datetimeFigureOut">
              <a:rPr lang="en-US" altLang="en-US"/>
              <a:pPr/>
              <a:t>1/28/2018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25B9D8-B785-47B5-BF46-36A026282DA9}" type="slidenum">
              <a:rPr lang="en-US" altLang="ar-SA"/>
              <a:pPr/>
              <a:t>‹#›</a:t>
            </a:fld>
            <a:endParaRPr lang="en-US" alt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D3BD6D-582C-4DD3-BBF4-3ED6C4743153}" type="datetimeFigureOut">
              <a:rPr lang="en-US" altLang="en-US"/>
              <a:pPr/>
              <a:t>1/28/2018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5AD4CE-F880-4A34-AF45-F8ED106F0B9F}" type="slidenum">
              <a:rPr lang="en-US" altLang="ar-SA"/>
              <a:pPr/>
              <a:t>‹#›</a:t>
            </a:fld>
            <a:endParaRPr lang="en-US" alt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 smtClean="0"/>
              <a:t>Click to edit Master text styles</a:t>
            </a:r>
          </a:p>
          <a:p>
            <a:pPr lvl="1"/>
            <a:r>
              <a:rPr lang="en-US" altLang="ar-SA" smtClean="0"/>
              <a:t>Second level</a:t>
            </a:r>
          </a:p>
          <a:p>
            <a:pPr lvl="2"/>
            <a:r>
              <a:rPr lang="en-US" altLang="ar-SA" smtClean="0"/>
              <a:t>Third level</a:t>
            </a:r>
          </a:p>
          <a:p>
            <a:pPr lvl="3"/>
            <a:r>
              <a:rPr lang="en-US" altLang="ar-SA" smtClean="0"/>
              <a:t>Fourth level</a:t>
            </a:r>
          </a:p>
          <a:p>
            <a:pPr lvl="4"/>
            <a:r>
              <a:rPr lang="en-US" altLang="ar-SA" smtClean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31F863B-6945-44E6-B688-F465D4CAF772}" type="datetimeFigureOut">
              <a:rPr lang="en-US" altLang="en-US"/>
              <a:pPr/>
              <a:t>1/28/2018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7C9C6B5C-693F-47C5-8AD3-ABCA4B973D50}" type="slidenum">
              <a:rPr lang="en-US" altLang="ar-SA"/>
              <a:pPr/>
              <a:t>‹#›</a:t>
            </a:fld>
            <a:endParaRPr lang="en-US" alt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544" y="4653136"/>
            <a:ext cx="7561262" cy="1368152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cs typeface="Times New Roman"/>
              </a:rPr>
              <a:t>LP3M - UMY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cs typeface="Times New Roman"/>
              </a:rPr>
              <a:t>Jl. </a:t>
            </a:r>
            <a:r>
              <a:rPr lang="en-US" sz="2800" b="1" dirty="0" err="1" smtClean="0">
                <a:cs typeface="Times New Roman"/>
              </a:rPr>
              <a:t>Brawijaya</a:t>
            </a:r>
            <a:r>
              <a:rPr lang="en-US" sz="2800" b="1" dirty="0" smtClean="0">
                <a:cs typeface="Times New Roman"/>
              </a:rPr>
              <a:t>, </a:t>
            </a:r>
            <a:r>
              <a:rPr lang="en-US" sz="2800" b="1" dirty="0" err="1" smtClean="0">
                <a:cs typeface="Times New Roman"/>
              </a:rPr>
              <a:t>Tamantirto</a:t>
            </a:r>
            <a:r>
              <a:rPr lang="en-US" sz="2800" b="1" dirty="0" smtClean="0">
                <a:cs typeface="Times New Roman"/>
              </a:rPr>
              <a:t>, </a:t>
            </a:r>
            <a:r>
              <a:rPr lang="en-US" sz="2800" b="1" dirty="0" err="1" smtClean="0">
                <a:cs typeface="Times New Roman"/>
              </a:rPr>
              <a:t>Kasihan</a:t>
            </a:r>
            <a:r>
              <a:rPr lang="en-US" sz="2800" b="1" dirty="0" smtClean="0">
                <a:cs typeface="Times New Roman"/>
              </a:rPr>
              <a:t>, </a:t>
            </a:r>
            <a:r>
              <a:rPr lang="en-US" sz="2800" b="1" dirty="0" err="1" smtClean="0">
                <a:cs typeface="Times New Roman"/>
              </a:rPr>
              <a:t>Bantul</a:t>
            </a:r>
            <a:endParaRPr lang="en-US" sz="2800" b="1" dirty="0" smtClean="0">
              <a:cs typeface="Times New Roman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cs typeface="Times New Roman"/>
              </a:rPr>
              <a:t>Daerah Istimewa Yogyakarta</a:t>
            </a: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2123728" y="105273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/>
              <a:t>JENIS DAN SKEMA PENGABDIAN MASYARAKAT DAN TEKNIK PEMBUATAN PROPOSAL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63688" y="6165304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Rabu</a:t>
            </a:r>
            <a:r>
              <a:rPr lang="en-US" dirty="0" smtClean="0"/>
              <a:t>, 31 </a:t>
            </a:r>
            <a:r>
              <a:rPr lang="en-US" dirty="0" err="1" smtClean="0"/>
              <a:t>Januari</a:t>
            </a:r>
            <a:r>
              <a:rPr lang="en-US" dirty="0" smtClean="0"/>
              <a:t> 2018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764704"/>
            <a:ext cx="88204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latin typeface="Batang" pitchFamily="18" charset="-127"/>
                <a:ea typeface="Batang" pitchFamily="18" charset="-127"/>
              </a:rPr>
              <a:t>  </a:t>
            </a:r>
            <a:r>
              <a:rPr lang="en-US" sz="2000" b="1" dirty="0" err="1" smtClean="0">
                <a:latin typeface="Batang" pitchFamily="18" charset="-127"/>
                <a:ea typeface="Batang" pitchFamily="18" charset="-127"/>
              </a:rPr>
              <a:t>Potensi</a:t>
            </a:r>
            <a:r>
              <a:rPr lang="en-US" sz="20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2000" b="1" dirty="0" err="1" smtClean="0">
                <a:latin typeface="Batang" pitchFamily="18" charset="-127"/>
                <a:ea typeface="Batang" pitchFamily="18" charset="-127"/>
              </a:rPr>
              <a:t>unggulan</a:t>
            </a:r>
            <a:r>
              <a:rPr lang="en-US" sz="20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2000" b="1" dirty="0" err="1" smtClean="0">
                <a:latin typeface="Batang" pitchFamily="18" charset="-127"/>
                <a:ea typeface="Batang" pitchFamily="18" charset="-127"/>
              </a:rPr>
              <a:t>atau</a:t>
            </a:r>
            <a:r>
              <a:rPr lang="en-US" sz="20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2000" b="1" dirty="0" err="1" smtClean="0">
                <a:latin typeface="Batang" pitchFamily="18" charset="-127"/>
                <a:ea typeface="Batang" pitchFamily="18" charset="-127"/>
              </a:rPr>
              <a:t>masalah</a:t>
            </a:r>
            <a:r>
              <a:rPr lang="en-US" sz="20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2000" b="1" dirty="0" err="1" smtClean="0">
                <a:latin typeface="Batang" pitchFamily="18" charset="-127"/>
                <a:ea typeface="Batang" pitchFamily="18" charset="-127"/>
              </a:rPr>
              <a:t>masyarakat</a:t>
            </a:r>
            <a:r>
              <a:rPr lang="en-US" sz="2000" b="1" dirty="0" smtClean="0">
                <a:latin typeface="Batang" pitchFamily="18" charset="-127"/>
                <a:ea typeface="Batang" pitchFamily="18" charset="-127"/>
              </a:rPr>
              <a:t> (Data)</a:t>
            </a:r>
          </a:p>
          <a:p>
            <a:pPr>
              <a:buFont typeface="Wingdings" pitchFamily="2" charset="2"/>
              <a:buChar char="§"/>
            </a:pPr>
            <a:r>
              <a:rPr lang="fi-FI" sz="2000" b="1" dirty="0" smtClean="0">
                <a:latin typeface="Batang" pitchFamily="18" charset="-127"/>
                <a:ea typeface="Batang" pitchFamily="18" charset="-127"/>
              </a:rPr>
              <a:t>  Identifikasi </a:t>
            </a:r>
            <a:r>
              <a:rPr lang="fi-FI" sz="2000" b="1" dirty="0" smtClean="0">
                <a:latin typeface="Batang" pitchFamily="18" charset="-127"/>
                <a:ea typeface="Batang" pitchFamily="18" charset="-127"/>
              </a:rPr>
              <a:t>dan rumuskan </a:t>
            </a:r>
            <a:r>
              <a:rPr lang="en-US" sz="2000" b="1" dirty="0" err="1" smtClean="0">
                <a:latin typeface="Batang" pitchFamily="18" charset="-127"/>
                <a:ea typeface="Batang" pitchFamily="18" charset="-127"/>
              </a:rPr>
              <a:t>potensi</a:t>
            </a:r>
            <a:r>
              <a:rPr lang="en-US" sz="2000" b="1" dirty="0" smtClean="0">
                <a:latin typeface="Batang" pitchFamily="18" charset="-127"/>
                <a:ea typeface="Batang" pitchFamily="18" charset="-127"/>
              </a:rPr>
              <a:t>/</a:t>
            </a:r>
            <a:r>
              <a:rPr lang="en-US" sz="2000" b="1" dirty="0" err="1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masalah</a:t>
            </a:r>
            <a:r>
              <a:rPr lang="en-US" sz="2000" b="1" dirty="0" smtClean="0">
                <a:latin typeface="Batang" pitchFamily="18" charset="-127"/>
                <a:ea typeface="Batang" pitchFamily="18" charset="-127"/>
              </a:rPr>
              <a:t> yang </a:t>
            </a:r>
            <a:r>
              <a:rPr lang="en-US" sz="2000" b="1" dirty="0" err="1" smtClean="0">
                <a:latin typeface="Batang" pitchFamily="18" charset="-127"/>
                <a:ea typeface="Batang" pitchFamily="18" charset="-127"/>
              </a:rPr>
              <a:t>diperbaiki</a:t>
            </a:r>
            <a:r>
              <a:rPr lang="en-US" sz="2000" b="1" dirty="0" smtClean="0">
                <a:latin typeface="Batang" pitchFamily="18" charset="-127"/>
                <a:ea typeface="Batang" pitchFamily="18" charset="-127"/>
              </a:rPr>
              <a:t> (point)</a:t>
            </a:r>
          </a:p>
          <a:p>
            <a:pPr>
              <a:buFont typeface="Wingdings" pitchFamily="2" charset="2"/>
              <a:buChar char="§"/>
            </a:pPr>
            <a:r>
              <a:rPr lang="es-ES" sz="2000" b="1" dirty="0" smtClean="0">
                <a:latin typeface="Batang" pitchFamily="18" charset="-127"/>
                <a:ea typeface="Batang" pitchFamily="18" charset="-127"/>
              </a:rPr>
              <a:t>  </a:t>
            </a:r>
            <a:r>
              <a:rPr lang="es-ES" sz="2000" b="1" dirty="0" err="1" smtClean="0">
                <a:latin typeface="Batang" pitchFamily="18" charset="-127"/>
                <a:ea typeface="Batang" pitchFamily="18" charset="-127"/>
              </a:rPr>
              <a:t>Usulan</a:t>
            </a:r>
            <a:r>
              <a:rPr lang="es-ES" sz="20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s-ES" sz="2000" b="1" dirty="0" err="1" smtClean="0">
                <a:latin typeface="Batang" pitchFamily="18" charset="-127"/>
                <a:ea typeface="Batang" pitchFamily="18" charset="-127"/>
              </a:rPr>
              <a:t>penyelesaian</a:t>
            </a:r>
            <a:r>
              <a:rPr lang="es-ES" sz="20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s-ES" sz="2000" b="1" dirty="0" err="1" smtClean="0">
                <a:latin typeface="Batang" pitchFamily="18" charset="-127"/>
                <a:ea typeface="Batang" pitchFamily="18" charset="-127"/>
              </a:rPr>
              <a:t>permasalahan</a:t>
            </a:r>
            <a:r>
              <a:rPr lang="es-ES" sz="2000" b="1" dirty="0" smtClean="0">
                <a:latin typeface="Batang" pitchFamily="18" charset="-127"/>
                <a:ea typeface="Batang" pitchFamily="18" charset="-127"/>
              </a:rPr>
              <a:t> (</a:t>
            </a:r>
            <a:r>
              <a:rPr lang="es-ES" sz="2000" b="1" dirty="0" err="1" smtClean="0">
                <a:latin typeface="Batang" pitchFamily="18" charset="-127"/>
                <a:ea typeface="Batang" pitchFamily="18" charset="-127"/>
              </a:rPr>
              <a:t>Tabel</a:t>
            </a:r>
            <a:r>
              <a:rPr lang="es-ES" sz="20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s-ES" sz="2000" b="1" dirty="0" err="1" smtClean="0">
                <a:latin typeface="Batang" pitchFamily="18" charset="-127"/>
                <a:ea typeface="Batang" pitchFamily="18" charset="-127"/>
              </a:rPr>
              <a:t>atau</a:t>
            </a:r>
            <a:r>
              <a:rPr lang="es-ES" sz="20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s-ES" sz="2000" b="1" dirty="0" err="1" smtClean="0">
                <a:latin typeface="Batang" pitchFamily="18" charset="-127"/>
                <a:ea typeface="Batang" pitchFamily="18" charset="-127"/>
              </a:rPr>
              <a:t>point-point</a:t>
            </a:r>
            <a:r>
              <a:rPr lang="es-ES" sz="2000" b="1" dirty="0" smtClean="0">
                <a:latin typeface="Batang" pitchFamily="18" charset="-127"/>
                <a:ea typeface="Batang" pitchFamily="18" charset="-127"/>
              </a:rPr>
              <a:t>)</a:t>
            </a:r>
          </a:p>
          <a:p>
            <a:pPr>
              <a:buFont typeface="Wingdings" pitchFamily="2" charset="2"/>
              <a:buChar char="§"/>
            </a:pPr>
            <a:endParaRPr lang="en-US" sz="2000" b="1" dirty="0" smtClean="0">
              <a:latin typeface="Batang" pitchFamily="18" charset="-127"/>
              <a:ea typeface="Batang" pitchFamily="18" charset="-127"/>
            </a:endParaRP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latin typeface="Batang" pitchFamily="18" charset="-127"/>
                <a:ea typeface="Batang" pitchFamily="18" charset="-127"/>
              </a:rPr>
              <a:t>  </a:t>
            </a:r>
            <a:r>
              <a:rPr lang="en-US" sz="2000" b="1" dirty="0" err="1" smtClean="0">
                <a:latin typeface="Batang" pitchFamily="18" charset="-127"/>
                <a:ea typeface="Batang" pitchFamily="18" charset="-127"/>
              </a:rPr>
              <a:t>Teknologi</a:t>
            </a:r>
            <a:r>
              <a:rPr lang="en-US" sz="2000" b="1" dirty="0" smtClean="0">
                <a:latin typeface="Batang" pitchFamily="18" charset="-127"/>
                <a:ea typeface="Batang" pitchFamily="18" charset="-127"/>
              </a:rPr>
              <a:t>/</a:t>
            </a:r>
            <a:r>
              <a:rPr lang="en-US" sz="2000" b="1" dirty="0" err="1" smtClean="0">
                <a:latin typeface="Batang" pitchFamily="18" charset="-127"/>
                <a:ea typeface="Batang" pitchFamily="18" charset="-127"/>
              </a:rPr>
              <a:t>metoda</a:t>
            </a:r>
            <a:r>
              <a:rPr lang="en-US" sz="2000" b="1" dirty="0" smtClean="0">
                <a:latin typeface="Batang" pitchFamily="18" charset="-127"/>
                <a:ea typeface="Batang" pitchFamily="18" charset="-127"/>
              </a:rPr>
              <a:t>/</a:t>
            </a:r>
            <a:r>
              <a:rPr lang="en-US" sz="2000" b="1" dirty="0" err="1" smtClean="0">
                <a:latin typeface="Batang" pitchFamily="18" charset="-127"/>
                <a:ea typeface="Batang" pitchFamily="18" charset="-127"/>
              </a:rPr>
              <a:t>kebijakan</a:t>
            </a:r>
            <a:r>
              <a:rPr lang="en-US" sz="2000" b="1" dirty="0" smtClean="0">
                <a:latin typeface="Batang" pitchFamily="18" charset="-127"/>
                <a:ea typeface="Batang" pitchFamily="18" charset="-127"/>
              </a:rPr>
              <a:t>/</a:t>
            </a:r>
            <a:r>
              <a:rPr lang="en-US" sz="2000" b="1" dirty="0" err="1" smtClean="0">
                <a:latin typeface="Batang" pitchFamily="18" charset="-127"/>
                <a:ea typeface="Batang" pitchFamily="18" charset="-127"/>
              </a:rPr>
              <a:t>konsep</a:t>
            </a:r>
            <a:r>
              <a:rPr lang="en-US" sz="20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2000" b="1" dirty="0" smtClean="0">
                <a:latin typeface="Batang" pitchFamily="18" charset="-127"/>
                <a:ea typeface="Batang" pitchFamily="18" charset="-127"/>
              </a:rPr>
              <a:t>yang </a:t>
            </a:r>
            <a:r>
              <a:rPr lang="en-US" sz="2000" b="1" dirty="0" err="1" smtClean="0">
                <a:latin typeface="Batang" pitchFamily="18" charset="-127"/>
                <a:ea typeface="Batang" pitchFamily="18" charset="-127"/>
              </a:rPr>
              <a:t>akan</a:t>
            </a:r>
            <a:r>
              <a:rPr lang="en-US" sz="20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2000" b="1" dirty="0" err="1" smtClean="0">
                <a:latin typeface="Batang" pitchFamily="18" charset="-127"/>
                <a:ea typeface="Batang" pitchFamily="18" charset="-127"/>
              </a:rPr>
              <a:t>digunakan</a:t>
            </a:r>
            <a:r>
              <a:rPr lang="en-US" sz="20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2000" b="1" dirty="0" err="1" smtClean="0">
                <a:latin typeface="Batang" pitchFamily="18" charset="-127"/>
                <a:ea typeface="Batang" pitchFamily="18" charset="-127"/>
              </a:rPr>
              <a:t>untuk</a:t>
            </a:r>
            <a:r>
              <a:rPr lang="en-US" sz="20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2000" b="1" dirty="0" smtClean="0">
                <a:latin typeface="Batang" pitchFamily="18" charset="-127"/>
                <a:ea typeface="Batang" pitchFamily="18" charset="-127"/>
              </a:rPr>
              <a:t> </a:t>
            </a:r>
          </a:p>
          <a:p>
            <a:r>
              <a:rPr lang="en-US" sz="20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2000" b="1" dirty="0" smtClean="0">
                <a:latin typeface="Batang" pitchFamily="18" charset="-127"/>
                <a:ea typeface="Batang" pitchFamily="18" charset="-127"/>
              </a:rPr>
              <a:t>   </a:t>
            </a:r>
            <a:r>
              <a:rPr lang="en-US" sz="2000" b="1" dirty="0" err="1" smtClean="0">
                <a:latin typeface="Batang" pitchFamily="18" charset="-127"/>
                <a:ea typeface="Batang" pitchFamily="18" charset="-127"/>
              </a:rPr>
              <a:t>mengatasi</a:t>
            </a:r>
            <a:r>
              <a:rPr lang="en-US" sz="20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2000" b="1" dirty="0" err="1" smtClean="0">
                <a:latin typeface="Batang" pitchFamily="18" charset="-127"/>
                <a:ea typeface="Batang" pitchFamily="18" charset="-127"/>
              </a:rPr>
              <a:t>permasalahan</a:t>
            </a:r>
            <a:r>
              <a:rPr lang="en-US" sz="20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2000" b="1" dirty="0" err="1" smtClean="0">
                <a:latin typeface="Batang" pitchFamily="18" charset="-127"/>
                <a:ea typeface="Batang" pitchFamily="18" charset="-127"/>
              </a:rPr>
              <a:t>dan</a:t>
            </a:r>
            <a:r>
              <a:rPr lang="en-US" sz="20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2000" b="1" dirty="0" err="1" smtClean="0">
                <a:latin typeface="Batang" pitchFamily="18" charset="-127"/>
                <a:ea typeface="Batang" pitchFamily="18" charset="-127"/>
              </a:rPr>
              <a:t>uraikan</a:t>
            </a:r>
            <a:r>
              <a:rPr lang="en-US" sz="20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2000" b="1" dirty="0" err="1" smtClean="0">
                <a:latin typeface="Batang" pitchFamily="18" charset="-127"/>
                <a:ea typeface="Batang" pitchFamily="18" charset="-127"/>
              </a:rPr>
              <a:t>alasannya</a:t>
            </a:r>
            <a:r>
              <a:rPr lang="en-US" sz="2000" b="1" dirty="0" smtClean="0">
                <a:latin typeface="Batang" pitchFamily="18" charset="-127"/>
                <a:ea typeface="Batang" pitchFamily="18" charset="-127"/>
              </a:rPr>
              <a:t>;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latin typeface="Batang" pitchFamily="18" charset="-127"/>
                <a:ea typeface="Batang" pitchFamily="18" charset="-127"/>
              </a:rPr>
              <a:t>  </a:t>
            </a:r>
            <a:r>
              <a:rPr lang="en-US" sz="2000" b="1" dirty="0" err="1" smtClean="0">
                <a:latin typeface="Batang" pitchFamily="18" charset="-127"/>
                <a:ea typeface="Batang" pitchFamily="18" charset="-127"/>
              </a:rPr>
              <a:t>lembaga</a:t>
            </a:r>
            <a:r>
              <a:rPr lang="en-US" sz="20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2000" b="1" dirty="0" err="1" smtClean="0">
                <a:latin typeface="Batang" pitchFamily="18" charset="-127"/>
                <a:ea typeface="Batang" pitchFamily="18" charset="-127"/>
              </a:rPr>
              <a:t>mitra</a:t>
            </a:r>
            <a:r>
              <a:rPr lang="en-US" sz="20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2000" b="1" dirty="0" err="1" smtClean="0">
                <a:latin typeface="Batang" pitchFamily="18" charset="-127"/>
                <a:ea typeface="Batang" pitchFamily="18" charset="-127"/>
              </a:rPr>
              <a:t>disertai</a:t>
            </a:r>
            <a:r>
              <a:rPr lang="en-US" sz="20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2000" b="1" dirty="0" err="1" smtClean="0">
                <a:latin typeface="Batang" pitchFamily="18" charset="-127"/>
                <a:ea typeface="Batang" pitchFamily="18" charset="-127"/>
              </a:rPr>
              <a:t>dengan</a:t>
            </a:r>
            <a:r>
              <a:rPr lang="en-US" sz="20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2000" b="1" dirty="0" err="1" smtClean="0">
                <a:latin typeface="Batang" pitchFamily="18" charset="-127"/>
                <a:ea typeface="Batang" pitchFamily="18" charset="-127"/>
              </a:rPr>
              <a:t>profil</a:t>
            </a:r>
            <a:r>
              <a:rPr lang="en-US" sz="20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2000" b="1" dirty="0" err="1" smtClean="0">
                <a:latin typeface="Batang" pitchFamily="18" charset="-127"/>
                <a:ea typeface="Batang" pitchFamily="18" charset="-127"/>
              </a:rPr>
              <a:t>singkat</a:t>
            </a:r>
            <a:endParaRPr lang="en-US" sz="2000" b="1" dirty="0" smtClean="0">
              <a:latin typeface="Batang" pitchFamily="18" charset="-127"/>
              <a:ea typeface="Batang" pitchFamily="18" charset="-127"/>
            </a:endParaRP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latin typeface="Batang" pitchFamily="18" charset="-127"/>
                <a:ea typeface="Batang" pitchFamily="18" charset="-127"/>
              </a:rPr>
              <a:t>  </a:t>
            </a:r>
            <a:r>
              <a:rPr lang="en-US" sz="2000" b="1" dirty="0" err="1" smtClean="0">
                <a:latin typeface="Batang" pitchFamily="18" charset="-127"/>
                <a:ea typeface="Batang" pitchFamily="18" charset="-127"/>
              </a:rPr>
              <a:t>Kesediaan</a:t>
            </a:r>
            <a:r>
              <a:rPr lang="en-US" sz="20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2000" b="1" dirty="0" err="1" smtClean="0">
                <a:latin typeface="Batang" pitchFamily="18" charset="-127"/>
                <a:ea typeface="Batang" pitchFamily="18" charset="-127"/>
              </a:rPr>
              <a:t>adanya</a:t>
            </a:r>
            <a:r>
              <a:rPr lang="en-US" sz="20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2000" b="1" dirty="0" err="1" smtClean="0">
                <a:latin typeface="Batang" pitchFamily="18" charset="-127"/>
                <a:ea typeface="Batang" pitchFamily="18" charset="-127"/>
              </a:rPr>
              <a:t>dana</a:t>
            </a:r>
            <a:r>
              <a:rPr lang="en-US" sz="20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2000" b="1" dirty="0" err="1" smtClean="0">
                <a:latin typeface="Batang" pitchFamily="18" charset="-127"/>
                <a:ea typeface="Batang" pitchFamily="18" charset="-127"/>
              </a:rPr>
              <a:t>pendamping</a:t>
            </a:r>
            <a:r>
              <a:rPr lang="en-US" sz="20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2000" b="1" dirty="0" err="1" smtClean="0">
                <a:latin typeface="Batang" pitchFamily="18" charset="-127"/>
                <a:ea typeface="Batang" pitchFamily="18" charset="-127"/>
              </a:rPr>
              <a:t>dari</a:t>
            </a:r>
            <a:r>
              <a:rPr lang="en-US" sz="20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2000" b="1" dirty="0" err="1" smtClean="0">
                <a:latin typeface="Batang" pitchFamily="18" charset="-127"/>
                <a:ea typeface="Batang" pitchFamily="18" charset="-127"/>
              </a:rPr>
              <a:t>lembaga</a:t>
            </a:r>
            <a:r>
              <a:rPr lang="en-US" sz="20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2000" b="1" dirty="0" err="1" smtClean="0">
                <a:latin typeface="Batang" pitchFamily="18" charset="-127"/>
                <a:ea typeface="Batang" pitchFamily="18" charset="-127"/>
              </a:rPr>
              <a:t>mitra</a:t>
            </a:r>
            <a:endParaRPr lang="en-US" sz="2000" b="1" dirty="0" smtClean="0">
              <a:latin typeface="Batang" pitchFamily="18" charset="-127"/>
              <a:ea typeface="Batang" pitchFamily="18" charset="-127"/>
            </a:endParaRP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latin typeface="Batang" pitchFamily="18" charset="-127"/>
                <a:ea typeface="Batang" pitchFamily="18" charset="-127"/>
              </a:rPr>
              <a:t>  </a:t>
            </a:r>
            <a:r>
              <a:rPr lang="en-US" sz="2000" b="1" dirty="0" err="1" smtClean="0">
                <a:latin typeface="Batang" pitchFamily="18" charset="-127"/>
                <a:ea typeface="Batang" pitchFamily="18" charset="-127"/>
              </a:rPr>
              <a:t>Susunan</a:t>
            </a:r>
            <a:r>
              <a:rPr lang="en-US" sz="20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2000" b="1" dirty="0" err="1" smtClean="0">
                <a:latin typeface="Batang" pitchFamily="18" charset="-127"/>
                <a:ea typeface="Batang" pitchFamily="18" charset="-127"/>
              </a:rPr>
              <a:t>secara</a:t>
            </a:r>
            <a:r>
              <a:rPr lang="en-US" sz="20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2000" b="1" dirty="0" err="1" smtClean="0">
                <a:latin typeface="Batang" pitchFamily="18" charset="-127"/>
                <a:ea typeface="Batang" pitchFamily="18" charset="-127"/>
              </a:rPr>
              <a:t>lengkap</a:t>
            </a:r>
            <a:r>
              <a:rPr lang="en-US" sz="20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2000" b="1" dirty="0" err="1" smtClean="0">
                <a:latin typeface="Batang" pitchFamily="18" charset="-127"/>
                <a:ea typeface="Batang" pitchFamily="18" charset="-127"/>
              </a:rPr>
              <a:t>profil</a:t>
            </a:r>
            <a:r>
              <a:rPr lang="en-US" sz="20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2000" b="1" dirty="0" err="1" smtClean="0">
                <a:latin typeface="Batang" pitchFamily="18" charset="-127"/>
                <a:ea typeface="Batang" pitchFamily="18" charset="-127"/>
              </a:rPr>
              <a:t>kelompok</a:t>
            </a:r>
            <a:r>
              <a:rPr lang="en-US" sz="20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2000" b="1" dirty="0" err="1" smtClean="0">
                <a:latin typeface="Batang" pitchFamily="18" charset="-127"/>
                <a:ea typeface="Batang" pitchFamily="18" charset="-127"/>
              </a:rPr>
              <a:t>sasaran</a:t>
            </a:r>
            <a:r>
              <a:rPr lang="en-US" sz="20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2000" b="1" dirty="0" err="1" smtClean="0">
                <a:latin typeface="Batang" pitchFamily="18" charset="-127"/>
                <a:ea typeface="Batang" pitchFamily="18" charset="-127"/>
              </a:rPr>
              <a:t>beserta</a:t>
            </a:r>
            <a:r>
              <a:rPr lang="en-US" sz="20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2000" b="1" dirty="0" err="1" smtClean="0">
                <a:latin typeface="Batang" pitchFamily="18" charset="-127"/>
                <a:ea typeface="Batang" pitchFamily="18" charset="-127"/>
              </a:rPr>
              <a:t>potensi</a:t>
            </a:r>
            <a:r>
              <a:rPr lang="en-US" sz="2000" b="1" dirty="0" smtClean="0">
                <a:latin typeface="Batang" pitchFamily="18" charset="-127"/>
                <a:ea typeface="Batang" pitchFamily="18" charset="-127"/>
              </a:rPr>
              <a:t>/ </a:t>
            </a:r>
            <a:endParaRPr lang="en-US" sz="2000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sz="20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2000" b="1" dirty="0" smtClean="0">
                <a:latin typeface="Batang" pitchFamily="18" charset="-127"/>
                <a:ea typeface="Batang" pitchFamily="18" charset="-127"/>
              </a:rPr>
              <a:t>   </a:t>
            </a:r>
            <a:r>
              <a:rPr lang="en-US" sz="2000" b="1" dirty="0" err="1" smtClean="0">
                <a:latin typeface="Batang" pitchFamily="18" charset="-127"/>
                <a:ea typeface="Batang" pitchFamily="18" charset="-127"/>
              </a:rPr>
              <a:t>permasalahannya</a:t>
            </a:r>
            <a:endParaRPr lang="en-US" sz="2000" b="1" dirty="0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35896" y="188640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PENDAHULUAN</a:t>
            </a:r>
            <a:endParaRPr lang="en-US" sz="2800" b="1" dirty="0"/>
          </a:p>
        </p:txBody>
      </p:sp>
      <p:pic>
        <p:nvPicPr>
          <p:cNvPr id="6145" name="Picture 1" descr="D:\Aris_backup2\Pengabdian\Tangkilan\IBM sampah Tangkil\IbM Sampah Sidoarum\IMG-20171130-WA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789040"/>
            <a:ext cx="4295800" cy="2416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850106"/>
          </a:xfrm>
        </p:spPr>
        <p:txBody>
          <a:bodyPr/>
          <a:lstStyle/>
          <a:p>
            <a:pPr algn="r"/>
            <a:r>
              <a:rPr lang="en-US" sz="3200" b="1" dirty="0" smtClean="0">
                <a:solidFill>
                  <a:srgbClr val="FF0000"/>
                </a:solidFill>
              </a:rPr>
              <a:t>Target &amp;</a:t>
            </a:r>
            <a:r>
              <a:rPr lang="en-US" sz="3200" b="1" dirty="0" err="1" smtClean="0">
                <a:solidFill>
                  <a:srgbClr val="FF0000"/>
                </a:solidFill>
              </a:rPr>
              <a:t>Luaran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Pengabdian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2132856"/>
            <a:ext cx="8820472" cy="4382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Artikel</a:t>
            </a:r>
            <a:r>
              <a:rPr lang="en-US" dirty="0" smtClean="0"/>
              <a:t> </a:t>
            </a:r>
            <a:r>
              <a:rPr lang="en-US" dirty="0" err="1" smtClean="0"/>
              <a:t>ilmiah</a:t>
            </a:r>
            <a:r>
              <a:rPr lang="en-US" dirty="0" smtClean="0"/>
              <a:t>/ </a:t>
            </a:r>
            <a:r>
              <a:rPr lang="en-US" dirty="0" err="1" smtClean="0"/>
              <a:t>jurnal</a:t>
            </a:r>
            <a:r>
              <a:rPr lang="en-US" dirty="0" smtClean="0"/>
              <a:t> ISSN/ </a:t>
            </a:r>
            <a:r>
              <a:rPr lang="en-US" dirty="0" err="1" smtClean="0"/>
              <a:t>Prosiding</a:t>
            </a:r>
            <a:r>
              <a:rPr lang="en-US" dirty="0" smtClean="0"/>
              <a:t> </a:t>
            </a:r>
            <a:r>
              <a:rPr lang="en-US" dirty="0" err="1" smtClean="0"/>
              <a:t>semnas</a:t>
            </a:r>
            <a:endParaRPr lang="en-US" dirty="0" smtClean="0"/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Publikasi</a:t>
            </a:r>
            <a:r>
              <a:rPr lang="en-US" dirty="0" smtClean="0"/>
              <a:t> media </a:t>
            </a:r>
            <a:r>
              <a:rPr lang="en-US" dirty="0" err="1" smtClean="0"/>
              <a:t>cetak</a:t>
            </a:r>
            <a:r>
              <a:rPr lang="en-US" dirty="0" smtClean="0"/>
              <a:t>/ on line/ </a:t>
            </a:r>
            <a:r>
              <a:rPr lang="en-US" dirty="0" err="1" smtClean="0"/>
              <a:t>repocitory</a:t>
            </a:r>
            <a:r>
              <a:rPr lang="en-US" dirty="0" smtClean="0"/>
              <a:t> PT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saing</a:t>
            </a:r>
            <a:r>
              <a:rPr lang="en-US" dirty="0" smtClean="0"/>
              <a:t> (</a:t>
            </a:r>
            <a:r>
              <a:rPr lang="en-US" dirty="0" err="1" smtClean="0"/>
              <a:t>efisiensi</a:t>
            </a:r>
            <a:r>
              <a:rPr lang="en-US" dirty="0" smtClean="0"/>
              <a:t>, </a:t>
            </a:r>
            <a:r>
              <a:rPr lang="en-US" dirty="0" err="1" smtClean="0"/>
              <a:t>kualitas</a:t>
            </a:r>
            <a:r>
              <a:rPr lang="en-US" dirty="0" smtClean="0"/>
              <a:t>, </a:t>
            </a:r>
            <a:r>
              <a:rPr lang="en-US" dirty="0" err="1" smtClean="0"/>
              <a:t>kuantitas</a:t>
            </a:r>
            <a:r>
              <a:rPr lang="en-US" dirty="0" smtClean="0"/>
              <a:t>, added value, </a:t>
            </a:r>
            <a:r>
              <a:rPr lang="en-US" dirty="0" err="1" smtClean="0"/>
              <a:t>diversivikasi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)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Penerapan</a:t>
            </a:r>
            <a:r>
              <a:rPr lang="en-US" dirty="0" smtClean="0"/>
              <a:t> </a:t>
            </a:r>
            <a:r>
              <a:rPr lang="en-US" dirty="0" err="1" smtClean="0"/>
              <a:t>iptek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(</a:t>
            </a:r>
            <a:r>
              <a:rPr lang="en-US" dirty="0" err="1" smtClean="0"/>
              <a:t>mekanisasi</a:t>
            </a:r>
            <a:r>
              <a:rPr lang="en-US" dirty="0" smtClean="0"/>
              <a:t>, IT, </a:t>
            </a:r>
            <a:r>
              <a:rPr lang="en-US" dirty="0" err="1" smtClean="0"/>
              <a:t>manajemen</a:t>
            </a:r>
            <a:r>
              <a:rPr lang="en-US" dirty="0" smtClean="0"/>
              <a:t>)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Tatanilai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(</a:t>
            </a:r>
            <a:r>
              <a:rPr lang="en-US" dirty="0" err="1" smtClean="0"/>
              <a:t>seni</a:t>
            </a:r>
            <a:r>
              <a:rPr lang="en-US" dirty="0" smtClean="0"/>
              <a:t> </a:t>
            </a:r>
            <a:r>
              <a:rPr lang="en-US" dirty="0" err="1" smtClean="0"/>
              <a:t>budaya</a:t>
            </a:r>
            <a:r>
              <a:rPr lang="en-US" dirty="0" smtClean="0"/>
              <a:t>, </a:t>
            </a:r>
            <a:r>
              <a:rPr lang="en-US" dirty="0" err="1" smtClean="0"/>
              <a:t>sosial</a:t>
            </a:r>
            <a:r>
              <a:rPr lang="en-US" dirty="0" smtClean="0"/>
              <a:t> </a:t>
            </a:r>
            <a:r>
              <a:rPr lang="en-US" dirty="0" err="1" smtClean="0"/>
              <a:t>politik</a:t>
            </a:r>
            <a:r>
              <a:rPr lang="en-US" dirty="0" smtClean="0"/>
              <a:t>, </a:t>
            </a:r>
            <a:r>
              <a:rPr lang="en-US" dirty="0" err="1" smtClean="0"/>
              <a:t>keamanan</a:t>
            </a:r>
            <a:r>
              <a:rPr lang="en-US" dirty="0" smtClean="0"/>
              <a:t>, </a:t>
            </a:r>
            <a:r>
              <a:rPr lang="en-US" dirty="0" err="1" smtClean="0"/>
              <a:t>ketentraman</a:t>
            </a:r>
            <a:r>
              <a:rPr lang="en-US" dirty="0" smtClean="0"/>
              <a:t>,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   </a:t>
            </a:r>
            <a:r>
              <a:rPr lang="en-US" dirty="0" err="1" smtClean="0"/>
              <a:t>pendidikan</a:t>
            </a:r>
            <a:r>
              <a:rPr lang="en-US" dirty="0" smtClean="0"/>
              <a:t>, </a:t>
            </a:r>
            <a:r>
              <a:rPr lang="en-US" dirty="0" err="1" smtClean="0"/>
              <a:t>kesehatan</a:t>
            </a:r>
            <a:r>
              <a:rPr lang="en-US" dirty="0" smtClean="0"/>
              <a:t>,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partisipasi</a:t>
            </a:r>
            <a:r>
              <a:rPr lang="en-US" dirty="0" smtClean="0"/>
              <a:t> </a:t>
            </a:r>
            <a:r>
              <a:rPr lang="en-US" dirty="0" err="1" smtClean="0"/>
              <a:t>swadana</a:t>
            </a:r>
            <a:r>
              <a:rPr lang="en-US" dirty="0" smtClean="0"/>
              <a:t>/</a:t>
            </a:r>
            <a:r>
              <a:rPr lang="en-US" dirty="0" err="1" smtClean="0"/>
              <a:t>swadaya</a:t>
            </a:r>
            <a:r>
              <a:rPr lang="en-US" dirty="0" smtClean="0"/>
              <a:t>).</a:t>
            </a:r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b="1" dirty="0" err="1" smtClean="0"/>
              <a:t>Luaran</a:t>
            </a:r>
            <a:r>
              <a:rPr lang="en-US" b="1" dirty="0" smtClean="0"/>
              <a:t> </a:t>
            </a:r>
            <a:r>
              <a:rPr lang="en-US" b="1" dirty="0" err="1" smtClean="0"/>
              <a:t>tambahan</a:t>
            </a:r>
            <a:r>
              <a:rPr lang="en-US" b="1" dirty="0" smtClean="0"/>
              <a:t>: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/ </a:t>
            </a:r>
            <a:r>
              <a:rPr lang="en-US" dirty="0" err="1" smtClean="0"/>
              <a:t>sistem</a:t>
            </a:r>
            <a:r>
              <a:rPr lang="en-US" dirty="0" smtClean="0"/>
              <a:t>/ </a:t>
            </a:r>
            <a:r>
              <a:rPr lang="en-US" dirty="0" err="1" smtClean="0"/>
              <a:t>produk</a:t>
            </a:r>
            <a:r>
              <a:rPr lang="en-US" dirty="0" smtClean="0"/>
              <a:t> (</a:t>
            </a:r>
            <a:r>
              <a:rPr lang="en-US" dirty="0" err="1" smtClean="0"/>
              <a:t>barang</a:t>
            </a:r>
            <a:r>
              <a:rPr lang="en-US" dirty="0" smtClean="0"/>
              <a:t>/</a:t>
            </a:r>
            <a:r>
              <a:rPr lang="en-US" dirty="0" err="1" smtClean="0"/>
              <a:t>jasa</a:t>
            </a:r>
            <a:r>
              <a:rPr lang="en-US" dirty="0" smtClean="0"/>
              <a:t>)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dirty="0" smtClean="0"/>
              <a:t> HKI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ber</a:t>
            </a:r>
            <a:r>
              <a:rPr lang="en-US" dirty="0" smtClean="0"/>
              <a:t> ISBN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Inovasi</a:t>
            </a:r>
            <a:r>
              <a:rPr lang="en-US" dirty="0" smtClean="0"/>
              <a:t> TTG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Publikasi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endParaRPr lang="en-US" dirty="0" smtClean="0"/>
          </a:p>
        </p:txBody>
      </p:sp>
      <p:sp>
        <p:nvSpPr>
          <p:cNvPr id="4" name="Horizontal Scroll 3"/>
          <p:cNvSpPr/>
          <p:nvPr/>
        </p:nvSpPr>
        <p:spPr>
          <a:xfrm>
            <a:off x="4427984" y="4941168"/>
            <a:ext cx="4248472" cy="1224136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Tingkat </a:t>
            </a:r>
            <a:r>
              <a:rPr lang="en-US" sz="2800" b="1" dirty="0" err="1" smtClean="0">
                <a:solidFill>
                  <a:srgbClr val="FF0000"/>
                </a:solidFill>
              </a:rPr>
              <a:t>Kepuasan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Masyarakat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1124744"/>
            <a:ext cx="8820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r>
              <a:rPr lang="en-US" dirty="0" smtClean="0"/>
              <a:t>, </a:t>
            </a:r>
            <a:r>
              <a:rPr lang="en-US" dirty="0" err="1" smtClean="0"/>
              <a:t>efisiensi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, </a:t>
            </a:r>
            <a:r>
              <a:rPr lang="en-US" dirty="0" err="1" smtClean="0"/>
              <a:t>perbaikan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, </a:t>
            </a:r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partisipasi</a:t>
            </a:r>
            <a:r>
              <a:rPr lang="en-US" dirty="0" smtClean="0"/>
              <a:t> </a:t>
            </a:r>
            <a:r>
              <a:rPr lang="sv-SE" dirty="0" smtClean="0"/>
              <a:t>masyarakat, peningkatan swadana, swadaya masyarakat </a:t>
            </a:r>
            <a:r>
              <a:rPr lang="sv-SE" dirty="0" smtClean="0"/>
              <a:t>/</a:t>
            </a:r>
            <a:r>
              <a:rPr lang="sv-SE" dirty="0" smtClean="0"/>
              <a:t> </a:t>
            </a:r>
            <a:r>
              <a:rPr lang="sv-SE" dirty="0" smtClean="0"/>
              <a:t>pemda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jaring\Desktop\umy logo keci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1676400" cy="2733675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3419872" y="980728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err="1" smtClean="0">
                <a:solidFill>
                  <a:srgbClr val="FF0000"/>
                </a:solidFill>
              </a:rPr>
              <a:t>Metodologi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95736" y="1772816"/>
            <a:ext cx="66967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v-SE" dirty="0" smtClean="0"/>
              <a:t>Tuliskan </a:t>
            </a:r>
            <a:r>
              <a:rPr lang="sv-SE" dirty="0" smtClean="0"/>
              <a:t>metode yang digunakan dalam melakukan pemberdayaan </a:t>
            </a:r>
            <a:r>
              <a:rPr lang="sv-SE" dirty="0" smtClean="0"/>
              <a:t>kelompok </a:t>
            </a:r>
            <a:r>
              <a:rPr lang="en-US" dirty="0" err="1" smtClean="0"/>
              <a:t>sasaran</a:t>
            </a:r>
            <a:r>
              <a:rPr lang="en-US" dirty="0" smtClean="0"/>
              <a:t>.</a:t>
            </a:r>
          </a:p>
          <a:p>
            <a:pPr marL="342900" indent="-342900"/>
            <a:r>
              <a:rPr lang="en-US" dirty="0" smtClean="0"/>
              <a:t> </a:t>
            </a:r>
            <a:r>
              <a:rPr lang="en-US" dirty="0" smtClean="0"/>
              <a:t>     (</a:t>
            </a:r>
            <a:r>
              <a:rPr lang="en-US" dirty="0" err="1" smtClean="0"/>
              <a:t>Penyuluhan</a:t>
            </a:r>
            <a:r>
              <a:rPr lang="en-US" dirty="0" smtClean="0"/>
              <a:t>, FGD, </a:t>
            </a:r>
            <a:r>
              <a:rPr lang="en-US" dirty="0" err="1" smtClean="0"/>
              <a:t>Demonstrasi</a:t>
            </a:r>
            <a:r>
              <a:rPr lang="en-US" dirty="0" smtClean="0"/>
              <a:t>, </a:t>
            </a:r>
            <a:r>
              <a:rPr lang="en-US" dirty="0" err="1" smtClean="0"/>
              <a:t>Pendampingan</a:t>
            </a:r>
            <a:r>
              <a:rPr lang="en-US" dirty="0" smtClean="0"/>
              <a:t>, RRA, </a:t>
            </a:r>
            <a:r>
              <a:rPr lang="en-US" dirty="0" err="1" smtClean="0"/>
              <a:t>PRA,dll</a:t>
            </a:r>
            <a:r>
              <a:rPr lang="en-US" dirty="0" smtClean="0"/>
              <a:t>)  </a:t>
            </a:r>
            <a:endParaRPr lang="sv-SE" dirty="0" smtClean="0"/>
          </a:p>
          <a:p>
            <a:pPr marL="342900" indent="-342900">
              <a:buFont typeface="+mj-lt"/>
              <a:buAutoNum type="arabicPeriod"/>
            </a:pPr>
            <a:r>
              <a:rPr lang="sv-SE" dirty="0" smtClean="0"/>
              <a:t>Tuliskan </a:t>
            </a:r>
            <a:r>
              <a:rPr lang="sv-SE" dirty="0" smtClean="0"/>
              <a:t>langkah-langkah dalam bentuk program yang akan dilaksanakan </a:t>
            </a:r>
            <a:r>
              <a:rPr lang="sv-SE" dirty="0" smtClean="0"/>
              <a:t>untuk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yang </a:t>
            </a:r>
            <a:r>
              <a:rPr lang="en-US" dirty="0" err="1" smtClean="0"/>
              <a:t>diharapkan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9552" y="3687901"/>
            <a:ext cx="81369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Ex: </a:t>
            </a:r>
            <a:r>
              <a:rPr lang="en-US" sz="2000" b="1" dirty="0" smtClean="0">
                <a:solidFill>
                  <a:srgbClr val="0070C0"/>
                </a:solidFill>
              </a:rPr>
              <a:t>“</a:t>
            </a:r>
            <a:r>
              <a:rPr lang="en-US" sz="2000" b="1" dirty="0" err="1" smtClean="0">
                <a:solidFill>
                  <a:srgbClr val="0070C0"/>
                </a:solidFill>
              </a:rPr>
              <a:t>IbM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Pendidikan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Lingkungan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Hidup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Pada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Anak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Usia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Dini</a:t>
            </a:r>
            <a:r>
              <a:rPr lang="en-US" sz="2000" b="1" dirty="0" smtClean="0">
                <a:solidFill>
                  <a:srgbClr val="0070C0"/>
                </a:solidFill>
              </a:rPr>
              <a:t>”</a:t>
            </a:r>
          </a:p>
          <a:p>
            <a:pPr marL="342900" lvl="0" indent="-342900">
              <a:buFont typeface="+mj-lt"/>
              <a:buAutoNum type="arabicPeriod"/>
            </a:pPr>
            <a:r>
              <a:rPr lang="id-ID" b="1" dirty="0" smtClean="0"/>
              <a:t>Penyusunan alat bantu </a:t>
            </a:r>
            <a:r>
              <a:rPr lang="id-ID" b="1" i="1" dirty="0" smtClean="0"/>
              <a:t>(tools)</a:t>
            </a:r>
            <a:r>
              <a:rPr lang="id-ID" b="1" dirty="0" smtClean="0"/>
              <a:t> </a:t>
            </a:r>
            <a:r>
              <a:rPr lang="id-ID" b="1" i="1" dirty="0" smtClean="0"/>
              <a:t>assessment</a:t>
            </a:r>
            <a:endParaRPr lang="en-US" dirty="0" smtClean="0"/>
          </a:p>
          <a:p>
            <a:pPr marL="342900" lvl="0" indent="-342900">
              <a:buFont typeface="+mj-lt"/>
              <a:buAutoNum type="arabicPeriod"/>
            </a:pPr>
            <a:r>
              <a:rPr lang="id-ID" b="1" i="1" dirty="0" smtClean="0"/>
              <a:t>Assessment</a:t>
            </a:r>
            <a:endParaRPr lang="en-US" dirty="0" smtClean="0"/>
          </a:p>
          <a:p>
            <a:pPr marL="342900" lvl="0" indent="-342900">
              <a:buFont typeface="+mj-lt"/>
              <a:buAutoNum type="arabicPeriod"/>
            </a:pPr>
            <a:r>
              <a:rPr lang="id-ID" b="1" i="1" dirty="0" smtClean="0"/>
              <a:t>Workshop</a:t>
            </a:r>
            <a:r>
              <a:rPr lang="id-ID" b="1" dirty="0" smtClean="0"/>
              <a:t> penyusunan rumusan pendekatan</a:t>
            </a:r>
            <a:endParaRPr lang="en-US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US" b="1" dirty="0" err="1" smtClean="0"/>
              <a:t>Pendampingan</a:t>
            </a:r>
            <a:r>
              <a:rPr lang="en-US" b="1" dirty="0" smtClean="0"/>
              <a:t> </a:t>
            </a:r>
            <a:r>
              <a:rPr lang="en-US" b="1" dirty="0" err="1" smtClean="0"/>
              <a:t>di</a:t>
            </a:r>
            <a:r>
              <a:rPr lang="en-US" b="1" dirty="0" smtClean="0"/>
              <a:t> </a:t>
            </a:r>
            <a:r>
              <a:rPr lang="en-US" b="1" dirty="0" err="1" smtClean="0"/>
              <a:t>sekolah</a:t>
            </a:r>
            <a:r>
              <a:rPr lang="en-US" b="1" dirty="0" smtClean="0"/>
              <a:t> </a:t>
            </a:r>
            <a:r>
              <a:rPr lang="en-US" b="1" dirty="0" smtClean="0"/>
              <a:t>model</a:t>
            </a:r>
            <a:r>
              <a:rPr lang="en-US" b="1" dirty="0" smtClean="0"/>
              <a:t>: PAUD </a:t>
            </a:r>
            <a:r>
              <a:rPr lang="en-US" b="1" dirty="0" err="1" smtClean="0"/>
              <a:t>Selopamioro</a:t>
            </a:r>
            <a:r>
              <a:rPr lang="en-US" b="1" dirty="0" smtClean="0"/>
              <a:t>, </a:t>
            </a:r>
            <a:r>
              <a:rPr lang="en-US" b="1" dirty="0" err="1" smtClean="0"/>
              <a:t>Imogiri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Labschool</a:t>
            </a:r>
            <a:r>
              <a:rPr lang="en-US" b="1" dirty="0" smtClean="0"/>
              <a:t> </a:t>
            </a:r>
            <a:r>
              <a:rPr lang="en-US" b="1" dirty="0" err="1" smtClean="0"/>
              <a:t>Rumah</a:t>
            </a:r>
            <a:r>
              <a:rPr lang="en-US" b="1" dirty="0" smtClean="0"/>
              <a:t> </a:t>
            </a:r>
            <a:r>
              <a:rPr lang="en-US" b="1" dirty="0" err="1" smtClean="0"/>
              <a:t>Citta</a:t>
            </a:r>
            <a:r>
              <a:rPr lang="en-US" b="1" dirty="0" smtClean="0"/>
              <a:t>, </a:t>
            </a:r>
            <a:r>
              <a:rPr lang="en-US" b="1" dirty="0" err="1" smtClean="0"/>
              <a:t>Jogja</a:t>
            </a:r>
            <a:endParaRPr lang="en-US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US" b="1" dirty="0" err="1" smtClean="0"/>
              <a:t>Kaji</a:t>
            </a:r>
            <a:r>
              <a:rPr lang="en-US" b="1" dirty="0" smtClean="0"/>
              <a:t> </a:t>
            </a:r>
            <a:r>
              <a:rPr lang="en-US" b="1" dirty="0" err="1" smtClean="0"/>
              <a:t>ulang</a:t>
            </a:r>
            <a:r>
              <a:rPr lang="en-US" b="1" dirty="0" smtClean="0"/>
              <a:t> </a:t>
            </a:r>
            <a:r>
              <a:rPr lang="en-US" b="1" dirty="0" err="1" smtClean="0"/>
              <a:t>hasil</a:t>
            </a:r>
            <a:r>
              <a:rPr lang="en-US" b="1" dirty="0" smtClean="0"/>
              <a:t> </a:t>
            </a:r>
            <a:r>
              <a:rPr lang="en-US" b="1" dirty="0" err="1" smtClean="0"/>
              <a:t>terapan</a:t>
            </a:r>
            <a:r>
              <a:rPr lang="en-US" b="1" dirty="0" smtClean="0"/>
              <a:t> </a:t>
            </a:r>
            <a:r>
              <a:rPr lang="en-US" b="1" dirty="0" err="1" smtClean="0"/>
              <a:t>panduan</a:t>
            </a:r>
            <a:endParaRPr lang="en-US" dirty="0" smtClean="0"/>
          </a:p>
          <a:p>
            <a:pPr marL="342900" lvl="0" indent="-342900">
              <a:buFont typeface="+mj-lt"/>
              <a:buAutoNum type="arabicPeriod"/>
            </a:pPr>
            <a:r>
              <a:rPr lang="id-ID" b="1" dirty="0" smtClean="0"/>
              <a:t>Rekomendasi </a:t>
            </a:r>
            <a:r>
              <a:rPr lang="id-ID" b="1" dirty="0" smtClean="0"/>
              <a:t>ke </a:t>
            </a:r>
            <a:r>
              <a:rPr lang="id-ID" b="1" i="1" dirty="0" smtClean="0"/>
              <a:t>stakeholders </a:t>
            </a:r>
            <a:endParaRPr lang="en-US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US" b="1" dirty="0" err="1" smtClean="0"/>
              <a:t>Diseminasi</a:t>
            </a:r>
            <a:endParaRPr lang="en-US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US" b="1" dirty="0" smtClean="0"/>
              <a:t>E</a:t>
            </a:r>
            <a:r>
              <a:rPr lang="id-ID" b="1" dirty="0" smtClean="0"/>
              <a:t>valuasi dan Pelaporan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Image result for u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1" name="Picture 3" descr="C:\Users\jaring\Desktop\umy logo keci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1152128" cy="187875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987824" y="836712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err="1" smtClean="0">
                <a:solidFill>
                  <a:srgbClr val="FF0000"/>
                </a:solidFill>
              </a:rPr>
              <a:t>Kelayakan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Perguruan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Tinggi</a:t>
            </a:r>
            <a:endParaRPr lang="en-US" sz="2800" dirty="0" smtClean="0">
              <a:solidFill>
                <a:srgbClr val="FF0000"/>
              </a:solidFill>
            </a:endParaRPr>
          </a:p>
          <a:p>
            <a:pPr algn="r"/>
            <a:r>
              <a:rPr lang="en-US" sz="2000" i="1" dirty="0" smtClean="0">
                <a:solidFill>
                  <a:srgbClr val="FF0000"/>
                </a:solidFill>
              </a:rPr>
              <a:t>(data </a:t>
            </a:r>
            <a:r>
              <a:rPr lang="en-US" sz="2000" i="1" dirty="0" err="1" smtClean="0">
                <a:solidFill>
                  <a:srgbClr val="FF0000"/>
                </a:solidFill>
              </a:rPr>
              <a:t>ada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</a:rPr>
              <a:t>di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</a:rPr>
              <a:t>ringkasan</a:t>
            </a:r>
            <a:r>
              <a:rPr lang="en-US" sz="2000" i="1" dirty="0" smtClean="0">
                <a:solidFill>
                  <a:srgbClr val="FF0000"/>
                </a:solidFill>
              </a:rPr>
              <a:t> AIPT 2017)</a:t>
            </a:r>
            <a:endParaRPr lang="en-US" sz="2000" i="1" dirty="0">
              <a:solidFill>
                <a:srgbClr val="FF0000"/>
              </a:solidFill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23528" y="1836112"/>
            <a:ext cx="864096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Ex: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Lembaga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Publikasi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,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Penelitian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dan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Pengabdian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pada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Masyarakat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(LP3M)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Universitas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Muhammadiyah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Yogyakarta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adalah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sebuah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lembaga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yang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bergerak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di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bidang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publikasi</a:t>
            </a:r>
            <a:r>
              <a:rPr lang="en-US" sz="1600" dirty="0" smtClean="0">
                <a:latin typeface="Aparajita" pitchFamily="34" charset="0"/>
                <a:ea typeface="Times New Roman" pitchFamily="18" charset="0"/>
                <a:cs typeface="Aparajita" pitchFamily="34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penelitian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dan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pengabdian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masyarakat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. LP3M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berupaya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membangun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kerja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sama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dengan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pihak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luar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yang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memiliki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komitmen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dan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kesadaran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yang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sama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dengan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visi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dan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misi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lembaga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. 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Sejauh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ini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kerja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sama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dengan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pihak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luar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bisa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berlangsung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secara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cukup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baik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dalam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program yang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sudah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diuraikan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di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atas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. LP3M UMY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telah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melakukan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kerja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sama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dengan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lembaga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maupun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instansi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dari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luar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seperti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BAPPENAS, BAPPEDA,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Departemen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Tenaga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Kerja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Depperindag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Dolog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DikNas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, 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The Asia Foundation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dan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lembaga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swadaya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masyarakat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seperti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Perkumpulan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untuk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Kajian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dan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Pengembangan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Ekonomi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Kerakyatan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(PKPEK),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Jaringan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Pendidikan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Pemilihan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Rakyat (JPPR),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serta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instansi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swasta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seperti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PT. ARCO.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Selain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itu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LP3M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juga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bekerja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sama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dengan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Yayasan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Dana Sejahtera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Mandiri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(DAMANDIRI)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dan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Yayasan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Untukmu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Guru.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Kerja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sama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dengan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pihak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LP3M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di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Perguruan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Tinggi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lainnya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seperti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LPM UII, LPM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Universitas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Airlangga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(UNAIR)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dan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juga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LPM UNDIP.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Kerja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sama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dengan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mitra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LPM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juga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telah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dilakukan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antara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lain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dengan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pengusaha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grosir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sembako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koperasi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Majelis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Ekonomi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dan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Majelis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Pembina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Kesejahteraan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Sosial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Pimpinan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Muhammadiyah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serta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Majelis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Pemberdayaan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PP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Muhammadiyah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.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	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Dalam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bidang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pengabdian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, LP3M UMY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secara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internal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memiliki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beberapa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skim yang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dianggarkan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yaitu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: 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Calibri" pitchFamily="34" charset="0"/>
                <a:cs typeface="Aparajita" pitchFamily="34" charset="0"/>
              </a:rPr>
              <a:t>Hibah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Calibri" pitchFamily="34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Calibri" pitchFamily="34" charset="0"/>
                <a:cs typeface="Aparajita" pitchFamily="34" charset="0"/>
              </a:rPr>
              <a:t>Pengabdian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Calibri" pitchFamily="34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Calibri" pitchFamily="34" charset="0"/>
                <a:cs typeface="Aparajita" pitchFamily="34" charset="0"/>
              </a:rPr>
              <a:t>Unggulan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Calibri" pitchFamily="34" charset="0"/>
                <a:cs typeface="Aparajita" pitchFamily="34" charset="0"/>
              </a:rPr>
              <a:t> (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Calibri" pitchFamily="34" charset="0"/>
                <a:cs typeface="Aparajita" pitchFamily="34" charset="0"/>
              </a:rPr>
              <a:t>Skema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Calibri" pitchFamily="34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Calibri" pitchFamily="34" charset="0"/>
                <a:cs typeface="Aparajita" pitchFamily="34" charset="0"/>
              </a:rPr>
              <a:t>PIbW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Calibri" pitchFamily="34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Calibri" pitchFamily="34" charset="0"/>
                <a:cs typeface="Aparajita" pitchFamily="34" charset="0"/>
              </a:rPr>
              <a:t>atau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Calibri" pitchFamily="34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Calibri" pitchFamily="34" charset="0"/>
                <a:cs typeface="Aparajita" pitchFamily="34" charset="0"/>
              </a:rPr>
              <a:t>PIbPE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Calibri" pitchFamily="34" charset="0"/>
                <a:cs typeface="Aparajita" pitchFamily="34" charset="0"/>
              </a:rPr>
              <a:t>),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Calibri" pitchFamily="34" charset="0"/>
                <a:cs typeface="Aparajita" pitchFamily="34" charset="0"/>
              </a:rPr>
              <a:t>dana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Calibri" pitchFamily="34" charset="0"/>
                <a:cs typeface="Aparajita" pitchFamily="34" charset="0"/>
              </a:rPr>
              <a:t> yang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Calibri" pitchFamily="34" charset="0"/>
                <a:cs typeface="Aparajita" pitchFamily="34" charset="0"/>
              </a:rPr>
              <a:t>diusulkan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Calibri" pitchFamily="34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Calibri" pitchFamily="34" charset="0"/>
                <a:cs typeface="Aparajita" pitchFamily="34" charset="0"/>
              </a:rPr>
              <a:t>maksimal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Calibri" pitchFamily="34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Calibri" pitchFamily="34" charset="0"/>
                <a:cs typeface="Aparajita" pitchFamily="34" charset="0"/>
              </a:rPr>
              <a:t>Rp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Calibri" pitchFamily="34" charset="0"/>
                <a:cs typeface="Aparajita" pitchFamily="34" charset="0"/>
              </a:rPr>
              <a:t> 20.000.000,-.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parajita" pitchFamily="34" charset="0"/>
              <a:ea typeface="Times New Roman" pitchFamily="18" charset="0"/>
              <a:cs typeface="Aparajita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Calibri" pitchFamily="34" charset="0"/>
                <a:cs typeface="Aparajita" pitchFamily="34" charset="0"/>
              </a:rPr>
              <a:t>Hibah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Calibri" pitchFamily="34" charset="0"/>
                <a:cs typeface="Aparajita" pitchFamily="34" charset="0"/>
              </a:rPr>
              <a:t> KKN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Calibri" pitchFamily="34" charset="0"/>
                <a:cs typeface="Aparajita" pitchFamily="34" charset="0"/>
              </a:rPr>
              <a:t>Tematik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Calibri" pitchFamily="34" charset="0"/>
                <a:cs typeface="Aparajita" pitchFamily="34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Calibri" pitchFamily="34" charset="0"/>
                <a:cs typeface="Aparajita" pitchFamily="34" charset="0"/>
              </a:rPr>
              <a:t>dana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Calibri" pitchFamily="34" charset="0"/>
                <a:cs typeface="Aparajita" pitchFamily="34" charset="0"/>
              </a:rPr>
              <a:t> yang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Calibri" pitchFamily="34" charset="0"/>
                <a:cs typeface="Aparajita" pitchFamily="34" charset="0"/>
              </a:rPr>
              <a:t>diusulkan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Calibri" pitchFamily="34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Calibri" pitchFamily="34" charset="0"/>
                <a:cs typeface="Aparajita" pitchFamily="34" charset="0"/>
              </a:rPr>
              <a:t>maksimal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Calibri" pitchFamily="34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Calibri" pitchFamily="34" charset="0"/>
                <a:cs typeface="Aparajita" pitchFamily="34" charset="0"/>
              </a:rPr>
              <a:t>Rp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Calibri" pitchFamily="34" charset="0"/>
                <a:cs typeface="Aparajita" pitchFamily="34" charset="0"/>
              </a:rPr>
              <a:t> 10.000.000,-.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parajita" pitchFamily="34" charset="0"/>
              <a:ea typeface="Times New Roman" pitchFamily="18" charset="0"/>
              <a:cs typeface="Aparajita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Calibri" pitchFamily="34" charset="0"/>
                <a:cs typeface="Aparajita" pitchFamily="34" charset="0"/>
              </a:rPr>
              <a:t>Hibah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Calibri" pitchFamily="34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Calibri" pitchFamily="34" charset="0"/>
                <a:cs typeface="Aparajita" pitchFamily="34" charset="0"/>
              </a:rPr>
              <a:t>Pengabdian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Calibri" pitchFamily="34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Calibri" pitchFamily="34" charset="0"/>
                <a:cs typeface="Aparajita" pitchFamily="34" charset="0"/>
              </a:rPr>
              <a:t>Reguler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Calibri" pitchFamily="34" charset="0"/>
                <a:cs typeface="Aparajita" pitchFamily="34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Calibri" pitchFamily="34" charset="0"/>
                <a:cs typeface="Aparajita" pitchFamily="34" charset="0"/>
              </a:rPr>
              <a:t>dana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Calibri" pitchFamily="34" charset="0"/>
                <a:cs typeface="Aparajita" pitchFamily="34" charset="0"/>
              </a:rPr>
              <a:t> yang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Calibri" pitchFamily="34" charset="0"/>
                <a:cs typeface="Aparajita" pitchFamily="34" charset="0"/>
              </a:rPr>
              <a:t>diusulkan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Calibri" pitchFamily="34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Calibri" pitchFamily="34" charset="0"/>
                <a:cs typeface="Aparajita" pitchFamily="34" charset="0"/>
              </a:rPr>
              <a:t>maksimal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Calibri" pitchFamily="34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Calibri" pitchFamily="34" charset="0"/>
                <a:cs typeface="Aparajita" pitchFamily="34" charset="0"/>
              </a:rPr>
              <a:t>Rp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Calibri" pitchFamily="34" charset="0"/>
                <a:cs typeface="Aparajita" pitchFamily="34" charset="0"/>
              </a:rPr>
              <a:t> 1.500.000,-.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parajita" pitchFamily="34" charset="0"/>
              <a:ea typeface="Times New Roman" pitchFamily="18" charset="0"/>
              <a:cs typeface="Aparajita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Calibri" pitchFamily="34" charset="0"/>
                <a:cs typeface="Aparajita" pitchFamily="34" charset="0"/>
              </a:rPr>
              <a:t>Hibah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Calibri" pitchFamily="34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Calibri" pitchFamily="34" charset="0"/>
                <a:cs typeface="Aparajita" pitchFamily="34" charset="0"/>
              </a:rPr>
              <a:t>Stimulan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Calibri" pitchFamily="34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Calibri" pitchFamily="34" charset="0"/>
                <a:cs typeface="Aparajita" pitchFamily="34" charset="0"/>
              </a:rPr>
              <a:t>Penyusunan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Calibri" pitchFamily="34" charset="0"/>
                <a:cs typeface="Aparajita" pitchFamily="34" charset="0"/>
              </a:rPr>
              <a:t> Proposal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Calibri" pitchFamily="34" charset="0"/>
                <a:cs typeface="Aparajita" pitchFamily="34" charset="0"/>
              </a:rPr>
              <a:t>Pengabdian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Calibri" pitchFamily="34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Calibri" pitchFamily="34" charset="0"/>
                <a:cs typeface="Aparajita" pitchFamily="34" charset="0"/>
              </a:rPr>
              <a:t>Skema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Calibri" pitchFamily="34" charset="0"/>
                <a:cs typeface="Aparajita" pitchFamily="34" charset="0"/>
              </a:rPr>
              <a:t> DP2M,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Calibri" pitchFamily="34" charset="0"/>
                <a:cs typeface="Aparajita" pitchFamily="34" charset="0"/>
              </a:rPr>
              <a:t>dana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Calibri" pitchFamily="34" charset="0"/>
                <a:cs typeface="Aparajita" pitchFamily="34" charset="0"/>
              </a:rPr>
              <a:t> yang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Calibri" pitchFamily="34" charset="0"/>
                <a:cs typeface="Aparajita" pitchFamily="34" charset="0"/>
              </a:rPr>
              <a:t>disiapkan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Calibri" pitchFamily="34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Calibri" pitchFamily="34" charset="0"/>
                <a:cs typeface="Aparajita" pitchFamily="34" charset="0"/>
              </a:rPr>
              <a:t>Rp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Calibri" pitchFamily="34" charset="0"/>
                <a:cs typeface="Aparajita" pitchFamily="34" charset="0"/>
              </a:rPr>
              <a:t> 500.000,-./proposal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Calibri" pitchFamily="34" charset="0"/>
                <a:cs typeface="Aparajita" pitchFamily="34" charset="0"/>
              </a:rPr>
              <a:t>terkirim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Calibri" pitchFamily="34" charset="0"/>
                <a:cs typeface="Aparajita" pitchFamily="34" charset="0"/>
              </a:rPr>
              <a:t>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parajita" pitchFamily="34" charset="0"/>
              <a:ea typeface="Times New Roman" pitchFamily="18" charset="0"/>
              <a:cs typeface="Aparajita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Keberadaan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skim yang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telah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disiapkan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secara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internal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oleh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UMY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merupakan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bukti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nyata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atas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kinerja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lembaga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dalam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bidang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pengabdian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pada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masyarakat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908720"/>
            <a:ext cx="76328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 smtClean="0"/>
              <a:t>Hal </a:t>
            </a:r>
            <a:r>
              <a:rPr lang="en-US" sz="2400" b="1" dirty="0" err="1" smtClean="0"/>
              <a:t>sepele</a:t>
            </a:r>
            <a:r>
              <a:rPr lang="en-US" sz="2400" b="1" dirty="0" smtClean="0"/>
              <a:t> yang </a:t>
            </a:r>
            <a:r>
              <a:rPr lang="en-US" sz="2400" b="1" dirty="0" err="1" smtClean="0"/>
              <a:t>perlu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diperhatikan</a:t>
            </a:r>
            <a:r>
              <a:rPr lang="en-US" sz="2400" b="1" dirty="0" smtClean="0"/>
              <a:t>: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dirty="0" err="1" smtClean="0"/>
              <a:t>Tanda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r>
              <a:rPr lang="en-US" dirty="0" smtClean="0"/>
              <a:t> </a:t>
            </a:r>
            <a:r>
              <a:rPr lang="en-US" dirty="0" err="1" smtClean="0"/>
              <a:t>basah</a:t>
            </a:r>
            <a:r>
              <a:rPr lang="en-US" dirty="0" smtClean="0"/>
              <a:t>, </a:t>
            </a:r>
            <a:r>
              <a:rPr lang="en-US" dirty="0" err="1" smtClean="0"/>
              <a:t>tinta</a:t>
            </a:r>
            <a:r>
              <a:rPr lang="en-US" dirty="0" smtClean="0"/>
              <a:t> </a:t>
            </a:r>
            <a:r>
              <a:rPr lang="en-US" dirty="0" err="1" smtClean="0"/>
              <a:t>biru</a:t>
            </a:r>
            <a:endParaRPr lang="en-US" dirty="0" smtClean="0"/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dirty="0" err="1" smtClean="0"/>
              <a:t>Tanda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biodata</a:t>
            </a:r>
            <a:r>
              <a:rPr lang="en-US" dirty="0" smtClean="0"/>
              <a:t>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lupa</a:t>
            </a:r>
            <a:endParaRPr lang="en-US" dirty="0" smtClean="0"/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sampul</a:t>
            </a:r>
            <a:endParaRPr lang="en-US" dirty="0" smtClean="0"/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Collect data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dianalisis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draft seminar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Dana internal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bermaterai</a:t>
            </a:r>
            <a:endParaRPr lang="en-US" dirty="0" smtClean="0"/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dirty="0" err="1" smtClean="0"/>
              <a:t>Tanda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r>
              <a:rPr lang="en-US" dirty="0" smtClean="0"/>
              <a:t> </a:t>
            </a:r>
            <a:r>
              <a:rPr lang="en-US" dirty="0" err="1" smtClean="0"/>
              <a:t>mitra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berm</a:t>
            </a:r>
            <a:r>
              <a:rPr lang="en-US" i="1" dirty="0" err="1" smtClean="0"/>
              <a:t>in</a:t>
            </a:r>
            <a:r>
              <a:rPr lang="en-US" i="1" dirty="0" smtClean="0"/>
              <a:t> cash </a:t>
            </a:r>
            <a:r>
              <a:rPr lang="en-US" dirty="0" err="1" smtClean="0"/>
              <a:t>aterai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049" name="Picture 1" descr="D:\Aris_backup2\Pengabdian\Panggang selopamioro\Pengabdian selopamioro\laporan IBM PAUD\praktek menan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924944"/>
            <a:ext cx="2780674" cy="37075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47864" y="260648"/>
            <a:ext cx="5591472" cy="508918"/>
          </a:xfrm>
        </p:spPr>
        <p:txBody>
          <a:bodyPr/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Indikator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Kinerja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Strategis</a:t>
            </a:r>
            <a:endParaRPr lang="en-US" sz="3600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83568" y="1692738"/>
          <a:ext cx="7704856" cy="4612960"/>
        </p:xfrm>
        <a:graphic>
          <a:graphicData uri="http://schemas.openxmlformats.org/drawingml/2006/table">
            <a:tbl>
              <a:tblPr/>
              <a:tblGrid>
                <a:gridCol w="720080"/>
                <a:gridCol w="3312368"/>
                <a:gridCol w="792088"/>
                <a:gridCol w="648072"/>
                <a:gridCol w="792088"/>
                <a:gridCol w="792088"/>
                <a:gridCol w="648072"/>
              </a:tblGrid>
              <a:tr h="413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IKS-1.20</a:t>
                      </a:r>
                    </a:p>
                  </a:txBody>
                  <a:tcPr marL="5569" marR="5569" marT="5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Jumlah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penelitian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per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dosen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per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tahun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69" marR="5569" marT="5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Fakultas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69" marR="5569" marT="5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LP3M</a:t>
                      </a:r>
                    </a:p>
                  </a:txBody>
                  <a:tcPr marL="5569" marR="5569" marT="5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judul</a:t>
                      </a:r>
                    </a:p>
                  </a:txBody>
                  <a:tcPr marL="5569" marR="5569" marT="5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5569" marR="5569" marT="5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</a:t>
                      </a:r>
                    </a:p>
                  </a:txBody>
                  <a:tcPr marL="5569" marR="5569" marT="5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</a:tr>
              <a:tr h="82111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IKS-1.21</a:t>
                      </a:r>
                    </a:p>
                  </a:txBody>
                  <a:tcPr marL="5569" marR="5569" marT="5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Jumlah publikasi jurnal nasional/internasional/buku ajar/buku teks per dosen per tahun</a:t>
                      </a:r>
                    </a:p>
                  </a:txBody>
                  <a:tcPr marL="5569" marR="5569" marT="5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Fakultas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69" marR="5569" marT="5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LP3M</a:t>
                      </a:r>
                    </a:p>
                  </a:txBody>
                  <a:tcPr marL="5569" marR="5569" marT="5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judul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69" marR="5569" marT="5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0.36</a:t>
                      </a:r>
                    </a:p>
                  </a:txBody>
                  <a:tcPr marL="5569" marR="5569" marT="5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0.4</a:t>
                      </a:r>
                    </a:p>
                  </a:txBody>
                  <a:tcPr marL="5569" marR="5569" marT="5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</a:tr>
              <a:tr h="6171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IKS-1.22</a:t>
                      </a:r>
                    </a:p>
                  </a:txBody>
                  <a:tcPr marL="5569" marR="5569" marT="5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Jumlah publikasi seminar nasional/internasional per dosen per tahun</a:t>
                      </a:r>
                    </a:p>
                  </a:txBody>
                  <a:tcPr marL="5569" marR="5569" marT="5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Fakultas</a:t>
                      </a:r>
                    </a:p>
                  </a:txBody>
                  <a:tcPr marL="5569" marR="5569" marT="5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LP3M</a:t>
                      </a:r>
                    </a:p>
                  </a:txBody>
                  <a:tcPr marL="5569" marR="5569" marT="5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judul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69" marR="5569" marT="5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0.36</a:t>
                      </a:r>
                    </a:p>
                  </a:txBody>
                  <a:tcPr marL="5569" marR="5569" marT="5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0.4</a:t>
                      </a:r>
                    </a:p>
                  </a:txBody>
                  <a:tcPr marL="5569" marR="5569" marT="5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</a:tr>
              <a:tr h="43929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IKS-1.23</a:t>
                      </a:r>
                    </a:p>
                  </a:txBody>
                  <a:tcPr marL="5569" marR="5569" marT="5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Jumlah penelitian multidisiplin per prodi per tahun</a:t>
                      </a:r>
                    </a:p>
                  </a:txBody>
                  <a:tcPr marL="5569" marR="5569" marT="5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Fakultas</a:t>
                      </a:r>
                    </a:p>
                  </a:txBody>
                  <a:tcPr marL="5569" marR="5569" marT="5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LP3M</a:t>
                      </a:r>
                    </a:p>
                  </a:txBody>
                  <a:tcPr marL="5569" marR="5569" marT="5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judul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69" marR="5569" marT="5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5569" marR="5569" marT="5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0.35</a:t>
                      </a:r>
                    </a:p>
                  </a:txBody>
                  <a:tcPr marL="5569" marR="5569" marT="5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</a:tr>
              <a:tr h="413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IKS-1.24</a:t>
                      </a:r>
                    </a:p>
                  </a:txBody>
                  <a:tcPr marL="5569" marR="5569" marT="5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Jumlah paten/HaKI per prodi per 3 tahun</a:t>
                      </a:r>
                    </a:p>
                  </a:txBody>
                  <a:tcPr marL="5569" marR="5569" marT="5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Fakultas</a:t>
                      </a:r>
                    </a:p>
                  </a:txBody>
                  <a:tcPr marL="5569" marR="5569" marT="5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LP3M</a:t>
                      </a:r>
                    </a:p>
                  </a:txBody>
                  <a:tcPr marL="5569" marR="5569" marT="5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judul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69" marR="5569" marT="5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</a:t>
                      </a:r>
                    </a:p>
                  </a:txBody>
                  <a:tcPr marL="5569" marR="5569" marT="5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1.3</a:t>
                      </a:r>
                    </a:p>
                  </a:txBody>
                  <a:tcPr marL="5569" marR="5569" marT="5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</a:tr>
              <a:tr h="43929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IKS-1.25</a:t>
                      </a:r>
                    </a:p>
                  </a:txBody>
                  <a:tcPr marL="5569" marR="5569" marT="5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Jumlah publikasi SCOPUS per dosen per 5 tahun</a:t>
                      </a:r>
                    </a:p>
                  </a:txBody>
                  <a:tcPr marL="5569" marR="5569" marT="5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Fakultas</a:t>
                      </a:r>
                    </a:p>
                  </a:txBody>
                  <a:tcPr marL="5569" marR="5569" marT="5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LP3M</a:t>
                      </a:r>
                    </a:p>
                  </a:txBody>
                  <a:tcPr marL="5569" marR="5569" marT="5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artikel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69" marR="5569" marT="5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0.19</a:t>
                      </a:r>
                    </a:p>
                  </a:txBody>
                  <a:tcPr marL="5569" marR="5569" marT="5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0.4</a:t>
                      </a:r>
                    </a:p>
                  </a:txBody>
                  <a:tcPr marL="5569" marR="5569" marT="5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</a:tr>
              <a:tr h="413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IKS-1.26</a:t>
                      </a:r>
                    </a:p>
                  </a:txBody>
                  <a:tcPr marL="5569" marR="5569" marT="5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Jumlah sitasi per paper berdasarkan SCOPUS</a:t>
                      </a:r>
                    </a:p>
                  </a:txBody>
                  <a:tcPr marL="5569" marR="5569" marT="5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Fakultas</a:t>
                      </a:r>
                    </a:p>
                  </a:txBody>
                  <a:tcPr marL="5569" marR="5569" marT="5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LP3M</a:t>
                      </a:r>
                    </a:p>
                  </a:txBody>
                  <a:tcPr marL="5569" marR="5569" marT="5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sitasi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69" marR="5569" marT="5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4.16</a:t>
                      </a:r>
                    </a:p>
                  </a:txBody>
                  <a:tcPr marL="5569" marR="5569" marT="5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569" marR="5569" marT="5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</a:tr>
              <a:tr h="6171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IKS-1.27</a:t>
                      </a:r>
                    </a:p>
                  </a:txBody>
                  <a:tcPr marL="5569" marR="5569" marT="5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Jumlah penelitian kolaborasi internasional per prodi per tahun</a:t>
                      </a:r>
                    </a:p>
                  </a:txBody>
                  <a:tcPr marL="5569" marR="5569" marT="5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Fakultas</a:t>
                      </a:r>
                    </a:p>
                  </a:txBody>
                  <a:tcPr marL="5569" marR="5569" marT="5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LP3M</a:t>
                      </a:r>
                    </a:p>
                  </a:txBody>
                  <a:tcPr marL="5569" marR="5569" marT="5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judul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69" marR="5569" marT="5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69" marR="5569" marT="5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69" marR="5569" marT="5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</a:tr>
              <a:tr h="4392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IKS-1.28</a:t>
                      </a:r>
                    </a:p>
                  </a:txBody>
                  <a:tcPr marL="5569" marR="5569" marT="5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Jumlah program pengabdian per dosen per tahun</a:t>
                      </a:r>
                    </a:p>
                  </a:txBody>
                  <a:tcPr marL="5569" marR="5569" marT="5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Fakultas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5569" marR="5569" marT="5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LP3M</a:t>
                      </a:r>
                    </a:p>
                  </a:txBody>
                  <a:tcPr marL="5569" marR="5569" marT="5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 </a:t>
                      </a:r>
                      <a:r>
                        <a:rPr lang="en-US" sz="1400" b="0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judul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5569" marR="5569" marT="5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0.28</a:t>
                      </a:r>
                    </a:p>
                  </a:txBody>
                  <a:tcPr marL="5569" marR="5569" marT="5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5569" marR="5569" marT="5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83568" y="908720"/>
          <a:ext cx="7704856" cy="798049"/>
        </p:xfrm>
        <a:graphic>
          <a:graphicData uri="http://schemas.openxmlformats.org/drawingml/2006/table">
            <a:tbl>
              <a:tblPr/>
              <a:tblGrid>
                <a:gridCol w="4032448"/>
                <a:gridCol w="792088"/>
                <a:gridCol w="648072"/>
                <a:gridCol w="792088"/>
                <a:gridCol w="720080"/>
                <a:gridCol w="720080"/>
              </a:tblGrid>
              <a:tr h="34435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INDIKATOR KINERJA STRATEGIS</a:t>
                      </a:r>
                    </a:p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69" marR="5569" marT="5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Leading Sector</a:t>
                      </a:r>
                    </a:p>
                  </a:txBody>
                  <a:tcPr marL="5569" marR="5569" marT="5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NILAI STANDAR </a:t>
                      </a:r>
                    </a:p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69" marR="5569" marT="5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Universitas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69" marR="5569" marT="5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1706">
                <a:tc vMerge="1">
                  <a:txBody>
                    <a:bodyPr/>
                    <a:lstStyle/>
                    <a:p>
                      <a:pPr algn="l" fontAlgn="b"/>
                      <a:endParaRPr lang="en-US" sz="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69" marR="5569" marT="5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69" marR="5569" marT="5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69" marR="5569" marT="5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69" marR="5569" marT="5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Base Line</a:t>
                      </a:r>
                    </a:p>
                  </a:txBody>
                  <a:tcPr marL="5569" marR="5569" marT="5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Target (1th)</a:t>
                      </a:r>
                    </a:p>
                  </a:txBody>
                  <a:tcPr marL="5569" marR="5569" marT="5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536" y="1268760"/>
            <a:ext cx="8748464" cy="482453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 smtClean="0"/>
              <a:t> IKS : 0,3 %, target 2017/2018: 154 proposal; 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 </a:t>
            </a:r>
            <a:r>
              <a:rPr lang="en-US" sz="2400" dirty="0" err="1" smtClean="0"/>
              <a:t>Keterlibatan</a:t>
            </a:r>
            <a:r>
              <a:rPr lang="en-US" sz="2400" dirty="0" smtClean="0"/>
              <a:t> </a:t>
            </a:r>
            <a:r>
              <a:rPr lang="en-US" sz="2400" dirty="0" err="1" smtClean="0"/>
              <a:t>Dosen</a:t>
            </a:r>
            <a:r>
              <a:rPr lang="en-US" sz="2400" dirty="0" smtClean="0"/>
              <a:t> 308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Timeline </a:t>
            </a:r>
            <a:r>
              <a:rPr lang="en-US" sz="2400" dirty="0" err="1" smtClean="0"/>
              <a:t>Kegiatan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Acuan</a:t>
            </a:r>
            <a:r>
              <a:rPr lang="en-US" sz="2400" dirty="0" smtClean="0"/>
              <a:t> </a:t>
            </a:r>
            <a:r>
              <a:rPr lang="en-US" sz="2400" dirty="0" err="1" smtClean="0"/>
              <a:t>Kalender</a:t>
            </a:r>
            <a:r>
              <a:rPr lang="en-US" sz="2400" dirty="0" smtClean="0"/>
              <a:t> </a:t>
            </a:r>
            <a:r>
              <a:rPr lang="en-US" sz="2400" dirty="0" err="1" smtClean="0"/>
              <a:t>Akademik</a:t>
            </a: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2400" dirty="0" smtClean="0"/>
              <a:t> Workshop (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tiap</a:t>
            </a:r>
            <a:r>
              <a:rPr lang="en-US" sz="2400" dirty="0" smtClean="0"/>
              <a:t> </a:t>
            </a:r>
            <a:r>
              <a:rPr lang="en-US" sz="2400" dirty="0" err="1" smtClean="0"/>
              <a:t>skema</a:t>
            </a:r>
            <a:r>
              <a:rPr lang="en-US" sz="2400" dirty="0" smtClean="0"/>
              <a:t>)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 </a:t>
            </a:r>
            <a:r>
              <a:rPr lang="en-US" sz="2400" dirty="0" err="1" smtClean="0"/>
              <a:t>Pendampingan</a:t>
            </a:r>
            <a:r>
              <a:rPr lang="en-US" sz="2400" dirty="0" smtClean="0"/>
              <a:t> (</a:t>
            </a:r>
            <a:r>
              <a:rPr lang="en-US" sz="2400" dirty="0" err="1" smtClean="0"/>
              <a:t>Klinik</a:t>
            </a:r>
            <a:r>
              <a:rPr lang="en-US" sz="2400" dirty="0" smtClean="0"/>
              <a:t>) Proposal ( 1-3 kali)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 </a:t>
            </a:r>
            <a:r>
              <a:rPr lang="en-US" sz="2400" dirty="0" err="1" smtClean="0"/>
              <a:t>Pendanaan</a:t>
            </a:r>
            <a:r>
              <a:rPr lang="en-US" sz="2400" dirty="0" smtClean="0"/>
              <a:t> Internal (</a:t>
            </a:r>
            <a:r>
              <a:rPr lang="en-US" sz="2400" dirty="0" err="1" smtClean="0"/>
              <a:t>skema</a:t>
            </a:r>
            <a:r>
              <a:rPr lang="en-US" sz="2400" dirty="0" smtClean="0"/>
              <a:t> </a:t>
            </a:r>
            <a:r>
              <a:rPr lang="en-US" sz="2400" dirty="0" err="1" smtClean="0"/>
              <a:t>pengabdian</a:t>
            </a:r>
            <a:r>
              <a:rPr lang="en-US" sz="2400" dirty="0" smtClean="0"/>
              <a:t> internal)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 </a:t>
            </a:r>
            <a:r>
              <a:rPr lang="en-US" sz="2400" dirty="0" err="1" smtClean="0"/>
              <a:t>Skema</a:t>
            </a:r>
            <a:r>
              <a:rPr lang="en-US" sz="2400" dirty="0" smtClean="0"/>
              <a:t> : Program </a:t>
            </a:r>
            <a:r>
              <a:rPr lang="en-US" sz="2400" dirty="0" err="1" smtClean="0"/>
              <a:t>Kemitraan</a:t>
            </a:r>
            <a:r>
              <a:rPr lang="en-US" sz="2400" dirty="0" smtClean="0"/>
              <a:t> </a:t>
            </a:r>
            <a:r>
              <a:rPr lang="en-US" sz="2400" dirty="0" err="1" smtClean="0"/>
              <a:t>Masyarakat</a:t>
            </a:r>
            <a:r>
              <a:rPr lang="en-US" sz="2400" dirty="0" smtClean="0"/>
              <a:t> (PKM)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/>
              <a:t>                     Program </a:t>
            </a:r>
            <a:r>
              <a:rPr lang="en-US" sz="2400" dirty="0" err="1" smtClean="0"/>
              <a:t>Pengembangan</a:t>
            </a:r>
            <a:r>
              <a:rPr lang="en-US" sz="2400" dirty="0" smtClean="0"/>
              <a:t> </a:t>
            </a:r>
            <a:r>
              <a:rPr lang="en-US" sz="2400" dirty="0" err="1" smtClean="0"/>
              <a:t>Desa</a:t>
            </a:r>
            <a:r>
              <a:rPr lang="en-US" sz="2400" dirty="0" smtClean="0"/>
              <a:t> </a:t>
            </a:r>
            <a:r>
              <a:rPr lang="en-US" sz="2400" dirty="0" err="1" smtClean="0"/>
              <a:t>Mitra</a:t>
            </a:r>
            <a:r>
              <a:rPr lang="en-US" sz="2400" dirty="0" smtClean="0"/>
              <a:t> (PPDM)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/>
              <a:t>                     KKN-PPM (</a:t>
            </a:r>
            <a:r>
              <a:rPr lang="en-US" sz="2400" dirty="0" err="1" smtClean="0"/>
              <a:t>Pembelajaran</a:t>
            </a:r>
            <a:r>
              <a:rPr lang="en-US" sz="2400" dirty="0" smtClean="0"/>
              <a:t> &amp; </a:t>
            </a:r>
            <a:r>
              <a:rPr lang="en-US" sz="2400" dirty="0" err="1" smtClean="0"/>
              <a:t>Pemberdayaan</a:t>
            </a:r>
            <a:r>
              <a:rPr lang="en-US" sz="2400" dirty="0" smtClean="0"/>
              <a:t> </a:t>
            </a:r>
            <a:r>
              <a:rPr lang="en-US" sz="2400" dirty="0" err="1" smtClean="0"/>
              <a:t>Masyarakat</a:t>
            </a:r>
            <a:r>
              <a:rPr lang="en-US" sz="2400" dirty="0" smtClean="0"/>
              <a:t>) 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Dana Internal 2.8 M, @ </a:t>
            </a:r>
            <a:r>
              <a:rPr lang="en-US" sz="2400" dirty="0" err="1" smtClean="0"/>
              <a:t>Rp</a:t>
            </a:r>
            <a:r>
              <a:rPr lang="en-US" sz="2400" dirty="0" smtClean="0"/>
              <a:t> 7.500.000 – </a:t>
            </a:r>
            <a:r>
              <a:rPr lang="en-US" sz="2400" dirty="0" err="1" smtClean="0"/>
              <a:t>Rp</a:t>
            </a:r>
            <a:r>
              <a:rPr lang="en-US" sz="2400" dirty="0" smtClean="0"/>
              <a:t> 20.000.000 per </a:t>
            </a:r>
            <a:r>
              <a:rPr lang="en-US" sz="2400" dirty="0" err="1" smtClean="0"/>
              <a:t>judul</a:t>
            </a:r>
            <a:endParaRPr lang="en-US" sz="2400" dirty="0" smtClean="0"/>
          </a:p>
          <a:p>
            <a:pPr lvl="0"/>
            <a:r>
              <a:rPr lang="en-US" sz="2400" dirty="0" err="1" smtClean="0"/>
              <a:t>Rentang</a:t>
            </a:r>
            <a:r>
              <a:rPr lang="en-US" sz="2400" dirty="0" smtClean="0"/>
              <a:t> </a:t>
            </a:r>
            <a:r>
              <a:rPr lang="en-US" sz="2400" dirty="0" err="1" smtClean="0"/>
              <a:t>waktu</a:t>
            </a:r>
            <a:r>
              <a:rPr lang="en-US" sz="2400" dirty="0" smtClean="0"/>
              <a:t> </a:t>
            </a:r>
            <a:r>
              <a:rPr lang="en-US" sz="2400" dirty="0" err="1" smtClean="0"/>
              <a:t>pelaksanaan</a:t>
            </a:r>
            <a:r>
              <a:rPr lang="en-US" sz="2400" dirty="0" smtClean="0"/>
              <a:t> 3-4 </a:t>
            </a:r>
            <a:r>
              <a:rPr lang="en-US" sz="2400" dirty="0" err="1" smtClean="0"/>
              <a:t>bulan</a:t>
            </a:r>
            <a:r>
              <a:rPr lang="en-US" sz="2400" dirty="0" smtClean="0"/>
              <a:t> :</a:t>
            </a:r>
          </a:p>
          <a:p>
            <a:pPr>
              <a:buNone/>
            </a:pPr>
            <a:r>
              <a:rPr lang="en-US" sz="2400" dirty="0" smtClean="0"/>
              <a:t>     (1) </a:t>
            </a:r>
            <a:r>
              <a:rPr lang="en-US" sz="2400" dirty="0" err="1" smtClean="0"/>
              <a:t>Desember-Maret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(2) Mei-</a:t>
            </a:r>
            <a:r>
              <a:rPr lang="en-US" sz="2400" dirty="0" err="1" smtClean="0"/>
              <a:t>Agustus</a:t>
            </a:r>
            <a:r>
              <a:rPr lang="en-US" sz="2400" dirty="0" smtClean="0"/>
              <a:t>.</a:t>
            </a:r>
          </a:p>
          <a:p>
            <a:pPr>
              <a:spcBef>
                <a:spcPts val="0"/>
              </a:spcBef>
            </a:pPr>
            <a:endParaRPr lang="en-US" sz="2400" dirty="0" smtClean="0"/>
          </a:p>
          <a:p>
            <a:pPr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203848" y="274638"/>
            <a:ext cx="5482952" cy="706090"/>
          </a:xfrm>
        </p:spPr>
        <p:txBody>
          <a:bodyPr/>
          <a:lstStyle/>
          <a:p>
            <a:pPr algn="r"/>
            <a:r>
              <a:rPr lang="en-US" dirty="0" err="1" smtClean="0">
                <a:solidFill>
                  <a:srgbClr val="FF0000"/>
                </a:solidFill>
              </a:rPr>
              <a:t>Divisi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Pengabdian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3848" y="332656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SKEMA PENGABDIAN KEMENRISTEK </a:t>
            </a:r>
            <a:r>
              <a:rPr lang="en-US" b="1" dirty="0" smtClean="0">
                <a:solidFill>
                  <a:srgbClr val="FF0000"/>
                </a:solidFill>
              </a:rPr>
              <a:t>DIKTI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52736"/>
            <a:ext cx="8568952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32657"/>
            <a:ext cx="8229600" cy="367240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352927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E:\foto kkn\20140908_110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212976"/>
            <a:ext cx="7671925" cy="5753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aring\Desktop\umy logo keci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1676400" cy="273367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051720" y="332656"/>
            <a:ext cx="684076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spcAft>
                <a:spcPts val="600"/>
              </a:spcAft>
            </a:pPr>
            <a:r>
              <a:rPr lang="en-US" sz="2400" b="1" dirty="0" smtClean="0">
                <a:solidFill>
                  <a:srgbClr val="FF0000"/>
                </a:solidFill>
              </a:rPr>
              <a:t>PROGRAM KEMITRAAN MASYARAKAT </a:t>
            </a:r>
          </a:p>
          <a:p>
            <a:pPr marL="342900" indent="-342900" algn="r">
              <a:spcAft>
                <a:spcPts val="600"/>
              </a:spcAft>
            </a:pPr>
            <a:r>
              <a:rPr lang="en-US" sz="2400" b="1" dirty="0" smtClean="0">
                <a:solidFill>
                  <a:srgbClr val="FF0000"/>
                </a:solidFill>
              </a:rPr>
              <a:t>(PKM)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39752" y="1340768"/>
            <a:ext cx="6264696" cy="1315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i="1" dirty="0" smtClean="0"/>
              <a:t>problem solving, </a:t>
            </a:r>
            <a:r>
              <a:rPr lang="en-US" i="1" dirty="0" err="1" smtClean="0"/>
              <a:t>komprehensif</a:t>
            </a:r>
            <a:r>
              <a:rPr lang="en-US" i="1" dirty="0" smtClean="0"/>
              <a:t>, </a:t>
            </a:r>
            <a:r>
              <a:rPr lang="en-US" i="1" dirty="0" err="1" smtClean="0"/>
              <a:t>bermakna</a:t>
            </a:r>
            <a:r>
              <a:rPr lang="en-US" i="1" dirty="0" smtClean="0"/>
              <a:t>, </a:t>
            </a:r>
            <a:r>
              <a:rPr lang="en-US" i="1" dirty="0" err="1" smtClean="0"/>
              <a:t>tuntas</a:t>
            </a:r>
            <a:r>
              <a:rPr lang="en-US" i="1" dirty="0" smtClean="0"/>
              <a:t>,</a:t>
            </a:r>
          </a:p>
          <a:p>
            <a:pPr>
              <a:spcAft>
                <a:spcPts val="300"/>
              </a:spcAft>
            </a:pP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berkelanjutan</a:t>
            </a:r>
            <a:r>
              <a:rPr lang="en-US" dirty="0" smtClean="0"/>
              <a:t> </a:t>
            </a:r>
            <a:r>
              <a:rPr lang="en-US" i="1" dirty="0" err="1" smtClean="0"/>
              <a:t>dengan</a:t>
            </a:r>
            <a:r>
              <a:rPr lang="en-US" i="1" dirty="0" smtClean="0"/>
              <a:t> </a:t>
            </a:r>
            <a:r>
              <a:rPr lang="en-US" i="1" dirty="0" err="1" smtClean="0"/>
              <a:t>sasaran</a:t>
            </a:r>
            <a:r>
              <a:rPr lang="en-US" i="1" dirty="0" smtClean="0"/>
              <a:t> yang </a:t>
            </a:r>
            <a:r>
              <a:rPr lang="en-US" i="1" dirty="0" err="1" smtClean="0"/>
              <a:t>tidak</a:t>
            </a:r>
            <a:r>
              <a:rPr lang="en-US" i="1" dirty="0" smtClean="0"/>
              <a:t> </a:t>
            </a:r>
            <a:r>
              <a:rPr lang="en-US" i="1" dirty="0" err="1" smtClean="0"/>
              <a:t>tunggal</a:t>
            </a:r>
            <a:endParaRPr lang="en-US" i="1" dirty="0" smtClean="0"/>
          </a:p>
          <a:p>
            <a:pPr>
              <a:spcAft>
                <a:spcPts val="300"/>
              </a:spcAft>
            </a:pPr>
            <a:r>
              <a:rPr lang="en-US" i="1" dirty="0" err="1" smtClean="0"/>
              <a:t>Fokus</a:t>
            </a:r>
            <a:r>
              <a:rPr lang="en-US" i="1" dirty="0" smtClean="0"/>
              <a:t> </a:t>
            </a:r>
            <a:r>
              <a:rPr lang="en-US" i="1" dirty="0" err="1" smtClean="0"/>
              <a:t>permasalahan</a:t>
            </a:r>
            <a:r>
              <a:rPr lang="en-US" i="1" dirty="0" smtClean="0"/>
              <a:t> </a:t>
            </a:r>
            <a:r>
              <a:rPr lang="en-US" i="1" dirty="0" err="1" smtClean="0"/>
              <a:t>ekonomi</a:t>
            </a:r>
            <a:r>
              <a:rPr lang="en-US" i="1" dirty="0" smtClean="0"/>
              <a:t> : </a:t>
            </a:r>
            <a:r>
              <a:rPr lang="en-US" i="1" dirty="0" err="1" smtClean="0"/>
              <a:t>produksi</a:t>
            </a:r>
            <a:r>
              <a:rPr lang="en-US" i="1" dirty="0" smtClean="0"/>
              <a:t> </a:t>
            </a:r>
            <a:r>
              <a:rPr lang="en-US" i="1" dirty="0" err="1" smtClean="0"/>
              <a:t>dan</a:t>
            </a:r>
            <a:r>
              <a:rPr lang="en-US" i="1" dirty="0" smtClean="0"/>
              <a:t> </a:t>
            </a:r>
            <a:r>
              <a:rPr lang="en-US" i="1" dirty="0" err="1" smtClean="0"/>
              <a:t>manajemen</a:t>
            </a:r>
            <a:r>
              <a:rPr lang="en-US" i="1" dirty="0" smtClean="0"/>
              <a:t> </a:t>
            </a:r>
          </a:p>
          <a:p>
            <a:pPr>
              <a:spcAft>
                <a:spcPts val="300"/>
              </a:spcAft>
            </a:pPr>
            <a:r>
              <a:rPr lang="en-US" i="1" dirty="0" smtClean="0"/>
              <a:t>Program mono </a:t>
            </a:r>
            <a:r>
              <a:rPr lang="en-US" i="1" dirty="0" err="1" smtClean="0"/>
              <a:t>tahun</a:t>
            </a:r>
            <a:r>
              <a:rPr lang="en-US" i="1" dirty="0" smtClean="0"/>
              <a:t>: 40 – 50 </a:t>
            </a:r>
            <a:r>
              <a:rPr lang="en-US" i="1" dirty="0" err="1" smtClean="0"/>
              <a:t>juta</a:t>
            </a:r>
            <a:r>
              <a:rPr lang="en-US" i="1" dirty="0" smtClean="0"/>
              <a:t>/ 10 – 20 </a:t>
            </a:r>
            <a:r>
              <a:rPr lang="en-US" i="1" dirty="0" err="1" smtClean="0"/>
              <a:t>juta</a:t>
            </a:r>
            <a:r>
              <a:rPr lang="en-US" i="1" dirty="0" smtClean="0"/>
              <a:t> (internal)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95536" y="2780928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Sasaran</a:t>
            </a:r>
            <a:r>
              <a:rPr lang="en-US" dirty="0" smtClean="0"/>
              <a:t> program PKM </a:t>
            </a:r>
            <a:r>
              <a:rPr lang="en-US" dirty="0" err="1" smtClean="0"/>
              <a:t>adalah</a:t>
            </a:r>
            <a:r>
              <a:rPr lang="en-US" dirty="0" smtClean="0"/>
              <a:t>:</a:t>
            </a:r>
          </a:p>
          <a:p>
            <a:pPr marL="342900" indent="-342900">
              <a:buAutoNum type="arabicParenR"/>
            </a:pP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produktif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 (</a:t>
            </a:r>
            <a:r>
              <a:rPr lang="en-US" dirty="0" err="1" smtClean="0"/>
              <a:t>usaha</a:t>
            </a:r>
            <a:r>
              <a:rPr lang="en-US" dirty="0" smtClean="0"/>
              <a:t> </a:t>
            </a:r>
            <a:r>
              <a:rPr lang="en-US" dirty="0" err="1" smtClean="0"/>
              <a:t>mikro</a:t>
            </a:r>
            <a:r>
              <a:rPr lang="en-US" dirty="0" smtClean="0"/>
              <a:t>); </a:t>
            </a:r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r>
              <a:rPr lang="en-US" dirty="0" smtClean="0"/>
              <a:t>2) 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produktif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ekonomis</a:t>
            </a:r>
            <a:r>
              <a:rPr lang="en-US" dirty="0" smtClean="0"/>
              <a:t>,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berhasrat</a:t>
            </a:r>
            <a:r>
              <a:rPr lang="en-US" dirty="0" smtClean="0"/>
              <a:t> </a:t>
            </a:r>
            <a:r>
              <a:rPr lang="en-US" dirty="0" err="1" smtClean="0"/>
              <a:t>wirausaha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3)  </a:t>
            </a:r>
            <a:r>
              <a:rPr lang="en-US" dirty="0" err="1" smtClean="0"/>
              <a:t>masyarakat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produktif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(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/</a:t>
            </a:r>
            <a:r>
              <a:rPr lang="en-US" dirty="0" err="1" smtClean="0"/>
              <a:t>biasa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55576" y="3356992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pengusaha</a:t>
            </a:r>
            <a:r>
              <a:rPr lang="en-US" dirty="0" smtClean="0"/>
              <a:t> </a:t>
            </a:r>
            <a:r>
              <a:rPr lang="en-US" dirty="0" err="1" smtClean="0"/>
              <a:t>mikro</a:t>
            </a:r>
            <a:r>
              <a:rPr lang="en-US" dirty="0" smtClean="0"/>
              <a:t> </a:t>
            </a:r>
            <a:r>
              <a:rPr lang="en-US" dirty="0" err="1" smtClean="0"/>
              <a:t>dgn</a:t>
            </a:r>
            <a:r>
              <a:rPr lang="en-US" dirty="0" smtClean="0"/>
              <a:t> </a:t>
            </a:r>
            <a:r>
              <a:rPr lang="en-US" dirty="0" err="1" smtClean="0"/>
              <a:t>komoditas</a:t>
            </a:r>
            <a:r>
              <a:rPr lang="en-US" dirty="0" smtClean="0"/>
              <a:t> </a:t>
            </a:r>
            <a:r>
              <a:rPr lang="en-US" dirty="0" err="1" smtClean="0"/>
              <a:t>sejenis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yang </a:t>
            </a:r>
            <a:r>
              <a:rPr lang="en-US" dirty="0" err="1" smtClean="0"/>
              <a:t>saling</a:t>
            </a:r>
            <a:r>
              <a:rPr lang="en-US" dirty="0" smtClean="0"/>
              <a:t> </a:t>
            </a:r>
            <a:r>
              <a:rPr lang="en-US" dirty="0" err="1" smtClean="0"/>
              <a:t>menunjang</a:t>
            </a:r>
            <a:endParaRPr lang="en-US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611560" y="4221088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dirty="0" smtClean="0"/>
              <a:t>  Dua kelompok mitra yang </a:t>
            </a:r>
            <a:r>
              <a:rPr lang="sv-SE" dirty="0" smtClean="0"/>
              <a:t>terdiri atas tiga orang per kelompok.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11560" y="5013176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minimum 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kader</a:t>
            </a:r>
            <a:r>
              <a:rPr lang="en-US" dirty="0" smtClean="0"/>
              <a:t> per </a:t>
            </a:r>
            <a:r>
              <a:rPr lang="en-US" dirty="0" err="1" smtClean="0"/>
              <a:t>kelompok</a:t>
            </a:r>
            <a:r>
              <a:rPr lang="en-US" dirty="0" smtClean="0"/>
              <a:t> (ex: </a:t>
            </a:r>
            <a:r>
              <a:rPr lang="en-US" dirty="0" err="1" smtClean="0"/>
              <a:t>dua</a:t>
            </a:r>
            <a:r>
              <a:rPr lang="en-US" dirty="0" smtClean="0"/>
              <a:t> RT,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dusun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pt-BR" dirty="0" smtClean="0"/>
              <a:t>dua desa, dua       </a:t>
            </a:r>
          </a:p>
          <a:p>
            <a:r>
              <a:rPr lang="pt-BR" dirty="0" smtClean="0"/>
              <a:t>  Puskesmas/Posyandu, dua Polsek, dua Kantor Camat, dll).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476672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FF0000"/>
                </a:solidFill>
              </a:rPr>
              <a:t>PROGRAM PENGEMBANGAN DESA MITRA</a:t>
            </a:r>
          </a:p>
          <a:p>
            <a:pPr algn="r"/>
            <a:r>
              <a:rPr lang="en-US" sz="2400" dirty="0" smtClean="0">
                <a:solidFill>
                  <a:srgbClr val="FF0000"/>
                </a:solidFill>
              </a:rPr>
              <a:t>(PPDM</a:t>
            </a:r>
            <a:r>
              <a:rPr lang="en-US" sz="2400" dirty="0" smtClean="0"/>
              <a:t>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2" descr="C:\Users\jaring\Desktop\umy logo keci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1676400" cy="273367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555776" y="2492896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Potensi</a:t>
            </a:r>
            <a:r>
              <a:rPr lang="en-US" dirty="0" smtClean="0"/>
              <a:t> </a:t>
            </a:r>
            <a:r>
              <a:rPr lang="en-US" dirty="0" err="1" smtClean="0"/>
              <a:t>desa</a:t>
            </a:r>
            <a:r>
              <a:rPr lang="en-US" dirty="0" smtClean="0"/>
              <a:t> yang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diberdayakan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optimal,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kurangnya</a:t>
            </a:r>
            <a:r>
              <a:rPr lang="en-US" dirty="0" smtClean="0"/>
              <a:t> </a:t>
            </a:r>
            <a:r>
              <a:rPr lang="en-US" dirty="0" err="1" smtClean="0"/>
              <a:t>penguatan</a:t>
            </a:r>
            <a:r>
              <a:rPr lang="en-US" dirty="0" smtClean="0"/>
              <a:t> </a:t>
            </a:r>
            <a:r>
              <a:rPr lang="en-US" dirty="0" err="1" smtClean="0"/>
              <a:t>sains</a:t>
            </a:r>
            <a:r>
              <a:rPr lang="en-US" dirty="0" smtClean="0"/>
              <a:t> (</a:t>
            </a: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riset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555776" y="3284984"/>
            <a:ext cx="6336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Pendidikan</a:t>
            </a:r>
            <a:r>
              <a:rPr lang="en-US" dirty="0" smtClean="0"/>
              <a:t>, </a:t>
            </a:r>
            <a:r>
              <a:rPr lang="en-US" dirty="0" err="1" smtClean="0"/>
              <a:t>kesehatan</a:t>
            </a:r>
            <a:r>
              <a:rPr lang="en-US" dirty="0" smtClean="0"/>
              <a:t>,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konservasi</a:t>
            </a:r>
            <a:r>
              <a:rPr lang="en-US" dirty="0" smtClean="0"/>
              <a:t>, </a:t>
            </a:r>
            <a:r>
              <a:rPr lang="en-US" dirty="0" err="1" smtClean="0"/>
              <a:t>pangan</a:t>
            </a:r>
            <a:r>
              <a:rPr lang="en-US" dirty="0" smtClean="0"/>
              <a:t>, </a:t>
            </a:r>
            <a:r>
              <a:rPr lang="en-US" dirty="0" err="1" smtClean="0"/>
              <a:t>energi</a:t>
            </a:r>
            <a:r>
              <a:rPr lang="en-US" dirty="0" smtClean="0"/>
              <a:t>, </a:t>
            </a:r>
            <a:r>
              <a:rPr lang="en-US" b="1" i="1" dirty="0" smtClean="0"/>
              <a:t>eco-tourism, </a:t>
            </a:r>
            <a:r>
              <a:rPr lang="en-US" dirty="0" err="1" smtClean="0"/>
              <a:t>budaya</a:t>
            </a:r>
            <a:r>
              <a:rPr lang="en-US" dirty="0" smtClean="0"/>
              <a:t>, </a:t>
            </a:r>
            <a:r>
              <a:rPr lang="en-US" dirty="0" err="1" smtClean="0"/>
              <a:t>industri</a:t>
            </a:r>
            <a:r>
              <a:rPr lang="en-US" dirty="0" smtClean="0"/>
              <a:t> </a:t>
            </a:r>
            <a:r>
              <a:rPr lang="en-US" dirty="0" err="1" smtClean="0"/>
              <a:t>kreatif</a:t>
            </a:r>
            <a:r>
              <a:rPr lang="en-US" dirty="0" smtClean="0"/>
              <a:t>, </a:t>
            </a:r>
            <a:r>
              <a:rPr lang="en-US" dirty="0" err="1" smtClean="0"/>
              <a:t>penatakelolaan</a:t>
            </a:r>
            <a:r>
              <a:rPr lang="en-US" dirty="0" smtClean="0"/>
              <a:t> </a:t>
            </a:r>
            <a:r>
              <a:rPr lang="en-US" dirty="0" err="1" smtClean="0"/>
              <a:t>wilayah</a:t>
            </a:r>
            <a:r>
              <a:rPr lang="en-US" dirty="0" smtClean="0"/>
              <a:t>/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sv-SE" dirty="0" smtClean="0"/>
              <a:t>manusia, moral, karakter dan etika, maritim, atau lainnya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67544" y="4509120"/>
            <a:ext cx="8496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Desa</a:t>
            </a:r>
            <a:r>
              <a:rPr lang="en-US" dirty="0" smtClean="0"/>
              <a:t> </a:t>
            </a:r>
            <a:r>
              <a:rPr lang="en-US" dirty="0" err="1" smtClean="0"/>
              <a:t>Sentra</a:t>
            </a:r>
            <a:r>
              <a:rPr lang="en-US" dirty="0" smtClean="0"/>
              <a:t> </a:t>
            </a:r>
            <a:r>
              <a:rPr lang="en-US" b="1" dirty="0" err="1" smtClean="0"/>
              <a:t>Halal</a:t>
            </a:r>
            <a:r>
              <a:rPr lang="en-US" b="1" dirty="0" smtClean="0"/>
              <a:t> Food, </a:t>
            </a:r>
            <a:r>
              <a:rPr lang="en-US" b="1" dirty="0" err="1" smtClean="0"/>
              <a:t>Desa</a:t>
            </a:r>
            <a:r>
              <a:rPr lang="en-US" b="1" dirty="0" smtClean="0"/>
              <a:t> </a:t>
            </a:r>
            <a:r>
              <a:rPr lang="en-US" b="1" dirty="0" err="1" smtClean="0"/>
              <a:t>Kerajinan</a:t>
            </a:r>
            <a:r>
              <a:rPr lang="en-US" b="1" dirty="0" smtClean="0"/>
              <a:t> </a:t>
            </a:r>
            <a:r>
              <a:rPr lang="en-US" b="1" dirty="0" err="1" smtClean="0"/>
              <a:t>Bambu</a:t>
            </a:r>
            <a:r>
              <a:rPr lang="en-US" b="1" dirty="0" smtClean="0"/>
              <a:t>, </a:t>
            </a:r>
            <a:r>
              <a:rPr lang="it-IT" dirty="0" smtClean="0"/>
              <a:t>Desa Konservasi Tanaman/Satwa Langka, Desa Mandiri Energi, Desa Sentra </a:t>
            </a:r>
            <a:r>
              <a:rPr lang="it-IT" b="1" i="1" dirty="0" smtClean="0"/>
              <a:t>Organic </a:t>
            </a:r>
            <a:r>
              <a:rPr lang="en-US" b="1" i="1" dirty="0" smtClean="0"/>
              <a:t>Farming, </a:t>
            </a:r>
            <a:r>
              <a:rPr lang="en-US" b="1" i="1" dirty="0" err="1" smtClean="0"/>
              <a:t>Kampung</a:t>
            </a:r>
            <a:r>
              <a:rPr lang="en-US" b="1" i="1" dirty="0" smtClean="0"/>
              <a:t> </a:t>
            </a:r>
            <a:r>
              <a:rPr lang="en-US" b="1" i="1" dirty="0" err="1" smtClean="0"/>
              <a:t>Kuliner</a:t>
            </a:r>
            <a:r>
              <a:rPr lang="en-US" b="1" i="1" dirty="0" smtClean="0"/>
              <a:t>, </a:t>
            </a:r>
            <a:r>
              <a:rPr lang="en-US" b="1" i="1" dirty="0" err="1" smtClean="0"/>
              <a:t>Desa</a:t>
            </a:r>
            <a:r>
              <a:rPr lang="en-US" b="1" i="1" dirty="0" smtClean="0"/>
              <a:t> </a:t>
            </a:r>
            <a:r>
              <a:rPr lang="en-US" b="1" i="1" dirty="0" err="1" smtClean="0"/>
              <a:t>Wisata</a:t>
            </a:r>
            <a:r>
              <a:rPr lang="en-US" b="1" i="1" dirty="0" smtClean="0"/>
              <a:t>, </a:t>
            </a:r>
            <a:r>
              <a:rPr lang="en-US" b="1" i="1" dirty="0" err="1" smtClean="0"/>
              <a:t>Desa</a:t>
            </a:r>
            <a:r>
              <a:rPr lang="en-US" b="1" i="1" dirty="0" smtClean="0"/>
              <a:t> </a:t>
            </a:r>
            <a:r>
              <a:rPr lang="en-US" b="1" i="1" dirty="0" err="1" smtClean="0"/>
              <a:t>Adat</a:t>
            </a:r>
            <a:r>
              <a:rPr lang="en-US" b="1" i="1" dirty="0" smtClean="0"/>
              <a:t>/</a:t>
            </a:r>
            <a:r>
              <a:rPr lang="en-US" b="1" i="1" dirty="0" err="1" smtClean="0"/>
              <a:t>Seni</a:t>
            </a:r>
            <a:r>
              <a:rPr lang="en-US" b="1" i="1" dirty="0" smtClean="0"/>
              <a:t> </a:t>
            </a:r>
            <a:r>
              <a:rPr lang="en-US" b="1" i="1" dirty="0" err="1" smtClean="0"/>
              <a:t>Budaya</a:t>
            </a:r>
            <a:r>
              <a:rPr lang="en-US" b="1" i="1" dirty="0" smtClean="0"/>
              <a:t>, </a:t>
            </a:r>
            <a:r>
              <a:rPr lang="en-US" b="1" i="1" dirty="0" err="1" smtClean="0"/>
              <a:t>Desa</a:t>
            </a:r>
            <a:r>
              <a:rPr lang="en-US" b="1" i="1" dirty="0" smtClean="0"/>
              <a:t> </a:t>
            </a:r>
            <a:r>
              <a:rPr lang="en-US" b="1" i="1" dirty="0" err="1" smtClean="0"/>
              <a:t>Garam</a:t>
            </a:r>
            <a:endParaRPr lang="en-US" b="1" i="1" dirty="0" smtClean="0"/>
          </a:p>
          <a:p>
            <a:r>
              <a:rPr lang="en-US" dirty="0" err="1" smtClean="0"/>
              <a:t>Beryodium</a:t>
            </a:r>
            <a:r>
              <a:rPr lang="en-US" dirty="0" smtClean="0"/>
              <a:t>, </a:t>
            </a:r>
            <a:r>
              <a:rPr lang="en-US" dirty="0" err="1" smtClean="0"/>
              <a:t>Desa</a:t>
            </a:r>
            <a:r>
              <a:rPr lang="en-US" dirty="0" smtClean="0"/>
              <a:t> </a:t>
            </a:r>
            <a:r>
              <a:rPr lang="en-US" dirty="0" err="1" smtClean="0"/>
              <a:t>Sehat</a:t>
            </a:r>
            <a:r>
              <a:rPr lang="en-US" dirty="0" smtClean="0"/>
              <a:t>, </a:t>
            </a:r>
            <a:r>
              <a:rPr lang="en-US" dirty="0" err="1" smtClean="0"/>
              <a:t>Desa</a:t>
            </a:r>
            <a:r>
              <a:rPr lang="en-US" dirty="0" smtClean="0"/>
              <a:t> </a:t>
            </a:r>
            <a:r>
              <a:rPr lang="en-US" dirty="0" err="1" smtClean="0"/>
              <a:t>Bersyariah</a:t>
            </a:r>
            <a:r>
              <a:rPr lang="en-US" dirty="0" smtClean="0"/>
              <a:t>, </a:t>
            </a:r>
            <a:r>
              <a:rPr lang="en-US" dirty="0" err="1" smtClean="0"/>
              <a:t>Desa</a:t>
            </a:r>
            <a:r>
              <a:rPr lang="en-US" dirty="0" smtClean="0"/>
              <a:t> </a:t>
            </a:r>
            <a:r>
              <a:rPr lang="en-US" dirty="0" err="1" smtClean="0"/>
              <a:t>Bina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, </a:t>
            </a:r>
            <a:r>
              <a:rPr lang="en-US" dirty="0" err="1" smtClean="0"/>
              <a:t>Desa</a:t>
            </a:r>
            <a:r>
              <a:rPr lang="en-US" dirty="0" smtClean="0"/>
              <a:t> </a:t>
            </a:r>
            <a:r>
              <a:rPr lang="en-US" dirty="0" err="1" smtClean="0"/>
              <a:t>Cagar</a:t>
            </a:r>
            <a:r>
              <a:rPr lang="en-US" dirty="0" smtClean="0"/>
              <a:t> </a:t>
            </a:r>
            <a:r>
              <a:rPr lang="en-US" dirty="0" err="1" smtClean="0"/>
              <a:t>Budaya</a:t>
            </a:r>
            <a:r>
              <a:rPr lang="en-US" dirty="0" smtClean="0"/>
              <a:t>, </a:t>
            </a:r>
            <a:r>
              <a:rPr lang="en-US" dirty="0" err="1" smtClean="0"/>
              <a:t>Desa</a:t>
            </a:r>
            <a:r>
              <a:rPr lang="en-US" dirty="0" smtClean="0"/>
              <a:t> </a:t>
            </a:r>
            <a:r>
              <a:rPr lang="en-US" dirty="0" err="1" smtClean="0"/>
              <a:t>Cagar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n-US" dirty="0" smtClean="0"/>
              <a:t>,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99792" y="1484784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Multi Years (3 </a:t>
            </a:r>
            <a:r>
              <a:rPr lang="en-US" dirty="0" err="1" smtClean="0"/>
              <a:t>tahun</a:t>
            </a:r>
            <a:r>
              <a:rPr lang="en-US" dirty="0" smtClean="0"/>
              <a:t>); </a:t>
            </a:r>
            <a:r>
              <a:rPr lang="en-US" dirty="0" err="1" smtClean="0"/>
              <a:t>Rp</a:t>
            </a:r>
            <a:r>
              <a:rPr lang="en-US" dirty="0" smtClean="0"/>
              <a:t> 100 – 150 </a:t>
            </a:r>
            <a:r>
              <a:rPr lang="en-US" dirty="0" err="1" smtClean="0"/>
              <a:t>juta</a:t>
            </a:r>
            <a:r>
              <a:rPr lang="en-US" dirty="0" smtClean="0"/>
              <a:t>/ 15 – 20 </a:t>
            </a:r>
            <a:r>
              <a:rPr lang="en-US" dirty="0" err="1" smtClean="0"/>
              <a:t>juta</a:t>
            </a:r>
            <a:r>
              <a:rPr lang="en-US" dirty="0" smtClean="0"/>
              <a:t> (</a:t>
            </a:r>
            <a:r>
              <a:rPr lang="en-US" dirty="0" err="1" smtClean="0"/>
              <a:t>int</a:t>
            </a:r>
            <a:r>
              <a:rPr lang="en-US" dirty="0" smtClean="0"/>
              <a:t>)</a:t>
            </a:r>
          </a:p>
          <a:p>
            <a:r>
              <a:rPr lang="en-US" dirty="0" smtClean="0"/>
              <a:t>Tim </a:t>
            </a:r>
            <a:r>
              <a:rPr lang="en-US" dirty="0" err="1" smtClean="0"/>
              <a:t>direkomendasi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Kepala</a:t>
            </a:r>
            <a:r>
              <a:rPr lang="en-US" dirty="0" smtClean="0"/>
              <a:t> LP3M, S2, NIDN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706090"/>
          </a:xfrm>
        </p:spPr>
        <p:txBody>
          <a:bodyPr/>
          <a:lstStyle/>
          <a:p>
            <a:pPr algn="r">
              <a:lnSpc>
                <a:spcPct val="75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KKN – PPM</a:t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00B050"/>
                </a:solidFill>
              </a:rPr>
              <a:t>(</a:t>
            </a:r>
            <a:r>
              <a:rPr lang="en-US" sz="2800" b="1" dirty="0" err="1" smtClean="0">
                <a:solidFill>
                  <a:srgbClr val="00B050"/>
                </a:solidFill>
              </a:rPr>
              <a:t>Pembelajaran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Pemberdayaan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Masyarakat</a:t>
            </a:r>
            <a:r>
              <a:rPr lang="en-US" sz="2800" b="1" dirty="0" smtClean="0">
                <a:solidFill>
                  <a:srgbClr val="00B050"/>
                </a:solidFill>
              </a:rPr>
              <a:t>)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1772816"/>
            <a:ext cx="8640960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2400" dirty="0" err="1" smtClean="0">
                <a:latin typeface="Batang" pitchFamily="18" charset="-127"/>
                <a:ea typeface="Batang" pitchFamily="18" charset="-127"/>
              </a:rPr>
              <a:t>Konsep</a:t>
            </a:r>
            <a:r>
              <a:rPr lang="en-US" sz="24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2400" i="1" dirty="0" smtClean="0">
                <a:latin typeface="Batang" pitchFamily="18" charset="-127"/>
                <a:ea typeface="Batang" pitchFamily="18" charset="-127"/>
              </a:rPr>
              <a:t>co-creation, </a:t>
            </a:r>
            <a:r>
              <a:rPr lang="en-US" sz="2400" i="1" dirty="0" err="1" smtClean="0">
                <a:latin typeface="Batang" pitchFamily="18" charset="-127"/>
                <a:ea typeface="Batang" pitchFamily="18" charset="-127"/>
              </a:rPr>
              <a:t>cofinancing</a:t>
            </a:r>
            <a:r>
              <a:rPr lang="en-US" sz="2400" i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2400" dirty="0" err="1" smtClean="0">
                <a:latin typeface="Batang" pitchFamily="18" charset="-127"/>
                <a:ea typeface="Batang" pitchFamily="18" charset="-127"/>
              </a:rPr>
              <a:t>dan</a:t>
            </a:r>
            <a:r>
              <a:rPr lang="en-US" sz="24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2400" i="1" dirty="0" smtClean="0">
                <a:latin typeface="Batang" pitchFamily="18" charset="-127"/>
                <a:ea typeface="Batang" pitchFamily="18" charset="-127"/>
              </a:rPr>
              <a:t>co-benefit;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400" dirty="0" err="1" smtClean="0">
                <a:latin typeface="Batang" pitchFamily="18" charset="-127"/>
                <a:ea typeface="Batang" pitchFamily="18" charset="-127"/>
              </a:rPr>
              <a:t>Hilirisasi</a:t>
            </a:r>
            <a:r>
              <a:rPr lang="en-US" sz="24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2400" dirty="0" err="1" smtClean="0">
                <a:latin typeface="Batang" pitchFamily="18" charset="-127"/>
                <a:ea typeface="Batang" pitchFamily="18" charset="-127"/>
              </a:rPr>
              <a:t>hasil</a:t>
            </a:r>
            <a:r>
              <a:rPr lang="en-US" sz="24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2400" dirty="0" err="1" smtClean="0">
                <a:latin typeface="Batang" pitchFamily="18" charset="-127"/>
                <a:ea typeface="Batang" pitchFamily="18" charset="-127"/>
              </a:rPr>
              <a:t>riset</a:t>
            </a:r>
            <a:r>
              <a:rPr lang="en-US" sz="24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2400" dirty="0" err="1" smtClean="0">
                <a:latin typeface="Batang" pitchFamily="18" charset="-127"/>
                <a:ea typeface="Batang" pitchFamily="18" charset="-127"/>
              </a:rPr>
              <a:t>dosen</a:t>
            </a:r>
            <a:endParaRPr lang="en-US" sz="2400" dirty="0" smtClean="0">
              <a:latin typeface="Batang" pitchFamily="18" charset="-127"/>
              <a:ea typeface="Batang" pitchFamily="18" charset="-127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2400" dirty="0" err="1" smtClean="0">
                <a:latin typeface="Batang" pitchFamily="18" charset="-127"/>
                <a:ea typeface="Batang" pitchFamily="18" charset="-127"/>
              </a:rPr>
              <a:t>Tema</a:t>
            </a:r>
            <a:r>
              <a:rPr lang="en-US" sz="2400" dirty="0" smtClean="0">
                <a:latin typeface="Batang" pitchFamily="18" charset="-127"/>
                <a:ea typeface="Batang" pitchFamily="18" charset="-127"/>
              </a:rPr>
              <a:t> KKN-PPM </a:t>
            </a:r>
            <a:r>
              <a:rPr lang="en-US" sz="2400" dirty="0" err="1" smtClean="0">
                <a:latin typeface="Batang" pitchFamily="18" charset="-127"/>
                <a:ea typeface="Batang" pitchFamily="18" charset="-127"/>
              </a:rPr>
              <a:t>bermitra</a:t>
            </a:r>
            <a:r>
              <a:rPr lang="en-US" sz="24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2400" dirty="0" err="1" smtClean="0">
                <a:latin typeface="Batang" pitchFamily="18" charset="-127"/>
                <a:ea typeface="Batang" pitchFamily="18" charset="-127"/>
              </a:rPr>
              <a:t>dengan</a:t>
            </a:r>
            <a:r>
              <a:rPr lang="en-US" sz="24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2400" dirty="0" err="1" smtClean="0">
                <a:latin typeface="Batang" pitchFamily="18" charset="-127"/>
                <a:ea typeface="Batang" pitchFamily="18" charset="-127"/>
              </a:rPr>
              <a:t>pemerintah</a:t>
            </a:r>
            <a:r>
              <a:rPr lang="en-US" sz="24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2400" dirty="0" err="1" smtClean="0">
                <a:latin typeface="Batang" pitchFamily="18" charset="-127"/>
                <a:ea typeface="Batang" pitchFamily="18" charset="-127"/>
              </a:rPr>
              <a:t>dan</a:t>
            </a:r>
            <a:r>
              <a:rPr lang="en-US" sz="24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2400" dirty="0" err="1" smtClean="0">
                <a:latin typeface="Batang" pitchFamily="18" charset="-127"/>
                <a:ea typeface="Batang" pitchFamily="18" charset="-127"/>
              </a:rPr>
              <a:t>usaha</a:t>
            </a:r>
            <a:r>
              <a:rPr lang="en-US" sz="2400" dirty="0" smtClean="0">
                <a:latin typeface="Batang" pitchFamily="18" charset="-127"/>
                <a:ea typeface="Batang" pitchFamily="18" charset="-127"/>
              </a:rPr>
              <a:t>.</a:t>
            </a:r>
            <a:endParaRPr lang="en-US" sz="2400" b="1" dirty="0" smtClean="0">
              <a:latin typeface="Batang" pitchFamily="18" charset="-127"/>
              <a:ea typeface="Batang" pitchFamily="18" charset="-127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 smtClean="0">
                <a:latin typeface="Batang" pitchFamily="18" charset="-127"/>
                <a:ea typeface="Batang" pitchFamily="18" charset="-127"/>
              </a:rPr>
              <a:t>Lama 1 – 3 </a:t>
            </a:r>
            <a:r>
              <a:rPr lang="en-US" sz="2400" dirty="0" err="1" smtClean="0">
                <a:latin typeface="Batang" pitchFamily="18" charset="-127"/>
                <a:ea typeface="Batang" pitchFamily="18" charset="-127"/>
              </a:rPr>
              <a:t>Bulan</a:t>
            </a:r>
            <a:r>
              <a:rPr lang="en-US" sz="2400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en-US" sz="2400" dirty="0" err="1" smtClean="0">
                <a:latin typeface="Batang" pitchFamily="18" charset="-127"/>
                <a:ea typeface="Batang" pitchFamily="18" charset="-127"/>
              </a:rPr>
              <a:t>pengusul</a:t>
            </a:r>
            <a:r>
              <a:rPr lang="en-US" sz="2400" dirty="0" smtClean="0">
                <a:latin typeface="Batang" pitchFamily="18" charset="-127"/>
                <a:ea typeface="Batang" pitchFamily="18" charset="-127"/>
              </a:rPr>
              <a:t> 2-3 </a:t>
            </a:r>
            <a:r>
              <a:rPr lang="en-US" sz="2400" dirty="0" err="1" smtClean="0">
                <a:latin typeface="Batang" pitchFamily="18" charset="-127"/>
                <a:ea typeface="Batang" pitchFamily="18" charset="-127"/>
              </a:rPr>
              <a:t>orang</a:t>
            </a:r>
            <a:r>
              <a:rPr lang="en-US" sz="2400" dirty="0" smtClean="0">
                <a:latin typeface="Batang" pitchFamily="18" charset="-127"/>
                <a:ea typeface="Batang" pitchFamily="18" charset="-127"/>
              </a:rPr>
              <a:t>,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 smtClean="0">
                <a:latin typeface="Batang" pitchFamily="18" charset="-127"/>
                <a:ea typeface="Batang" pitchFamily="18" charset="-127"/>
              </a:rPr>
              <a:t>Dana </a:t>
            </a:r>
            <a:r>
              <a:rPr lang="en-US" sz="2400" dirty="0" err="1" smtClean="0">
                <a:latin typeface="Batang" pitchFamily="18" charset="-127"/>
                <a:ea typeface="Batang" pitchFamily="18" charset="-127"/>
              </a:rPr>
              <a:t>pendamping</a:t>
            </a:r>
            <a:r>
              <a:rPr lang="en-US" sz="24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2400" dirty="0" err="1" smtClean="0">
                <a:latin typeface="Batang" pitchFamily="18" charset="-127"/>
                <a:ea typeface="Batang" pitchFamily="18" charset="-127"/>
              </a:rPr>
              <a:t>dari</a:t>
            </a:r>
            <a:r>
              <a:rPr lang="en-US" sz="24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2400" dirty="0" err="1" smtClean="0">
                <a:latin typeface="Batang" pitchFamily="18" charset="-127"/>
                <a:ea typeface="Batang" pitchFamily="18" charset="-127"/>
              </a:rPr>
              <a:t>mitra</a:t>
            </a:r>
            <a:r>
              <a:rPr lang="en-US" sz="2400" dirty="0" smtClean="0">
                <a:latin typeface="Batang" pitchFamily="18" charset="-127"/>
                <a:ea typeface="Batang" pitchFamily="18" charset="-127"/>
              </a:rPr>
              <a:t> (in cash, </a:t>
            </a:r>
            <a:r>
              <a:rPr lang="en-US" sz="2400" dirty="0" err="1" smtClean="0">
                <a:latin typeface="Batang" pitchFamily="18" charset="-127"/>
                <a:ea typeface="Batang" pitchFamily="18" charset="-127"/>
              </a:rPr>
              <a:t>bermaterai</a:t>
            </a:r>
            <a:r>
              <a:rPr lang="en-US" sz="2400" dirty="0" smtClean="0">
                <a:latin typeface="Batang" pitchFamily="18" charset="-127"/>
                <a:ea typeface="Batang" pitchFamily="18" charset="-127"/>
              </a:rPr>
              <a:t>)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 err="1" smtClean="0">
                <a:latin typeface="Batang" pitchFamily="18" charset="-127"/>
                <a:ea typeface="Batang" pitchFamily="18" charset="-127"/>
              </a:rPr>
              <a:t>Pengusul</a:t>
            </a:r>
            <a:r>
              <a:rPr lang="en-US" sz="2400" dirty="0" smtClean="0">
                <a:latin typeface="Batang" pitchFamily="18" charset="-127"/>
                <a:ea typeface="Batang" pitchFamily="18" charset="-127"/>
              </a:rPr>
              <a:t>, DPL, </a:t>
            </a:r>
            <a:r>
              <a:rPr lang="en-US" sz="2400" dirty="0" err="1" smtClean="0">
                <a:latin typeface="Batang" pitchFamily="18" charset="-127"/>
                <a:ea typeface="Batang" pitchFamily="18" charset="-127"/>
              </a:rPr>
              <a:t>Mhs</a:t>
            </a:r>
            <a:r>
              <a:rPr lang="en-US" sz="2400" dirty="0" smtClean="0">
                <a:latin typeface="Batang" pitchFamily="18" charset="-127"/>
                <a:ea typeface="Batang" pitchFamily="18" charset="-127"/>
              </a:rPr>
              <a:t> KKN 30 </a:t>
            </a:r>
            <a:r>
              <a:rPr lang="en-US" sz="2400" dirty="0" err="1" smtClean="0">
                <a:latin typeface="Batang" pitchFamily="18" charset="-127"/>
                <a:ea typeface="Batang" pitchFamily="18" charset="-127"/>
              </a:rPr>
              <a:t>orang</a:t>
            </a:r>
            <a:r>
              <a:rPr lang="en-US" sz="2400" dirty="0" smtClean="0">
                <a:latin typeface="Batang" pitchFamily="18" charset="-127"/>
                <a:ea typeface="Batang" pitchFamily="18" charset="-127"/>
              </a:rPr>
              <a:t>/ 10 internal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27784" y="1124744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err="1" smtClean="0"/>
              <a:t>Rp</a:t>
            </a:r>
            <a:r>
              <a:rPr lang="en-US" sz="2000" b="1" dirty="0" smtClean="0"/>
              <a:t> 75 – 100 </a:t>
            </a:r>
            <a:r>
              <a:rPr lang="en-US" sz="2000" b="1" dirty="0" err="1" smtClean="0"/>
              <a:t>Juta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1268760"/>
            <a:ext cx="82089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err="1" smtClean="0">
                <a:latin typeface="Batang" pitchFamily="18" charset="-127"/>
                <a:ea typeface="Batang" pitchFamily="18" charset="-127"/>
              </a:rPr>
              <a:t>Pendahuluan</a:t>
            </a:r>
            <a:endParaRPr lang="en-US" sz="2400" dirty="0" smtClean="0">
              <a:latin typeface="Batang" pitchFamily="18" charset="-127"/>
              <a:ea typeface="Batang" pitchFamily="18" charset="-127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 smtClean="0">
                <a:latin typeface="Batang" pitchFamily="18" charset="-127"/>
                <a:ea typeface="Batang" pitchFamily="18" charset="-127"/>
              </a:rPr>
              <a:t>Tujuan</a:t>
            </a:r>
            <a:endParaRPr lang="en-US" sz="2400" dirty="0" smtClean="0">
              <a:latin typeface="Batang" pitchFamily="18" charset="-127"/>
              <a:ea typeface="Batang" pitchFamily="18" charset="-127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 smtClean="0">
                <a:latin typeface="Batang" pitchFamily="18" charset="-127"/>
                <a:ea typeface="Batang" pitchFamily="18" charset="-127"/>
              </a:rPr>
              <a:t>Luaran</a:t>
            </a:r>
            <a:r>
              <a:rPr lang="en-US" sz="24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2400" dirty="0" err="1" smtClean="0">
                <a:latin typeface="Batang" pitchFamily="18" charset="-127"/>
                <a:ea typeface="Batang" pitchFamily="18" charset="-127"/>
              </a:rPr>
              <a:t>Kegiatan</a:t>
            </a:r>
            <a:endParaRPr lang="en-US" sz="2400" dirty="0" smtClean="0">
              <a:latin typeface="Batang" pitchFamily="18" charset="-127"/>
              <a:ea typeface="Batang" pitchFamily="18" charset="-127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 smtClean="0">
                <a:latin typeface="Batang" pitchFamily="18" charset="-127"/>
                <a:ea typeface="Batang" pitchFamily="18" charset="-127"/>
              </a:rPr>
              <a:t>Kriteria</a:t>
            </a:r>
            <a:r>
              <a:rPr lang="en-US" sz="24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2400" dirty="0" err="1" smtClean="0">
                <a:latin typeface="Batang" pitchFamily="18" charset="-127"/>
                <a:ea typeface="Batang" pitchFamily="18" charset="-127"/>
              </a:rPr>
              <a:t>dan</a:t>
            </a:r>
            <a:r>
              <a:rPr lang="en-US" sz="24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2400" dirty="0" err="1" smtClean="0">
                <a:latin typeface="Batang" pitchFamily="18" charset="-127"/>
                <a:ea typeface="Batang" pitchFamily="18" charset="-127"/>
              </a:rPr>
              <a:t>Pengusulan</a:t>
            </a:r>
            <a:endParaRPr lang="en-US" sz="2400" dirty="0" smtClean="0">
              <a:latin typeface="Batang" pitchFamily="18" charset="-127"/>
              <a:ea typeface="Batang" pitchFamily="18" charset="-127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 smtClean="0">
                <a:latin typeface="Batang" pitchFamily="18" charset="-127"/>
                <a:ea typeface="Batang" pitchFamily="18" charset="-127"/>
              </a:rPr>
              <a:t>Sistematika</a:t>
            </a:r>
            <a:r>
              <a:rPr lang="en-US" sz="24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2400" dirty="0" err="1" smtClean="0">
                <a:latin typeface="Batang" pitchFamily="18" charset="-127"/>
                <a:ea typeface="Batang" pitchFamily="18" charset="-127"/>
              </a:rPr>
              <a:t>Usulan</a:t>
            </a:r>
            <a:endParaRPr lang="en-US" sz="2400" dirty="0" smtClean="0">
              <a:latin typeface="Batang" pitchFamily="18" charset="-127"/>
              <a:ea typeface="Batang" pitchFamily="18" charset="-127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 smtClean="0">
                <a:latin typeface="Batang" pitchFamily="18" charset="-127"/>
                <a:ea typeface="Batang" pitchFamily="18" charset="-127"/>
              </a:rPr>
              <a:t>Sumber</a:t>
            </a:r>
            <a:r>
              <a:rPr lang="en-US" sz="2400" dirty="0" smtClean="0">
                <a:latin typeface="Batang" pitchFamily="18" charset="-127"/>
                <a:ea typeface="Batang" pitchFamily="18" charset="-127"/>
              </a:rPr>
              <a:t> Dana </a:t>
            </a:r>
            <a:r>
              <a:rPr lang="en-US" sz="2400" dirty="0" err="1" smtClean="0">
                <a:latin typeface="Batang" pitchFamily="18" charset="-127"/>
                <a:ea typeface="Batang" pitchFamily="18" charset="-127"/>
              </a:rPr>
              <a:t>Kegiatan</a:t>
            </a:r>
            <a:endParaRPr lang="en-US" sz="2400" dirty="0" smtClean="0">
              <a:latin typeface="Batang" pitchFamily="18" charset="-127"/>
              <a:ea typeface="Batang" pitchFamily="18" charset="-127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 smtClean="0">
                <a:latin typeface="Batang" pitchFamily="18" charset="-127"/>
                <a:ea typeface="Batang" pitchFamily="18" charset="-127"/>
              </a:rPr>
              <a:t>Seleksi</a:t>
            </a:r>
            <a:r>
              <a:rPr lang="en-US" sz="2400" dirty="0" smtClean="0">
                <a:latin typeface="Batang" pitchFamily="18" charset="-127"/>
                <a:ea typeface="Batang" pitchFamily="18" charset="-127"/>
              </a:rPr>
              <a:t> Proposal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2400" dirty="0" smtClean="0">
                <a:latin typeface="Batang" pitchFamily="18" charset="-127"/>
                <a:ea typeface="Batang" pitchFamily="18" charset="-127"/>
              </a:rPr>
              <a:t>Pelaksanaan dan Pelaporan</a:t>
            </a:r>
            <a:endParaRPr lang="en-US" sz="2400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92080" y="476672"/>
            <a:ext cx="35693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/>
            <a:r>
              <a:rPr lang="en-US" sz="2400" b="1" dirty="0" smtClean="0">
                <a:solidFill>
                  <a:prstClr val="black"/>
                </a:solidFill>
              </a:rPr>
              <a:t>FORMAT PROPOSAL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2906</TotalTime>
  <Words>1177</Words>
  <Application>Microsoft Office PowerPoint</Application>
  <PresentationFormat>On-screen Show (4:3)</PresentationFormat>
  <Paragraphs>199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Indikator Kinerja Strategis</vt:lpstr>
      <vt:lpstr>Divisi Pengabdian</vt:lpstr>
      <vt:lpstr>Slide 4</vt:lpstr>
      <vt:lpstr>Slide 5</vt:lpstr>
      <vt:lpstr>Slide 6</vt:lpstr>
      <vt:lpstr>Slide 7</vt:lpstr>
      <vt:lpstr>KKN – PPM (Pembelajaran Pemberdayaan Masyarakat)</vt:lpstr>
      <vt:lpstr>Slide 9</vt:lpstr>
      <vt:lpstr>Slide 10</vt:lpstr>
      <vt:lpstr>Target &amp;Luaran Pengabdian</vt:lpstr>
      <vt:lpstr>Slide 12</vt:lpstr>
      <vt:lpstr>Slide 13</vt:lpstr>
      <vt:lpstr>Slide 14</vt:lpstr>
      <vt:lpstr>Slide 15</vt:lpstr>
    </vt:vector>
  </TitlesOfParts>
  <Company>yogyakarta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jaring</cp:lastModifiedBy>
  <cp:revision>153</cp:revision>
  <dcterms:created xsi:type="dcterms:W3CDTF">2015-12-02T08:31:20Z</dcterms:created>
  <dcterms:modified xsi:type="dcterms:W3CDTF">2018-01-28T17:49:35Z</dcterms:modified>
</cp:coreProperties>
</file>