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7.xml" ContentType="application/vnd.openxmlformats-officedocument.drawingml.char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2" r:id="rId1"/>
  </p:sldMasterIdLst>
  <p:sldIdLst>
    <p:sldId id="256" r:id="rId2"/>
    <p:sldId id="323" r:id="rId3"/>
    <p:sldId id="324" r:id="rId4"/>
    <p:sldId id="325" r:id="rId5"/>
    <p:sldId id="260" r:id="rId6"/>
    <p:sldId id="261" r:id="rId7"/>
    <p:sldId id="262" r:id="rId8"/>
    <p:sldId id="257"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26" r:id="rId49"/>
    <p:sldId id="327"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p:restoredTop sz="93069"/>
  </p:normalViewPr>
  <p:slideViewPr>
    <p:cSldViewPr snapToGrid="0" snapToObjects="1">
      <p:cViewPr varScale="1">
        <p:scale>
          <a:sx n="67" d="100"/>
          <a:sy n="67"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D:\PROG.%20NIDN\NDIN%202016\Document\grafik%20data%20dosen%201%20Juni%20201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PROG.%20NIDN\NDIN%202016\Document\grafik%20data%20dosen%201%20Juni%20201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PROG.%20NIDN\NDIN%202016\Document\grafik%20data%20dosen%201%20Juni%20201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PROG.%20NIDN\NDIN%202016\Document\grafik%20data%20dosen%201%20Juni%20201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PROG.%20NIDN\NDIN%202016\Document\grafik%20data%20dosen%201%20Juni%20201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PROG.%20NIDN\NDIN%202016\Document\grafik%20data%20dosen%201%20Juni%20201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openxmlformats.org/officeDocument/2006/relationships/oleObject" Target="file:///F:\Grafik%20PAK%20dan%20Serdo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92307475677604E-2"/>
          <c:y val="3.0128539615881099E-2"/>
          <c:w val="0.89970769317023802"/>
          <c:h val="0.83754470829240601"/>
        </c:manualLayout>
      </c:layout>
      <c:barChart>
        <c:barDir val="col"/>
        <c:grouping val="clustered"/>
        <c:varyColors val="0"/>
        <c:ser>
          <c:idx val="0"/>
          <c:order val="0"/>
          <c:tx>
            <c:strRef>
              <c:f>'Grafik Pendidikan (Nasional)'!$A$3:$B$3</c:f>
              <c:strCache>
                <c:ptCount val="2"/>
                <c:pt idx="0">
                  <c:v>NO</c:v>
                </c:pt>
                <c:pt idx="1">
                  <c:v>PTN,PTS</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FF0000"/>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'Grafik Pendidikan (Nasional)'!$C$1:$K$2</c:f>
              <c:multiLvlStrCache>
                <c:ptCount val="9"/>
                <c:lvl>
                  <c:pt idx="0">
                    <c:v>D2</c:v>
                  </c:pt>
                  <c:pt idx="1">
                    <c:v>D3</c:v>
                  </c:pt>
                  <c:pt idx="2">
                    <c:v>D4</c:v>
                  </c:pt>
                  <c:pt idx="3">
                    <c:v>S1</c:v>
                  </c:pt>
                  <c:pt idx="4">
                    <c:v>S2</c:v>
                  </c:pt>
                  <c:pt idx="5">
                    <c:v>S3</c:v>
                  </c:pt>
                  <c:pt idx="6">
                    <c:v>Sp-1</c:v>
                  </c:pt>
                  <c:pt idx="7">
                    <c:v>Sp-2</c:v>
                  </c:pt>
                  <c:pt idx="8">
                    <c:v>Profesi</c:v>
                  </c:pt>
                </c:lvl>
                <c:lvl>
                  <c:pt idx="0">
                    <c:v>Jenjang Pendidikan</c:v>
                  </c:pt>
                </c:lvl>
              </c:multiLvlStrCache>
            </c:multiLvlStrRef>
          </c:cat>
          <c:val>
            <c:numRef>
              <c:f>'Grafik Pendidikan (Nasional)'!$C$3:$K$3</c:f>
              <c:numCache>
                <c:formatCode>_(* #,##0_);_(* \(#,##0\);_(* "-"_);_(@_)</c:formatCode>
                <c:ptCount val="9"/>
                <c:pt idx="0">
                  <c:v>2</c:v>
                </c:pt>
                <c:pt idx="1">
                  <c:v>298</c:v>
                </c:pt>
                <c:pt idx="2">
                  <c:v>1825</c:v>
                </c:pt>
                <c:pt idx="3">
                  <c:v>26989</c:v>
                </c:pt>
                <c:pt idx="4">
                  <c:v>126148</c:v>
                </c:pt>
                <c:pt idx="5">
                  <c:v>25497</c:v>
                </c:pt>
                <c:pt idx="6">
                  <c:v>1820</c:v>
                </c:pt>
                <c:pt idx="7">
                  <c:v>283</c:v>
                </c:pt>
                <c:pt idx="8">
                  <c:v>797</c:v>
                </c:pt>
              </c:numCache>
            </c:numRef>
          </c:val>
          <c:extLst>
            <c:ext xmlns:c16="http://schemas.microsoft.com/office/drawing/2014/chart" uri="{C3380CC4-5D6E-409C-BE32-E72D297353CC}">
              <c16:uniqueId val="{00000000-48EF-4B0D-9EC3-B103E6490E6C}"/>
            </c:ext>
          </c:extLst>
        </c:ser>
        <c:dLbls>
          <c:dLblPos val="outEnd"/>
          <c:showLegendKey val="0"/>
          <c:showVal val="1"/>
          <c:showCatName val="0"/>
          <c:showSerName val="0"/>
          <c:showPercent val="0"/>
          <c:showBubbleSize val="0"/>
        </c:dLbls>
        <c:gapWidth val="100"/>
        <c:overlap val="-24"/>
        <c:axId val="2125144704"/>
        <c:axId val="2125163984"/>
      </c:barChart>
      <c:catAx>
        <c:axId val="212514470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crossAx val="2125163984"/>
        <c:crosses val="autoZero"/>
        <c:auto val="1"/>
        <c:lblAlgn val="ctr"/>
        <c:lblOffset val="100"/>
        <c:noMultiLvlLbl val="0"/>
      </c:catAx>
      <c:valAx>
        <c:axId val="2125163984"/>
        <c:scaling>
          <c:orientation val="minMax"/>
        </c:scaling>
        <c:delete val="0"/>
        <c:axPos val="l"/>
        <c:majorGridlines>
          <c:spPr>
            <a:ln w="9525" cap="flat" cmpd="sng" algn="ctr">
              <a:solidFill>
                <a:schemeClr val="lt1">
                  <a:lumMod val="95000"/>
                  <a:alpha val="10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crossAx val="2125144704"/>
        <c:crosses val="autoZero"/>
        <c:crossBetween val="between"/>
      </c:valAx>
      <c:spPr>
        <a:solidFill>
          <a:schemeClr val="accent6">
            <a:lumMod val="20000"/>
            <a:lumOff val="80000"/>
          </a:schemeClr>
        </a:solid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d-I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'Grafik Pendidikan'!$B$3</c:f>
              <c:strCache>
                <c:ptCount val="1"/>
                <c:pt idx="0">
                  <c:v>PTN </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FF0000"/>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'Grafik Pendidikan'!$C$1:$K$2</c:f>
              <c:multiLvlStrCache>
                <c:ptCount val="9"/>
                <c:lvl>
                  <c:pt idx="0">
                    <c:v>D2</c:v>
                  </c:pt>
                  <c:pt idx="1">
                    <c:v>D3</c:v>
                  </c:pt>
                  <c:pt idx="2">
                    <c:v>D4</c:v>
                  </c:pt>
                  <c:pt idx="3">
                    <c:v>S1</c:v>
                  </c:pt>
                  <c:pt idx="4">
                    <c:v>S2</c:v>
                  </c:pt>
                  <c:pt idx="5">
                    <c:v>S3</c:v>
                  </c:pt>
                  <c:pt idx="6">
                    <c:v>Sp-1</c:v>
                  </c:pt>
                  <c:pt idx="7">
                    <c:v>Sp-2</c:v>
                  </c:pt>
                  <c:pt idx="8">
                    <c:v>Profesi</c:v>
                  </c:pt>
                </c:lvl>
                <c:lvl>
                  <c:pt idx="0">
                    <c:v>Jenjang Pendidikan</c:v>
                  </c:pt>
                </c:lvl>
              </c:multiLvlStrCache>
            </c:multiLvlStrRef>
          </c:cat>
          <c:val>
            <c:numRef>
              <c:f>'Grafik Pendidikan'!$C$3:$K$3</c:f>
              <c:numCache>
                <c:formatCode>General</c:formatCode>
                <c:ptCount val="9"/>
                <c:pt idx="0">
                  <c:v>0</c:v>
                </c:pt>
                <c:pt idx="1">
                  <c:v>10</c:v>
                </c:pt>
                <c:pt idx="2">
                  <c:v>87</c:v>
                </c:pt>
                <c:pt idx="3" formatCode="#,##0">
                  <c:v>3568</c:v>
                </c:pt>
                <c:pt idx="4" formatCode="#,##0">
                  <c:v>44615</c:v>
                </c:pt>
                <c:pt idx="5" formatCode="#,##0">
                  <c:v>17489</c:v>
                </c:pt>
                <c:pt idx="6" formatCode="#,##0">
                  <c:v>1195</c:v>
                </c:pt>
                <c:pt idx="7">
                  <c:v>207</c:v>
                </c:pt>
                <c:pt idx="8">
                  <c:v>367</c:v>
                </c:pt>
              </c:numCache>
            </c:numRef>
          </c:val>
          <c:extLst>
            <c:ext xmlns:c16="http://schemas.microsoft.com/office/drawing/2014/chart" uri="{C3380CC4-5D6E-409C-BE32-E72D297353CC}">
              <c16:uniqueId val="{00000000-A616-404A-818C-44B4E092EFFA}"/>
            </c:ext>
          </c:extLst>
        </c:ser>
        <c:ser>
          <c:idx val="1"/>
          <c:order val="1"/>
          <c:tx>
            <c:strRef>
              <c:f>'Grafik Pendidikan'!$B$4</c:f>
              <c:strCache>
                <c:ptCount val="1"/>
                <c:pt idx="0">
                  <c:v>PTS</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c:spPr>
          <c:invertIfNegative val="0"/>
          <c:dLbls>
            <c:dLbl>
              <c:idx val="6"/>
              <c:layout>
                <c:manualLayout>
                  <c:x val="1.22896604134468E-3"/>
                  <c:y val="-4.29529908601681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6-404A-818C-44B4E092EFFA}"/>
                </c:ext>
              </c:extLst>
            </c:dLbl>
            <c:dLbl>
              <c:idx val="8"/>
              <c:layout>
                <c:manualLayout>
                  <c:x val="-1.5770427137676401E-16"/>
                  <c:y val="-5.36912676015054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6-404A-818C-44B4E092EFFA}"/>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FF0000"/>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'Grafik Pendidikan'!$C$1:$K$2</c:f>
              <c:multiLvlStrCache>
                <c:ptCount val="9"/>
                <c:lvl>
                  <c:pt idx="0">
                    <c:v>D2</c:v>
                  </c:pt>
                  <c:pt idx="1">
                    <c:v>D3</c:v>
                  </c:pt>
                  <c:pt idx="2">
                    <c:v>D4</c:v>
                  </c:pt>
                  <c:pt idx="3">
                    <c:v>S1</c:v>
                  </c:pt>
                  <c:pt idx="4">
                    <c:v>S2</c:v>
                  </c:pt>
                  <c:pt idx="5">
                    <c:v>S3</c:v>
                  </c:pt>
                  <c:pt idx="6">
                    <c:v>Sp-1</c:v>
                  </c:pt>
                  <c:pt idx="7">
                    <c:v>Sp-2</c:v>
                  </c:pt>
                  <c:pt idx="8">
                    <c:v>Profesi</c:v>
                  </c:pt>
                </c:lvl>
                <c:lvl>
                  <c:pt idx="0">
                    <c:v>Jenjang Pendidikan</c:v>
                  </c:pt>
                </c:lvl>
              </c:multiLvlStrCache>
            </c:multiLvlStrRef>
          </c:cat>
          <c:val>
            <c:numRef>
              <c:f>'Grafik Pendidikan'!$C$4:$K$4</c:f>
              <c:numCache>
                <c:formatCode>General</c:formatCode>
                <c:ptCount val="9"/>
                <c:pt idx="0">
                  <c:v>2</c:v>
                </c:pt>
                <c:pt idx="1">
                  <c:v>288</c:v>
                </c:pt>
                <c:pt idx="2">
                  <c:v>1738</c:v>
                </c:pt>
                <c:pt idx="3">
                  <c:v>23421</c:v>
                </c:pt>
                <c:pt idx="4">
                  <c:v>81533</c:v>
                </c:pt>
                <c:pt idx="5">
                  <c:v>8008</c:v>
                </c:pt>
                <c:pt idx="6">
                  <c:v>625</c:v>
                </c:pt>
                <c:pt idx="7">
                  <c:v>76</c:v>
                </c:pt>
                <c:pt idx="8">
                  <c:v>430</c:v>
                </c:pt>
              </c:numCache>
            </c:numRef>
          </c:val>
          <c:extLst>
            <c:ext xmlns:c16="http://schemas.microsoft.com/office/drawing/2014/chart" uri="{C3380CC4-5D6E-409C-BE32-E72D297353CC}">
              <c16:uniqueId val="{00000003-A616-404A-818C-44B4E092EFFA}"/>
            </c:ext>
          </c:extLst>
        </c:ser>
        <c:dLbls>
          <c:dLblPos val="outEnd"/>
          <c:showLegendKey val="0"/>
          <c:showVal val="1"/>
          <c:showCatName val="0"/>
          <c:showSerName val="0"/>
          <c:showPercent val="0"/>
          <c:showBubbleSize val="0"/>
        </c:dLbls>
        <c:gapWidth val="100"/>
        <c:overlap val="-24"/>
        <c:axId val="2126261728"/>
        <c:axId val="2126265200"/>
      </c:barChart>
      <c:catAx>
        <c:axId val="21262617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crossAx val="2126265200"/>
        <c:crosses val="autoZero"/>
        <c:auto val="1"/>
        <c:lblAlgn val="ctr"/>
        <c:lblOffset val="100"/>
        <c:noMultiLvlLbl val="0"/>
      </c:catAx>
      <c:valAx>
        <c:axId val="212626520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crossAx val="2126261728"/>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d-I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671207659380093E-2"/>
          <c:y val="0.275071223558228"/>
          <c:w val="0.77108073555606305"/>
          <c:h val="0.60776455933172302"/>
        </c:manualLayout>
      </c:layout>
      <c:pie3DChart>
        <c:varyColors val="1"/>
        <c:ser>
          <c:idx val="0"/>
          <c:order val="0"/>
          <c:tx>
            <c:strRef>
              <c:f>'Grafik Jafung (Nasional)'!$A$3:$B$3</c:f>
              <c:strCache>
                <c:ptCount val="2"/>
                <c:pt idx="0">
                  <c:v>NO</c:v>
                </c:pt>
                <c:pt idx="1">
                  <c:v>PTN,PTS</c:v>
                </c:pt>
              </c:strCache>
            </c:strRef>
          </c:tx>
          <c:explosion val="7"/>
          <c:dPt>
            <c:idx val="0"/>
            <c:bubble3D val="0"/>
            <c:explosion val="8"/>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a:sp3d/>
            </c:spPr>
            <c:extLst>
              <c:ext xmlns:c16="http://schemas.microsoft.com/office/drawing/2014/chart" uri="{C3380CC4-5D6E-409C-BE32-E72D297353CC}">
                <c16:uniqueId val="{00000001-E5D1-4117-976E-47EF4C727FB4}"/>
              </c:ext>
            </c:extLst>
          </c:dPt>
          <c:dPt>
            <c:idx val="1"/>
            <c:bubble3D val="0"/>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38100" dist="25400" dir="5400000" rotWithShape="0">
                  <a:srgbClr val="000000">
                    <a:alpha val="25000"/>
                  </a:srgbClr>
                </a:outerShdw>
              </a:effectLst>
              <a:sp3d/>
            </c:spPr>
            <c:extLst>
              <c:ext xmlns:c16="http://schemas.microsoft.com/office/drawing/2014/chart" uri="{C3380CC4-5D6E-409C-BE32-E72D297353CC}">
                <c16:uniqueId val="{00000003-E5D1-4117-976E-47EF4C727FB4}"/>
              </c:ext>
            </c:extLst>
          </c:dPt>
          <c:dPt>
            <c:idx val="2"/>
            <c:bubble3D val="0"/>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38100" dist="25400" dir="5400000" rotWithShape="0">
                  <a:srgbClr val="000000">
                    <a:alpha val="25000"/>
                  </a:srgbClr>
                </a:outerShdw>
              </a:effectLst>
              <a:sp3d/>
            </c:spPr>
            <c:extLst>
              <c:ext xmlns:c16="http://schemas.microsoft.com/office/drawing/2014/chart" uri="{C3380CC4-5D6E-409C-BE32-E72D297353CC}">
                <c16:uniqueId val="{00000005-E5D1-4117-976E-47EF4C727FB4}"/>
              </c:ext>
            </c:extLst>
          </c:dPt>
          <c:dPt>
            <c:idx val="3"/>
            <c:bubble3D val="0"/>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38100" dist="25400" dir="5400000" rotWithShape="0">
                  <a:srgbClr val="000000">
                    <a:alpha val="25000"/>
                  </a:srgbClr>
                </a:outerShdw>
              </a:effectLst>
              <a:sp3d/>
            </c:spPr>
            <c:extLst>
              <c:ext xmlns:c16="http://schemas.microsoft.com/office/drawing/2014/chart" uri="{C3380CC4-5D6E-409C-BE32-E72D297353CC}">
                <c16:uniqueId val="{00000007-E5D1-4117-976E-47EF4C727FB4}"/>
              </c:ext>
            </c:extLst>
          </c:dPt>
          <c:dPt>
            <c:idx val="4"/>
            <c:bubble3D val="0"/>
            <c:spPr>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38100" dist="25400" dir="5400000" rotWithShape="0">
                  <a:srgbClr val="000000">
                    <a:alpha val="25000"/>
                  </a:srgbClr>
                </a:outerShdw>
              </a:effectLst>
              <a:sp3d/>
            </c:spPr>
            <c:extLst>
              <c:ext xmlns:c16="http://schemas.microsoft.com/office/drawing/2014/chart" uri="{C3380CC4-5D6E-409C-BE32-E72D297353CC}">
                <c16:uniqueId val="{00000009-E5D1-4117-976E-47EF4C727FB4}"/>
              </c:ext>
            </c:extLst>
          </c:dPt>
          <c:dLbls>
            <c:dLbl>
              <c:idx val="0"/>
              <c:layout>
                <c:manualLayout>
                  <c:x val="7.6084864391950998E-3"/>
                  <c:y val="-1.19058034412367E-3"/>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5D1-4117-976E-47EF4C727FB4}"/>
                </c:ext>
              </c:extLst>
            </c:dLbl>
            <c:dLbl>
              <c:idx val="1"/>
              <c:layout>
                <c:manualLayout>
                  <c:x val="1.12040001602924E-2"/>
                  <c:y val="-3.7071732023694702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5D1-4117-976E-47EF4C727FB4}"/>
                </c:ext>
              </c:extLst>
            </c:dLbl>
            <c:dLbl>
              <c:idx val="2"/>
              <c:layout>
                <c:manualLayout>
                  <c:x val="6.2878204327989295E-2"/>
                  <c:y val="-0.23910281601649699"/>
                </c:manualLayout>
              </c:layout>
              <c:tx>
                <c:rich>
                  <a:bodyPr/>
                  <a:lstStyle/>
                  <a:p>
                    <a:fld id="{A00E9CA1-874F-0A41-ADBD-2EF6325A24AD}" type="CATEGORYNAME">
                      <a:rPr lang="en-US" b="1">
                        <a:solidFill>
                          <a:srgbClr val="FF0000"/>
                        </a:solidFill>
                      </a:rPr>
                      <a:pPr/>
                      <a:t>[CATEGORY NAME]</a:t>
                    </a:fld>
                    <a:r>
                      <a:rPr lang="en-US" b="1" baseline="0" dirty="0">
                        <a:solidFill>
                          <a:srgbClr val="FF0000"/>
                        </a:solidFill>
                      </a:rPr>
                      <a:t>, </a:t>
                    </a:r>
                    <a:fld id="{EB3B6B6F-5BCD-C245-B33F-E2BA32700196}" type="VALUE">
                      <a:rPr lang="en-US" b="1" baseline="0">
                        <a:solidFill>
                          <a:srgbClr val="FF0000"/>
                        </a:solidFill>
                      </a:rPr>
                      <a:pPr/>
                      <a:t>[VALUE]</a:t>
                    </a:fld>
                    <a:r>
                      <a:rPr lang="en-US" b="1" baseline="0" dirty="0">
                        <a:solidFill>
                          <a:srgbClr val="FF0000"/>
                        </a:solidFill>
                      </a:rPr>
                      <a:t>, </a:t>
                    </a:r>
                    <a:fld id="{A273566F-215F-8C46-94FC-C8FD1B738D4C}" type="PERCENTAGE">
                      <a:rPr lang="en-US" b="1" baseline="0">
                        <a:solidFill>
                          <a:srgbClr val="FF0000"/>
                        </a:solidFill>
                      </a:rPr>
                      <a:pPr/>
                      <a:t>[PERCENTAGE]</a:t>
                    </a:fld>
                    <a:endParaRPr lang="en-US" b="1" baseline="0" dirty="0">
                      <a:solidFill>
                        <a:srgbClr val="FF0000"/>
                      </a:solidFill>
                    </a:endParaRP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5D1-4117-976E-47EF4C727FB4}"/>
                </c:ext>
              </c:extLst>
            </c:dLbl>
            <c:dLbl>
              <c:idx val="3"/>
              <c:layout>
                <c:manualLayout>
                  <c:x val="-3.9409645728582902E-2"/>
                  <c:y val="-1.78411613550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5D1-4117-976E-47EF4C727FB4}"/>
                </c:ext>
              </c:extLst>
            </c:dLbl>
            <c:dLbl>
              <c:idx val="4"/>
              <c:layout>
                <c:manualLayout>
                  <c:x val="1.8832452386442301E-2"/>
                  <c:y val="-0.11450827247622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5D1-4117-976E-47EF4C727FB4}"/>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rgbClr val="FF0000"/>
                    </a:solidFill>
                    <a:latin typeface="+mn-lt"/>
                    <a:ea typeface="+mn-ea"/>
                    <a:cs typeface="+mn-cs"/>
                  </a:defRPr>
                </a:pPr>
                <a:endParaRPr lang="id-ID"/>
              </a:p>
            </c:txPr>
            <c:dLblPos val="ctr"/>
            <c:showLegendKey val="0"/>
            <c:showVal val="1"/>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'Grafik Jafung (Nasional)'!$C$1:$G$2</c:f>
              <c:strCache>
                <c:ptCount val="5"/>
                <c:pt idx="0">
                  <c:v>Asisten Ahli</c:v>
                </c:pt>
                <c:pt idx="1">
                  <c:v>Lektor</c:v>
                </c:pt>
                <c:pt idx="2">
                  <c:v>Lektor Kepala</c:v>
                </c:pt>
                <c:pt idx="3">
                  <c:v>Profesor</c:v>
                </c:pt>
                <c:pt idx="4">
                  <c:v>Tanpa Jabatan</c:v>
                </c:pt>
              </c:strCache>
            </c:strRef>
          </c:cat>
          <c:val>
            <c:numRef>
              <c:f>'Grafik Jafung (Nasional)'!$C$3:$G$3</c:f>
              <c:numCache>
                <c:formatCode>_(* #,##0_);_(* \(#,##0\);_(* "-"_);_(@_)</c:formatCode>
                <c:ptCount val="5"/>
                <c:pt idx="0">
                  <c:v>41948</c:v>
                </c:pt>
                <c:pt idx="1">
                  <c:v>43634</c:v>
                </c:pt>
                <c:pt idx="2">
                  <c:v>28165</c:v>
                </c:pt>
                <c:pt idx="3">
                  <c:v>4506</c:v>
                </c:pt>
                <c:pt idx="4">
                  <c:v>73489</c:v>
                </c:pt>
              </c:numCache>
            </c:numRef>
          </c:val>
          <c:extLst>
            <c:ext xmlns:c16="http://schemas.microsoft.com/office/drawing/2014/chart" uri="{C3380CC4-5D6E-409C-BE32-E72D297353CC}">
              <c16:uniqueId val="{0000000A-E5D1-4117-976E-47EF4C727FB4}"/>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2"/>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5518556750486E-2"/>
          <c:y val="0.23420434254115899"/>
          <c:w val="0.88375358493427303"/>
          <c:h val="0.59822638747282897"/>
        </c:manualLayout>
      </c:layout>
      <c:pie3DChart>
        <c:varyColors val="1"/>
        <c:ser>
          <c:idx val="0"/>
          <c:order val="0"/>
          <c:tx>
            <c:strRef>
              <c:f>'Grafik Jafung'!$A$4</c:f>
              <c:strCache>
                <c:ptCount val="1"/>
                <c:pt idx="0">
                  <c:v>PTN </c:v>
                </c:pt>
              </c:strCache>
            </c:strRef>
          </c:tx>
          <c:explosion val="7"/>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5B88-4996-943F-34F6AE4A371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5B88-4996-943F-34F6AE4A3710}"/>
              </c:ext>
            </c:extLst>
          </c:dPt>
          <c:dPt>
            <c:idx val="2"/>
            <c:bubble3D val="0"/>
            <c:explosion val="8"/>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5B88-4996-943F-34F6AE4A371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5B88-4996-943F-34F6AE4A371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5B88-4996-943F-34F6AE4A371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1-5B88-4996-943F-34F6AE4A371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3-5B88-4996-943F-34F6AE4A371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5-5B88-4996-943F-34F6AE4A371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7-5B88-4996-943F-34F6AE4A3710}"/>
                </c:ext>
              </c:extLst>
            </c:dLbl>
            <c:dLbl>
              <c:idx val="4"/>
              <c:layout>
                <c:manualLayout>
                  <c:x val="3.0769225799438599E-2"/>
                  <c:y val="-3.1262200258270097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B88-4996-943F-34F6AE4A3710}"/>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'Grafik Jafung'!$B$2:$F$3</c:f>
              <c:strCache>
                <c:ptCount val="5"/>
                <c:pt idx="0">
                  <c:v>Asisten Ahli</c:v>
                </c:pt>
                <c:pt idx="1">
                  <c:v>Lektor</c:v>
                </c:pt>
                <c:pt idx="2">
                  <c:v>Lektor Kepala</c:v>
                </c:pt>
                <c:pt idx="3">
                  <c:v>Profesor</c:v>
                </c:pt>
                <c:pt idx="4">
                  <c:v>Tanpa Jabatan</c:v>
                </c:pt>
              </c:strCache>
            </c:strRef>
          </c:cat>
          <c:val>
            <c:numRef>
              <c:f>'Grafik Jafung'!$B$4:$F$4</c:f>
              <c:numCache>
                <c:formatCode>_(* #,##0_);_(* \(#,##0\);_(* "-"_);_(@_)</c:formatCode>
                <c:ptCount val="5"/>
                <c:pt idx="0">
                  <c:v>13688</c:v>
                </c:pt>
                <c:pt idx="1">
                  <c:v>23196</c:v>
                </c:pt>
                <c:pt idx="2">
                  <c:v>19948</c:v>
                </c:pt>
                <c:pt idx="3">
                  <c:v>3827</c:v>
                </c:pt>
                <c:pt idx="4">
                  <c:v>7840</c:v>
                </c:pt>
              </c:numCache>
            </c:numRef>
          </c:val>
          <c:extLst>
            <c:ext xmlns:c16="http://schemas.microsoft.com/office/drawing/2014/chart" uri="{C3380CC4-5D6E-409C-BE32-E72D297353CC}">
              <c16:uniqueId val="{0000000A-5B88-4996-943F-34F6AE4A3710}"/>
            </c:ext>
          </c:extLst>
        </c:ser>
        <c:dLbls>
          <c:dLblPos val="outEnd"/>
          <c:showLegendKey val="0"/>
          <c:showVal val="0"/>
          <c:showCatName val="0"/>
          <c:showSerName val="0"/>
          <c:showPercent val="1"/>
          <c:showBubbleSize val="0"/>
          <c:showLeaderLines val="1"/>
        </c:dLbls>
        <c:extLst>
          <c:ext xmlns:c15="http://schemas.microsoft.com/office/drawing/2012/chart" uri="{02D57815-91ED-43cb-92C2-25804820EDAC}">
            <c15:filteredPieSeries>
              <c15:ser>
                <c:idx val="1"/>
                <c:order val="1"/>
                <c:tx>
                  <c:strRef>
                    <c:extLst>
                      <c:ext uri="{02D57815-91ED-43cb-92C2-25804820EDAC}">
                        <c15:formulaRef>
                          <c15:sqref>'Grafik Jafung'!$A$5</c15:sqref>
                        </c15:formulaRef>
                      </c:ext>
                    </c:extLst>
                    <c:strCache>
                      <c:ptCount val="1"/>
                      <c:pt idx="0">
                        <c:v>PTS</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5B88-4996-943F-34F6AE4A371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E-5B88-4996-943F-34F6AE4A371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0-5B88-4996-943F-34F6AE4A371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2-5B88-4996-943F-34F6AE4A371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4-5B88-4996-943F-34F6AE4A371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id-ID"/>
                      </a:p>
                    </c:txPr>
                    <c:dLblPos val="outEnd"/>
                    <c:showLegendKey val="0"/>
                    <c:showVal val="1"/>
                    <c:showCatName val="0"/>
                    <c:showSerName val="0"/>
                    <c:showPercent val="0"/>
                    <c:showBubbleSize val="0"/>
                    <c:extLst>
                      <c:ext xmlns:c16="http://schemas.microsoft.com/office/drawing/2014/chart" uri="{C3380CC4-5D6E-409C-BE32-E72D297353CC}">
                        <c16:uniqueId val="{0000000C-5B88-4996-943F-34F6AE4A371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id-ID"/>
                      </a:p>
                    </c:txPr>
                    <c:dLblPos val="outEnd"/>
                    <c:showLegendKey val="0"/>
                    <c:showVal val="1"/>
                    <c:showCatName val="0"/>
                    <c:showSerName val="0"/>
                    <c:showPercent val="0"/>
                    <c:showBubbleSize val="0"/>
                    <c:extLst>
                      <c:ext xmlns:c16="http://schemas.microsoft.com/office/drawing/2014/chart" uri="{C3380CC4-5D6E-409C-BE32-E72D297353CC}">
                        <c16:uniqueId val="{0000000E-5B88-4996-943F-34F6AE4A371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id-ID"/>
                      </a:p>
                    </c:txPr>
                    <c:dLblPos val="outEnd"/>
                    <c:showLegendKey val="0"/>
                    <c:showVal val="1"/>
                    <c:showCatName val="0"/>
                    <c:showSerName val="0"/>
                    <c:showPercent val="0"/>
                    <c:showBubbleSize val="0"/>
                    <c:extLst>
                      <c:ext xmlns:c16="http://schemas.microsoft.com/office/drawing/2014/chart" uri="{C3380CC4-5D6E-409C-BE32-E72D297353CC}">
                        <c16:uniqueId val="{00000010-5B88-4996-943F-34F6AE4A371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id-ID"/>
                      </a:p>
                    </c:txPr>
                    <c:dLblPos val="outEnd"/>
                    <c:showLegendKey val="0"/>
                    <c:showVal val="1"/>
                    <c:showCatName val="0"/>
                    <c:showSerName val="0"/>
                    <c:showPercent val="0"/>
                    <c:showBubbleSize val="0"/>
                    <c:extLst>
                      <c:ext xmlns:c16="http://schemas.microsoft.com/office/drawing/2014/chart" uri="{C3380CC4-5D6E-409C-BE32-E72D297353CC}">
                        <c16:uniqueId val="{00000012-5B88-4996-943F-34F6AE4A371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id-ID"/>
                      </a:p>
                    </c:txPr>
                    <c:dLblPos val="outEnd"/>
                    <c:showLegendKey val="0"/>
                    <c:showVal val="1"/>
                    <c:showCatName val="0"/>
                    <c:showSerName val="0"/>
                    <c:showPercent val="0"/>
                    <c:showBubbleSize val="0"/>
                    <c:extLst>
                      <c:ext xmlns:c16="http://schemas.microsoft.com/office/drawing/2014/chart" uri="{C3380CC4-5D6E-409C-BE32-E72D297353CC}">
                        <c16:uniqueId val="{00000014-5B88-4996-943F-34F6AE4A3710}"/>
                      </c:ext>
                    </c:extLst>
                  </c:dLbl>
                  <c:spPr>
                    <a:noFill/>
                    <a:ln>
                      <a:noFill/>
                    </a:ln>
                    <a:effectLst/>
                  </c:sp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'Grafik Jafung'!$B$2:$F$3</c15:sqref>
                        </c15:formulaRef>
                      </c:ext>
                    </c:extLst>
                    <c:strCache>
                      <c:ptCount val="5"/>
                      <c:pt idx="0">
                        <c:v>Asisten Ahli</c:v>
                      </c:pt>
                      <c:pt idx="1">
                        <c:v>Lektor</c:v>
                      </c:pt>
                      <c:pt idx="2">
                        <c:v>Lektor Kepala</c:v>
                      </c:pt>
                      <c:pt idx="3">
                        <c:v>Profesor</c:v>
                      </c:pt>
                      <c:pt idx="4">
                        <c:v>Tanpa Jabatan</c:v>
                      </c:pt>
                    </c:strCache>
                  </c:strRef>
                </c:cat>
                <c:val>
                  <c:numRef>
                    <c:extLst>
                      <c:ext uri="{02D57815-91ED-43cb-92C2-25804820EDAC}">
                        <c15:formulaRef>
                          <c15:sqref>'Grafik Jafung'!$B$5:$F$5</c15:sqref>
                        </c15:formulaRef>
                      </c:ext>
                    </c:extLst>
                    <c:numCache>
                      <c:formatCode>_(* #,##0_);_(* \(#,##0\);_(* "-"_);_(@_)</c:formatCode>
                      <c:ptCount val="5"/>
                      <c:pt idx="0">
                        <c:v>28260</c:v>
                      </c:pt>
                      <c:pt idx="1">
                        <c:v>20438</c:v>
                      </c:pt>
                      <c:pt idx="2">
                        <c:v>8217</c:v>
                      </c:pt>
                      <c:pt idx="3">
                        <c:v>679</c:v>
                      </c:pt>
                      <c:pt idx="4">
                        <c:v>65649</c:v>
                      </c:pt>
                    </c:numCache>
                  </c:numRef>
                </c:val>
                <c:extLst>
                  <c:ext xmlns:c16="http://schemas.microsoft.com/office/drawing/2014/chart" uri="{C3380CC4-5D6E-409C-BE32-E72D297353CC}">
                    <c16:uniqueId val="{00000015-5B88-4996-943F-34F6AE4A3710}"/>
                  </c:ext>
                </c:extLst>
              </c15:ser>
            </c15:filteredPieSeries>
          </c:ext>
        </c:extLst>
      </c:pie3DChart>
      <c:spPr>
        <a:noFill/>
        <a:ln>
          <a:noFill/>
        </a:ln>
        <a:effectLst/>
      </c:spPr>
    </c:plotArea>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1500573955085994E-2"/>
          <c:y val="0.196689702231235"/>
          <c:w val="0.88375358493427303"/>
          <c:h val="0.59822638747282897"/>
        </c:manualLayout>
      </c:layout>
      <c:pie3DChart>
        <c:varyColors val="1"/>
        <c:ser>
          <c:idx val="1"/>
          <c:order val="1"/>
          <c:tx>
            <c:strRef>
              <c:f>'Grafik Jafung'!$A$5</c:f>
              <c:strCache>
                <c:ptCount val="1"/>
                <c:pt idx="0">
                  <c:v>PTS</c:v>
                </c:pt>
              </c:strCache>
            </c:strRef>
          </c:tx>
          <c:explosion val="9"/>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3F97-4A3B-993F-CC5EDC0647FC}"/>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3F97-4A3B-993F-CC5EDC0647FC}"/>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3F97-4A3B-993F-CC5EDC0647FC}"/>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3F97-4A3B-993F-CC5EDC0647FC}"/>
              </c:ext>
            </c:extLst>
          </c:dPt>
          <c:dPt>
            <c:idx val="4"/>
            <c:bubble3D val="0"/>
            <c:explosion val="3"/>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3F97-4A3B-993F-CC5EDC0647F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1-3F97-4A3B-993F-CC5EDC0647FC}"/>
                </c:ext>
              </c:extLst>
            </c:dLbl>
            <c:dLbl>
              <c:idx val="1"/>
              <c:layout>
                <c:manualLayout>
                  <c:x val="-1.8461535479663199E-2"/>
                  <c:y val="0"/>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97-4A3B-993F-CC5EDC0647FC}"/>
                </c:ext>
              </c:extLst>
            </c:dLbl>
            <c:dLbl>
              <c:idx val="2"/>
              <c:layout>
                <c:manualLayout>
                  <c:x val="3.4871789239363599E-2"/>
                  <c:y val="-1.250488010330800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3F97-4A3B-993F-CC5EDC0647FC}"/>
                </c:ext>
              </c:extLst>
            </c:dLbl>
            <c:dLbl>
              <c:idx val="3"/>
              <c:layout>
                <c:manualLayout>
                  <c:x val="-0.121025621477792"/>
                  <c:y val="3.1262200258270097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F97-4A3B-993F-CC5EDC0647FC}"/>
                </c:ext>
              </c:extLst>
            </c:dLbl>
            <c:dLbl>
              <c:idx val="4"/>
              <c:layout>
                <c:manualLayout>
                  <c:x val="0.10871793115801601"/>
                  <c:y val="-0.28135980232443097"/>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F97-4A3B-993F-CC5EDC0647FC}"/>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id-ID"/>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'Grafik Jafung'!$B$2:$F$3</c:f>
              <c:strCache>
                <c:ptCount val="5"/>
                <c:pt idx="0">
                  <c:v>Asisten Ahli</c:v>
                </c:pt>
                <c:pt idx="1">
                  <c:v>Lektor</c:v>
                </c:pt>
                <c:pt idx="2">
                  <c:v>Lektor Kepala</c:v>
                </c:pt>
                <c:pt idx="3">
                  <c:v>Profesor</c:v>
                </c:pt>
                <c:pt idx="4">
                  <c:v>Tanpa Jabatan</c:v>
                </c:pt>
              </c:strCache>
            </c:strRef>
          </c:cat>
          <c:val>
            <c:numRef>
              <c:f>'Grafik Jafung'!$B$5:$F$5</c:f>
              <c:numCache>
                <c:formatCode>_(* #,##0_);_(* \(#,##0\);_(* "-"_);_(@_)</c:formatCode>
                <c:ptCount val="5"/>
                <c:pt idx="0">
                  <c:v>28260</c:v>
                </c:pt>
                <c:pt idx="1">
                  <c:v>20438</c:v>
                </c:pt>
                <c:pt idx="2">
                  <c:v>8217</c:v>
                </c:pt>
                <c:pt idx="3">
                  <c:v>679</c:v>
                </c:pt>
                <c:pt idx="4">
                  <c:v>65649</c:v>
                </c:pt>
              </c:numCache>
            </c:numRef>
          </c:val>
          <c:extLst>
            <c:ext xmlns:c16="http://schemas.microsoft.com/office/drawing/2014/chart" uri="{C3380CC4-5D6E-409C-BE32-E72D297353CC}">
              <c16:uniqueId val="{0000000A-3F97-4A3B-993F-CC5EDC0647FC}"/>
            </c:ext>
          </c:extLst>
        </c:ser>
        <c:dLbls>
          <c:dLblPos val="outEnd"/>
          <c:showLegendKey val="0"/>
          <c:showVal val="0"/>
          <c:showCatName val="0"/>
          <c:showSerName val="0"/>
          <c:showPercent val="1"/>
          <c:showBubbleSize val="0"/>
          <c:showLeaderLines val="1"/>
        </c:dLbls>
        <c:extLst>
          <c:ext xmlns:c15="http://schemas.microsoft.com/office/drawing/2012/chart" uri="{02D57815-91ED-43cb-92C2-25804820EDAC}">
            <c15:filteredPieSeries>
              <c15:ser>
                <c:idx val="0"/>
                <c:order val="0"/>
                <c:tx>
                  <c:strRef>
                    <c:extLst>
                      <c:ext uri="{02D57815-91ED-43cb-92C2-25804820EDAC}">
                        <c15:formulaRef>
                          <c15:sqref>'Grafik Jafung'!$A$4</c15:sqref>
                        </c15:formulaRef>
                      </c:ext>
                    </c:extLst>
                    <c:strCache>
                      <c:ptCount val="1"/>
                      <c:pt idx="0">
                        <c:v>PTN </c:v>
                      </c:pt>
                    </c:strCache>
                  </c:strRef>
                </c:tx>
                <c:explosion val="7"/>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3F97-4A3B-993F-CC5EDC0647FC}"/>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E-3F97-4A3B-993F-CC5EDC0647FC}"/>
                    </c:ext>
                  </c:extLst>
                </c:dPt>
                <c:dPt>
                  <c:idx val="2"/>
                  <c:bubble3D val="0"/>
                  <c:explosion val="13"/>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0-3F97-4A3B-993F-CC5EDC0647FC}"/>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2-3F97-4A3B-993F-CC5EDC0647FC}"/>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4-3F97-4A3B-993F-CC5EDC0647F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C-3F97-4A3B-993F-CC5EDC0647F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0E-3F97-4A3B-993F-CC5EDC0647F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10-3F97-4A3B-993F-CC5EDC0647F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12-3F97-4A3B-993F-CC5EDC0647FC}"/>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id-ID"/>
                      </a:p>
                    </c:txPr>
                    <c:dLblPos val="outEnd"/>
                    <c:showLegendKey val="0"/>
                    <c:showVal val="1"/>
                    <c:showCatName val="1"/>
                    <c:showSerName val="0"/>
                    <c:showPercent val="1"/>
                    <c:showBubbleSize val="0"/>
                    <c:extLst>
                      <c:ext xmlns:c16="http://schemas.microsoft.com/office/drawing/2014/chart" uri="{C3380CC4-5D6E-409C-BE32-E72D297353CC}">
                        <c16:uniqueId val="{00000014-3F97-4A3B-993F-CC5EDC0647FC}"/>
                      </c:ext>
                    </c:extLst>
                  </c:dLbl>
                  <c:spPr>
                    <a:noFill/>
                    <a:ln>
                      <a:noFill/>
                    </a:ln>
                    <a:effectLst/>
                  </c:sp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'Grafik Jafung'!$B$2:$F$3</c15:sqref>
                        </c15:formulaRef>
                      </c:ext>
                    </c:extLst>
                    <c:strCache>
                      <c:ptCount val="5"/>
                      <c:pt idx="0">
                        <c:v>Asisten Ahli</c:v>
                      </c:pt>
                      <c:pt idx="1">
                        <c:v>Lektor</c:v>
                      </c:pt>
                      <c:pt idx="2">
                        <c:v>Lektor Kepala</c:v>
                      </c:pt>
                      <c:pt idx="3">
                        <c:v>Profesor</c:v>
                      </c:pt>
                      <c:pt idx="4">
                        <c:v>Tanpa Jabatan</c:v>
                      </c:pt>
                    </c:strCache>
                  </c:strRef>
                </c:cat>
                <c:val>
                  <c:numRef>
                    <c:extLst>
                      <c:ext uri="{02D57815-91ED-43cb-92C2-25804820EDAC}">
                        <c15:formulaRef>
                          <c15:sqref>'Grafik Jafung'!$B$4:$F$4</c15:sqref>
                        </c15:formulaRef>
                      </c:ext>
                    </c:extLst>
                    <c:numCache>
                      <c:formatCode>_(* #,##0_);_(* \(#,##0\);_(* "-"_);_(@_)</c:formatCode>
                      <c:ptCount val="5"/>
                      <c:pt idx="0">
                        <c:v>13688</c:v>
                      </c:pt>
                      <c:pt idx="1">
                        <c:v>23196</c:v>
                      </c:pt>
                      <c:pt idx="2">
                        <c:v>19948</c:v>
                      </c:pt>
                      <c:pt idx="3">
                        <c:v>3827</c:v>
                      </c:pt>
                      <c:pt idx="4">
                        <c:v>7840</c:v>
                      </c:pt>
                    </c:numCache>
                  </c:numRef>
                </c:val>
                <c:extLst>
                  <c:ext xmlns:c16="http://schemas.microsoft.com/office/drawing/2014/chart" uri="{C3380CC4-5D6E-409C-BE32-E72D297353CC}">
                    <c16:uniqueId val="{00000015-3F97-4A3B-993F-CC5EDC0647FC}"/>
                  </c:ext>
                </c:extLst>
              </c15:ser>
            </c15:filteredPieSeries>
          </c:ext>
        </c:extLst>
      </c:pie3DChart>
      <c:spPr>
        <a:noFill/>
        <a:ln>
          <a:noFill/>
        </a:ln>
        <a:effectLst/>
      </c:spPr>
    </c:plotArea>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962071146093406E-2"/>
          <c:y val="0.159175183897031"/>
          <c:w val="0.88375358493427303"/>
          <c:h val="0.59822638747282897"/>
        </c:manualLayout>
      </c:layout>
      <c:barChart>
        <c:barDir val="col"/>
        <c:grouping val="clustered"/>
        <c:varyColors val="0"/>
        <c:ser>
          <c:idx val="0"/>
          <c:order val="0"/>
          <c:tx>
            <c:strRef>
              <c:f>'Grafik Jafung'!$A$4</c:f>
              <c:strCache>
                <c:ptCount val="1"/>
                <c:pt idx="0">
                  <c:v>PTN </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lumMod val="85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'Grafik Jafung'!$B$2:$F$3</c:f>
              <c:multiLvlStrCache>
                <c:ptCount val="5"/>
                <c:lvl>
                  <c:pt idx="0">
                    <c:v>Asisten Ahli</c:v>
                  </c:pt>
                  <c:pt idx="1">
                    <c:v>Lektor</c:v>
                  </c:pt>
                  <c:pt idx="2">
                    <c:v>Lektor Kepala</c:v>
                  </c:pt>
                  <c:pt idx="3">
                    <c:v>Profesor</c:v>
                  </c:pt>
                  <c:pt idx="4">
                    <c:v>Tanpa Jabatan</c:v>
                  </c:pt>
                </c:lvl>
                <c:lvl>
                  <c:pt idx="0">
                    <c:v>JABATAN AKADEMIK</c:v>
                  </c:pt>
                </c:lvl>
              </c:multiLvlStrCache>
            </c:multiLvlStrRef>
          </c:cat>
          <c:val>
            <c:numRef>
              <c:f>'Grafik Jafung'!$B$4:$F$4</c:f>
              <c:numCache>
                <c:formatCode>_(* #,##0_);_(* \(#,##0\);_(* "-"_);_(@_)</c:formatCode>
                <c:ptCount val="5"/>
                <c:pt idx="0">
                  <c:v>13688</c:v>
                </c:pt>
                <c:pt idx="1">
                  <c:v>23196</c:v>
                </c:pt>
                <c:pt idx="2">
                  <c:v>19948</c:v>
                </c:pt>
                <c:pt idx="3">
                  <c:v>3827</c:v>
                </c:pt>
                <c:pt idx="4">
                  <c:v>7840</c:v>
                </c:pt>
              </c:numCache>
            </c:numRef>
          </c:val>
          <c:extLst>
            <c:ext xmlns:c16="http://schemas.microsoft.com/office/drawing/2014/chart" uri="{C3380CC4-5D6E-409C-BE32-E72D297353CC}">
              <c16:uniqueId val="{00000000-B3A6-4D26-B724-79FFA60D2166}"/>
            </c:ext>
          </c:extLst>
        </c:ser>
        <c:ser>
          <c:idx val="1"/>
          <c:order val="1"/>
          <c:tx>
            <c:strRef>
              <c:f>'Grafik Jafung'!$A$5</c:f>
              <c:strCache>
                <c:ptCount val="1"/>
                <c:pt idx="0">
                  <c:v>PTS</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lumMod val="85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'Grafik Jafung'!$B$2:$F$3</c:f>
              <c:multiLvlStrCache>
                <c:ptCount val="5"/>
                <c:lvl>
                  <c:pt idx="0">
                    <c:v>Asisten Ahli</c:v>
                  </c:pt>
                  <c:pt idx="1">
                    <c:v>Lektor</c:v>
                  </c:pt>
                  <c:pt idx="2">
                    <c:v>Lektor Kepala</c:v>
                  </c:pt>
                  <c:pt idx="3">
                    <c:v>Profesor</c:v>
                  </c:pt>
                  <c:pt idx="4">
                    <c:v>Tanpa Jabatan</c:v>
                  </c:pt>
                </c:lvl>
                <c:lvl>
                  <c:pt idx="0">
                    <c:v>JABATAN AKADEMIK</c:v>
                  </c:pt>
                </c:lvl>
              </c:multiLvlStrCache>
            </c:multiLvlStrRef>
          </c:cat>
          <c:val>
            <c:numRef>
              <c:f>'Grafik Jafung'!$B$5:$F$5</c:f>
              <c:numCache>
                <c:formatCode>_(* #,##0_);_(* \(#,##0\);_(* "-"_);_(@_)</c:formatCode>
                <c:ptCount val="5"/>
                <c:pt idx="0">
                  <c:v>28260</c:v>
                </c:pt>
                <c:pt idx="1">
                  <c:v>20438</c:v>
                </c:pt>
                <c:pt idx="2">
                  <c:v>8217</c:v>
                </c:pt>
                <c:pt idx="3">
                  <c:v>679</c:v>
                </c:pt>
                <c:pt idx="4">
                  <c:v>65649</c:v>
                </c:pt>
              </c:numCache>
            </c:numRef>
          </c:val>
          <c:extLst>
            <c:ext xmlns:c16="http://schemas.microsoft.com/office/drawing/2014/chart" uri="{C3380CC4-5D6E-409C-BE32-E72D297353CC}">
              <c16:uniqueId val="{00000001-B3A6-4D26-B724-79FFA60D2166}"/>
            </c:ext>
          </c:extLst>
        </c:ser>
        <c:dLbls>
          <c:dLblPos val="outEnd"/>
          <c:showLegendKey val="0"/>
          <c:showVal val="1"/>
          <c:showCatName val="0"/>
          <c:showSerName val="0"/>
          <c:showPercent val="0"/>
          <c:showBubbleSize val="0"/>
        </c:dLbls>
        <c:gapWidth val="100"/>
        <c:overlap val="-24"/>
        <c:axId val="2139142688"/>
        <c:axId val="2139146080"/>
      </c:barChart>
      <c:catAx>
        <c:axId val="21391426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crossAx val="2139146080"/>
        <c:crosses val="autoZero"/>
        <c:auto val="1"/>
        <c:lblAlgn val="ctr"/>
        <c:lblOffset val="100"/>
        <c:noMultiLvlLbl val="0"/>
      </c:catAx>
      <c:valAx>
        <c:axId val="2139146080"/>
        <c:scaling>
          <c:orientation val="minMax"/>
        </c:scaling>
        <c:delete val="0"/>
        <c:axPos val="l"/>
        <c:majorGridlines>
          <c:spPr>
            <a:ln w="9525" cap="flat" cmpd="sng" algn="ctr">
              <a:solidFill>
                <a:schemeClr val="lt1">
                  <a:lumMod val="95000"/>
                  <a:alpha val="10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lt1">
                    <a:lumMod val="85000"/>
                  </a:schemeClr>
                </a:solidFill>
                <a:latin typeface="+mn-lt"/>
                <a:ea typeface="+mn-ea"/>
                <a:cs typeface="+mn-cs"/>
              </a:defRPr>
            </a:pPr>
            <a:endParaRPr lang="id-ID"/>
          </a:p>
        </c:txPr>
        <c:crossAx val="2139142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id-ID"/>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d-ID"/>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id-ID" sz="2400" dirty="0">
                <a:solidFill>
                  <a:srgbClr val="558ED5"/>
                </a:solidFill>
              </a:rPr>
              <a:t>Hasil</a:t>
            </a:r>
            <a:r>
              <a:rPr lang="id-ID" sz="2400" baseline="0" dirty="0">
                <a:solidFill>
                  <a:srgbClr val="558ED5"/>
                </a:solidFill>
              </a:rPr>
              <a:t> PAK Dosen 2011- 2015</a:t>
            </a:r>
            <a:endParaRPr lang="id-ID" sz="2400" dirty="0">
              <a:solidFill>
                <a:srgbClr val="558ED5"/>
              </a:solidFill>
            </a:endParaRPr>
          </a:p>
        </c:rich>
      </c:tx>
      <c:layout>
        <c:manualLayout>
          <c:xMode val="edge"/>
          <c:yMode val="edge"/>
          <c:x val="0.109927440754744"/>
          <c:y val="0"/>
        </c:manualLayout>
      </c:layout>
      <c:overlay val="0"/>
    </c:title>
    <c:autoTitleDeleted val="0"/>
    <c:plotArea>
      <c:layout/>
      <c:barChart>
        <c:barDir val="col"/>
        <c:grouping val="clustered"/>
        <c:varyColors val="0"/>
        <c:ser>
          <c:idx val="0"/>
          <c:order val="0"/>
          <c:tx>
            <c:strRef>
              <c:f>'Hasil PAK 2011-2015'!$B$3</c:f>
              <c:strCache>
                <c:ptCount val="1"/>
                <c:pt idx="0">
                  <c:v>Profesor</c:v>
                </c:pt>
              </c:strCache>
            </c:strRef>
          </c:tx>
          <c:invertIfNegative val="0"/>
          <c:dLbls>
            <c:spPr>
              <a:noFill/>
              <a:ln>
                <a:noFill/>
              </a:ln>
              <a:effectLst/>
            </c:spPr>
            <c:txPr>
              <a:bodyPr/>
              <a:lstStyle/>
              <a:p>
                <a:pPr>
                  <a:defRPr sz="1800"/>
                </a:pPr>
                <a:endParaRPr lang="id-ID"/>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'Hasil PAK 2011-2015'!$C$2:$G$2</c:f>
              <c:numCache>
                <c:formatCode>General</c:formatCode>
                <c:ptCount val="5"/>
                <c:pt idx="0">
                  <c:v>2011</c:v>
                </c:pt>
                <c:pt idx="1">
                  <c:v>2012</c:v>
                </c:pt>
                <c:pt idx="2">
                  <c:v>2013</c:v>
                </c:pt>
                <c:pt idx="3">
                  <c:v>2014</c:v>
                </c:pt>
                <c:pt idx="4">
                  <c:v>2015</c:v>
                </c:pt>
              </c:numCache>
            </c:numRef>
          </c:cat>
          <c:val>
            <c:numRef>
              <c:f>'Hasil PAK 2011-2015'!$C$3:$G$3</c:f>
              <c:numCache>
                <c:formatCode>General</c:formatCode>
                <c:ptCount val="5"/>
                <c:pt idx="0">
                  <c:v>138</c:v>
                </c:pt>
                <c:pt idx="1">
                  <c:v>164</c:v>
                </c:pt>
                <c:pt idx="2">
                  <c:v>366</c:v>
                </c:pt>
                <c:pt idx="3">
                  <c:v>484</c:v>
                </c:pt>
                <c:pt idx="4">
                  <c:v>258</c:v>
                </c:pt>
              </c:numCache>
            </c:numRef>
          </c:val>
          <c:extLst>
            <c:ext xmlns:c16="http://schemas.microsoft.com/office/drawing/2014/chart" uri="{C3380CC4-5D6E-409C-BE32-E72D297353CC}">
              <c16:uniqueId val="{00000000-7E01-423E-BAAF-3B99445161B5}"/>
            </c:ext>
          </c:extLst>
        </c:ser>
        <c:ser>
          <c:idx val="1"/>
          <c:order val="1"/>
          <c:tx>
            <c:strRef>
              <c:f>'Hasil PAK 2011-2015'!$B$4</c:f>
              <c:strCache>
                <c:ptCount val="1"/>
                <c:pt idx="0">
                  <c:v>Lektor Kepala</c:v>
                </c:pt>
              </c:strCache>
            </c:strRef>
          </c:tx>
          <c:invertIfNegative val="0"/>
          <c:dLbls>
            <c:spPr>
              <a:noFill/>
              <a:ln>
                <a:noFill/>
              </a:ln>
              <a:effectLst/>
            </c:spPr>
            <c:txPr>
              <a:bodyPr/>
              <a:lstStyle/>
              <a:p>
                <a:pPr>
                  <a:defRPr sz="1400"/>
                </a:pPr>
                <a:endParaRPr lang="id-ID"/>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'Hasil PAK 2011-2015'!$C$2:$G$2</c:f>
              <c:numCache>
                <c:formatCode>General</c:formatCode>
                <c:ptCount val="5"/>
                <c:pt idx="0">
                  <c:v>2011</c:v>
                </c:pt>
                <c:pt idx="1">
                  <c:v>2012</c:v>
                </c:pt>
                <c:pt idx="2">
                  <c:v>2013</c:v>
                </c:pt>
                <c:pt idx="3">
                  <c:v>2014</c:v>
                </c:pt>
                <c:pt idx="4">
                  <c:v>2015</c:v>
                </c:pt>
              </c:numCache>
            </c:numRef>
          </c:cat>
          <c:val>
            <c:numRef>
              <c:f>'Hasil PAK 2011-2015'!$C$4:$G$4</c:f>
              <c:numCache>
                <c:formatCode>General</c:formatCode>
                <c:ptCount val="5"/>
                <c:pt idx="0">
                  <c:v>432</c:v>
                </c:pt>
                <c:pt idx="1">
                  <c:v>1242</c:v>
                </c:pt>
                <c:pt idx="2">
                  <c:v>3413</c:v>
                </c:pt>
                <c:pt idx="3">
                  <c:v>3877</c:v>
                </c:pt>
                <c:pt idx="4">
                  <c:v>1937</c:v>
                </c:pt>
              </c:numCache>
            </c:numRef>
          </c:val>
          <c:extLst>
            <c:ext xmlns:c16="http://schemas.microsoft.com/office/drawing/2014/chart" uri="{C3380CC4-5D6E-409C-BE32-E72D297353CC}">
              <c16:uniqueId val="{00000001-7E01-423E-BAAF-3B99445161B5}"/>
            </c:ext>
          </c:extLst>
        </c:ser>
        <c:dLbls>
          <c:showLegendKey val="0"/>
          <c:showVal val="0"/>
          <c:showCatName val="0"/>
          <c:showSerName val="0"/>
          <c:showPercent val="0"/>
          <c:showBubbleSize val="0"/>
        </c:dLbls>
        <c:gapWidth val="34"/>
        <c:axId val="2136410768"/>
        <c:axId val="2136428496"/>
      </c:barChart>
      <c:catAx>
        <c:axId val="2136410768"/>
        <c:scaling>
          <c:orientation val="minMax"/>
        </c:scaling>
        <c:delete val="0"/>
        <c:axPos val="b"/>
        <c:numFmt formatCode="General" sourceLinked="1"/>
        <c:majorTickMark val="none"/>
        <c:minorTickMark val="none"/>
        <c:tickLblPos val="nextTo"/>
        <c:spPr>
          <a:solidFill>
            <a:schemeClr val="accent6">
              <a:lumMod val="20000"/>
              <a:lumOff val="80000"/>
            </a:schemeClr>
          </a:solidFill>
        </c:spPr>
        <c:txPr>
          <a:bodyPr/>
          <a:lstStyle/>
          <a:p>
            <a:pPr>
              <a:defRPr sz="1400"/>
            </a:pPr>
            <a:endParaRPr lang="id-ID"/>
          </a:p>
        </c:txPr>
        <c:crossAx val="2136428496"/>
        <c:crosses val="autoZero"/>
        <c:auto val="1"/>
        <c:lblAlgn val="ctr"/>
        <c:lblOffset val="100"/>
        <c:tickMarkSkip val="1"/>
        <c:noMultiLvlLbl val="0"/>
      </c:catAx>
      <c:valAx>
        <c:axId val="2136428496"/>
        <c:scaling>
          <c:orientation val="minMax"/>
        </c:scaling>
        <c:delete val="1"/>
        <c:axPos val="l"/>
        <c:numFmt formatCode="General" sourceLinked="1"/>
        <c:majorTickMark val="none"/>
        <c:minorTickMark val="none"/>
        <c:tickLblPos val="nextTo"/>
        <c:crossAx val="2136410768"/>
        <c:crosses val="autoZero"/>
        <c:crossBetween val="between"/>
      </c:valAx>
    </c:plotArea>
    <c:legend>
      <c:legendPos val="b"/>
      <c:overlay val="0"/>
      <c:txPr>
        <a:bodyPr/>
        <a:lstStyle/>
        <a:p>
          <a:pPr>
            <a:defRPr sz="1400"/>
          </a:pPr>
          <a:endParaRPr lang="id-ID"/>
        </a:p>
      </c:txPr>
    </c:legend>
    <c:plotVisOnly val="1"/>
    <c:dispBlanksAs val="gap"/>
    <c:showDLblsOverMax val="0"/>
  </c:chart>
  <c:spPr>
    <a:ln>
      <a:solidFill>
        <a:srgbClr val="C00000"/>
      </a:solid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B4D3F-9FB1-4C74-9627-F96CDE25435B}" type="doc">
      <dgm:prSet loTypeId="urn:microsoft.com/office/officeart/2005/8/layout/arrow2" loCatId="process" qsTypeId="urn:microsoft.com/office/officeart/2005/8/quickstyle/simple1" qsCatId="simple" csTypeId="urn:microsoft.com/office/officeart/2005/8/colors/accent1_2" csCatId="accent1" phldr="1"/>
      <dgm:spPr/>
    </dgm:pt>
    <dgm:pt modelId="{009EA87F-E4D0-4DD6-B822-806ABD9D99DC}">
      <dgm:prSet phldrT="[Text]" custT="1"/>
      <dgm:spPr/>
      <dgm:t>
        <a:bodyPr/>
        <a:lstStyle/>
        <a:p>
          <a:pPr algn="l">
            <a:spcAft>
              <a:spcPts val="0"/>
            </a:spcAft>
          </a:pPr>
          <a:r>
            <a:rPr lang="en-US" sz="1600" b="1" dirty="0"/>
            <a:t>s/d </a:t>
          </a:r>
          <a:r>
            <a:rPr lang="en-US" sz="1600" b="1" dirty="0" err="1"/>
            <a:t>Juni</a:t>
          </a:r>
          <a:r>
            <a:rPr lang="id-ID" sz="1600" b="1" dirty="0"/>
            <a:t> ‘</a:t>
          </a:r>
          <a:r>
            <a:rPr lang="en-US" sz="1600" b="1" dirty="0"/>
            <a:t>11</a:t>
          </a:r>
          <a:endParaRPr lang="id-ID" sz="1600" b="1" dirty="0"/>
        </a:p>
        <a:p>
          <a:pPr algn="l">
            <a:spcAft>
              <a:spcPts val="0"/>
            </a:spcAft>
          </a:pPr>
          <a:r>
            <a:rPr lang="en-US" sz="1600" b="1" i="1" u="none" dirty="0"/>
            <a:t>Full Paper</a:t>
          </a:r>
          <a:endParaRPr lang="id-ID" sz="1600" b="1" i="1" u="none" dirty="0"/>
        </a:p>
        <a:p>
          <a:pPr algn="l">
            <a:spcAft>
              <a:spcPts val="0"/>
            </a:spcAft>
          </a:pPr>
          <a:r>
            <a:rPr lang="id-ID" sz="1600" b="0" i="0" dirty="0"/>
            <a:t>KEPMENKOWASBANGPAN 38/1999 dan PERMENPAN 59/1987</a:t>
          </a:r>
          <a:endParaRPr lang="en-US" sz="1600" b="0" i="0" dirty="0"/>
        </a:p>
        <a:p>
          <a:pPr algn="l">
            <a:spcAft>
              <a:spcPts val="0"/>
            </a:spcAft>
          </a:pPr>
          <a:endParaRPr lang="en-US" sz="800" b="1" i="1" dirty="0"/>
        </a:p>
      </dgm:t>
    </dgm:pt>
    <dgm:pt modelId="{628AF34E-072F-4E1B-8BC3-63E8FE4C9249}" type="parTrans" cxnId="{8A72E712-BAA0-4B3B-B3CB-74A502356C77}">
      <dgm:prSet/>
      <dgm:spPr/>
      <dgm:t>
        <a:bodyPr/>
        <a:lstStyle/>
        <a:p>
          <a:endParaRPr lang="en-US" b="1"/>
        </a:p>
      </dgm:t>
    </dgm:pt>
    <dgm:pt modelId="{DAE709DD-A6AE-4361-ABDF-72621594CAE8}" type="sibTrans" cxnId="{8A72E712-BAA0-4B3B-B3CB-74A502356C77}">
      <dgm:prSet/>
      <dgm:spPr/>
      <dgm:t>
        <a:bodyPr/>
        <a:lstStyle/>
        <a:p>
          <a:endParaRPr lang="en-US" b="1"/>
        </a:p>
      </dgm:t>
    </dgm:pt>
    <dgm:pt modelId="{5EA399CB-AB4D-4E18-80BC-4B2A2DE0DF6D}">
      <dgm:prSet phldrT="[Text]" custT="1"/>
      <dgm:spPr/>
      <dgm:t>
        <a:bodyPr/>
        <a:lstStyle/>
        <a:p>
          <a:pPr>
            <a:spcAft>
              <a:spcPts val="0"/>
            </a:spcAft>
          </a:pPr>
          <a:r>
            <a:rPr lang="en-US" sz="1600" b="1" dirty="0" err="1"/>
            <a:t>Juli</a:t>
          </a:r>
          <a:r>
            <a:rPr lang="id-ID" sz="1600" b="1" dirty="0"/>
            <a:t> ‘</a:t>
          </a:r>
          <a:r>
            <a:rPr lang="en-US" sz="1600" b="1" dirty="0"/>
            <a:t>11 s/d </a:t>
          </a:r>
          <a:r>
            <a:rPr lang="id-ID" sz="1600" b="1" dirty="0"/>
            <a:t>Okt</a:t>
          </a:r>
          <a:r>
            <a:rPr lang="en-US" sz="1600" b="1" dirty="0"/>
            <a:t> </a:t>
          </a:r>
          <a:r>
            <a:rPr lang="id-ID" sz="1600" b="1" dirty="0"/>
            <a:t>’</a:t>
          </a:r>
          <a:r>
            <a:rPr lang="en-US" sz="1600" b="1" dirty="0"/>
            <a:t>1</a:t>
          </a:r>
          <a:r>
            <a:rPr lang="id-ID" sz="1600" b="1" dirty="0"/>
            <a:t>4</a:t>
          </a:r>
        </a:p>
        <a:p>
          <a:pPr>
            <a:spcAft>
              <a:spcPts val="0"/>
            </a:spcAft>
          </a:pPr>
          <a:r>
            <a:rPr lang="en-US" sz="1600" b="1" i="1" u="none" dirty="0"/>
            <a:t>Semi Online</a:t>
          </a:r>
          <a:endParaRPr lang="id-ID" sz="1600" b="1" i="1" u="none" dirty="0"/>
        </a:p>
        <a:p>
          <a:pPr>
            <a:spcAft>
              <a:spcPts val="0"/>
            </a:spcAft>
          </a:pPr>
          <a:r>
            <a:rPr lang="id-ID" sz="1600" b="0" i="0" dirty="0"/>
            <a:t>KEPMENKOWASBANGPAN 38/1999</a:t>
          </a:r>
          <a:endParaRPr lang="en-US" sz="1600" b="0" i="0" dirty="0"/>
        </a:p>
      </dgm:t>
    </dgm:pt>
    <dgm:pt modelId="{A99F233E-1011-4AE2-94A6-3D954FCE32AD}" type="parTrans" cxnId="{BC745A75-029C-4D21-B109-0F056FC75D0C}">
      <dgm:prSet/>
      <dgm:spPr/>
      <dgm:t>
        <a:bodyPr/>
        <a:lstStyle/>
        <a:p>
          <a:endParaRPr lang="en-US" b="1"/>
        </a:p>
      </dgm:t>
    </dgm:pt>
    <dgm:pt modelId="{B413707D-22CE-42DA-A299-AF74D2BEA2A5}" type="sibTrans" cxnId="{BC745A75-029C-4D21-B109-0F056FC75D0C}">
      <dgm:prSet/>
      <dgm:spPr/>
      <dgm:t>
        <a:bodyPr/>
        <a:lstStyle/>
        <a:p>
          <a:endParaRPr lang="en-US" b="1"/>
        </a:p>
      </dgm:t>
    </dgm:pt>
    <dgm:pt modelId="{B1BF644D-C0ED-4734-B454-068CA78EFA57}">
      <dgm:prSet phldrT="[Text]" custT="1"/>
      <dgm:spPr/>
      <dgm:t>
        <a:bodyPr/>
        <a:lstStyle/>
        <a:p>
          <a:pPr algn="l">
            <a:lnSpc>
              <a:spcPct val="100000"/>
            </a:lnSpc>
            <a:spcAft>
              <a:spcPts val="0"/>
            </a:spcAft>
          </a:pPr>
          <a:r>
            <a:rPr lang="id-ID" sz="1600" b="1" dirty="0"/>
            <a:t>J</a:t>
          </a:r>
          <a:r>
            <a:rPr lang="en-US" sz="1600" b="1" dirty="0" err="1"/>
            <a:t>uli</a:t>
          </a:r>
          <a:r>
            <a:rPr lang="id-ID" sz="1600" b="1" dirty="0"/>
            <a:t> ‘</a:t>
          </a:r>
          <a:r>
            <a:rPr lang="en-US" sz="1600" b="1" dirty="0"/>
            <a:t>15</a:t>
          </a:r>
          <a:endParaRPr lang="id-ID" sz="1600" b="1" i="1" u="none" dirty="0"/>
        </a:p>
        <a:p>
          <a:pPr algn="l">
            <a:lnSpc>
              <a:spcPct val="100000"/>
            </a:lnSpc>
            <a:spcAft>
              <a:spcPts val="0"/>
            </a:spcAft>
          </a:pPr>
          <a:r>
            <a:rPr lang="en-US" sz="1600" b="1" i="1" u="none" dirty="0"/>
            <a:t>Online</a:t>
          </a:r>
          <a:r>
            <a:rPr lang="id-ID" sz="1600" b="1" i="1" u="none" dirty="0"/>
            <a:t> </a:t>
          </a:r>
          <a:r>
            <a:rPr lang="en-US" sz="1600" b="1" i="1" dirty="0"/>
            <a:t>(Paperless)</a:t>
          </a:r>
          <a:endParaRPr lang="id-ID" sz="1600" b="1" i="1" dirty="0"/>
        </a:p>
        <a:p>
          <a:pPr algn="l">
            <a:lnSpc>
              <a:spcPct val="100000"/>
            </a:lnSpc>
            <a:spcAft>
              <a:spcPts val="0"/>
            </a:spcAft>
          </a:pPr>
          <a:r>
            <a:rPr lang="id-ID" sz="1600" b="0" i="0" dirty="0"/>
            <a:t>PERMENPAN&amp;RB 17/2013</a:t>
          </a:r>
        </a:p>
        <a:p>
          <a:pPr algn="l">
            <a:lnSpc>
              <a:spcPct val="100000"/>
            </a:lnSpc>
            <a:spcAft>
              <a:spcPts val="0"/>
            </a:spcAft>
          </a:pPr>
          <a:r>
            <a:rPr lang="id-ID" sz="1600" b="0" i="0" dirty="0"/>
            <a:t>JO 46/2014</a:t>
          </a:r>
        </a:p>
        <a:p>
          <a:pPr algn="ctr">
            <a:lnSpc>
              <a:spcPct val="100000"/>
            </a:lnSpc>
            <a:spcAft>
              <a:spcPts val="0"/>
            </a:spcAft>
          </a:pPr>
          <a:endParaRPr lang="en-US" sz="1600" b="1" i="1" dirty="0"/>
        </a:p>
      </dgm:t>
    </dgm:pt>
    <dgm:pt modelId="{E3F135DE-AA5F-4DD4-85C7-51DAAE7B1D68}" type="parTrans" cxnId="{B097AB7F-A2F3-4784-A69F-1280B148A7D4}">
      <dgm:prSet/>
      <dgm:spPr/>
      <dgm:t>
        <a:bodyPr/>
        <a:lstStyle/>
        <a:p>
          <a:endParaRPr lang="en-US" b="1"/>
        </a:p>
      </dgm:t>
    </dgm:pt>
    <dgm:pt modelId="{3F834D9B-2E00-42F4-BBF8-C849CB4F583A}" type="sibTrans" cxnId="{B097AB7F-A2F3-4784-A69F-1280B148A7D4}">
      <dgm:prSet/>
      <dgm:spPr/>
      <dgm:t>
        <a:bodyPr/>
        <a:lstStyle/>
        <a:p>
          <a:endParaRPr lang="en-US" b="1"/>
        </a:p>
      </dgm:t>
    </dgm:pt>
    <dgm:pt modelId="{A66B952B-0AA8-435E-9FDF-14A167DB99E0}">
      <dgm:prSet phldrT="[Text]" custT="1"/>
      <dgm:spPr/>
      <dgm:t>
        <a:bodyPr/>
        <a:lstStyle/>
        <a:p>
          <a:r>
            <a:rPr lang="id-ID" sz="1600" b="1" dirty="0"/>
            <a:t>Nov</a:t>
          </a:r>
          <a:r>
            <a:rPr lang="en-US" sz="1600" b="1" dirty="0"/>
            <a:t> </a:t>
          </a:r>
          <a:r>
            <a:rPr lang="id-ID" sz="1600" b="1" dirty="0"/>
            <a:t>‘</a:t>
          </a:r>
          <a:r>
            <a:rPr lang="en-US" sz="1600" b="1" dirty="0"/>
            <a:t>1</a:t>
          </a:r>
          <a:r>
            <a:rPr lang="id-ID" sz="1600" b="1" dirty="0"/>
            <a:t>4 s/d Juni ‘15</a:t>
          </a:r>
          <a:endParaRPr lang="id-ID" sz="1600" b="1" i="1" u="none" dirty="0"/>
        </a:p>
        <a:p>
          <a:r>
            <a:rPr lang="en-US" sz="1600" b="1" i="1" u="none" dirty="0"/>
            <a:t>Semi Online </a:t>
          </a:r>
          <a:r>
            <a:rPr lang="id-ID" sz="1600" b="1" i="1" u="none" dirty="0"/>
            <a:t>(Less Paper)</a:t>
          </a:r>
        </a:p>
        <a:p>
          <a:r>
            <a:rPr lang="id-ID" sz="1600" b="0" i="0" dirty="0"/>
            <a:t>PERMENPAN&amp;RB 17/2013</a:t>
          </a:r>
        </a:p>
        <a:p>
          <a:r>
            <a:rPr lang="id-ID" sz="1600" b="0" i="0" dirty="0"/>
            <a:t>JO 46/2014</a:t>
          </a:r>
          <a:endParaRPr lang="en-US" sz="1600" b="0" i="1" u="sng" dirty="0"/>
        </a:p>
      </dgm:t>
    </dgm:pt>
    <dgm:pt modelId="{7A01CBDA-0EAA-4AFD-BDE3-9D16C7F7AB68}" type="parTrans" cxnId="{5A31AB72-448F-4E87-8035-9F9E8623D37D}">
      <dgm:prSet/>
      <dgm:spPr/>
      <dgm:t>
        <a:bodyPr/>
        <a:lstStyle/>
        <a:p>
          <a:endParaRPr lang="id-ID"/>
        </a:p>
      </dgm:t>
    </dgm:pt>
    <dgm:pt modelId="{9F50506C-2CCC-4244-9DF4-3C9B34DF8500}" type="sibTrans" cxnId="{5A31AB72-448F-4E87-8035-9F9E8623D37D}">
      <dgm:prSet/>
      <dgm:spPr/>
      <dgm:t>
        <a:bodyPr/>
        <a:lstStyle/>
        <a:p>
          <a:endParaRPr lang="id-ID"/>
        </a:p>
      </dgm:t>
    </dgm:pt>
    <dgm:pt modelId="{7BC53FBD-92A3-4059-A614-17C3BDAB39DB}" type="pres">
      <dgm:prSet presAssocID="{9EAB4D3F-9FB1-4C74-9627-F96CDE25435B}" presName="arrowDiagram" presStyleCnt="0">
        <dgm:presLayoutVars>
          <dgm:chMax val="5"/>
          <dgm:dir/>
          <dgm:resizeHandles val="exact"/>
        </dgm:presLayoutVars>
      </dgm:prSet>
      <dgm:spPr/>
    </dgm:pt>
    <dgm:pt modelId="{9F99E386-7FBD-4FF8-824A-612CCC90F507}" type="pres">
      <dgm:prSet presAssocID="{9EAB4D3F-9FB1-4C74-9627-F96CDE25435B}" presName="arrow" presStyleLbl="bgShp" presStyleIdx="0" presStyleCnt="1" custLinFactNeighborX="591" custLinFactNeighborY="-1187"/>
      <dgm:spPr/>
    </dgm:pt>
    <dgm:pt modelId="{8D6307FC-3721-4F04-8435-8C02C8A99BB4}" type="pres">
      <dgm:prSet presAssocID="{9EAB4D3F-9FB1-4C74-9627-F96CDE25435B}" presName="arrowDiagram4" presStyleCnt="0"/>
      <dgm:spPr/>
    </dgm:pt>
    <dgm:pt modelId="{48445A6C-63E2-4838-B1E2-FAE7EF2CED2B}" type="pres">
      <dgm:prSet presAssocID="{009EA87F-E4D0-4DD6-B822-806ABD9D99DC}" presName="bullet4a" presStyleLbl="node1" presStyleIdx="0" presStyleCnt="4"/>
      <dgm:spPr/>
    </dgm:pt>
    <dgm:pt modelId="{C02AFBCD-D480-4C77-8D48-021E83619D83}" type="pres">
      <dgm:prSet presAssocID="{009EA87F-E4D0-4DD6-B822-806ABD9D99DC}" presName="textBox4a" presStyleLbl="revTx" presStyleIdx="0" presStyleCnt="4" custScaleX="240238" custScaleY="70063" custLinFactNeighborX="-31674" custLinFactNeighborY="8535">
        <dgm:presLayoutVars>
          <dgm:bulletEnabled val="1"/>
        </dgm:presLayoutVars>
      </dgm:prSet>
      <dgm:spPr/>
    </dgm:pt>
    <dgm:pt modelId="{6621AA9E-E9D0-45ED-B2EE-6E558422F456}" type="pres">
      <dgm:prSet presAssocID="{5EA399CB-AB4D-4E18-80BC-4B2A2DE0DF6D}" presName="bullet4b" presStyleLbl="node1" presStyleIdx="1" presStyleCnt="4"/>
      <dgm:spPr/>
    </dgm:pt>
    <dgm:pt modelId="{A428F7C5-773C-4214-9866-777499917D08}" type="pres">
      <dgm:prSet presAssocID="{5EA399CB-AB4D-4E18-80BC-4B2A2DE0DF6D}" presName="textBox4b" presStyleLbl="revTx" presStyleIdx="1" presStyleCnt="4" custScaleX="176359" custScaleY="58781" custLinFactNeighborX="-88507" custLinFactNeighborY="-67362">
        <dgm:presLayoutVars>
          <dgm:bulletEnabled val="1"/>
        </dgm:presLayoutVars>
      </dgm:prSet>
      <dgm:spPr/>
    </dgm:pt>
    <dgm:pt modelId="{953A2F19-F80F-40E5-A4B9-A31005AD80D6}" type="pres">
      <dgm:prSet presAssocID="{A66B952B-0AA8-435E-9FDF-14A167DB99E0}" presName="bullet4c" presStyleLbl="node1" presStyleIdx="2" presStyleCnt="4"/>
      <dgm:spPr/>
    </dgm:pt>
    <dgm:pt modelId="{FA5C3164-611E-4FB4-9929-8CDF96B052E1}" type="pres">
      <dgm:prSet presAssocID="{A66B952B-0AA8-435E-9FDF-14A167DB99E0}" presName="textBox4c" presStyleLbl="revTx" presStyleIdx="2" presStyleCnt="4" custScaleX="181041" custScaleY="48258" custLinFactNeighborX="3726" custLinFactNeighborY="-16004">
        <dgm:presLayoutVars>
          <dgm:bulletEnabled val="1"/>
        </dgm:presLayoutVars>
      </dgm:prSet>
      <dgm:spPr/>
    </dgm:pt>
    <dgm:pt modelId="{70206968-2DD7-4E94-947E-0D57BE9B4A74}" type="pres">
      <dgm:prSet presAssocID="{B1BF644D-C0ED-4734-B454-068CA78EFA57}" presName="bullet4d" presStyleLbl="node1" presStyleIdx="3" presStyleCnt="4"/>
      <dgm:spPr/>
    </dgm:pt>
    <dgm:pt modelId="{22B51791-3131-4720-8103-5ABD62852185}" type="pres">
      <dgm:prSet presAssocID="{B1BF644D-C0ED-4734-B454-068CA78EFA57}" presName="textBox4d" presStyleLbl="revTx" presStyleIdx="3" presStyleCnt="4" custScaleX="138741" custScaleY="46031" custLinFactNeighborX="66320" custLinFactNeighborY="-30323">
        <dgm:presLayoutVars>
          <dgm:bulletEnabled val="1"/>
        </dgm:presLayoutVars>
      </dgm:prSet>
      <dgm:spPr/>
    </dgm:pt>
  </dgm:ptLst>
  <dgm:cxnLst>
    <dgm:cxn modelId="{8A72E712-BAA0-4B3B-B3CB-74A502356C77}" srcId="{9EAB4D3F-9FB1-4C74-9627-F96CDE25435B}" destId="{009EA87F-E4D0-4DD6-B822-806ABD9D99DC}" srcOrd="0" destOrd="0" parTransId="{628AF34E-072F-4E1B-8BC3-63E8FE4C9249}" sibTransId="{DAE709DD-A6AE-4361-ABDF-72621594CAE8}"/>
    <dgm:cxn modelId="{5A31AB72-448F-4E87-8035-9F9E8623D37D}" srcId="{9EAB4D3F-9FB1-4C74-9627-F96CDE25435B}" destId="{A66B952B-0AA8-435E-9FDF-14A167DB99E0}" srcOrd="2" destOrd="0" parTransId="{7A01CBDA-0EAA-4AFD-BDE3-9D16C7F7AB68}" sibTransId="{9F50506C-2CCC-4244-9DF4-3C9B34DF8500}"/>
    <dgm:cxn modelId="{BC745A75-029C-4D21-B109-0F056FC75D0C}" srcId="{9EAB4D3F-9FB1-4C74-9627-F96CDE25435B}" destId="{5EA399CB-AB4D-4E18-80BC-4B2A2DE0DF6D}" srcOrd="1" destOrd="0" parTransId="{A99F233E-1011-4AE2-94A6-3D954FCE32AD}" sibTransId="{B413707D-22CE-42DA-A299-AF74D2BEA2A5}"/>
    <dgm:cxn modelId="{B097AB7F-A2F3-4784-A69F-1280B148A7D4}" srcId="{9EAB4D3F-9FB1-4C74-9627-F96CDE25435B}" destId="{B1BF644D-C0ED-4734-B454-068CA78EFA57}" srcOrd="3" destOrd="0" parTransId="{E3F135DE-AA5F-4DD4-85C7-51DAAE7B1D68}" sibTransId="{3F834D9B-2E00-42F4-BBF8-C849CB4F583A}"/>
    <dgm:cxn modelId="{54B9319D-6040-E048-8D47-9FB3E945A119}" type="presOf" srcId="{A66B952B-0AA8-435E-9FDF-14A167DB99E0}" destId="{FA5C3164-611E-4FB4-9929-8CDF96B052E1}" srcOrd="0" destOrd="0" presId="urn:microsoft.com/office/officeart/2005/8/layout/arrow2"/>
    <dgm:cxn modelId="{060A19AC-4679-C640-965C-929BE482F44B}" type="presOf" srcId="{B1BF644D-C0ED-4734-B454-068CA78EFA57}" destId="{22B51791-3131-4720-8103-5ABD62852185}" srcOrd="0" destOrd="0" presId="urn:microsoft.com/office/officeart/2005/8/layout/arrow2"/>
    <dgm:cxn modelId="{565DD8CB-3DD9-424C-8CDA-6DB264A71ADF}" type="presOf" srcId="{009EA87F-E4D0-4DD6-B822-806ABD9D99DC}" destId="{C02AFBCD-D480-4C77-8D48-021E83619D83}" srcOrd="0" destOrd="0" presId="urn:microsoft.com/office/officeart/2005/8/layout/arrow2"/>
    <dgm:cxn modelId="{CAAB34E3-0C55-2E49-94CF-41C354C73442}" type="presOf" srcId="{5EA399CB-AB4D-4E18-80BC-4B2A2DE0DF6D}" destId="{A428F7C5-773C-4214-9866-777499917D08}" srcOrd="0" destOrd="0" presId="urn:microsoft.com/office/officeart/2005/8/layout/arrow2"/>
    <dgm:cxn modelId="{54B650FA-14C5-A946-926C-202C319BA4FB}" type="presOf" srcId="{9EAB4D3F-9FB1-4C74-9627-F96CDE25435B}" destId="{7BC53FBD-92A3-4059-A614-17C3BDAB39DB}" srcOrd="0" destOrd="0" presId="urn:microsoft.com/office/officeart/2005/8/layout/arrow2"/>
    <dgm:cxn modelId="{A583CC3D-3109-7D49-A157-9CA62C73017F}" type="presParOf" srcId="{7BC53FBD-92A3-4059-A614-17C3BDAB39DB}" destId="{9F99E386-7FBD-4FF8-824A-612CCC90F507}" srcOrd="0" destOrd="0" presId="urn:microsoft.com/office/officeart/2005/8/layout/arrow2"/>
    <dgm:cxn modelId="{B26740E6-7E74-FE43-99FC-EB6FF2C0175F}" type="presParOf" srcId="{7BC53FBD-92A3-4059-A614-17C3BDAB39DB}" destId="{8D6307FC-3721-4F04-8435-8C02C8A99BB4}" srcOrd="1" destOrd="0" presId="urn:microsoft.com/office/officeart/2005/8/layout/arrow2"/>
    <dgm:cxn modelId="{8829474F-AF2A-C54B-B60E-8468F8D02D98}" type="presParOf" srcId="{8D6307FC-3721-4F04-8435-8C02C8A99BB4}" destId="{48445A6C-63E2-4838-B1E2-FAE7EF2CED2B}" srcOrd="0" destOrd="0" presId="urn:microsoft.com/office/officeart/2005/8/layout/arrow2"/>
    <dgm:cxn modelId="{0D9B26C6-38B0-D444-975D-EC1390C5ADE6}" type="presParOf" srcId="{8D6307FC-3721-4F04-8435-8C02C8A99BB4}" destId="{C02AFBCD-D480-4C77-8D48-021E83619D83}" srcOrd="1" destOrd="0" presId="urn:microsoft.com/office/officeart/2005/8/layout/arrow2"/>
    <dgm:cxn modelId="{33FB95DD-9CD5-5147-B9E3-6068C05E6CCE}" type="presParOf" srcId="{8D6307FC-3721-4F04-8435-8C02C8A99BB4}" destId="{6621AA9E-E9D0-45ED-B2EE-6E558422F456}" srcOrd="2" destOrd="0" presId="urn:microsoft.com/office/officeart/2005/8/layout/arrow2"/>
    <dgm:cxn modelId="{B05A239E-C30F-EB48-9DA2-E94807912A4A}" type="presParOf" srcId="{8D6307FC-3721-4F04-8435-8C02C8A99BB4}" destId="{A428F7C5-773C-4214-9866-777499917D08}" srcOrd="3" destOrd="0" presId="urn:microsoft.com/office/officeart/2005/8/layout/arrow2"/>
    <dgm:cxn modelId="{E66818ED-8601-8F44-B3EA-290BFCCDDFF6}" type="presParOf" srcId="{8D6307FC-3721-4F04-8435-8C02C8A99BB4}" destId="{953A2F19-F80F-40E5-A4B9-A31005AD80D6}" srcOrd="4" destOrd="0" presId="urn:microsoft.com/office/officeart/2005/8/layout/arrow2"/>
    <dgm:cxn modelId="{B7E4344A-7B52-B047-8252-A5182C668094}" type="presParOf" srcId="{8D6307FC-3721-4F04-8435-8C02C8A99BB4}" destId="{FA5C3164-611E-4FB4-9929-8CDF96B052E1}" srcOrd="5" destOrd="0" presId="urn:microsoft.com/office/officeart/2005/8/layout/arrow2"/>
    <dgm:cxn modelId="{D56FE071-AD82-7343-A3DF-CEFD2D73CB18}" type="presParOf" srcId="{8D6307FC-3721-4F04-8435-8C02C8A99BB4}" destId="{70206968-2DD7-4E94-947E-0D57BE9B4A74}" srcOrd="6" destOrd="0" presId="urn:microsoft.com/office/officeart/2005/8/layout/arrow2"/>
    <dgm:cxn modelId="{21D748F8-9E37-4647-B68D-AD345C627E61}" type="presParOf" srcId="{8D6307FC-3721-4F04-8435-8C02C8A99BB4}" destId="{22B51791-3131-4720-8103-5ABD62852185}"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9E386-7FBD-4FF8-824A-612CCC90F507}">
      <dsp:nvSpPr>
        <dsp:cNvPr id="0" name=""/>
        <dsp:cNvSpPr/>
      </dsp:nvSpPr>
      <dsp:spPr>
        <a:xfrm>
          <a:off x="41142" y="42218"/>
          <a:ext cx="8308615" cy="519288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445A6C-63E2-4838-B1E2-FAE7EF2CED2B}">
      <dsp:nvSpPr>
        <dsp:cNvPr id="0" name=""/>
        <dsp:cNvSpPr/>
      </dsp:nvSpPr>
      <dsp:spPr>
        <a:xfrm>
          <a:off x="859540" y="3965286"/>
          <a:ext cx="191098" cy="1910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2AFBCD-D480-4C77-8D48-021E83619D83}">
      <dsp:nvSpPr>
        <dsp:cNvPr id="0" name=""/>
        <dsp:cNvSpPr/>
      </dsp:nvSpPr>
      <dsp:spPr>
        <a:xfrm>
          <a:off x="-41142" y="4351316"/>
          <a:ext cx="3413237" cy="865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59" tIns="0" rIns="0" bIns="0" numCol="1" spcCol="1270" anchor="t" anchorCtr="0">
          <a:noAutofit/>
        </a:bodyPr>
        <a:lstStyle/>
        <a:p>
          <a:pPr marL="0" lvl="0" indent="0" algn="l" defTabSz="711200">
            <a:lnSpc>
              <a:spcPct val="90000"/>
            </a:lnSpc>
            <a:spcBef>
              <a:spcPct val="0"/>
            </a:spcBef>
            <a:spcAft>
              <a:spcPts val="0"/>
            </a:spcAft>
            <a:buNone/>
          </a:pPr>
          <a:r>
            <a:rPr lang="en-US" sz="1600" b="1" kern="1200" dirty="0"/>
            <a:t>s/d </a:t>
          </a:r>
          <a:r>
            <a:rPr lang="en-US" sz="1600" b="1" kern="1200" dirty="0" err="1"/>
            <a:t>Juni</a:t>
          </a:r>
          <a:r>
            <a:rPr lang="id-ID" sz="1600" b="1" kern="1200" dirty="0"/>
            <a:t> ‘</a:t>
          </a:r>
          <a:r>
            <a:rPr lang="en-US" sz="1600" b="1" kern="1200" dirty="0"/>
            <a:t>11</a:t>
          </a:r>
          <a:endParaRPr lang="id-ID" sz="1600" b="1" kern="1200" dirty="0"/>
        </a:p>
        <a:p>
          <a:pPr marL="0" lvl="0" indent="0" algn="l" defTabSz="711200">
            <a:lnSpc>
              <a:spcPct val="90000"/>
            </a:lnSpc>
            <a:spcBef>
              <a:spcPct val="0"/>
            </a:spcBef>
            <a:spcAft>
              <a:spcPts val="0"/>
            </a:spcAft>
            <a:buNone/>
          </a:pPr>
          <a:r>
            <a:rPr lang="en-US" sz="1600" b="1" i="1" u="none" kern="1200" dirty="0"/>
            <a:t>Full Paper</a:t>
          </a:r>
          <a:endParaRPr lang="id-ID" sz="1600" b="1" i="1" u="none" kern="1200" dirty="0"/>
        </a:p>
        <a:p>
          <a:pPr marL="0" lvl="0" indent="0" algn="l" defTabSz="711200">
            <a:lnSpc>
              <a:spcPct val="90000"/>
            </a:lnSpc>
            <a:spcBef>
              <a:spcPct val="0"/>
            </a:spcBef>
            <a:spcAft>
              <a:spcPts val="0"/>
            </a:spcAft>
            <a:buNone/>
          </a:pPr>
          <a:r>
            <a:rPr lang="id-ID" sz="1600" b="0" i="0" kern="1200" dirty="0"/>
            <a:t>KEPMENKOWASBANGPAN 38/1999 dan PERMENPAN 59/1987</a:t>
          </a:r>
          <a:endParaRPr lang="en-US" sz="1600" b="0" i="0" kern="1200" dirty="0"/>
        </a:p>
        <a:p>
          <a:pPr marL="0" lvl="0" indent="0" algn="l" defTabSz="711200">
            <a:lnSpc>
              <a:spcPct val="90000"/>
            </a:lnSpc>
            <a:spcBef>
              <a:spcPct val="0"/>
            </a:spcBef>
            <a:spcAft>
              <a:spcPts val="0"/>
            </a:spcAft>
            <a:buNone/>
          </a:pPr>
          <a:endParaRPr lang="en-US" sz="800" b="1" i="1" kern="1200" dirty="0"/>
        </a:p>
      </dsp:txBody>
      <dsp:txXfrm>
        <a:off x="-41142" y="4351316"/>
        <a:ext cx="3413237" cy="865913"/>
      </dsp:txXfrm>
    </dsp:sp>
    <dsp:sp modelId="{6621AA9E-E9D0-45ED-B2EE-6E558422F456}">
      <dsp:nvSpPr>
        <dsp:cNvPr id="0" name=""/>
        <dsp:cNvSpPr/>
      </dsp:nvSpPr>
      <dsp:spPr>
        <a:xfrm>
          <a:off x="2209690" y="2757421"/>
          <a:ext cx="332344" cy="33234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28F7C5-773C-4214-9866-777499917D08}">
      <dsp:nvSpPr>
        <dsp:cNvPr id="0" name=""/>
        <dsp:cNvSpPr/>
      </dsp:nvSpPr>
      <dsp:spPr>
        <a:xfrm>
          <a:off x="165425" y="1814087"/>
          <a:ext cx="3077127" cy="139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103" tIns="0" rIns="0" bIns="0" numCol="1" spcCol="1270" anchor="t" anchorCtr="0">
          <a:noAutofit/>
        </a:bodyPr>
        <a:lstStyle/>
        <a:p>
          <a:pPr marL="0" lvl="0" indent="0" algn="l" defTabSz="711200">
            <a:lnSpc>
              <a:spcPct val="90000"/>
            </a:lnSpc>
            <a:spcBef>
              <a:spcPct val="0"/>
            </a:spcBef>
            <a:spcAft>
              <a:spcPts val="0"/>
            </a:spcAft>
            <a:buNone/>
          </a:pPr>
          <a:r>
            <a:rPr lang="en-US" sz="1600" b="1" kern="1200" dirty="0" err="1"/>
            <a:t>Juli</a:t>
          </a:r>
          <a:r>
            <a:rPr lang="id-ID" sz="1600" b="1" kern="1200" dirty="0"/>
            <a:t> ‘</a:t>
          </a:r>
          <a:r>
            <a:rPr lang="en-US" sz="1600" b="1" kern="1200" dirty="0"/>
            <a:t>11 s/d </a:t>
          </a:r>
          <a:r>
            <a:rPr lang="id-ID" sz="1600" b="1" kern="1200" dirty="0"/>
            <a:t>Okt</a:t>
          </a:r>
          <a:r>
            <a:rPr lang="en-US" sz="1600" b="1" kern="1200" dirty="0"/>
            <a:t> </a:t>
          </a:r>
          <a:r>
            <a:rPr lang="id-ID" sz="1600" b="1" kern="1200" dirty="0"/>
            <a:t>’</a:t>
          </a:r>
          <a:r>
            <a:rPr lang="en-US" sz="1600" b="1" kern="1200" dirty="0"/>
            <a:t>1</a:t>
          </a:r>
          <a:r>
            <a:rPr lang="id-ID" sz="1600" b="1" kern="1200" dirty="0"/>
            <a:t>4</a:t>
          </a:r>
        </a:p>
        <a:p>
          <a:pPr marL="0" lvl="0" indent="0" algn="l" defTabSz="711200">
            <a:lnSpc>
              <a:spcPct val="90000"/>
            </a:lnSpc>
            <a:spcBef>
              <a:spcPct val="0"/>
            </a:spcBef>
            <a:spcAft>
              <a:spcPts val="0"/>
            </a:spcAft>
            <a:buNone/>
          </a:pPr>
          <a:r>
            <a:rPr lang="en-US" sz="1600" b="1" i="1" u="none" kern="1200" dirty="0"/>
            <a:t>Semi Online</a:t>
          </a:r>
          <a:endParaRPr lang="id-ID" sz="1600" b="1" i="1" u="none" kern="1200" dirty="0"/>
        </a:p>
        <a:p>
          <a:pPr marL="0" lvl="0" indent="0" algn="l" defTabSz="711200">
            <a:lnSpc>
              <a:spcPct val="90000"/>
            </a:lnSpc>
            <a:spcBef>
              <a:spcPct val="0"/>
            </a:spcBef>
            <a:spcAft>
              <a:spcPts val="0"/>
            </a:spcAft>
            <a:buNone/>
          </a:pPr>
          <a:r>
            <a:rPr lang="id-ID" sz="1600" b="0" i="0" kern="1200" dirty="0"/>
            <a:t>KEPMENKOWASBANGPAN 38/1999</a:t>
          </a:r>
          <a:endParaRPr lang="en-US" sz="1600" b="0" i="0" kern="1200" dirty="0"/>
        </a:p>
      </dsp:txBody>
      <dsp:txXfrm>
        <a:off x="165425" y="1814087"/>
        <a:ext cx="3077127" cy="1394960"/>
      </dsp:txXfrm>
    </dsp:sp>
    <dsp:sp modelId="{953A2F19-F80F-40E5-A4B9-A31005AD80D6}">
      <dsp:nvSpPr>
        <dsp:cNvPr id="0" name=""/>
        <dsp:cNvSpPr/>
      </dsp:nvSpPr>
      <dsp:spPr>
        <a:xfrm>
          <a:off x="3933728" y="1867361"/>
          <a:ext cx="440356" cy="44035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5C3164-611E-4FB4-9929-8CDF96B052E1}">
      <dsp:nvSpPr>
        <dsp:cNvPr id="0" name=""/>
        <dsp:cNvSpPr/>
      </dsp:nvSpPr>
      <dsp:spPr>
        <a:xfrm>
          <a:off x="3511912" y="2404191"/>
          <a:ext cx="3158819" cy="1548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336" tIns="0" rIns="0" bIns="0" numCol="1" spcCol="1270" anchor="t" anchorCtr="0">
          <a:noAutofit/>
        </a:bodyPr>
        <a:lstStyle/>
        <a:p>
          <a:pPr marL="0" lvl="0" indent="0" algn="l" defTabSz="711200">
            <a:lnSpc>
              <a:spcPct val="90000"/>
            </a:lnSpc>
            <a:spcBef>
              <a:spcPct val="0"/>
            </a:spcBef>
            <a:spcAft>
              <a:spcPct val="35000"/>
            </a:spcAft>
            <a:buNone/>
          </a:pPr>
          <a:r>
            <a:rPr lang="id-ID" sz="1600" b="1" kern="1200" dirty="0"/>
            <a:t>Nov</a:t>
          </a:r>
          <a:r>
            <a:rPr lang="en-US" sz="1600" b="1" kern="1200" dirty="0"/>
            <a:t> </a:t>
          </a:r>
          <a:r>
            <a:rPr lang="id-ID" sz="1600" b="1" kern="1200" dirty="0"/>
            <a:t>‘</a:t>
          </a:r>
          <a:r>
            <a:rPr lang="en-US" sz="1600" b="1" kern="1200" dirty="0"/>
            <a:t>1</a:t>
          </a:r>
          <a:r>
            <a:rPr lang="id-ID" sz="1600" b="1" kern="1200" dirty="0"/>
            <a:t>4 s/d Juni ‘15</a:t>
          </a:r>
          <a:endParaRPr lang="id-ID" sz="1600" b="1" i="1" u="none" kern="1200" dirty="0"/>
        </a:p>
        <a:p>
          <a:pPr marL="0" lvl="0" indent="0" algn="l" defTabSz="711200">
            <a:lnSpc>
              <a:spcPct val="90000"/>
            </a:lnSpc>
            <a:spcBef>
              <a:spcPct val="0"/>
            </a:spcBef>
            <a:spcAft>
              <a:spcPct val="35000"/>
            </a:spcAft>
            <a:buNone/>
          </a:pPr>
          <a:r>
            <a:rPr lang="en-US" sz="1600" b="1" i="1" u="none" kern="1200" dirty="0"/>
            <a:t>Semi Online </a:t>
          </a:r>
          <a:r>
            <a:rPr lang="id-ID" sz="1600" b="1" i="1" u="none" kern="1200" dirty="0"/>
            <a:t>(Less Paper)</a:t>
          </a:r>
        </a:p>
        <a:p>
          <a:pPr marL="0" lvl="0" indent="0" algn="l" defTabSz="711200">
            <a:lnSpc>
              <a:spcPct val="90000"/>
            </a:lnSpc>
            <a:spcBef>
              <a:spcPct val="0"/>
            </a:spcBef>
            <a:spcAft>
              <a:spcPct val="35000"/>
            </a:spcAft>
            <a:buNone/>
          </a:pPr>
          <a:r>
            <a:rPr lang="id-ID" sz="1600" b="0" i="0" kern="1200" dirty="0"/>
            <a:t>PERMENPAN&amp;RB 17/2013</a:t>
          </a:r>
        </a:p>
        <a:p>
          <a:pPr marL="0" lvl="0" indent="0" algn="l" defTabSz="711200">
            <a:lnSpc>
              <a:spcPct val="90000"/>
            </a:lnSpc>
            <a:spcBef>
              <a:spcPct val="0"/>
            </a:spcBef>
            <a:spcAft>
              <a:spcPct val="35000"/>
            </a:spcAft>
            <a:buNone/>
          </a:pPr>
          <a:r>
            <a:rPr lang="id-ID" sz="1600" b="0" i="0" kern="1200" dirty="0"/>
            <a:t>JO 46/2014</a:t>
          </a:r>
          <a:endParaRPr lang="en-US" sz="1600" b="0" i="1" u="sng" kern="1200" dirty="0"/>
        </a:p>
      </dsp:txBody>
      <dsp:txXfrm>
        <a:off x="3511912" y="2404191"/>
        <a:ext cx="3158819" cy="1548696"/>
      </dsp:txXfrm>
    </dsp:sp>
    <dsp:sp modelId="{70206968-2DD7-4E94-947E-0D57BE9B4A74}">
      <dsp:nvSpPr>
        <dsp:cNvPr id="0" name=""/>
        <dsp:cNvSpPr/>
      </dsp:nvSpPr>
      <dsp:spPr>
        <a:xfrm>
          <a:off x="5811475" y="1278488"/>
          <a:ext cx="589911" cy="58991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B51791-3131-4720-8103-5ABD62852185}">
      <dsp:nvSpPr>
        <dsp:cNvPr id="0" name=""/>
        <dsp:cNvSpPr/>
      </dsp:nvSpPr>
      <dsp:spPr>
        <a:xfrm>
          <a:off x="5887849" y="1449141"/>
          <a:ext cx="2420765" cy="1713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582" tIns="0" rIns="0" bIns="0" numCol="1" spcCol="1270" anchor="t" anchorCtr="0">
          <a:noAutofit/>
        </a:bodyPr>
        <a:lstStyle/>
        <a:p>
          <a:pPr marL="0" lvl="0" indent="0" algn="l" defTabSz="711200">
            <a:lnSpc>
              <a:spcPct val="100000"/>
            </a:lnSpc>
            <a:spcBef>
              <a:spcPct val="0"/>
            </a:spcBef>
            <a:spcAft>
              <a:spcPts val="0"/>
            </a:spcAft>
            <a:buNone/>
          </a:pPr>
          <a:r>
            <a:rPr lang="id-ID" sz="1600" b="1" kern="1200" dirty="0"/>
            <a:t>J</a:t>
          </a:r>
          <a:r>
            <a:rPr lang="en-US" sz="1600" b="1" kern="1200" dirty="0" err="1"/>
            <a:t>uli</a:t>
          </a:r>
          <a:r>
            <a:rPr lang="id-ID" sz="1600" b="1" kern="1200" dirty="0"/>
            <a:t> ‘</a:t>
          </a:r>
          <a:r>
            <a:rPr lang="en-US" sz="1600" b="1" kern="1200" dirty="0"/>
            <a:t>15</a:t>
          </a:r>
          <a:endParaRPr lang="id-ID" sz="1600" b="1" i="1" u="none" kern="1200" dirty="0"/>
        </a:p>
        <a:p>
          <a:pPr marL="0" lvl="0" indent="0" algn="l" defTabSz="711200">
            <a:lnSpc>
              <a:spcPct val="100000"/>
            </a:lnSpc>
            <a:spcBef>
              <a:spcPct val="0"/>
            </a:spcBef>
            <a:spcAft>
              <a:spcPts val="0"/>
            </a:spcAft>
            <a:buNone/>
          </a:pPr>
          <a:r>
            <a:rPr lang="en-US" sz="1600" b="1" i="1" u="none" kern="1200" dirty="0"/>
            <a:t>Online</a:t>
          </a:r>
          <a:r>
            <a:rPr lang="id-ID" sz="1600" b="1" i="1" u="none" kern="1200" dirty="0"/>
            <a:t> </a:t>
          </a:r>
          <a:r>
            <a:rPr lang="en-US" sz="1600" b="1" i="1" kern="1200" dirty="0"/>
            <a:t>(Paperless)</a:t>
          </a:r>
          <a:endParaRPr lang="id-ID" sz="1600" b="1" i="1" kern="1200" dirty="0"/>
        </a:p>
        <a:p>
          <a:pPr marL="0" lvl="0" indent="0" algn="l" defTabSz="711200">
            <a:lnSpc>
              <a:spcPct val="100000"/>
            </a:lnSpc>
            <a:spcBef>
              <a:spcPct val="0"/>
            </a:spcBef>
            <a:spcAft>
              <a:spcPts val="0"/>
            </a:spcAft>
            <a:buNone/>
          </a:pPr>
          <a:r>
            <a:rPr lang="id-ID" sz="1600" b="0" i="0" kern="1200" dirty="0"/>
            <a:t>PERMENPAN&amp;RB 17/2013</a:t>
          </a:r>
        </a:p>
        <a:p>
          <a:pPr marL="0" lvl="0" indent="0" algn="l" defTabSz="711200">
            <a:lnSpc>
              <a:spcPct val="100000"/>
            </a:lnSpc>
            <a:spcBef>
              <a:spcPct val="0"/>
            </a:spcBef>
            <a:spcAft>
              <a:spcPts val="0"/>
            </a:spcAft>
            <a:buNone/>
          </a:pPr>
          <a:r>
            <a:rPr lang="id-ID" sz="1600" b="0" i="0" kern="1200" dirty="0"/>
            <a:t>JO 46/2014</a:t>
          </a:r>
        </a:p>
        <a:p>
          <a:pPr marL="0" lvl="0" indent="0" algn="ctr" defTabSz="711200">
            <a:lnSpc>
              <a:spcPct val="100000"/>
            </a:lnSpc>
            <a:spcBef>
              <a:spcPct val="0"/>
            </a:spcBef>
            <a:spcAft>
              <a:spcPts val="0"/>
            </a:spcAft>
            <a:buNone/>
          </a:pPr>
          <a:endParaRPr lang="en-US" sz="1600" b="1" i="1" kern="1200" dirty="0"/>
        </a:p>
      </dsp:txBody>
      <dsp:txXfrm>
        <a:off x="5887849" y="1449141"/>
        <a:ext cx="2420765" cy="17138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524133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214312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B9A9C3-C62E-9144-B187-63AF1ABD670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593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078A40-A5A8-CC4F-812D-ED6F06AC2982}"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124311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078A40-A5A8-CC4F-812D-ED6F06AC2982}"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9A9C3-C62E-9144-B187-63AF1ABD670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1530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078A40-A5A8-CC4F-812D-ED6F06AC2982}"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42118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502781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703550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95934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78A40-A5A8-CC4F-812D-ED6F06AC2982}"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21582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78A40-A5A8-CC4F-812D-ED6F06AC2982}"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40954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78A40-A5A8-CC4F-812D-ED6F06AC2982}"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7455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78A40-A5A8-CC4F-812D-ED6F06AC2982}"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927376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78A40-A5A8-CC4F-812D-ED6F06AC2982}"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74784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078A40-A5A8-CC4F-812D-ED6F06AC2982}"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161787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078A40-A5A8-CC4F-812D-ED6F06AC2982}"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9A9C3-C62E-9144-B187-63AF1ABD6702}" type="slidenum">
              <a:rPr lang="en-US" smtClean="0"/>
              <a:t>‹#›</a:t>
            </a:fld>
            <a:endParaRPr lang="en-US"/>
          </a:p>
        </p:txBody>
      </p:sp>
    </p:spTree>
    <p:extLst>
      <p:ext uri="{BB962C8B-B14F-4D97-AF65-F5344CB8AC3E}">
        <p14:creationId xmlns:p14="http://schemas.microsoft.com/office/powerpoint/2010/main" val="76532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078A40-A5A8-CC4F-812D-ED6F06AC2982}" type="datetimeFigureOut">
              <a:rPr lang="en-US" smtClean="0"/>
              <a:t>1/30/2018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6B9A9C3-C62E-9144-B187-63AF1ABD6702}" type="slidenum">
              <a:rPr lang="en-US" smtClean="0"/>
              <a:t>‹#›</a:t>
            </a:fld>
            <a:endParaRPr lang="en-US"/>
          </a:p>
        </p:txBody>
      </p:sp>
    </p:spTree>
    <p:extLst>
      <p:ext uri="{BB962C8B-B14F-4D97-AF65-F5344CB8AC3E}">
        <p14:creationId xmlns:p14="http://schemas.microsoft.com/office/powerpoint/2010/main" val="629593614"/>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 id="2147483995" r:id="rId13"/>
    <p:sldLayoutId id="2147483996" r:id="rId14"/>
    <p:sldLayoutId id="2147483997" r:id="rId15"/>
    <p:sldLayoutId id="21474839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4006" y="710134"/>
            <a:ext cx="9708630" cy="1166487"/>
          </a:xfrm>
          <a:solidFill>
            <a:srgbClr val="FFFF00"/>
          </a:solidFill>
        </p:spPr>
        <p:txBody>
          <a:bodyPr>
            <a:noAutofit/>
          </a:bodyPr>
          <a:lstStyle/>
          <a:p>
            <a:pPr algn="ctr"/>
            <a:r>
              <a:rPr lang="en-US" sz="4000" b="1" dirty="0">
                <a:solidFill>
                  <a:srgbClr val="FF0000"/>
                </a:solidFill>
              </a:rPr>
              <a:t>KEBIJAKAN PENINGKATAN JABATAN AKADEMIK DOSEN</a:t>
            </a:r>
          </a:p>
        </p:txBody>
      </p:sp>
      <p:sp>
        <p:nvSpPr>
          <p:cNvPr id="3" name="Subtitle 2"/>
          <p:cNvSpPr>
            <a:spLocks noGrp="1"/>
          </p:cNvSpPr>
          <p:nvPr>
            <p:ph type="subTitle" idx="1"/>
          </p:nvPr>
        </p:nvSpPr>
        <p:spPr>
          <a:xfrm>
            <a:off x="1514006" y="4192010"/>
            <a:ext cx="9708630" cy="1893997"/>
          </a:xfrm>
          <a:solidFill>
            <a:srgbClr val="92D050"/>
          </a:solidFill>
        </p:spPr>
        <p:txBody>
          <a:bodyPr>
            <a:normAutofit fontScale="92500" lnSpcReduction="20000"/>
          </a:bodyPr>
          <a:lstStyle/>
          <a:p>
            <a:endParaRPr lang="en-US" sz="2000" dirty="0"/>
          </a:p>
          <a:p>
            <a:pPr algn="ctr"/>
            <a:r>
              <a:rPr lang="id-ID" sz="2000" b="1" dirty="0">
                <a:solidFill>
                  <a:srgbClr val="C00000"/>
                </a:solidFill>
              </a:rPr>
              <a:t>Disampaikan oleh Sukamta</a:t>
            </a:r>
          </a:p>
          <a:p>
            <a:pPr algn="ctr"/>
            <a:r>
              <a:rPr lang="id-ID" sz="2000" b="1" dirty="0">
                <a:solidFill>
                  <a:srgbClr val="C00000"/>
                </a:solidFill>
              </a:rPr>
              <a:t>Sumber : </a:t>
            </a:r>
            <a:r>
              <a:rPr lang="en-US" sz="2000" b="1" dirty="0" err="1">
                <a:solidFill>
                  <a:srgbClr val="C00000"/>
                </a:solidFill>
              </a:rPr>
              <a:t>Bunyamin</a:t>
            </a:r>
            <a:r>
              <a:rPr lang="en-US" sz="2000" b="1" dirty="0">
                <a:solidFill>
                  <a:srgbClr val="C00000"/>
                </a:solidFill>
              </a:rPr>
              <a:t> </a:t>
            </a:r>
            <a:r>
              <a:rPr lang="en-US" sz="2000" b="1" dirty="0" err="1">
                <a:solidFill>
                  <a:srgbClr val="C00000"/>
                </a:solidFill>
              </a:rPr>
              <a:t>Maftuh</a:t>
            </a:r>
            <a:r>
              <a:rPr lang="en-US" sz="2000" b="1" dirty="0">
                <a:solidFill>
                  <a:srgbClr val="C00000"/>
                </a:solidFill>
              </a:rPr>
              <a:t> </a:t>
            </a:r>
          </a:p>
          <a:p>
            <a:pPr algn="ctr"/>
            <a:r>
              <a:rPr lang="en-US" sz="2000" b="1" dirty="0" err="1">
                <a:solidFill>
                  <a:srgbClr val="7030A0"/>
                </a:solidFill>
              </a:rPr>
              <a:t>Direktur</a:t>
            </a:r>
            <a:r>
              <a:rPr lang="en-US" sz="2000" b="1" dirty="0">
                <a:solidFill>
                  <a:srgbClr val="7030A0"/>
                </a:solidFill>
              </a:rPr>
              <a:t> </a:t>
            </a:r>
            <a:r>
              <a:rPr lang="en-US" sz="2000" b="1" dirty="0" err="1">
                <a:solidFill>
                  <a:srgbClr val="7030A0"/>
                </a:solidFill>
              </a:rPr>
              <a:t>Karier</a:t>
            </a:r>
            <a:r>
              <a:rPr lang="en-US" sz="2000" b="1" dirty="0">
                <a:solidFill>
                  <a:srgbClr val="7030A0"/>
                </a:solidFill>
              </a:rPr>
              <a:t> </a:t>
            </a:r>
            <a:r>
              <a:rPr lang="en-US" sz="2000" b="1" dirty="0" err="1">
                <a:solidFill>
                  <a:srgbClr val="7030A0"/>
                </a:solidFill>
              </a:rPr>
              <a:t>dan</a:t>
            </a:r>
            <a:r>
              <a:rPr lang="en-US" sz="2000" b="1" dirty="0">
                <a:solidFill>
                  <a:srgbClr val="7030A0"/>
                </a:solidFill>
              </a:rPr>
              <a:t> </a:t>
            </a:r>
            <a:r>
              <a:rPr lang="en-US" sz="2000" b="1" dirty="0" err="1">
                <a:solidFill>
                  <a:srgbClr val="7030A0"/>
                </a:solidFill>
              </a:rPr>
              <a:t>Kompetensi</a:t>
            </a:r>
            <a:r>
              <a:rPr lang="en-US" sz="2000" b="1" dirty="0">
                <a:solidFill>
                  <a:srgbClr val="7030A0"/>
                </a:solidFill>
              </a:rPr>
              <a:t> SDM</a:t>
            </a:r>
          </a:p>
          <a:p>
            <a:pPr algn="ctr"/>
            <a:r>
              <a:rPr lang="en-US" sz="2000" b="1" dirty="0" err="1">
                <a:solidFill>
                  <a:srgbClr val="7030A0"/>
                </a:solidFill>
              </a:rPr>
              <a:t>Kement</a:t>
            </a:r>
            <a:r>
              <a:rPr lang="id-ID" sz="2000" b="1" dirty="0">
                <a:solidFill>
                  <a:srgbClr val="7030A0"/>
                </a:solidFill>
              </a:rPr>
              <a:t>e</a:t>
            </a:r>
            <a:r>
              <a:rPr lang="en-US" sz="2000" b="1" dirty="0" err="1">
                <a:solidFill>
                  <a:srgbClr val="7030A0"/>
                </a:solidFill>
              </a:rPr>
              <a:t>rian</a:t>
            </a:r>
            <a:r>
              <a:rPr lang="en-US" sz="2000" b="1" dirty="0">
                <a:solidFill>
                  <a:srgbClr val="7030A0"/>
                </a:solidFill>
              </a:rPr>
              <a:t> </a:t>
            </a:r>
            <a:r>
              <a:rPr lang="en-US" sz="2000" b="1" dirty="0" err="1">
                <a:solidFill>
                  <a:srgbClr val="7030A0"/>
                </a:solidFill>
              </a:rPr>
              <a:t>Riset</a:t>
            </a:r>
            <a:r>
              <a:rPr lang="en-US" sz="2000" b="1" dirty="0">
                <a:solidFill>
                  <a:srgbClr val="7030A0"/>
                </a:solidFill>
              </a:rPr>
              <a:t>, </a:t>
            </a:r>
            <a:r>
              <a:rPr lang="en-US" sz="2000" b="1" dirty="0" err="1">
                <a:solidFill>
                  <a:srgbClr val="7030A0"/>
                </a:solidFill>
              </a:rPr>
              <a:t>Teknologi</a:t>
            </a:r>
            <a:r>
              <a:rPr lang="en-US" sz="2000" b="1" dirty="0">
                <a:solidFill>
                  <a:srgbClr val="7030A0"/>
                </a:solidFill>
              </a:rPr>
              <a:t> </a:t>
            </a:r>
            <a:r>
              <a:rPr lang="en-US" sz="2000" b="1" dirty="0" err="1">
                <a:solidFill>
                  <a:srgbClr val="7030A0"/>
                </a:solidFill>
              </a:rPr>
              <a:t>dan</a:t>
            </a:r>
            <a:r>
              <a:rPr lang="en-US" sz="2000" b="1" dirty="0">
                <a:solidFill>
                  <a:srgbClr val="7030A0"/>
                </a:solidFill>
              </a:rPr>
              <a:t> Pendidikan Tinggi</a:t>
            </a:r>
          </a:p>
          <a:p>
            <a:endParaRPr lang="en-US" sz="2000" dirty="0"/>
          </a:p>
        </p:txBody>
      </p:sp>
      <p:sp>
        <p:nvSpPr>
          <p:cNvPr id="4" name="Title 1"/>
          <p:cNvSpPr txBox="1">
            <a:spLocks/>
          </p:cNvSpPr>
          <p:nvPr/>
        </p:nvSpPr>
        <p:spPr>
          <a:xfrm>
            <a:off x="1514006" y="2185988"/>
            <a:ext cx="9708630" cy="1414462"/>
          </a:xfrm>
          <a:prstGeom prst="rect">
            <a:avLst/>
          </a:prstGeom>
          <a:solidFill>
            <a:srgbClr val="92D050"/>
          </a:solidFill>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b="1" dirty="0" err="1">
                <a:solidFill>
                  <a:schemeClr val="tx1"/>
                </a:solidFill>
              </a:rPr>
              <a:t>Disampaikan</a:t>
            </a:r>
            <a:r>
              <a:rPr lang="en-US" sz="2000" b="1" dirty="0">
                <a:solidFill>
                  <a:schemeClr val="tx1"/>
                </a:solidFill>
              </a:rPr>
              <a:t> </a:t>
            </a:r>
            <a:r>
              <a:rPr lang="en-US" sz="2000" b="1" dirty="0" err="1">
                <a:solidFill>
                  <a:schemeClr val="tx1"/>
                </a:solidFill>
              </a:rPr>
              <a:t>pada</a:t>
            </a:r>
            <a:r>
              <a:rPr lang="en-US" sz="2000" b="1" dirty="0">
                <a:solidFill>
                  <a:schemeClr val="tx1"/>
                </a:solidFill>
              </a:rPr>
              <a:t> </a:t>
            </a:r>
            <a:r>
              <a:rPr lang="id-ID" sz="2000" b="1" dirty="0">
                <a:solidFill>
                  <a:schemeClr val="tx1"/>
                </a:solidFill>
              </a:rPr>
              <a:t>Program Peningkatan Keterampilan Dasar Teknik Instruksional (PEKERTI)</a:t>
            </a:r>
          </a:p>
          <a:p>
            <a:pPr algn="ctr"/>
            <a:r>
              <a:rPr lang="id-ID" sz="2000" b="1" dirty="0">
                <a:solidFill>
                  <a:schemeClr val="tx1"/>
                </a:solidFill>
              </a:rPr>
              <a:t>Di Universitas Muhammadiyah Yogyakarta</a:t>
            </a:r>
          </a:p>
          <a:p>
            <a:pPr algn="ctr"/>
            <a:r>
              <a:rPr lang="id-ID" sz="2000" b="1" dirty="0">
                <a:solidFill>
                  <a:schemeClr val="tx1"/>
                </a:solidFill>
              </a:rPr>
              <a:t>30 Januari 2018</a:t>
            </a:r>
          </a:p>
        </p:txBody>
      </p:sp>
    </p:spTree>
    <p:extLst>
      <p:ext uri="{BB962C8B-B14F-4D97-AF65-F5344CB8AC3E}">
        <p14:creationId xmlns:p14="http://schemas.microsoft.com/office/powerpoint/2010/main" val="1433925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Elbow Connector 104"/>
          <p:cNvCxnSpPr>
            <a:stCxn id="100" idx="1"/>
            <a:endCxn id="79" idx="1"/>
          </p:cNvCxnSpPr>
          <p:nvPr/>
        </p:nvCxnSpPr>
        <p:spPr>
          <a:xfrm rot="10800000" flipH="1">
            <a:off x="8131420" y="2227263"/>
            <a:ext cx="65942" cy="2462212"/>
          </a:xfrm>
          <a:prstGeom prst="bentConnector3">
            <a:avLst>
              <a:gd name="adj1" fmla="val -317460"/>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Flowchart: Decision 99"/>
          <p:cNvSpPr/>
          <p:nvPr/>
        </p:nvSpPr>
        <p:spPr>
          <a:xfrm>
            <a:off x="8131420" y="4365625"/>
            <a:ext cx="1727688" cy="647700"/>
          </a:xfrm>
          <a:prstGeom prst="flowChartDecision">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0900"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F87B96-CB94-44C7-91B7-AC1279BD45E8}" type="slidenum">
              <a:rPr lang="id-ID"/>
              <a:pPr fontAlgn="base">
                <a:spcBef>
                  <a:spcPct val="0"/>
                </a:spcBef>
                <a:spcAft>
                  <a:spcPct val="0"/>
                </a:spcAft>
              </a:pPr>
              <a:t>10</a:t>
            </a:fld>
            <a:endParaRPr lang="id-ID"/>
          </a:p>
        </p:txBody>
      </p:sp>
      <p:sp>
        <p:nvSpPr>
          <p:cNvPr id="3" name="Rectangle 2"/>
          <p:cNvSpPr/>
          <p:nvPr/>
        </p:nvSpPr>
        <p:spPr>
          <a:xfrm>
            <a:off x="2014905" y="2"/>
            <a:ext cx="8653096" cy="836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a:defRPr/>
            </a:pPr>
            <a:r>
              <a:rPr lang="id-ID" sz="2800" dirty="0">
                <a:solidFill>
                  <a:schemeClr val="tx2">
                    <a:lumMod val="75000"/>
                  </a:schemeClr>
                </a:solidFill>
                <a:latin typeface="Century Gothic" pitchFamily="34" charset="0"/>
              </a:rPr>
              <a:t>Diagram Alur</a:t>
            </a:r>
            <a:r>
              <a:rPr lang="en-US" sz="2800" dirty="0">
                <a:solidFill>
                  <a:schemeClr val="tx2">
                    <a:lumMod val="75000"/>
                  </a:schemeClr>
                </a:solidFill>
                <a:latin typeface="Century Gothic" pitchFamily="34" charset="0"/>
              </a:rPr>
              <a:t> </a:t>
            </a:r>
            <a:r>
              <a:rPr lang="en-US" sz="2800" dirty="0" err="1">
                <a:solidFill>
                  <a:schemeClr val="tx2">
                    <a:lumMod val="75000"/>
                  </a:schemeClr>
                </a:solidFill>
                <a:latin typeface="Century Gothic" pitchFamily="34" charset="0"/>
              </a:rPr>
              <a:t>Penetapan</a:t>
            </a:r>
            <a:r>
              <a:rPr lang="en-US" sz="2800" dirty="0">
                <a:solidFill>
                  <a:schemeClr val="tx2">
                    <a:lumMod val="75000"/>
                  </a:schemeClr>
                </a:solidFill>
                <a:latin typeface="Century Gothic" pitchFamily="34" charset="0"/>
              </a:rPr>
              <a:t> </a:t>
            </a:r>
            <a:r>
              <a:rPr lang="en-US" sz="2800" dirty="0" err="1">
                <a:solidFill>
                  <a:schemeClr val="tx2">
                    <a:lumMod val="75000"/>
                  </a:schemeClr>
                </a:solidFill>
                <a:latin typeface="Century Gothic" pitchFamily="34" charset="0"/>
              </a:rPr>
              <a:t>Lektor</a:t>
            </a:r>
            <a:r>
              <a:rPr lang="en-US" sz="2800" dirty="0">
                <a:solidFill>
                  <a:schemeClr val="tx2">
                    <a:lumMod val="75000"/>
                  </a:schemeClr>
                </a:solidFill>
                <a:latin typeface="Century Gothic" pitchFamily="34" charset="0"/>
              </a:rPr>
              <a:t> </a:t>
            </a:r>
            <a:r>
              <a:rPr lang="en-US" sz="2800" dirty="0" err="1">
                <a:solidFill>
                  <a:schemeClr val="tx2">
                    <a:lumMod val="75000"/>
                  </a:schemeClr>
                </a:solidFill>
                <a:latin typeface="Century Gothic" pitchFamily="34" charset="0"/>
              </a:rPr>
              <a:t>Kepala</a:t>
            </a:r>
            <a:r>
              <a:rPr lang="en-US" sz="2800" dirty="0">
                <a:solidFill>
                  <a:schemeClr val="tx2">
                    <a:lumMod val="75000"/>
                  </a:schemeClr>
                </a:solidFill>
                <a:latin typeface="Century Gothic" pitchFamily="34" charset="0"/>
              </a:rPr>
              <a:t> </a:t>
            </a:r>
            <a:r>
              <a:rPr lang="en-US" sz="2800" dirty="0" err="1">
                <a:solidFill>
                  <a:schemeClr val="tx2">
                    <a:lumMod val="75000"/>
                  </a:schemeClr>
                </a:solidFill>
                <a:latin typeface="Century Gothic" pitchFamily="34" charset="0"/>
              </a:rPr>
              <a:t>dan</a:t>
            </a:r>
            <a:r>
              <a:rPr lang="en-US" sz="2800" dirty="0">
                <a:solidFill>
                  <a:schemeClr val="tx2">
                    <a:lumMod val="75000"/>
                  </a:schemeClr>
                </a:solidFill>
                <a:latin typeface="Century Gothic" pitchFamily="34" charset="0"/>
              </a:rPr>
              <a:t> Guru </a:t>
            </a:r>
            <a:r>
              <a:rPr lang="en-US" sz="2800" dirty="0" err="1">
                <a:solidFill>
                  <a:schemeClr val="tx2">
                    <a:lumMod val="75000"/>
                  </a:schemeClr>
                </a:solidFill>
                <a:latin typeface="Century Gothic" pitchFamily="34" charset="0"/>
              </a:rPr>
              <a:t>Besar</a:t>
            </a:r>
            <a:endParaRPr lang="id-ID" sz="2800" dirty="0">
              <a:solidFill>
                <a:schemeClr val="tx2">
                  <a:lumMod val="75000"/>
                </a:schemeClr>
              </a:solidFill>
              <a:latin typeface="Century Gothic" pitchFamily="34" charset="0"/>
            </a:endParaRPr>
          </a:p>
        </p:txBody>
      </p:sp>
      <p:sp>
        <p:nvSpPr>
          <p:cNvPr id="4" name="Pentagon 3"/>
          <p:cNvSpPr/>
          <p:nvPr/>
        </p:nvSpPr>
        <p:spPr>
          <a:xfrm>
            <a:off x="1524001" y="2"/>
            <a:ext cx="650631" cy="836613"/>
          </a:xfrm>
          <a:prstGeom prst="homePlate">
            <a:avLst>
              <a:gd name="adj" fmla="val 2884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0903" name="AutoShape 4" descr="Hasil gambar untuk people run icon"/>
          <p:cNvSpPr>
            <a:spLocks noChangeAspect="1" noChangeArrowheads="1"/>
          </p:cNvSpPr>
          <p:nvPr/>
        </p:nvSpPr>
        <p:spPr bwMode="auto">
          <a:xfrm>
            <a:off x="1667608" y="-144463"/>
            <a:ext cx="281354" cy="304801"/>
          </a:xfrm>
          <a:prstGeom prst="rect">
            <a:avLst/>
          </a:prstGeom>
          <a:noFill/>
          <a:ln w="9525">
            <a:noFill/>
            <a:miter lim="800000"/>
            <a:headEnd/>
            <a:tailEnd/>
          </a:ln>
        </p:spPr>
        <p:txBody>
          <a:bodyPr/>
          <a:lstStyle/>
          <a:p>
            <a:endParaRPr lang="id-ID"/>
          </a:p>
        </p:txBody>
      </p:sp>
      <p:sp>
        <p:nvSpPr>
          <p:cNvPr id="52" name="TextBox 51"/>
          <p:cNvSpPr txBox="1"/>
          <p:nvPr/>
        </p:nvSpPr>
        <p:spPr>
          <a:xfrm>
            <a:off x="2321170" y="1309688"/>
            <a:ext cx="1690463" cy="369332"/>
          </a:xfrm>
          <a:prstGeom prst="rect">
            <a:avLst/>
          </a:prstGeom>
          <a:noFill/>
        </p:spPr>
        <p:txBody>
          <a:bodyPr wrap="none">
            <a:spAutoFit/>
          </a:bodyPr>
          <a:lstStyle/>
          <a:p>
            <a:pPr>
              <a:defRPr/>
            </a:pPr>
            <a:r>
              <a:rPr lang="id-ID" b="1" dirty="0">
                <a:solidFill>
                  <a:srgbClr val="C00000"/>
                </a:solidFill>
                <a:effectLst>
                  <a:outerShdw blurRad="38100" dist="38100" dir="2700000" algn="tl">
                    <a:srgbClr val="000000">
                      <a:alpha val="43137"/>
                    </a:srgbClr>
                  </a:outerShdw>
                </a:effectLst>
              </a:rPr>
              <a:t>LEKTOR KEPALA</a:t>
            </a:r>
          </a:p>
        </p:txBody>
      </p:sp>
      <p:sp>
        <p:nvSpPr>
          <p:cNvPr id="53" name="Rounded Rectangle 52"/>
          <p:cNvSpPr/>
          <p:nvPr/>
        </p:nvSpPr>
        <p:spPr>
          <a:xfrm>
            <a:off x="2373923" y="1938338"/>
            <a:ext cx="1595804" cy="576262"/>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PTN/KOP/KL</a:t>
            </a:r>
          </a:p>
        </p:txBody>
      </p:sp>
      <p:sp>
        <p:nvSpPr>
          <p:cNvPr id="54" name="Flowchart: Decision 53"/>
          <p:cNvSpPr/>
          <p:nvPr/>
        </p:nvSpPr>
        <p:spPr>
          <a:xfrm>
            <a:off x="2321169" y="2940050"/>
            <a:ext cx="1729154" cy="649288"/>
          </a:xfrm>
          <a:prstGeom prst="flowChartDecision">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Tim PAK</a:t>
            </a:r>
          </a:p>
        </p:txBody>
      </p:sp>
      <p:sp>
        <p:nvSpPr>
          <p:cNvPr id="55" name="Flowchart: Decision 54"/>
          <p:cNvSpPr/>
          <p:nvPr/>
        </p:nvSpPr>
        <p:spPr>
          <a:xfrm>
            <a:off x="2334358" y="3933825"/>
            <a:ext cx="1727688" cy="647700"/>
          </a:xfrm>
          <a:prstGeom prst="flowChartDecision">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0908" name="Rectangle 55"/>
          <p:cNvSpPr>
            <a:spLocks noChangeArrowheads="1"/>
          </p:cNvSpPr>
          <p:nvPr/>
        </p:nvSpPr>
        <p:spPr bwMode="auto">
          <a:xfrm>
            <a:off x="2507274" y="4098925"/>
            <a:ext cx="1542410" cy="338554"/>
          </a:xfrm>
          <a:prstGeom prst="rect">
            <a:avLst/>
          </a:prstGeom>
          <a:noFill/>
          <a:ln w="9525">
            <a:noFill/>
            <a:miter lim="800000"/>
            <a:headEnd/>
            <a:tailEnd/>
          </a:ln>
        </p:spPr>
        <p:txBody>
          <a:bodyPr wrap="none">
            <a:spAutoFit/>
          </a:bodyPr>
          <a:lstStyle/>
          <a:p>
            <a:pPr algn="ctr"/>
            <a:r>
              <a:rPr lang="id-ID" sz="1600" b="1"/>
              <a:t>SUBDIT KARIR</a:t>
            </a:r>
            <a:r>
              <a:rPr lang="en-US" sz="1600" b="1"/>
              <a:t> P</a:t>
            </a:r>
          </a:p>
        </p:txBody>
      </p:sp>
      <p:sp>
        <p:nvSpPr>
          <p:cNvPr id="57" name="Flowchart: Decision 56"/>
          <p:cNvSpPr/>
          <p:nvPr/>
        </p:nvSpPr>
        <p:spPr>
          <a:xfrm>
            <a:off x="2307981" y="4868863"/>
            <a:ext cx="1727688" cy="647700"/>
          </a:xfrm>
          <a:prstGeom prst="flowChartDecision">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0910" name="Rectangle 57"/>
          <p:cNvSpPr>
            <a:spLocks noChangeArrowheads="1"/>
          </p:cNvSpPr>
          <p:nvPr/>
        </p:nvSpPr>
        <p:spPr bwMode="auto">
          <a:xfrm>
            <a:off x="2577613" y="4932364"/>
            <a:ext cx="1252395" cy="523220"/>
          </a:xfrm>
          <a:prstGeom prst="rect">
            <a:avLst/>
          </a:prstGeom>
          <a:noFill/>
          <a:ln w="9525">
            <a:noFill/>
            <a:miter lim="800000"/>
            <a:headEnd/>
            <a:tailEnd/>
          </a:ln>
        </p:spPr>
        <p:txBody>
          <a:bodyPr wrap="none">
            <a:spAutoFit/>
          </a:bodyPr>
          <a:lstStyle/>
          <a:p>
            <a:pPr algn="ctr"/>
            <a:r>
              <a:rPr lang="id-ID" sz="1400" b="1">
                <a:solidFill>
                  <a:schemeClr val="bg1"/>
                </a:solidFill>
              </a:rPr>
              <a:t>DIR - KARIER</a:t>
            </a:r>
          </a:p>
          <a:p>
            <a:pPr algn="ctr"/>
            <a:r>
              <a:rPr lang="id-ID" sz="1400" b="1">
                <a:solidFill>
                  <a:schemeClr val="bg1"/>
                </a:solidFill>
              </a:rPr>
              <a:t>&amp; KOMP SDM </a:t>
            </a:r>
            <a:endParaRPr lang="en-US" sz="1400" b="1">
              <a:solidFill>
                <a:schemeClr val="bg1"/>
              </a:solidFill>
            </a:endParaRPr>
          </a:p>
        </p:txBody>
      </p:sp>
      <p:sp>
        <p:nvSpPr>
          <p:cNvPr id="59" name="Rounded Rectangle 58"/>
          <p:cNvSpPr/>
          <p:nvPr/>
        </p:nvSpPr>
        <p:spPr>
          <a:xfrm>
            <a:off x="2439868" y="5805488"/>
            <a:ext cx="1595803" cy="57626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600" b="1" dirty="0"/>
              <a:t>DIRJEN SUMBER DAYA </a:t>
            </a:r>
          </a:p>
        </p:txBody>
      </p:sp>
      <p:cxnSp>
        <p:nvCxnSpPr>
          <p:cNvPr id="61" name="Straight Arrow Connector 60"/>
          <p:cNvCxnSpPr>
            <a:stCxn id="53" idx="2"/>
            <a:endCxn id="54" idx="0"/>
          </p:cNvCxnSpPr>
          <p:nvPr/>
        </p:nvCxnSpPr>
        <p:spPr>
          <a:xfrm>
            <a:off x="3171092" y="2514600"/>
            <a:ext cx="0" cy="425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171092" y="3506790"/>
            <a:ext cx="0" cy="427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3198935" y="4443413"/>
            <a:ext cx="0" cy="425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171092" y="5380038"/>
            <a:ext cx="0" cy="425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54" idx="1"/>
            <a:endCxn id="53" idx="1"/>
          </p:cNvCxnSpPr>
          <p:nvPr/>
        </p:nvCxnSpPr>
        <p:spPr>
          <a:xfrm rot="10800000" flipH="1">
            <a:off x="2321169" y="2227265"/>
            <a:ext cx="52754" cy="1036637"/>
          </a:xfrm>
          <a:prstGeom prst="bentConnector3">
            <a:avLst>
              <a:gd name="adj1" fmla="val -40316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55" idx="1"/>
            <a:endCxn id="53" idx="1"/>
          </p:cNvCxnSpPr>
          <p:nvPr/>
        </p:nvCxnSpPr>
        <p:spPr>
          <a:xfrm rot="10800000" flipH="1">
            <a:off x="2334359" y="2227263"/>
            <a:ext cx="39565" cy="2030412"/>
          </a:xfrm>
          <a:prstGeom prst="bentConnector3">
            <a:avLst>
              <a:gd name="adj1" fmla="val -53773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57" idx="1"/>
            <a:endCxn id="53" idx="1"/>
          </p:cNvCxnSpPr>
          <p:nvPr/>
        </p:nvCxnSpPr>
        <p:spPr>
          <a:xfrm rot="10800000" flipH="1">
            <a:off x="2307982" y="2227263"/>
            <a:ext cx="65942" cy="2965450"/>
          </a:xfrm>
          <a:prstGeom prst="bentConnector3">
            <a:avLst>
              <a:gd name="adj1" fmla="val -317465"/>
            </a:avLst>
          </a:prstGeom>
          <a:ln>
            <a:tailEnd type="arrow"/>
          </a:ln>
        </p:spPr>
        <p:style>
          <a:lnRef idx="1">
            <a:schemeClr val="accent1"/>
          </a:lnRef>
          <a:fillRef idx="0">
            <a:schemeClr val="accent1"/>
          </a:fillRef>
          <a:effectRef idx="0">
            <a:schemeClr val="accent1"/>
          </a:effectRef>
          <a:fontRef idx="minor">
            <a:schemeClr val="tx1"/>
          </a:fontRef>
        </p:style>
      </p:cxnSp>
      <p:sp>
        <p:nvSpPr>
          <p:cNvPr id="80919" name="TextBox 71"/>
          <p:cNvSpPr txBox="1">
            <a:spLocks noChangeArrowheads="1"/>
          </p:cNvSpPr>
          <p:nvPr/>
        </p:nvSpPr>
        <p:spPr bwMode="auto">
          <a:xfrm>
            <a:off x="3371850" y="2613025"/>
            <a:ext cx="392352" cy="369332"/>
          </a:xfrm>
          <a:prstGeom prst="rect">
            <a:avLst/>
          </a:prstGeom>
          <a:noFill/>
          <a:ln w="9525">
            <a:noFill/>
            <a:miter lim="800000"/>
            <a:headEnd/>
            <a:tailEnd/>
          </a:ln>
        </p:spPr>
        <p:txBody>
          <a:bodyPr wrap="none">
            <a:spAutoFit/>
          </a:bodyPr>
          <a:lstStyle/>
          <a:p>
            <a:r>
              <a:rPr lang="id-ID"/>
              <a:t>Ya</a:t>
            </a:r>
          </a:p>
        </p:txBody>
      </p:sp>
      <p:sp>
        <p:nvSpPr>
          <p:cNvPr id="80920" name="TextBox 72"/>
          <p:cNvSpPr txBox="1">
            <a:spLocks noChangeArrowheads="1"/>
          </p:cNvSpPr>
          <p:nvPr/>
        </p:nvSpPr>
        <p:spPr bwMode="auto">
          <a:xfrm>
            <a:off x="3370385" y="3563939"/>
            <a:ext cx="392352" cy="369332"/>
          </a:xfrm>
          <a:prstGeom prst="rect">
            <a:avLst/>
          </a:prstGeom>
          <a:noFill/>
          <a:ln w="9525">
            <a:noFill/>
            <a:miter lim="800000"/>
            <a:headEnd/>
            <a:tailEnd/>
          </a:ln>
        </p:spPr>
        <p:txBody>
          <a:bodyPr wrap="none">
            <a:spAutoFit/>
          </a:bodyPr>
          <a:lstStyle/>
          <a:p>
            <a:r>
              <a:rPr lang="id-ID"/>
              <a:t>Ya</a:t>
            </a:r>
          </a:p>
        </p:txBody>
      </p:sp>
      <p:sp>
        <p:nvSpPr>
          <p:cNvPr id="80921" name="TextBox 73"/>
          <p:cNvSpPr txBox="1">
            <a:spLocks noChangeArrowheads="1"/>
          </p:cNvSpPr>
          <p:nvPr/>
        </p:nvSpPr>
        <p:spPr bwMode="auto">
          <a:xfrm>
            <a:off x="3370385" y="4572000"/>
            <a:ext cx="392352" cy="369332"/>
          </a:xfrm>
          <a:prstGeom prst="rect">
            <a:avLst/>
          </a:prstGeom>
          <a:noFill/>
          <a:ln w="9525">
            <a:noFill/>
            <a:miter lim="800000"/>
            <a:headEnd/>
            <a:tailEnd/>
          </a:ln>
        </p:spPr>
        <p:txBody>
          <a:bodyPr wrap="none">
            <a:spAutoFit/>
          </a:bodyPr>
          <a:lstStyle/>
          <a:p>
            <a:r>
              <a:rPr lang="id-ID"/>
              <a:t>Ya</a:t>
            </a:r>
          </a:p>
        </p:txBody>
      </p:sp>
      <p:sp>
        <p:nvSpPr>
          <p:cNvPr id="80922" name="TextBox 74"/>
          <p:cNvSpPr txBox="1">
            <a:spLocks noChangeArrowheads="1"/>
          </p:cNvSpPr>
          <p:nvPr/>
        </p:nvSpPr>
        <p:spPr bwMode="auto">
          <a:xfrm>
            <a:off x="3370385" y="5445125"/>
            <a:ext cx="392352" cy="369332"/>
          </a:xfrm>
          <a:prstGeom prst="rect">
            <a:avLst/>
          </a:prstGeom>
          <a:noFill/>
          <a:ln w="9525">
            <a:noFill/>
            <a:miter lim="800000"/>
            <a:headEnd/>
            <a:tailEnd/>
          </a:ln>
        </p:spPr>
        <p:txBody>
          <a:bodyPr wrap="none">
            <a:spAutoFit/>
          </a:bodyPr>
          <a:lstStyle/>
          <a:p>
            <a:r>
              <a:rPr lang="id-ID"/>
              <a:t>Ya</a:t>
            </a:r>
          </a:p>
        </p:txBody>
      </p:sp>
      <p:sp>
        <p:nvSpPr>
          <p:cNvPr id="80923" name="TextBox 75"/>
          <p:cNvSpPr txBox="1">
            <a:spLocks noChangeArrowheads="1"/>
          </p:cNvSpPr>
          <p:nvPr/>
        </p:nvSpPr>
        <p:spPr bwMode="auto">
          <a:xfrm>
            <a:off x="1776046" y="2636839"/>
            <a:ext cx="686406" cy="369332"/>
          </a:xfrm>
          <a:prstGeom prst="rect">
            <a:avLst/>
          </a:prstGeom>
          <a:solidFill>
            <a:schemeClr val="bg1"/>
          </a:solidFill>
          <a:ln w="9525">
            <a:noFill/>
            <a:miter lim="800000"/>
            <a:headEnd/>
            <a:tailEnd/>
          </a:ln>
        </p:spPr>
        <p:txBody>
          <a:bodyPr wrap="none">
            <a:spAutoFit/>
          </a:bodyPr>
          <a:lstStyle/>
          <a:p>
            <a:r>
              <a:rPr lang="id-ID"/>
              <a:t>Tidak</a:t>
            </a:r>
          </a:p>
        </p:txBody>
      </p:sp>
      <p:sp>
        <p:nvSpPr>
          <p:cNvPr id="77" name="Rectangle 76"/>
          <p:cNvSpPr/>
          <p:nvPr/>
        </p:nvSpPr>
        <p:spPr>
          <a:xfrm>
            <a:off x="1667608" y="1125538"/>
            <a:ext cx="2965938" cy="5472112"/>
          </a:xfrm>
          <a:prstGeom prst="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78" name="TextBox 77"/>
          <p:cNvSpPr txBox="1"/>
          <p:nvPr/>
        </p:nvSpPr>
        <p:spPr>
          <a:xfrm>
            <a:off x="8289682" y="1309688"/>
            <a:ext cx="1431546" cy="369332"/>
          </a:xfrm>
          <a:prstGeom prst="rect">
            <a:avLst/>
          </a:prstGeom>
          <a:noFill/>
        </p:spPr>
        <p:txBody>
          <a:bodyPr wrap="none">
            <a:spAutoFit/>
          </a:bodyPr>
          <a:lstStyle/>
          <a:p>
            <a:pPr>
              <a:defRPr/>
            </a:pPr>
            <a:r>
              <a:rPr lang="id-ID" b="1" dirty="0">
                <a:solidFill>
                  <a:srgbClr val="C00000"/>
                </a:solidFill>
                <a:effectLst>
                  <a:outerShdw blurRad="38100" dist="38100" dir="2700000" algn="tl">
                    <a:srgbClr val="000000">
                      <a:alpha val="43137"/>
                    </a:srgbClr>
                  </a:outerShdw>
                </a:effectLst>
              </a:rPr>
              <a:t>GURU BESAR</a:t>
            </a:r>
          </a:p>
        </p:txBody>
      </p:sp>
      <p:sp>
        <p:nvSpPr>
          <p:cNvPr id="79" name="Rounded Rectangle 78"/>
          <p:cNvSpPr/>
          <p:nvPr/>
        </p:nvSpPr>
        <p:spPr>
          <a:xfrm>
            <a:off x="8197362" y="1938338"/>
            <a:ext cx="1595804" cy="576262"/>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PTN/KOP/KL</a:t>
            </a:r>
          </a:p>
        </p:txBody>
      </p:sp>
      <p:sp>
        <p:nvSpPr>
          <p:cNvPr id="80" name="Flowchart: Decision 79"/>
          <p:cNvSpPr/>
          <p:nvPr/>
        </p:nvSpPr>
        <p:spPr>
          <a:xfrm>
            <a:off x="8146074" y="2708275"/>
            <a:ext cx="1727688" cy="649288"/>
          </a:xfrm>
          <a:prstGeom prst="flowChartDecision">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Tim PAK</a:t>
            </a:r>
          </a:p>
        </p:txBody>
      </p:sp>
      <p:sp>
        <p:nvSpPr>
          <p:cNvPr id="81" name="Flowchart: Decision 80"/>
          <p:cNvSpPr/>
          <p:nvPr/>
        </p:nvSpPr>
        <p:spPr>
          <a:xfrm>
            <a:off x="8159263" y="3573463"/>
            <a:ext cx="1727689" cy="647700"/>
          </a:xfrm>
          <a:prstGeom prst="flowChartDecision">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0929" name="Rectangle 81"/>
          <p:cNvSpPr>
            <a:spLocks noChangeArrowheads="1"/>
          </p:cNvSpPr>
          <p:nvPr/>
        </p:nvSpPr>
        <p:spPr bwMode="auto">
          <a:xfrm>
            <a:off x="8289681" y="3738563"/>
            <a:ext cx="1542410" cy="338554"/>
          </a:xfrm>
          <a:prstGeom prst="rect">
            <a:avLst/>
          </a:prstGeom>
          <a:noFill/>
          <a:ln w="9525">
            <a:noFill/>
            <a:miter lim="800000"/>
            <a:headEnd/>
            <a:tailEnd/>
          </a:ln>
        </p:spPr>
        <p:txBody>
          <a:bodyPr wrap="none">
            <a:spAutoFit/>
          </a:bodyPr>
          <a:lstStyle/>
          <a:p>
            <a:pPr algn="ctr"/>
            <a:r>
              <a:rPr lang="id-ID" sz="1600" b="1"/>
              <a:t>SUBDIT KARIR</a:t>
            </a:r>
            <a:r>
              <a:rPr lang="en-US" sz="1600" b="1"/>
              <a:t> P</a:t>
            </a:r>
          </a:p>
        </p:txBody>
      </p:sp>
      <p:sp>
        <p:nvSpPr>
          <p:cNvPr id="83" name="Flowchart: Decision 82"/>
          <p:cNvSpPr/>
          <p:nvPr/>
        </p:nvSpPr>
        <p:spPr>
          <a:xfrm>
            <a:off x="8131420" y="5084763"/>
            <a:ext cx="1727688" cy="647700"/>
          </a:xfrm>
          <a:prstGeom prst="flowChartDecision">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0931" name="Rectangle 83"/>
          <p:cNvSpPr>
            <a:spLocks noChangeArrowheads="1"/>
          </p:cNvSpPr>
          <p:nvPr/>
        </p:nvSpPr>
        <p:spPr bwMode="auto">
          <a:xfrm>
            <a:off x="8336575" y="5157789"/>
            <a:ext cx="1282211" cy="523220"/>
          </a:xfrm>
          <a:prstGeom prst="rect">
            <a:avLst/>
          </a:prstGeom>
          <a:noFill/>
          <a:ln w="9525">
            <a:noFill/>
            <a:miter lim="800000"/>
            <a:headEnd/>
            <a:tailEnd/>
          </a:ln>
        </p:spPr>
        <p:txBody>
          <a:bodyPr>
            <a:spAutoFit/>
          </a:bodyPr>
          <a:lstStyle/>
          <a:p>
            <a:pPr algn="ctr"/>
            <a:r>
              <a:rPr lang="id-ID" sz="1400" b="1" dirty="0">
                <a:solidFill>
                  <a:schemeClr val="bg1"/>
                </a:solidFill>
              </a:rPr>
              <a:t>DIRJEN SUMBER DAYA</a:t>
            </a:r>
          </a:p>
        </p:txBody>
      </p:sp>
      <p:sp>
        <p:nvSpPr>
          <p:cNvPr id="85" name="Rounded Rectangle 84"/>
          <p:cNvSpPr/>
          <p:nvPr/>
        </p:nvSpPr>
        <p:spPr>
          <a:xfrm>
            <a:off x="8264769" y="5876927"/>
            <a:ext cx="1594338" cy="576263"/>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600" b="1" dirty="0"/>
              <a:t>MENTERI </a:t>
            </a:r>
          </a:p>
        </p:txBody>
      </p:sp>
      <p:cxnSp>
        <p:nvCxnSpPr>
          <p:cNvPr id="86" name="Straight Arrow Connector 85"/>
          <p:cNvCxnSpPr>
            <a:stCxn id="79" idx="2"/>
            <a:endCxn id="80" idx="0"/>
          </p:cNvCxnSpPr>
          <p:nvPr/>
        </p:nvCxnSpPr>
        <p:spPr>
          <a:xfrm>
            <a:off x="8995997" y="2514602"/>
            <a:ext cx="13188" cy="193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9020908" y="3357563"/>
            <a:ext cx="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8995997" y="5661025"/>
            <a:ext cx="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stCxn id="80" idx="1"/>
            <a:endCxn id="79" idx="1"/>
          </p:cNvCxnSpPr>
          <p:nvPr/>
        </p:nvCxnSpPr>
        <p:spPr>
          <a:xfrm rot="10800000" flipH="1">
            <a:off x="8146074" y="2227263"/>
            <a:ext cx="51288" cy="806450"/>
          </a:xfrm>
          <a:prstGeom prst="bentConnector3">
            <a:avLst>
              <a:gd name="adj1" fmla="val -40316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81" idx="1"/>
            <a:endCxn id="79" idx="1"/>
          </p:cNvCxnSpPr>
          <p:nvPr/>
        </p:nvCxnSpPr>
        <p:spPr>
          <a:xfrm rot="10800000" flipH="1">
            <a:off x="8159262" y="2227263"/>
            <a:ext cx="38100" cy="1670050"/>
          </a:xfrm>
          <a:prstGeom prst="bentConnector3">
            <a:avLst>
              <a:gd name="adj1" fmla="val -53773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83" idx="1"/>
            <a:endCxn id="79" idx="1"/>
          </p:cNvCxnSpPr>
          <p:nvPr/>
        </p:nvCxnSpPr>
        <p:spPr>
          <a:xfrm rot="10800000" flipH="1">
            <a:off x="8131420" y="2227263"/>
            <a:ext cx="65942" cy="3181350"/>
          </a:xfrm>
          <a:prstGeom prst="bentConnector3">
            <a:avLst>
              <a:gd name="adj1" fmla="val -317465"/>
            </a:avLst>
          </a:prstGeom>
          <a:ln>
            <a:tailEnd type="arrow"/>
          </a:ln>
        </p:spPr>
        <p:style>
          <a:lnRef idx="1">
            <a:schemeClr val="accent1"/>
          </a:lnRef>
          <a:fillRef idx="0">
            <a:schemeClr val="accent1"/>
          </a:fillRef>
          <a:effectRef idx="0">
            <a:schemeClr val="accent1"/>
          </a:effectRef>
          <a:fontRef idx="minor">
            <a:schemeClr val="tx1"/>
          </a:fontRef>
        </p:style>
      </p:cxnSp>
      <p:sp>
        <p:nvSpPr>
          <p:cNvPr id="80939" name="TextBox 92"/>
          <p:cNvSpPr txBox="1">
            <a:spLocks noChangeArrowheads="1"/>
          </p:cNvSpPr>
          <p:nvPr/>
        </p:nvSpPr>
        <p:spPr bwMode="auto">
          <a:xfrm>
            <a:off x="9196755" y="2492375"/>
            <a:ext cx="392352" cy="369332"/>
          </a:xfrm>
          <a:prstGeom prst="rect">
            <a:avLst/>
          </a:prstGeom>
          <a:noFill/>
          <a:ln w="9525">
            <a:noFill/>
            <a:miter lim="800000"/>
            <a:headEnd/>
            <a:tailEnd/>
          </a:ln>
        </p:spPr>
        <p:txBody>
          <a:bodyPr wrap="none">
            <a:spAutoFit/>
          </a:bodyPr>
          <a:lstStyle/>
          <a:p>
            <a:r>
              <a:rPr lang="id-ID"/>
              <a:t>Ya</a:t>
            </a:r>
          </a:p>
        </p:txBody>
      </p:sp>
      <p:sp>
        <p:nvSpPr>
          <p:cNvPr id="80940" name="TextBox 93"/>
          <p:cNvSpPr txBox="1">
            <a:spLocks noChangeArrowheads="1"/>
          </p:cNvSpPr>
          <p:nvPr/>
        </p:nvSpPr>
        <p:spPr bwMode="auto">
          <a:xfrm>
            <a:off x="9195289" y="3357563"/>
            <a:ext cx="392352" cy="369332"/>
          </a:xfrm>
          <a:prstGeom prst="rect">
            <a:avLst/>
          </a:prstGeom>
          <a:noFill/>
          <a:ln w="9525">
            <a:noFill/>
            <a:miter lim="800000"/>
            <a:headEnd/>
            <a:tailEnd/>
          </a:ln>
        </p:spPr>
        <p:txBody>
          <a:bodyPr wrap="none">
            <a:spAutoFit/>
          </a:bodyPr>
          <a:lstStyle/>
          <a:p>
            <a:r>
              <a:rPr lang="id-ID"/>
              <a:t>Ya</a:t>
            </a:r>
          </a:p>
        </p:txBody>
      </p:sp>
      <p:sp>
        <p:nvSpPr>
          <p:cNvPr id="80941" name="TextBox 94"/>
          <p:cNvSpPr txBox="1">
            <a:spLocks noChangeArrowheads="1"/>
          </p:cNvSpPr>
          <p:nvPr/>
        </p:nvSpPr>
        <p:spPr bwMode="auto">
          <a:xfrm>
            <a:off x="9347689" y="4179888"/>
            <a:ext cx="392352" cy="369332"/>
          </a:xfrm>
          <a:prstGeom prst="rect">
            <a:avLst/>
          </a:prstGeom>
          <a:noFill/>
          <a:ln w="9525">
            <a:noFill/>
            <a:miter lim="800000"/>
            <a:headEnd/>
            <a:tailEnd/>
          </a:ln>
        </p:spPr>
        <p:txBody>
          <a:bodyPr wrap="none">
            <a:spAutoFit/>
          </a:bodyPr>
          <a:lstStyle/>
          <a:p>
            <a:r>
              <a:rPr lang="id-ID"/>
              <a:t>Ya</a:t>
            </a:r>
          </a:p>
        </p:txBody>
      </p:sp>
      <p:sp>
        <p:nvSpPr>
          <p:cNvPr id="80942" name="TextBox 95"/>
          <p:cNvSpPr txBox="1">
            <a:spLocks noChangeArrowheads="1"/>
          </p:cNvSpPr>
          <p:nvPr/>
        </p:nvSpPr>
        <p:spPr bwMode="auto">
          <a:xfrm>
            <a:off x="9429750" y="4891089"/>
            <a:ext cx="392352" cy="369332"/>
          </a:xfrm>
          <a:prstGeom prst="rect">
            <a:avLst/>
          </a:prstGeom>
          <a:noFill/>
          <a:ln w="9525">
            <a:noFill/>
            <a:miter lim="800000"/>
            <a:headEnd/>
            <a:tailEnd/>
          </a:ln>
        </p:spPr>
        <p:txBody>
          <a:bodyPr wrap="none">
            <a:spAutoFit/>
          </a:bodyPr>
          <a:lstStyle/>
          <a:p>
            <a:r>
              <a:rPr lang="id-ID"/>
              <a:t>Ya</a:t>
            </a:r>
          </a:p>
        </p:txBody>
      </p:sp>
      <p:sp>
        <p:nvSpPr>
          <p:cNvPr id="80943" name="TextBox 96"/>
          <p:cNvSpPr txBox="1">
            <a:spLocks noChangeArrowheads="1"/>
          </p:cNvSpPr>
          <p:nvPr/>
        </p:nvSpPr>
        <p:spPr bwMode="auto">
          <a:xfrm>
            <a:off x="7599485" y="2636839"/>
            <a:ext cx="686406" cy="369332"/>
          </a:xfrm>
          <a:prstGeom prst="rect">
            <a:avLst/>
          </a:prstGeom>
          <a:solidFill>
            <a:schemeClr val="bg1"/>
          </a:solidFill>
          <a:ln w="9525">
            <a:noFill/>
            <a:miter lim="800000"/>
            <a:headEnd/>
            <a:tailEnd/>
          </a:ln>
        </p:spPr>
        <p:txBody>
          <a:bodyPr wrap="none">
            <a:spAutoFit/>
          </a:bodyPr>
          <a:lstStyle/>
          <a:p>
            <a:r>
              <a:rPr lang="id-ID"/>
              <a:t>Tidak</a:t>
            </a:r>
          </a:p>
        </p:txBody>
      </p:sp>
      <p:sp>
        <p:nvSpPr>
          <p:cNvPr id="98" name="Rectangle 97"/>
          <p:cNvSpPr/>
          <p:nvPr/>
        </p:nvSpPr>
        <p:spPr>
          <a:xfrm>
            <a:off x="7492512" y="1125538"/>
            <a:ext cx="2965938" cy="5472112"/>
          </a:xfrm>
          <a:prstGeom prst="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0945" name="Rectangle 100"/>
          <p:cNvSpPr>
            <a:spLocks noChangeArrowheads="1"/>
          </p:cNvSpPr>
          <p:nvPr/>
        </p:nvSpPr>
        <p:spPr bwMode="auto">
          <a:xfrm>
            <a:off x="8469925" y="4530725"/>
            <a:ext cx="1152881" cy="338554"/>
          </a:xfrm>
          <a:prstGeom prst="rect">
            <a:avLst/>
          </a:prstGeom>
          <a:noFill/>
          <a:ln w="9525">
            <a:noFill/>
            <a:miter lim="800000"/>
            <a:headEnd/>
            <a:tailEnd/>
          </a:ln>
        </p:spPr>
        <p:txBody>
          <a:bodyPr wrap="none">
            <a:spAutoFit/>
          </a:bodyPr>
          <a:lstStyle/>
          <a:p>
            <a:pPr algn="ctr"/>
            <a:r>
              <a:rPr lang="id-ID" sz="1600" b="1">
                <a:solidFill>
                  <a:schemeClr val="bg1"/>
                </a:solidFill>
              </a:rPr>
              <a:t>DIR KARIER</a:t>
            </a:r>
            <a:endParaRPr lang="en-US" sz="1600" b="1">
              <a:solidFill>
                <a:schemeClr val="bg1"/>
              </a:solidFill>
            </a:endParaRPr>
          </a:p>
        </p:txBody>
      </p:sp>
      <p:cxnSp>
        <p:nvCxnSpPr>
          <p:cNvPr id="102" name="Straight Arrow Connector 101"/>
          <p:cNvCxnSpPr/>
          <p:nvPr/>
        </p:nvCxnSpPr>
        <p:spPr>
          <a:xfrm>
            <a:off x="9020908" y="4149725"/>
            <a:ext cx="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9020908" y="4941888"/>
            <a:ext cx="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4842456" y="586247"/>
            <a:ext cx="2472685" cy="5909310"/>
          </a:xfrm>
          <a:prstGeom prst="rect">
            <a:avLst/>
          </a:prstGeom>
          <a:solidFill>
            <a:schemeClr val="accent1">
              <a:lumMod val="20000"/>
              <a:lumOff val="80000"/>
            </a:schemeClr>
          </a:solidFill>
        </p:spPr>
        <p:txBody>
          <a:bodyPr wrap="square">
            <a:spAutoFit/>
          </a:bodyPr>
          <a:lstStyle/>
          <a:p>
            <a:pPr algn="ctr">
              <a:defRPr/>
            </a:pPr>
            <a:r>
              <a:rPr lang="id-ID" dirty="0"/>
              <a:t>Usulan kenaikan jabatan akademik Lektor Kepala dan Profesor yang telah disetujui oleh Tim PAK dan ditandatangani oleh Dirjen SDID kemudian diteruskan ke Sekjen Kemristekdikti melalui Biro SDM untuk diterbitkan SK jabatan akademik.</a:t>
            </a:r>
          </a:p>
          <a:p>
            <a:pPr algn="ctr">
              <a:defRPr/>
            </a:pPr>
            <a:r>
              <a:rPr lang="id-ID" dirty="0"/>
              <a:t>Sedangkan SK Kepangkatan Dosen yang didasarkan pada SK jabatan akademik akan diterbitkan oleh BKN.</a:t>
            </a:r>
          </a:p>
        </p:txBody>
      </p:sp>
    </p:spTree>
    <p:extLst>
      <p:ext uri="{BB962C8B-B14F-4D97-AF65-F5344CB8AC3E}">
        <p14:creationId xmlns:p14="http://schemas.microsoft.com/office/powerpoint/2010/main" val="1789376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209C2B-AAEF-4690-B2EC-775E4A49C28A}" type="slidenum">
              <a:rPr lang="id-ID"/>
              <a:pPr fontAlgn="base">
                <a:spcBef>
                  <a:spcPct val="0"/>
                </a:spcBef>
                <a:spcAft>
                  <a:spcPct val="0"/>
                </a:spcAft>
              </a:pPr>
              <a:t>11</a:t>
            </a:fld>
            <a:endParaRPr lang="id-ID"/>
          </a:p>
        </p:txBody>
      </p:sp>
      <p:sp>
        <p:nvSpPr>
          <p:cNvPr id="3" name="Rectangle 2"/>
          <p:cNvSpPr/>
          <p:nvPr/>
        </p:nvSpPr>
        <p:spPr>
          <a:xfrm>
            <a:off x="2014905" y="2"/>
            <a:ext cx="8653096" cy="836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a:defRPr/>
            </a:pPr>
            <a:r>
              <a:rPr lang="id-ID" sz="2400" dirty="0">
                <a:solidFill>
                  <a:schemeClr val="tx2">
                    <a:lumMod val="75000"/>
                  </a:schemeClr>
                </a:solidFill>
                <a:latin typeface="Century Gothic" pitchFamily="34" charset="0"/>
              </a:rPr>
              <a:t>TATA KELOLA LAYANAN KENAIKAN JABATAN</a:t>
            </a:r>
            <a:br>
              <a:rPr lang="id-ID" sz="2400" dirty="0">
                <a:solidFill>
                  <a:schemeClr val="tx2">
                    <a:lumMod val="75000"/>
                  </a:schemeClr>
                </a:solidFill>
                <a:latin typeface="Century Gothic" pitchFamily="34" charset="0"/>
              </a:rPr>
            </a:br>
            <a:r>
              <a:rPr lang="id-ID" sz="2400" dirty="0">
                <a:solidFill>
                  <a:schemeClr val="tx2">
                    <a:lumMod val="75000"/>
                  </a:schemeClr>
                </a:solidFill>
                <a:latin typeface="Century Gothic" pitchFamily="34" charset="0"/>
              </a:rPr>
              <a:t>(untuk Lektor Kepala dan Guru Besar)</a:t>
            </a:r>
          </a:p>
        </p:txBody>
      </p:sp>
      <p:sp>
        <p:nvSpPr>
          <p:cNvPr id="4" name="Pentagon 3"/>
          <p:cNvSpPr/>
          <p:nvPr/>
        </p:nvSpPr>
        <p:spPr>
          <a:xfrm>
            <a:off x="1524001" y="2"/>
            <a:ext cx="650631" cy="836613"/>
          </a:xfrm>
          <a:prstGeom prst="homePlate">
            <a:avLst>
              <a:gd name="adj" fmla="val 2884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1925" name="AutoShape 4" descr="Hasil gambar untuk people run icon"/>
          <p:cNvSpPr>
            <a:spLocks noChangeAspect="1" noChangeArrowheads="1"/>
          </p:cNvSpPr>
          <p:nvPr/>
        </p:nvSpPr>
        <p:spPr bwMode="auto">
          <a:xfrm>
            <a:off x="1667608" y="-144463"/>
            <a:ext cx="281354" cy="304801"/>
          </a:xfrm>
          <a:prstGeom prst="rect">
            <a:avLst/>
          </a:prstGeom>
          <a:noFill/>
          <a:ln w="9525">
            <a:noFill/>
            <a:miter lim="800000"/>
            <a:headEnd/>
            <a:tailEnd/>
          </a:ln>
        </p:spPr>
        <p:txBody>
          <a:bodyPr/>
          <a:lstStyle/>
          <a:p>
            <a:endParaRPr lang="id-ID"/>
          </a:p>
        </p:txBody>
      </p:sp>
      <p:graphicFrame>
        <p:nvGraphicFramePr>
          <p:cNvPr id="6" name="Diagram 5"/>
          <p:cNvGraphicFramePr/>
          <p:nvPr/>
        </p:nvGraphicFramePr>
        <p:xfrm>
          <a:off x="2174335" y="1052736"/>
          <a:ext cx="8308615"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227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0E4081-48CC-43D1-A4E8-1CC7E4780984}" type="slidenum">
              <a:rPr lang="id-ID"/>
              <a:pPr fontAlgn="base">
                <a:spcBef>
                  <a:spcPct val="0"/>
                </a:spcBef>
                <a:spcAft>
                  <a:spcPct val="0"/>
                </a:spcAft>
              </a:pPr>
              <a:t>12</a:t>
            </a:fld>
            <a:endParaRPr lang="id-ID"/>
          </a:p>
        </p:txBody>
      </p:sp>
      <p:sp>
        <p:nvSpPr>
          <p:cNvPr id="3" name="Rectangle 2"/>
          <p:cNvSpPr/>
          <p:nvPr/>
        </p:nvSpPr>
        <p:spPr>
          <a:xfrm>
            <a:off x="2014905" y="2"/>
            <a:ext cx="8653096" cy="836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a:defRPr/>
            </a:pPr>
            <a:r>
              <a:rPr lang="id-ID" sz="2400" dirty="0">
                <a:solidFill>
                  <a:schemeClr val="tx2">
                    <a:lumMod val="75000"/>
                  </a:schemeClr>
                </a:solidFill>
                <a:latin typeface="Century Gothic" pitchFamily="34" charset="0"/>
              </a:rPr>
              <a:t>PROSES PENGUSULAN</a:t>
            </a:r>
            <a:r>
              <a:rPr lang="en-US" sz="2400" dirty="0">
                <a:solidFill>
                  <a:schemeClr val="tx2">
                    <a:lumMod val="75000"/>
                  </a:schemeClr>
                </a:solidFill>
                <a:latin typeface="Century Gothic" pitchFamily="34" charset="0"/>
              </a:rPr>
              <a:t> </a:t>
            </a:r>
            <a:r>
              <a:rPr lang="id-ID" sz="2400" dirty="0">
                <a:solidFill>
                  <a:schemeClr val="tx2">
                    <a:lumMod val="75000"/>
                  </a:schemeClr>
                </a:solidFill>
                <a:latin typeface="Century Gothic" pitchFamily="34" charset="0"/>
              </a:rPr>
              <a:t>KEPANGKATAN DOSEN</a:t>
            </a:r>
          </a:p>
        </p:txBody>
      </p:sp>
      <p:sp>
        <p:nvSpPr>
          <p:cNvPr id="4" name="Pentagon 3"/>
          <p:cNvSpPr/>
          <p:nvPr/>
        </p:nvSpPr>
        <p:spPr>
          <a:xfrm>
            <a:off x="1524001" y="2"/>
            <a:ext cx="650631" cy="836613"/>
          </a:xfrm>
          <a:prstGeom prst="homePlate">
            <a:avLst>
              <a:gd name="adj" fmla="val 2884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2949" name="AutoShape 4" descr="Hasil gambar untuk people run icon"/>
          <p:cNvSpPr>
            <a:spLocks noChangeAspect="1" noChangeArrowheads="1"/>
          </p:cNvSpPr>
          <p:nvPr/>
        </p:nvSpPr>
        <p:spPr bwMode="auto">
          <a:xfrm>
            <a:off x="1667608" y="-144463"/>
            <a:ext cx="281354" cy="304801"/>
          </a:xfrm>
          <a:prstGeom prst="rect">
            <a:avLst/>
          </a:prstGeom>
          <a:noFill/>
          <a:ln w="9525">
            <a:noFill/>
            <a:miter lim="800000"/>
            <a:headEnd/>
            <a:tailEnd/>
          </a:ln>
        </p:spPr>
        <p:txBody>
          <a:bodyPr/>
          <a:lstStyle/>
          <a:p>
            <a:endParaRPr lang="id-ID"/>
          </a:p>
        </p:txBody>
      </p:sp>
      <p:graphicFrame>
        <p:nvGraphicFramePr>
          <p:cNvPr id="6" name="Table 5"/>
          <p:cNvGraphicFramePr>
            <a:graphicFrameLocks noGrp="1"/>
          </p:cNvGraphicFramePr>
          <p:nvPr>
            <p:extLst>
              <p:ext uri="{D42A27DB-BD31-4B8C-83A1-F6EECF244321}">
                <p14:modId xmlns:p14="http://schemas.microsoft.com/office/powerpoint/2010/main" val="386839851"/>
              </p:ext>
            </p:extLst>
          </p:nvPr>
        </p:nvGraphicFramePr>
        <p:xfrm>
          <a:off x="1849316" y="981080"/>
          <a:ext cx="9214772" cy="5669280"/>
        </p:xfrm>
        <a:graphic>
          <a:graphicData uri="http://schemas.openxmlformats.org/drawingml/2006/table">
            <a:tbl>
              <a:tblPr firstRow="1" firstCol="1" bandRow="1">
                <a:tableStyleId>{5C22544A-7EE6-4342-B048-85BDC9FD1C3A}</a:tableStyleId>
              </a:tblPr>
              <a:tblGrid>
                <a:gridCol w="2181253">
                  <a:extLst>
                    <a:ext uri="{9D8B030D-6E8A-4147-A177-3AD203B41FA5}">
                      <a16:colId xmlns:a16="http://schemas.microsoft.com/office/drawing/2014/main" val="20000"/>
                    </a:ext>
                  </a:extLst>
                </a:gridCol>
                <a:gridCol w="3078202">
                  <a:extLst>
                    <a:ext uri="{9D8B030D-6E8A-4147-A177-3AD203B41FA5}">
                      <a16:colId xmlns:a16="http://schemas.microsoft.com/office/drawing/2014/main" val="20001"/>
                    </a:ext>
                  </a:extLst>
                </a:gridCol>
                <a:gridCol w="1506796">
                  <a:extLst>
                    <a:ext uri="{9D8B030D-6E8A-4147-A177-3AD203B41FA5}">
                      <a16:colId xmlns:a16="http://schemas.microsoft.com/office/drawing/2014/main" val="20002"/>
                    </a:ext>
                  </a:extLst>
                </a:gridCol>
                <a:gridCol w="2448521">
                  <a:extLst>
                    <a:ext uri="{9D8B030D-6E8A-4147-A177-3AD203B41FA5}">
                      <a16:colId xmlns:a16="http://schemas.microsoft.com/office/drawing/2014/main" val="20003"/>
                    </a:ext>
                  </a:extLst>
                </a:gridCol>
              </a:tblGrid>
              <a:tr h="575414">
                <a:tc>
                  <a:txBody>
                    <a:bodyPr/>
                    <a:lstStyle/>
                    <a:p>
                      <a:pPr marL="0" marR="0" algn="ctr">
                        <a:lnSpc>
                          <a:spcPct val="100000"/>
                        </a:lnSpc>
                        <a:spcBef>
                          <a:spcPts val="0"/>
                        </a:spcBef>
                        <a:spcAft>
                          <a:spcPts val="0"/>
                        </a:spcAft>
                      </a:pPr>
                      <a:r>
                        <a:rPr lang="en-US" sz="1600" dirty="0">
                          <a:effectLst/>
                          <a:latin typeface="+mj-lt"/>
                          <a:ea typeface="Arial Unicode MS" panose="020B0604020202020204" pitchFamily="34" charset="-128"/>
                          <a:cs typeface="Arial Unicode MS" panose="020B0604020202020204" pitchFamily="34" charset="-128"/>
                        </a:rPr>
                        <a:t>UNIT INSTITUSI PENANGGUNG JAWAB</a:t>
                      </a:r>
                    </a:p>
                  </a:txBody>
                  <a:tcPr marL="38575" marR="38575" marT="0" marB="0" anchor="ctr">
                    <a:solidFill>
                      <a:srgbClr val="002060"/>
                    </a:solidFill>
                  </a:tcPr>
                </a:tc>
                <a:tc>
                  <a:txBody>
                    <a:bodyPr/>
                    <a:lstStyle/>
                    <a:p>
                      <a:pPr marL="0" marR="0" algn="ctr">
                        <a:lnSpc>
                          <a:spcPct val="100000"/>
                        </a:lnSpc>
                        <a:spcBef>
                          <a:spcPts val="0"/>
                        </a:spcBef>
                        <a:spcAft>
                          <a:spcPts val="0"/>
                        </a:spcAft>
                      </a:pPr>
                      <a:r>
                        <a:rPr lang="en-US" sz="1600" dirty="0">
                          <a:effectLst/>
                          <a:latin typeface="+mj-lt"/>
                          <a:ea typeface="Arial Unicode MS" panose="020B0604020202020204" pitchFamily="34" charset="-128"/>
                          <a:cs typeface="Arial Unicode MS" panose="020B0604020202020204" pitchFamily="34" charset="-128"/>
                        </a:rPr>
                        <a:t>KEGIATAN</a:t>
                      </a:r>
                    </a:p>
                  </a:txBody>
                  <a:tcPr marL="38575" marR="38575" marT="0" marB="0" anchor="ctr">
                    <a:solidFill>
                      <a:srgbClr val="002060"/>
                    </a:solidFill>
                  </a:tcPr>
                </a:tc>
                <a:tc>
                  <a:txBody>
                    <a:bodyPr/>
                    <a:lstStyle/>
                    <a:p>
                      <a:pPr marL="0" marR="0" algn="ctr">
                        <a:lnSpc>
                          <a:spcPct val="100000"/>
                        </a:lnSpc>
                        <a:spcBef>
                          <a:spcPts val="0"/>
                        </a:spcBef>
                        <a:spcAft>
                          <a:spcPts val="0"/>
                        </a:spcAft>
                      </a:pPr>
                      <a:r>
                        <a:rPr lang="en-US" sz="1600" dirty="0">
                          <a:effectLst/>
                          <a:latin typeface="+mj-lt"/>
                          <a:ea typeface="Arial Unicode MS" panose="020B0604020202020204" pitchFamily="34" charset="-128"/>
                          <a:cs typeface="Arial Unicode MS" panose="020B0604020202020204" pitchFamily="34" charset="-128"/>
                        </a:rPr>
                        <a:t>DURASI WAKTU PALING LAMA</a:t>
                      </a:r>
                    </a:p>
                  </a:txBody>
                  <a:tcPr marL="38575" marR="38575" marT="0" marB="0" anchor="ctr">
                    <a:solidFill>
                      <a:srgbClr val="002060"/>
                    </a:solidFill>
                  </a:tcPr>
                </a:tc>
                <a:tc>
                  <a:txBody>
                    <a:bodyPr/>
                    <a:lstStyle/>
                    <a:p>
                      <a:pPr marL="0" marR="0" algn="ctr">
                        <a:lnSpc>
                          <a:spcPct val="100000"/>
                        </a:lnSpc>
                        <a:spcBef>
                          <a:spcPts val="0"/>
                        </a:spcBef>
                        <a:spcAft>
                          <a:spcPts val="0"/>
                        </a:spcAft>
                      </a:pPr>
                      <a:r>
                        <a:rPr lang="en-US" sz="1600" dirty="0">
                          <a:effectLst/>
                          <a:latin typeface="+mj-lt"/>
                          <a:ea typeface="Arial Unicode MS" panose="020B0604020202020204" pitchFamily="34" charset="-128"/>
                          <a:cs typeface="Arial Unicode MS" panose="020B0604020202020204" pitchFamily="34" charset="-128"/>
                        </a:rPr>
                        <a:t>LUARAN</a:t>
                      </a:r>
                    </a:p>
                  </a:txBody>
                  <a:tcPr marL="38575" marR="38575" marT="0" marB="0" anchor="ctr">
                    <a:solidFill>
                      <a:srgbClr val="002060"/>
                    </a:solidFill>
                  </a:tcPr>
                </a:tc>
                <a:extLst>
                  <a:ext uri="{0D108BD9-81ED-4DB2-BD59-A6C34878D82A}">
                    <a16:rowId xmlns:a16="http://schemas.microsoft.com/office/drawing/2014/main" val="10000"/>
                  </a:ext>
                </a:extLst>
              </a:tr>
              <a:tr h="792480">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Jurusan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Fakultas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accent1">
                        <a:lumMod val="20000"/>
                        <a:lumOff val="80000"/>
                      </a:schemeClr>
                    </a:solidFill>
                  </a:tcPr>
                </a:tc>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Usulan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proses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pemeriksaan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validasi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pertimbangan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a:t>
                      </a:r>
                      <a:r>
                        <a:rPr lang="id-ID"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persetujuan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senat</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a:t>
                      </a:r>
                    </a:p>
                  </a:txBody>
                  <a:tcPr marL="38575" marR="38575" marT="0" marB="0" anchor="ctr">
                    <a:solidFill>
                      <a:schemeClr val="accent1">
                        <a:lumMod val="20000"/>
                        <a:lumOff val="80000"/>
                      </a:schemeClr>
                    </a:solidFill>
                  </a:tcPr>
                </a:tc>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30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hari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kerja</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accent1">
                        <a:lumMod val="20000"/>
                        <a:lumOff val="80000"/>
                      </a:schemeClr>
                    </a:solidFill>
                  </a:tcPr>
                </a:tc>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Berkas</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/DUPAK  yang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sudah</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disetujui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Pimpinan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Jurusan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Fakultas</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accent1">
                        <a:lumMod val="20000"/>
                        <a:lumOff val="80000"/>
                      </a:schemeClr>
                    </a:solidFill>
                  </a:tcPr>
                </a:tc>
                <a:extLst>
                  <a:ext uri="{0D108BD9-81ED-4DB2-BD59-A6C34878D82A}">
                    <a16:rowId xmlns:a16="http://schemas.microsoft.com/office/drawing/2014/main" val="10001"/>
                  </a:ext>
                </a:extLst>
              </a:tr>
              <a:tr h="1188720">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Perguruan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Tinggi</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Usulan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proses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penilaian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pemeriksaan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validasi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oleh</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Tim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Penilai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Perguruan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Tinggi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pertimbangan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persetujuan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senat</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Perguruan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Tinggi</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30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hari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kerja</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Berkas</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/DUPAK  yang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sudah</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disetujui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Pimpinan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Perguruan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Tinggi</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extLst>
                  <a:ext uri="{0D108BD9-81ED-4DB2-BD59-A6C34878D82A}">
                    <a16:rowId xmlns:a16="http://schemas.microsoft.com/office/drawing/2014/main" val="10002"/>
                  </a:ext>
                </a:extLst>
              </a:tr>
              <a:tr h="990600">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Ditjen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Sumber</a:t>
                      </a:r>
                      <a:r>
                        <a:rPr lang="en-US" sz="1800" b="0" baseline="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baseline="0" dirty="0" err="1">
                          <a:solidFill>
                            <a:schemeClr val="tx1"/>
                          </a:solidFill>
                          <a:effectLst/>
                          <a:latin typeface="+mj-lt"/>
                          <a:ea typeface="Arial Unicode MS" panose="020B0604020202020204" pitchFamily="34" charset="-128"/>
                          <a:cs typeface="Arial Unicode MS" panose="020B0604020202020204" pitchFamily="34" charset="-128"/>
                        </a:rPr>
                        <a:t>Daya</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Iptek</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Dikti</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accent1">
                        <a:lumMod val="20000"/>
                        <a:lumOff val="80000"/>
                      </a:schemeClr>
                    </a:solidFill>
                  </a:tcPr>
                </a:tc>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Proses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penilaian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pemeriksaan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/review,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validasi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oleh</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Tim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Penilai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Pusat</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Persetujuan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Direktur</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&amp;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Dirjen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p>
                  </a:txBody>
                  <a:tcPr marL="38575" marR="38575" marT="0" marB="0" anchor="ctr">
                    <a:solidFill>
                      <a:schemeClr val="accent1">
                        <a:lumMod val="20000"/>
                        <a:lumOff val="80000"/>
                      </a:schemeClr>
                    </a:solidFill>
                  </a:tcPr>
                </a:tc>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60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hari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kerja</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accent1">
                        <a:lumMod val="20000"/>
                        <a:lumOff val="80000"/>
                      </a:schemeClr>
                    </a:solidFill>
                  </a:tcPr>
                </a:tc>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Lembar</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Persetujuan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Penetapan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Angka</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Kredit</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oleh</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Dirjen</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accent1">
                        <a:lumMod val="20000"/>
                        <a:lumOff val="80000"/>
                      </a:schemeClr>
                    </a:solidFill>
                  </a:tcPr>
                </a:tc>
                <a:extLst>
                  <a:ext uri="{0D108BD9-81ED-4DB2-BD59-A6C34878D82A}">
                    <a16:rowId xmlns:a16="http://schemas.microsoft.com/office/drawing/2014/main" val="10003"/>
                  </a:ext>
                </a:extLst>
              </a:tr>
              <a:tr h="742950">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Biro SDM/</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Setjen</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Proses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pemeriksaan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validasi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administratif</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tc>
                  <a:txBody>
                    <a:bodyPr/>
                    <a:lstStyle/>
                    <a:p>
                      <a:pPr marL="0" marR="0">
                        <a:lnSpc>
                          <a:spcPct val="100000"/>
                        </a:lnSpc>
                        <a:spcBef>
                          <a:spcPts val="0"/>
                        </a:spcBef>
                        <a:spcAft>
                          <a:spcPts val="0"/>
                        </a:spcAft>
                      </a:pPr>
                      <a:r>
                        <a:rPr lang="en-US" sz="1800" b="0" dirty="0">
                          <a:solidFill>
                            <a:schemeClr val="tx1"/>
                          </a:solidFill>
                          <a:effectLst/>
                          <a:latin typeface="+mj-lt"/>
                          <a:ea typeface="Arial Unicode MS" panose="020B0604020202020204" pitchFamily="34" charset="-128"/>
                          <a:cs typeface="Arial Unicode MS" panose="020B0604020202020204" pitchFamily="34" charset="-128"/>
                        </a:rPr>
                        <a:t>15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hari</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kerja</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tc>
                  <a:txBody>
                    <a:bodyPr/>
                    <a:lstStyle/>
                    <a:p>
                      <a:pPr marL="0" marR="0">
                        <a:lnSpc>
                          <a:spcPct val="100000"/>
                        </a:lnSpc>
                        <a:spcBef>
                          <a:spcPts val="0"/>
                        </a:spcBef>
                        <a:spcAft>
                          <a:spcPts val="0"/>
                        </a:spcAft>
                      </a:pP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Surat</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Keputusan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Kenaikan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Jabatan</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Akademik</a:t>
                      </a:r>
                      <a:r>
                        <a:rPr lang="en-US" sz="1800" b="0" dirty="0">
                          <a:solidFill>
                            <a:schemeClr val="tx1"/>
                          </a:solidFill>
                          <a:effectLst/>
                          <a:latin typeface="+mj-lt"/>
                          <a:ea typeface="Arial Unicode MS" panose="020B0604020202020204" pitchFamily="34" charset="-128"/>
                          <a:cs typeface="Arial Unicode MS" panose="020B0604020202020204" pitchFamily="34" charset="-128"/>
                        </a:rPr>
                        <a:t> </a:t>
                      </a:r>
                      <a:r>
                        <a:rPr lang="en-US" sz="1800" b="0" dirty="0" err="1">
                          <a:solidFill>
                            <a:schemeClr val="tx1"/>
                          </a:solidFill>
                          <a:effectLst/>
                          <a:latin typeface="+mj-lt"/>
                          <a:ea typeface="Arial Unicode MS" panose="020B0604020202020204" pitchFamily="34" charset="-128"/>
                          <a:cs typeface="Arial Unicode MS" panose="020B0604020202020204" pitchFamily="34" charset="-128"/>
                        </a:rPr>
                        <a:t>Dosen</a:t>
                      </a:r>
                      <a:endParaRPr lang="en-US" sz="1800" b="0" dirty="0">
                        <a:solidFill>
                          <a:schemeClr val="tx1"/>
                        </a:solidFill>
                        <a:effectLst/>
                        <a:latin typeface="+mj-lt"/>
                        <a:ea typeface="Arial Unicode MS" panose="020B0604020202020204" pitchFamily="34" charset="-128"/>
                        <a:cs typeface="Arial Unicode MS" panose="020B0604020202020204" pitchFamily="34" charset="-128"/>
                      </a:endParaRPr>
                    </a:p>
                  </a:txBody>
                  <a:tcPr marL="38575" marR="38575" marT="0" marB="0" anchor="ctr">
                    <a:solidFill>
                      <a:schemeClr val="bg2">
                        <a:lumMod val="9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50573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798A02-51F6-47DD-9D72-ADD7A80A0803}" type="slidenum">
              <a:rPr lang="id-ID"/>
              <a:pPr fontAlgn="base">
                <a:spcBef>
                  <a:spcPct val="0"/>
                </a:spcBef>
                <a:spcAft>
                  <a:spcPct val="0"/>
                </a:spcAft>
              </a:pPr>
              <a:t>13</a:t>
            </a:fld>
            <a:endParaRPr lang="id-ID"/>
          </a:p>
        </p:txBody>
      </p:sp>
      <p:sp>
        <p:nvSpPr>
          <p:cNvPr id="3" name="Rectangle 2"/>
          <p:cNvSpPr/>
          <p:nvPr/>
        </p:nvSpPr>
        <p:spPr>
          <a:xfrm>
            <a:off x="2014905" y="2"/>
            <a:ext cx="8653096" cy="836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a:defRPr/>
            </a:pPr>
            <a:r>
              <a:rPr lang="id-ID" sz="2400" dirty="0">
                <a:solidFill>
                  <a:schemeClr val="tx2">
                    <a:lumMod val="75000"/>
                  </a:schemeClr>
                </a:solidFill>
                <a:latin typeface="Century Gothic" pitchFamily="34" charset="0"/>
              </a:rPr>
              <a:t>CAPAIAN PENILAIAN ANGKA KREDIT DOSEN</a:t>
            </a:r>
          </a:p>
        </p:txBody>
      </p:sp>
      <p:sp>
        <p:nvSpPr>
          <p:cNvPr id="4" name="Pentagon 3"/>
          <p:cNvSpPr/>
          <p:nvPr/>
        </p:nvSpPr>
        <p:spPr>
          <a:xfrm>
            <a:off x="1524001" y="2"/>
            <a:ext cx="650631" cy="836613"/>
          </a:xfrm>
          <a:prstGeom prst="homePlate">
            <a:avLst>
              <a:gd name="adj" fmla="val 2884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83973" name="AutoShape 4" descr="Hasil gambar untuk people run icon"/>
          <p:cNvSpPr>
            <a:spLocks noChangeAspect="1" noChangeArrowheads="1"/>
          </p:cNvSpPr>
          <p:nvPr/>
        </p:nvSpPr>
        <p:spPr bwMode="auto">
          <a:xfrm>
            <a:off x="1667608" y="-144463"/>
            <a:ext cx="281354" cy="304801"/>
          </a:xfrm>
          <a:prstGeom prst="rect">
            <a:avLst/>
          </a:prstGeom>
          <a:noFill/>
          <a:ln w="9525">
            <a:noFill/>
            <a:miter lim="800000"/>
            <a:headEnd/>
            <a:tailEnd/>
          </a:ln>
        </p:spPr>
        <p:txBody>
          <a:bodyPr/>
          <a:lstStyle/>
          <a:p>
            <a:endParaRPr lang="id-ID"/>
          </a:p>
        </p:txBody>
      </p:sp>
      <p:graphicFrame>
        <p:nvGraphicFramePr>
          <p:cNvPr id="7" name="Chart 6"/>
          <p:cNvGraphicFramePr/>
          <p:nvPr/>
        </p:nvGraphicFramePr>
        <p:xfrm>
          <a:off x="1808286" y="1018335"/>
          <a:ext cx="5185794" cy="2865847"/>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txBox="1">
            <a:spLocks/>
          </p:cNvSpPr>
          <p:nvPr/>
        </p:nvSpPr>
        <p:spPr>
          <a:xfrm>
            <a:off x="7225813" y="981074"/>
            <a:ext cx="3669495" cy="5112905"/>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id-ID" sz="2600" b="1" dirty="0">
                <a:solidFill>
                  <a:srgbClr val="558ED5"/>
                </a:solidFill>
                <a:cs typeface="Calibri" pitchFamily="34" charset="0"/>
              </a:rPr>
              <a:t>Penyebab Umum </a:t>
            </a:r>
          </a:p>
          <a:p>
            <a:pPr>
              <a:defRPr/>
            </a:pPr>
            <a:r>
              <a:rPr lang="id-ID" sz="2600" b="1" dirty="0">
                <a:solidFill>
                  <a:srgbClr val="C00000"/>
                </a:solidFill>
                <a:cs typeface="Calibri" pitchFamily="34" charset="0"/>
              </a:rPr>
              <a:t>Belum Disetujui </a:t>
            </a:r>
          </a:p>
          <a:p>
            <a:pPr>
              <a:defRPr/>
            </a:pPr>
            <a:endParaRPr lang="id-ID" sz="2600" b="1" dirty="0">
              <a:solidFill>
                <a:srgbClr val="C00000"/>
              </a:solidFill>
              <a:cs typeface="Calibri" pitchFamily="34" charset="0"/>
            </a:endParaRPr>
          </a:p>
          <a:p>
            <a:pPr marL="495288" indent="-495288" algn="l">
              <a:buFont typeface="+mj-lt"/>
              <a:buAutoNum type="arabicPeriod"/>
              <a:defRPr/>
            </a:pPr>
            <a:r>
              <a:rPr lang="id-ID" sz="1800" dirty="0">
                <a:cs typeface="Calibri" pitchFamily="34" charset="0"/>
              </a:rPr>
              <a:t>Jumlah angka kredit tidak mencapai angka kredit yang dibutuhkan. </a:t>
            </a:r>
          </a:p>
          <a:p>
            <a:pPr marL="495288" indent="-495288" algn="l">
              <a:buFont typeface="+mj-lt"/>
              <a:buAutoNum type="arabicPeriod"/>
              <a:defRPr/>
            </a:pPr>
            <a:r>
              <a:rPr lang="id-ID" sz="1800" dirty="0">
                <a:cs typeface="Calibri" pitchFamily="34" charset="0"/>
              </a:rPr>
              <a:t>Syarat khusus tidak dapat dilengkapi ; tidak ada jurnal nasional terakreditasi atau jurnal internasional bereputasi</a:t>
            </a:r>
          </a:p>
          <a:p>
            <a:pPr marL="495288" indent="-495288" algn="l">
              <a:buFont typeface="+mj-lt"/>
              <a:buAutoNum type="arabicPeriod"/>
              <a:defRPr/>
            </a:pPr>
            <a:r>
              <a:rPr lang="id-ID" sz="1800" dirty="0">
                <a:cs typeface="Calibri" pitchFamily="34" charset="0"/>
              </a:rPr>
              <a:t>Ditemukan beberapa karya ilmiah yang termasuk dalam kategori plagiasi</a:t>
            </a:r>
          </a:p>
        </p:txBody>
      </p:sp>
      <p:graphicFrame>
        <p:nvGraphicFramePr>
          <p:cNvPr id="9" name="Content Placeholder 3"/>
          <p:cNvGraphicFramePr>
            <a:graphicFrameLocks/>
          </p:cNvGraphicFramePr>
          <p:nvPr>
            <p:extLst>
              <p:ext uri="{D42A27DB-BD31-4B8C-83A1-F6EECF244321}">
                <p14:modId xmlns:p14="http://schemas.microsoft.com/office/powerpoint/2010/main" val="386839851"/>
              </p:ext>
            </p:extLst>
          </p:nvPr>
        </p:nvGraphicFramePr>
        <p:xfrm>
          <a:off x="1808285" y="4202815"/>
          <a:ext cx="5218278" cy="1906155"/>
        </p:xfrm>
        <a:graphic>
          <a:graphicData uri="http://schemas.openxmlformats.org/drawingml/2006/table">
            <a:tbl>
              <a:tblPr firstRow="1" bandRow="1">
                <a:tableStyleId>{5C22544A-7EE6-4342-B048-85BDC9FD1C3A}</a:tableStyleId>
              </a:tblPr>
              <a:tblGrid>
                <a:gridCol w="946290">
                  <a:extLst>
                    <a:ext uri="{9D8B030D-6E8A-4147-A177-3AD203B41FA5}">
                      <a16:colId xmlns:a16="http://schemas.microsoft.com/office/drawing/2014/main" val="20000"/>
                    </a:ext>
                  </a:extLst>
                </a:gridCol>
                <a:gridCol w="1067997">
                  <a:extLst>
                    <a:ext uri="{9D8B030D-6E8A-4147-A177-3AD203B41FA5}">
                      <a16:colId xmlns:a16="http://schemas.microsoft.com/office/drawing/2014/main" val="20001"/>
                    </a:ext>
                  </a:extLst>
                </a:gridCol>
                <a:gridCol w="1067997">
                  <a:extLst>
                    <a:ext uri="{9D8B030D-6E8A-4147-A177-3AD203B41FA5}">
                      <a16:colId xmlns:a16="http://schemas.microsoft.com/office/drawing/2014/main" val="20002"/>
                    </a:ext>
                  </a:extLst>
                </a:gridCol>
                <a:gridCol w="1067997">
                  <a:extLst>
                    <a:ext uri="{9D8B030D-6E8A-4147-A177-3AD203B41FA5}">
                      <a16:colId xmlns:a16="http://schemas.microsoft.com/office/drawing/2014/main" val="20003"/>
                    </a:ext>
                  </a:extLst>
                </a:gridCol>
                <a:gridCol w="1067997">
                  <a:extLst>
                    <a:ext uri="{9D8B030D-6E8A-4147-A177-3AD203B41FA5}">
                      <a16:colId xmlns:a16="http://schemas.microsoft.com/office/drawing/2014/main" val="20004"/>
                    </a:ext>
                  </a:extLst>
                </a:gridCol>
              </a:tblGrid>
              <a:tr h="402955">
                <a:tc gridSpan="5">
                  <a:txBody>
                    <a:bodyPr/>
                    <a:lstStyle/>
                    <a:p>
                      <a:pPr algn="ctr"/>
                      <a:r>
                        <a:rPr lang="id-ID" sz="2200" dirty="0"/>
                        <a:t>Realisasi PAK</a:t>
                      </a:r>
                      <a:r>
                        <a:rPr lang="id-ID" sz="2200" baseline="0" dirty="0"/>
                        <a:t> 2015</a:t>
                      </a:r>
                      <a:endParaRPr lang="id-ID" sz="2200" dirty="0"/>
                    </a:p>
                  </a:txBody>
                  <a:tcPr marL="59828" marR="59828" marT="34314" marB="34314" anchor="ct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662987">
                <a:tc>
                  <a:txBody>
                    <a:bodyPr/>
                    <a:lstStyle/>
                    <a:p>
                      <a:pPr algn="ctr"/>
                      <a:r>
                        <a:rPr lang="id-ID" sz="1300" b="1" dirty="0"/>
                        <a:t>Jumlah yang dinilai</a:t>
                      </a:r>
                    </a:p>
                  </a:txBody>
                  <a:tcPr marL="59828" marR="59828" marT="34314" marB="34314" anchor="ctr"/>
                </a:tc>
                <a:tc gridSpan="2">
                  <a:txBody>
                    <a:bodyPr/>
                    <a:lstStyle/>
                    <a:p>
                      <a:pPr algn="ctr"/>
                      <a:r>
                        <a:rPr lang="id-ID" sz="2000" b="1" dirty="0"/>
                        <a:t>Lektor Kepala</a:t>
                      </a:r>
                    </a:p>
                  </a:txBody>
                  <a:tcPr marL="59828" marR="59828" marT="34314" marB="34314" anchor="ctr"/>
                </a:tc>
                <a:tc hMerge="1">
                  <a:txBody>
                    <a:bodyPr/>
                    <a:lstStyle/>
                    <a:p>
                      <a:endParaRPr lang="id-ID" dirty="0"/>
                    </a:p>
                  </a:txBody>
                  <a:tcPr/>
                </a:tc>
                <a:tc gridSpan="2">
                  <a:txBody>
                    <a:bodyPr/>
                    <a:lstStyle/>
                    <a:p>
                      <a:pPr algn="ctr"/>
                      <a:r>
                        <a:rPr lang="id-ID" sz="2000" b="1" dirty="0"/>
                        <a:t>Guru Besar</a:t>
                      </a:r>
                    </a:p>
                  </a:txBody>
                  <a:tcPr marL="59828" marR="59828" marT="34314" marB="34314" anchor="ctr"/>
                </a:tc>
                <a:tc hMerge="1">
                  <a:txBody>
                    <a:bodyPr/>
                    <a:lstStyle/>
                    <a:p>
                      <a:endParaRPr lang="id-ID" dirty="0"/>
                    </a:p>
                  </a:txBody>
                  <a:tcPr/>
                </a:tc>
                <a:extLst>
                  <a:ext uri="{0D108BD9-81ED-4DB2-BD59-A6C34878D82A}">
                    <a16:rowId xmlns:a16="http://schemas.microsoft.com/office/drawing/2014/main" val="10001"/>
                  </a:ext>
                </a:extLst>
              </a:tr>
              <a:tr h="464867">
                <a:tc>
                  <a:txBody>
                    <a:bodyPr/>
                    <a:lstStyle/>
                    <a:p>
                      <a:pPr algn="ctr"/>
                      <a:endParaRPr lang="id-ID" sz="1300" b="1" dirty="0"/>
                    </a:p>
                  </a:txBody>
                  <a:tcPr marL="59828" marR="59828" marT="34314" marB="34314" anchor="ctr"/>
                </a:tc>
                <a:tc>
                  <a:txBody>
                    <a:bodyPr/>
                    <a:lstStyle/>
                    <a:p>
                      <a:pPr algn="ctr"/>
                      <a:r>
                        <a:rPr lang="id-ID" sz="1300" b="1" dirty="0"/>
                        <a:t>Disetujui</a:t>
                      </a:r>
                    </a:p>
                  </a:txBody>
                  <a:tcPr marL="59828" marR="59828" marT="34314" marB="34314" anchor="ctr"/>
                </a:tc>
                <a:tc>
                  <a:txBody>
                    <a:bodyPr/>
                    <a:lstStyle/>
                    <a:p>
                      <a:pPr algn="ctr"/>
                      <a:r>
                        <a:rPr lang="id-ID" sz="1300" b="1" dirty="0"/>
                        <a:t>Belum disetujui</a:t>
                      </a:r>
                    </a:p>
                  </a:txBody>
                  <a:tcPr marL="59828" marR="59828" marT="34314" marB="34314" anchor="ctr"/>
                </a:tc>
                <a:tc>
                  <a:txBody>
                    <a:bodyPr/>
                    <a:lstStyle/>
                    <a:p>
                      <a:pPr algn="ctr"/>
                      <a:r>
                        <a:rPr lang="id-ID" sz="1300" b="1" dirty="0"/>
                        <a:t>Disetujui</a:t>
                      </a:r>
                    </a:p>
                  </a:txBody>
                  <a:tcPr marL="59828" marR="59828" marT="34314" marB="34314" anchor="ctr"/>
                </a:tc>
                <a:tc>
                  <a:txBody>
                    <a:bodyPr/>
                    <a:lstStyle/>
                    <a:p>
                      <a:pPr algn="ctr"/>
                      <a:r>
                        <a:rPr lang="id-ID" sz="1300" b="1" dirty="0"/>
                        <a:t>Belum Disetujui</a:t>
                      </a:r>
                    </a:p>
                  </a:txBody>
                  <a:tcPr marL="59828" marR="59828" marT="34314" marB="34314" anchor="ctr"/>
                </a:tc>
                <a:extLst>
                  <a:ext uri="{0D108BD9-81ED-4DB2-BD59-A6C34878D82A}">
                    <a16:rowId xmlns:a16="http://schemas.microsoft.com/office/drawing/2014/main" val="10002"/>
                  </a:ext>
                </a:extLst>
              </a:tr>
              <a:tr h="374391">
                <a:tc>
                  <a:txBody>
                    <a:bodyPr/>
                    <a:lstStyle/>
                    <a:p>
                      <a:pPr algn="ctr"/>
                      <a:r>
                        <a:rPr lang="id-ID" sz="1700" dirty="0"/>
                        <a:t>3.004</a:t>
                      </a:r>
                    </a:p>
                  </a:txBody>
                  <a:tcPr marL="59828" marR="59828" marT="34314" marB="34314" anchor="ctr"/>
                </a:tc>
                <a:tc>
                  <a:txBody>
                    <a:bodyPr/>
                    <a:lstStyle/>
                    <a:p>
                      <a:pPr algn="ctr"/>
                      <a:r>
                        <a:rPr lang="id-ID" sz="1700" dirty="0"/>
                        <a:t>1.763</a:t>
                      </a:r>
                    </a:p>
                  </a:txBody>
                  <a:tcPr marL="59828" marR="59828" marT="34314" marB="34314" anchor="ctr"/>
                </a:tc>
                <a:tc>
                  <a:txBody>
                    <a:bodyPr/>
                    <a:lstStyle/>
                    <a:p>
                      <a:pPr algn="ctr"/>
                      <a:r>
                        <a:rPr lang="id-ID" sz="1700" dirty="0"/>
                        <a:t>716</a:t>
                      </a:r>
                    </a:p>
                  </a:txBody>
                  <a:tcPr marL="59828" marR="59828" marT="34314" marB="34314" anchor="ctr"/>
                </a:tc>
                <a:tc>
                  <a:txBody>
                    <a:bodyPr/>
                    <a:lstStyle/>
                    <a:p>
                      <a:pPr algn="ctr"/>
                      <a:r>
                        <a:rPr lang="id-ID" sz="1700" dirty="0"/>
                        <a:t>256</a:t>
                      </a:r>
                    </a:p>
                  </a:txBody>
                  <a:tcPr marL="59828" marR="59828" marT="34314" marB="34314" anchor="ctr"/>
                </a:tc>
                <a:tc>
                  <a:txBody>
                    <a:bodyPr/>
                    <a:lstStyle/>
                    <a:p>
                      <a:pPr algn="ctr"/>
                      <a:r>
                        <a:rPr lang="id-ID" sz="1700" dirty="0"/>
                        <a:t>269</a:t>
                      </a:r>
                    </a:p>
                  </a:txBody>
                  <a:tcPr marL="59828" marR="59828" marT="34314" marB="34314"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37127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81328"/>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bwMode="auto">
          <a:xfrm>
            <a:off x="1775520" y="44624"/>
            <a:ext cx="8229600" cy="5826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id-ID" sz="3200" b="1" dirty="0">
                <a:solidFill>
                  <a:srgbClr val="FFFF00"/>
                </a:solidFill>
              </a:rPr>
              <a:t>UU RI No. 12/2012: Pendidikan Tinggi</a:t>
            </a:r>
            <a:endParaRPr lang="en-US" sz="3200" b="1" dirty="0">
              <a:solidFill>
                <a:srgbClr val="FFFF00"/>
              </a:solidFill>
            </a:endParaRPr>
          </a:p>
        </p:txBody>
      </p:sp>
      <p:sp>
        <p:nvSpPr>
          <p:cNvPr id="2" name="TextBox 1"/>
          <p:cNvSpPr txBox="1"/>
          <p:nvPr/>
        </p:nvSpPr>
        <p:spPr>
          <a:xfrm>
            <a:off x="1646830" y="928670"/>
            <a:ext cx="9403462" cy="5478423"/>
          </a:xfrm>
          <a:prstGeom prst="rect">
            <a:avLst/>
          </a:prstGeom>
          <a:noFill/>
        </p:spPr>
        <p:txBody>
          <a:bodyPr wrap="square" rtlCol="0">
            <a:spAutoFit/>
          </a:bodyPr>
          <a:lstStyle/>
          <a:p>
            <a:pPr marL="342900" indent="-342900">
              <a:buFont typeface="Wingdings" pitchFamily="2" charset="2"/>
              <a:buChar char="q"/>
            </a:pPr>
            <a:r>
              <a:rPr lang="id-ID" sz="2500" dirty="0"/>
              <a:t>Tugas Dosen </a:t>
            </a:r>
            <a:r>
              <a:rPr lang="id-ID" sz="2500" dirty="0">
                <a:solidFill>
                  <a:srgbClr val="C00000"/>
                </a:solidFill>
              </a:rPr>
              <a:t>(</a:t>
            </a:r>
            <a:r>
              <a:rPr lang="en-US" sz="2500" dirty="0" err="1">
                <a:solidFill>
                  <a:srgbClr val="C00000"/>
                </a:solidFill>
              </a:rPr>
              <a:t>Pasal</a:t>
            </a:r>
            <a:r>
              <a:rPr lang="en-US" sz="2500" dirty="0">
                <a:solidFill>
                  <a:srgbClr val="C00000"/>
                </a:solidFill>
              </a:rPr>
              <a:t> 12</a:t>
            </a:r>
            <a:r>
              <a:rPr lang="id-ID" sz="2500" dirty="0">
                <a:solidFill>
                  <a:srgbClr val="C00000"/>
                </a:solidFill>
              </a:rPr>
              <a:t>)</a:t>
            </a:r>
            <a:r>
              <a:rPr lang="id-ID" sz="2500" dirty="0"/>
              <a:t>:</a:t>
            </a:r>
          </a:p>
          <a:p>
            <a:pPr marL="342900" indent="-342900"/>
            <a:endParaRPr lang="en-US" sz="2500" dirty="0"/>
          </a:p>
          <a:p>
            <a:pPr marL="804863" indent="-449263">
              <a:buAutoNum type="arabicParenBoth"/>
            </a:pPr>
            <a:r>
              <a:rPr lang="en-US" sz="2000" dirty="0" err="1"/>
              <a:t>Dosen</a:t>
            </a:r>
            <a:r>
              <a:rPr lang="en-US" sz="2000" dirty="0"/>
              <a:t> </a:t>
            </a:r>
            <a:r>
              <a:rPr lang="en-US" sz="2000" dirty="0" err="1"/>
              <a:t>sebagai</a:t>
            </a:r>
            <a:r>
              <a:rPr lang="en-US" sz="2000" dirty="0"/>
              <a:t> </a:t>
            </a:r>
            <a:r>
              <a:rPr lang="en-US" sz="2000" dirty="0" err="1"/>
              <a:t>anggota</a:t>
            </a:r>
            <a:r>
              <a:rPr lang="en-US" sz="2000" dirty="0"/>
              <a:t> </a:t>
            </a:r>
            <a:r>
              <a:rPr lang="en-US" sz="2000" dirty="0" err="1"/>
              <a:t>Sivitas</a:t>
            </a:r>
            <a:r>
              <a:rPr lang="en-US" sz="2000" dirty="0"/>
              <a:t> </a:t>
            </a:r>
            <a:r>
              <a:rPr lang="en-US" sz="2000" dirty="0" err="1"/>
              <a:t>Akademika</a:t>
            </a:r>
            <a:r>
              <a:rPr lang="en-US" sz="2000" dirty="0"/>
              <a:t> </a:t>
            </a:r>
            <a:r>
              <a:rPr lang="en-US" sz="2000" dirty="0" err="1"/>
              <a:t>memiliki</a:t>
            </a:r>
            <a:r>
              <a:rPr lang="id-ID" sz="2000" dirty="0"/>
              <a:t> </a:t>
            </a:r>
            <a:r>
              <a:rPr lang="en-US" sz="2000" dirty="0" err="1"/>
              <a:t>tugas</a:t>
            </a:r>
            <a:r>
              <a:rPr lang="en-US" sz="2000" dirty="0"/>
              <a:t> </a:t>
            </a:r>
            <a:r>
              <a:rPr lang="en-US" sz="2000" dirty="0" err="1"/>
              <a:t>mentransformasikan</a:t>
            </a:r>
            <a:r>
              <a:rPr lang="en-US" sz="2000" dirty="0"/>
              <a:t> </a:t>
            </a:r>
            <a:r>
              <a:rPr lang="en-US" sz="2000" dirty="0" err="1"/>
              <a:t>Ilmu</a:t>
            </a:r>
            <a:r>
              <a:rPr lang="en-US" sz="2000" dirty="0"/>
              <a:t> </a:t>
            </a:r>
            <a:r>
              <a:rPr lang="en-US" sz="2000" dirty="0" err="1"/>
              <a:t>Pengetahuan</a:t>
            </a:r>
            <a:r>
              <a:rPr lang="id-ID" sz="2000" dirty="0"/>
              <a:t> </a:t>
            </a:r>
            <a:r>
              <a:rPr lang="sv-SE" sz="2000" dirty="0"/>
              <a:t>dan/atau Teknologi yang dikuasainya kepada</a:t>
            </a:r>
            <a:r>
              <a:rPr lang="id-ID" sz="2000" dirty="0"/>
              <a:t> </a:t>
            </a:r>
            <a:r>
              <a:rPr lang="en-US" sz="2000" dirty="0" err="1"/>
              <a:t>Mahasiswa</a:t>
            </a:r>
            <a:r>
              <a:rPr lang="en-US" sz="2000" dirty="0"/>
              <a:t> </a:t>
            </a:r>
            <a:r>
              <a:rPr lang="en-US" sz="2000" dirty="0" err="1"/>
              <a:t>dengan</a:t>
            </a:r>
            <a:r>
              <a:rPr lang="en-US" sz="2000" dirty="0"/>
              <a:t> </a:t>
            </a:r>
            <a:r>
              <a:rPr lang="en-US" sz="2000" dirty="0" err="1"/>
              <a:t>mewujudkan</a:t>
            </a:r>
            <a:r>
              <a:rPr lang="en-US" sz="2000" dirty="0"/>
              <a:t> </a:t>
            </a:r>
            <a:r>
              <a:rPr lang="en-US" sz="2000" dirty="0" err="1"/>
              <a:t>suasana</a:t>
            </a:r>
            <a:r>
              <a:rPr lang="en-US" sz="2000" dirty="0"/>
              <a:t> </a:t>
            </a:r>
            <a:r>
              <a:rPr lang="en-US" sz="2000" dirty="0" err="1"/>
              <a:t>belajar</a:t>
            </a:r>
            <a:r>
              <a:rPr lang="en-US" sz="2000" dirty="0"/>
              <a:t> </a:t>
            </a:r>
            <a:r>
              <a:rPr lang="en-US" sz="2000" dirty="0" err="1"/>
              <a:t>dan</a:t>
            </a:r>
            <a:r>
              <a:rPr lang="id-ID" sz="2000" dirty="0"/>
              <a:t> </a:t>
            </a:r>
            <a:r>
              <a:rPr lang="en-US" sz="2000" dirty="0" err="1"/>
              <a:t>pembelajaran</a:t>
            </a:r>
            <a:r>
              <a:rPr lang="en-US" sz="2000" dirty="0"/>
              <a:t> </a:t>
            </a:r>
            <a:r>
              <a:rPr lang="en-US" sz="2000" dirty="0" err="1"/>
              <a:t>sehingga</a:t>
            </a:r>
            <a:r>
              <a:rPr lang="en-US" sz="2000" dirty="0"/>
              <a:t> </a:t>
            </a:r>
            <a:r>
              <a:rPr lang="en-US" sz="2000" dirty="0" err="1"/>
              <a:t>Mahasiswa</a:t>
            </a:r>
            <a:r>
              <a:rPr lang="en-US" sz="2000" dirty="0"/>
              <a:t> </a:t>
            </a:r>
            <a:r>
              <a:rPr lang="en-US" sz="2000" dirty="0" err="1"/>
              <a:t>aktif</a:t>
            </a:r>
            <a:r>
              <a:rPr lang="id-ID" sz="2000" dirty="0"/>
              <a:t> </a:t>
            </a:r>
            <a:r>
              <a:rPr lang="en-US" sz="2000" dirty="0" err="1"/>
              <a:t>mengembangkan</a:t>
            </a:r>
            <a:r>
              <a:rPr lang="en-US" sz="2000" dirty="0"/>
              <a:t> </a:t>
            </a:r>
            <a:r>
              <a:rPr lang="en-US" sz="2000" dirty="0" err="1"/>
              <a:t>potensinya</a:t>
            </a:r>
            <a:r>
              <a:rPr lang="en-US" sz="2000" dirty="0"/>
              <a:t>.</a:t>
            </a:r>
            <a:endParaRPr lang="id-ID" sz="2000" dirty="0"/>
          </a:p>
          <a:p>
            <a:pPr marL="804863" indent="-449263"/>
            <a:endParaRPr lang="id-ID" sz="2000" dirty="0"/>
          </a:p>
          <a:p>
            <a:pPr marL="812800" indent="-457200">
              <a:buAutoNum type="arabicParenBoth" startAt="2"/>
            </a:pPr>
            <a:r>
              <a:rPr lang="en-US" sz="2000" dirty="0" err="1"/>
              <a:t>Dosen</a:t>
            </a:r>
            <a:r>
              <a:rPr lang="en-US" sz="2000" dirty="0"/>
              <a:t> </a:t>
            </a:r>
            <a:r>
              <a:rPr lang="en-US" sz="2000" dirty="0" err="1"/>
              <a:t>sebagai</a:t>
            </a:r>
            <a:r>
              <a:rPr lang="en-US" sz="2000" dirty="0"/>
              <a:t> </a:t>
            </a:r>
            <a:r>
              <a:rPr lang="en-US" sz="2000" dirty="0" err="1"/>
              <a:t>ilmuwan</a:t>
            </a:r>
            <a:r>
              <a:rPr lang="en-US" sz="2000" dirty="0"/>
              <a:t> </a:t>
            </a:r>
            <a:r>
              <a:rPr lang="en-US" sz="2000" dirty="0" err="1"/>
              <a:t>memiliki</a:t>
            </a:r>
            <a:r>
              <a:rPr lang="en-US" sz="2000" dirty="0"/>
              <a:t> </a:t>
            </a:r>
            <a:r>
              <a:rPr lang="en-US" sz="2000" dirty="0" err="1"/>
              <a:t>tugas</a:t>
            </a:r>
            <a:r>
              <a:rPr lang="id-ID" sz="2000" dirty="0"/>
              <a:t> </a:t>
            </a:r>
            <a:r>
              <a:rPr lang="en-US" sz="2000" dirty="0" err="1">
                <a:solidFill>
                  <a:srgbClr val="0000FF"/>
                </a:solidFill>
              </a:rPr>
              <a:t>mengembangkan</a:t>
            </a:r>
            <a:r>
              <a:rPr lang="en-US" sz="2000" dirty="0">
                <a:solidFill>
                  <a:srgbClr val="0000FF"/>
                </a:solidFill>
              </a:rPr>
              <a:t> </a:t>
            </a:r>
            <a:r>
              <a:rPr lang="en-US" sz="2000" dirty="0" err="1">
                <a:solidFill>
                  <a:srgbClr val="0000FF"/>
                </a:solidFill>
              </a:rPr>
              <a:t>suatu</a:t>
            </a:r>
            <a:r>
              <a:rPr lang="en-US" sz="2000" dirty="0">
                <a:solidFill>
                  <a:srgbClr val="0000FF"/>
                </a:solidFill>
              </a:rPr>
              <a:t> </a:t>
            </a:r>
            <a:r>
              <a:rPr lang="en-US" sz="2000" dirty="0" err="1">
                <a:solidFill>
                  <a:srgbClr val="0000FF"/>
                </a:solidFill>
              </a:rPr>
              <a:t>cabang</a:t>
            </a:r>
            <a:r>
              <a:rPr lang="en-US" sz="2000" dirty="0">
                <a:solidFill>
                  <a:srgbClr val="0000FF"/>
                </a:solidFill>
              </a:rPr>
              <a:t> </a:t>
            </a:r>
            <a:r>
              <a:rPr lang="en-US" sz="2000" dirty="0" err="1">
                <a:solidFill>
                  <a:srgbClr val="0000FF"/>
                </a:solidFill>
              </a:rPr>
              <a:t>Ilmu</a:t>
            </a:r>
            <a:r>
              <a:rPr lang="en-US" sz="2000" dirty="0">
                <a:solidFill>
                  <a:srgbClr val="0000FF"/>
                </a:solidFill>
              </a:rPr>
              <a:t> </a:t>
            </a:r>
            <a:r>
              <a:rPr lang="en-US" sz="2000" dirty="0" err="1">
                <a:solidFill>
                  <a:srgbClr val="0000FF"/>
                </a:solidFill>
              </a:rPr>
              <a:t>Pengetahuan</a:t>
            </a:r>
            <a:r>
              <a:rPr lang="id-ID" sz="2000" dirty="0">
                <a:solidFill>
                  <a:srgbClr val="0000FF"/>
                </a:solidFill>
              </a:rPr>
              <a:t> </a:t>
            </a:r>
            <a:r>
              <a:rPr lang="en-US" sz="2000" dirty="0" err="1">
                <a:solidFill>
                  <a:srgbClr val="0000FF"/>
                </a:solidFill>
              </a:rPr>
              <a:t>dan</a:t>
            </a:r>
            <a:r>
              <a:rPr lang="en-US" sz="2000" dirty="0">
                <a:solidFill>
                  <a:srgbClr val="0000FF"/>
                </a:solidFill>
              </a:rPr>
              <a:t>/</a:t>
            </a:r>
            <a:r>
              <a:rPr lang="en-US" sz="2000" dirty="0" err="1">
                <a:solidFill>
                  <a:srgbClr val="0000FF"/>
                </a:solidFill>
              </a:rPr>
              <a:t>atau</a:t>
            </a:r>
            <a:r>
              <a:rPr lang="en-US" sz="2000" dirty="0">
                <a:solidFill>
                  <a:srgbClr val="0000FF"/>
                </a:solidFill>
              </a:rPr>
              <a:t> </a:t>
            </a:r>
            <a:r>
              <a:rPr lang="en-US" sz="2000" dirty="0" err="1">
                <a:solidFill>
                  <a:srgbClr val="0000FF"/>
                </a:solidFill>
              </a:rPr>
              <a:t>Teknologi</a:t>
            </a:r>
            <a:r>
              <a:rPr lang="en-US" sz="2000" dirty="0">
                <a:solidFill>
                  <a:srgbClr val="0000FF"/>
                </a:solidFill>
              </a:rPr>
              <a:t> </a:t>
            </a:r>
            <a:r>
              <a:rPr lang="en-US" sz="2000" dirty="0" err="1">
                <a:solidFill>
                  <a:srgbClr val="0000FF"/>
                </a:solidFill>
              </a:rPr>
              <a:t>melalui</a:t>
            </a:r>
            <a:r>
              <a:rPr lang="en-US" sz="2000" dirty="0">
                <a:solidFill>
                  <a:srgbClr val="0000FF"/>
                </a:solidFill>
              </a:rPr>
              <a:t> </a:t>
            </a:r>
            <a:r>
              <a:rPr lang="en-US" sz="2000" dirty="0" err="1">
                <a:solidFill>
                  <a:srgbClr val="0000FF"/>
                </a:solidFill>
              </a:rPr>
              <a:t>penalaran</a:t>
            </a:r>
            <a:r>
              <a:rPr lang="en-US" sz="2000" dirty="0">
                <a:solidFill>
                  <a:srgbClr val="0000FF"/>
                </a:solidFill>
              </a:rPr>
              <a:t> </a:t>
            </a:r>
            <a:r>
              <a:rPr lang="en-US" sz="2000" dirty="0" err="1">
                <a:solidFill>
                  <a:srgbClr val="0000FF"/>
                </a:solidFill>
              </a:rPr>
              <a:t>dan</a:t>
            </a:r>
            <a:r>
              <a:rPr lang="en-US" sz="2000" dirty="0">
                <a:solidFill>
                  <a:srgbClr val="0000FF"/>
                </a:solidFill>
              </a:rPr>
              <a:t> </a:t>
            </a:r>
            <a:r>
              <a:rPr lang="en-US" sz="2000" dirty="0" err="1">
                <a:solidFill>
                  <a:srgbClr val="0000FF"/>
                </a:solidFill>
              </a:rPr>
              <a:t>penelitian</a:t>
            </a:r>
            <a:r>
              <a:rPr lang="id-ID" sz="2000" dirty="0">
                <a:solidFill>
                  <a:srgbClr val="0000FF"/>
                </a:solidFill>
              </a:rPr>
              <a:t> </a:t>
            </a:r>
            <a:r>
              <a:rPr lang="en-US" sz="2000" dirty="0" err="1">
                <a:solidFill>
                  <a:srgbClr val="0000FF"/>
                </a:solidFill>
              </a:rPr>
              <a:t>ilmiah</a:t>
            </a:r>
            <a:r>
              <a:rPr lang="en-US" sz="2000" dirty="0">
                <a:solidFill>
                  <a:srgbClr val="0000FF"/>
                </a:solidFill>
              </a:rPr>
              <a:t> </a:t>
            </a:r>
            <a:r>
              <a:rPr lang="en-US" sz="2000" dirty="0" err="1">
                <a:solidFill>
                  <a:srgbClr val="0000FF"/>
                </a:solidFill>
              </a:rPr>
              <a:t>serta</a:t>
            </a:r>
            <a:r>
              <a:rPr lang="en-US" sz="2000" dirty="0">
                <a:solidFill>
                  <a:srgbClr val="0000FF"/>
                </a:solidFill>
              </a:rPr>
              <a:t> </a:t>
            </a:r>
            <a:r>
              <a:rPr lang="en-US" sz="2000" dirty="0" err="1">
                <a:solidFill>
                  <a:srgbClr val="0000FF"/>
                </a:solidFill>
              </a:rPr>
              <a:t>menyebarluaskannya</a:t>
            </a:r>
            <a:r>
              <a:rPr lang="en-US" sz="2000" dirty="0"/>
              <a:t>.</a:t>
            </a:r>
            <a:endParaRPr lang="id-ID" sz="2000" dirty="0"/>
          </a:p>
          <a:p>
            <a:pPr marL="812800" indent="-457200"/>
            <a:endParaRPr lang="id-ID" sz="2000" dirty="0"/>
          </a:p>
          <a:p>
            <a:pPr marL="804863" indent="-449263"/>
            <a:r>
              <a:rPr lang="id-ID" sz="2000" dirty="0"/>
              <a:t>(3)  </a:t>
            </a:r>
            <a:r>
              <a:rPr lang="en-US" sz="2000" dirty="0" err="1"/>
              <a:t>Dosen</a:t>
            </a:r>
            <a:r>
              <a:rPr lang="en-US" sz="2000" dirty="0"/>
              <a:t> </a:t>
            </a:r>
            <a:r>
              <a:rPr lang="en-US" sz="2000" dirty="0" err="1"/>
              <a:t>secara</a:t>
            </a:r>
            <a:r>
              <a:rPr lang="en-US" sz="2000" dirty="0"/>
              <a:t> </a:t>
            </a:r>
            <a:r>
              <a:rPr lang="en-US" sz="2000" dirty="0" err="1"/>
              <a:t>perseorangan</a:t>
            </a:r>
            <a:r>
              <a:rPr lang="en-US" sz="2000" dirty="0"/>
              <a:t> </a:t>
            </a:r>
            <a:r>
              <a:rPr lang="en-US" sz="2000" dirty="0" err="1"/>
              <a:t>atau</a:t>
            </a:r>
            <a:r>
              <a:rPr lang="en-US" sz="2000" dirty="0"/>
              <a:t> </a:t>
            </a:r>
            <a:r>
              <a:rPr lang="en-US" sz="2000" dirty="0" err="1"/>
              <a:t>berkelompok</a:t>
            </a:r>
            <a:r>
              <a:rPr lang="en-US" sz="2000" dirty="0"/>
              <a:t> </a:t>
            </a:r>
            <a:r>
              <a:rPr lang="en-US" sz="2000" dirty="0" err="1">
                <a:solidFill>
                  <a:srgbClr val="0000FF"/>
                </a:solidFill>
              </a:rPr>
              <a:t>wajib</a:t>
            </a:r>
            <a:r>
              <a:rPr lang="id-ID" sz="2000" dirty="0">
                <a:solidFill>
                  <a:srgbClr val="0000FF"/>
                </a:solidFill>
              </a:rPr>
              <a:t> </a:t>
            </a:r>
            <a:r>
              <a:rPr lang="en-US" sz="2000" dirty="0" err="1">
                <a:solidFill>
                  <a:srgbClr val="0000FF"/>
                </a:solidFill>
              </a:rPr>
              <a:t>menulis</a:t>
            </a:r>
            <a:r>
              <a:rPr lang="en-US" sz="2000" dirty="0">
                <a:solidFill>
                  <a:srgbClr val="0000FF"/>
                </a:solidFill>
              </a:rPr>
              <a:t> </a:t>
            </a:r>
            <a:r>
              <a:rPr lang="en-US" sz="2000" dirty="0" err="1">
                <a:solidFill>
                  <a:srgbClr val="0000FF"/>
                </a:solidFill>
              </a:rPr>
              <a:t>buku</a:t>
            </a:r>
            <a:r>
              <a:rPr lang="en-US" sz="2000" dirty="0">
                <a:solidFill>
                  <a:srgbClr val="0000FF"/>
                </a:solidFill>
              </a:rPr>
              <a:t> ajar </a:t>
            </a:r>
            <a:r>
              <a:rPr lang="en-US" sz="2000" dirty="0" err="1">
                <a:solidFill>
                  <a:srgbClr val="0000FF"/>
                </a:solidFill>
              </a:rPr>
              <a:t>atau</a:t>
            </a:r>
            <a:r>
              <a:rPr lang="en-US" sz="2000" dirty="0">
                <a:solidFill>
                  <a:srgbClr val="0000FF"/>
                </a:solidFill>
              </a:rPr>
              <a:t> </a:t>
            </a:r>
            <a:r>
              <a:rPr lang="en-US" sz="2000" dirty="0" err="1">
                <a:solidFill>
                  <a:srgbClr val="0000FF"/>
                </a:solidFill>
              </a:rPr>
              <a:t>buku</a:t>
            </a:r>
            <a:r>
              <a:rPr lang="en-US" sz="2000" dirty="0">
                <a:solidFill>
                  <a:srgbClr val="0000FF"/>
                </a:solidFill>
              </a:rPr>
              <a:t> </a:t>
            </a:r>
            <a:r>
              <a:rPr lang="en-US" sz="2000" dirty="0" err="1">
                <a:solidFill>
                  <a:srgbClr val="0000FF"/>
                </a:solidFill>
              </a:rPr>
              <a:t>teks</a:t>
            </a:r>
            <a:r>
              <a:rPr lang="en-US" sz="2000" dirty="0">
                <a:solidFill>
                  <a:srgbClr val="0000FF"/>
                </a:solidFill>
              </a:rPr>
              <a:t>, yang </a:t>
            </a:r>
            <a:r>
              <a:rPr lang="en-US" sz="2000" dirty="0" err="1">
                <a:solidFill>
                  <a:srgbClr val="0000FF"/>
                </a:solidFill>
              </a:rPr>
              <a:t>diterbitkan</a:t>
            </a:r>
            <a:r>
              <a:rPr lang="id-ID" sz="2000" dirty="0">
                <a:solidFill>
                  <a:srgbClr val="0000FF"/>
                </a:solidFill>
              </a:rPr>
              <a:t> </a:t>
            </a:r>
            <a:r>
              <a:rPr lang="fi-FI" sz="2000" dirty="0">
                <a:solidFill>
                  <a:srgbClr val="0000FF"/>
                </a:solidFill>
              </a:rPr>
              <a:t>oleh Perguruan Tinggi dan/atau publikasi ilmiah</a:t>
            </a:r>
            <a:r>
              <a:rPr lang="id-ID" sz="2000" dirty="0">
                <a:solidFill>
                  <a:srgbClr val="0000FF"/>
                </a:solidFill>
              </a:rPr>
              <a:t> </a:t>
            </a:r>
            <a:r>
              <a:rPr lang="en-US" sz="2000" dirty="0" err="1">
                <a:solidFill>
                  <a:srgbClr val="0000FF"/>
                </a:solidFill>
              </a:rPr>
              <a:t>sebagai</a:t>
            </a:r>
            <a:r>
              <a:rPr lang="en-US" sz="2000" dirty="0">
                <a:solidFill>
                  <a:srgbClr val="0000FF"/>
                </a:solidFill>
              </a:rPr>
              <a:t> </a:t>
            </a:r>
            <a:r>
              <a:rPr lang="en-US" sz="2000" dirty="0" err="1">
                <a:solidFill>
                  <a:srgbClr val="0000FF"/>
                </a:solidFill>
              </a:rPr>
              <a:t>salah</a:t>
            </a:r>
            <a:r>
              <a:rPr lang="en-US" sz="2000" dirty="0">
                <a:solidFill>
                  <a:srgbClr val="0000FF"/>
                </a:solidFill>
              </a:rPr>
              <a:t> </a:t>
            </a:r>
            <a:r>
              <a:rPr lang="en-US" sz="2000" dirty="0" err="1">
                <a:solidFill>
                  <a:srgbClr val="0000FF"/>
                </a:solidFill>
              </a:rPr>
              <a:t>satu</a:t>
            </a:r>
            <a:r>
              <a:rPr lang="en-US" sz="2000" dirty="0">
                <a:solidFill>
                  <a:srgbClr val="0000FF"/>
                </a:solidFill>
              </a:rPr>
              <a:t> </a:t>
            </a:r>
            <a:r>
              <a:rPr lang="en-US" sz="2000" dirty="0" err="1">
                <a:solidFill>
                  <a:srgbClr val="0000FF"/>
                </a:solidFill>
              </a:rPr>
              <a:t>sumber</a:t>
            </a:r>
            <a:r>
              <a:rPr lang="en-US" sz="2000" dirty="0">
                <a:solidFill>
                  <a:srgbClr val="0000FF"/>
                </a:solidFill>
              </a:rPr>
              <a:t> </a:t>
            </a:r>
            <a:r>
              <a:rPr lang="en-US" sz="2000" dirty="0" err="1">
                <a:solidFill>
                  <a:srgbClr val="0000FF"/>
                </a:solidFill>
              </a:rPr>
              <a:t>belajar</a:t>
            </a:r>
            <a:r>
              <a:rPr lang="en-US" sz="2000" dirty="0">
                <a:solidFill>
                  <a:srgbClr val="0000FF"/>
                </a:solidFill>
              </a:rPr>
              <a:t> </a:t>
            </a:r>
            <a:r>
              <a:rPr lang="en-US" sz="2000" dirty="0" err="1">
                <a:solidFill>
                  <a:srgbClr val="0000FF"/>
                </a:solidFill>
              </a:rPr>
              <a:t>dan</a:t>
            </a:r>
            <a:r>
              <a:rPr lang="en-US" sz="2000" dirty="0">
                <a:solidFill>
                  <a:srgbClr val="0000FF"/>
                </a:solidFill>
              </a:rPr>
              <a:t> </a:t>
            </a:r>
            <a:r>
              <a:rPr lang="en-US" sz="2000" dirty="0" err="1">
                <a:solidFill>
                  <a:srgbClr val="0000FF"/>
                </a:solidFill>
              </a:rPr>
              <a:t>untuk</a:t>
            </a:r>
            <a:r>
              <a:rPr lang="id-ID" sz="2000" dirty="0">
                <a:solidFill>
                  <a:srgbClr val="0000FF"/>
                </a:solidFill>
              </a:rPr>
              <a:t> </a:t>
            </a:r>
            <a:r>
              <a:rPr lang="en-US" sz="2000" dirty="0" err="1">
                <a:solidFill>
                  <a:srgbClr val="0000FF"/>
                </a:solidFill>
              </a:rPr>
              <a:t>pengembangan</a:t>
            </a:r>
            <a:r>
              <a:rPr lang="en-US" sz="2000" dirty="0">
                <a:solidFill>
                  <a:srgbClr val="0000FF"/>
                </a:solidFill>
              </a:rPr>
              <a:t> </a:t>
            </a:r>
            <a:r>
              <a:rPr lang="en-US" sz="2000" dirty="0" err="1">
                <a:solidFill>
                  <a:srgbClr val="0000FF"/>
                </a:solidFill>
              </a:rPr>
              <a:t>budaya</a:t>
            </a:r>
            <a:r>
              <a:rPr lang="en-US" sz="2000" dirty="0">
                <a:solidFill>
                  <a:srgbClr val="0000FF"/>
                </a:solidFill>
              </a:rPr>
              <a:t> </a:t>
            </a:r>
            <a:r>
              <a:rPr lang="en-US" sz="2000" dirty="0" err="1">
                <a:solidFill>
                  <a:srgbClr val="0000FF"/>
                </a:solidFill>
              </a:rPr>
              <a:t>akademik</a:t>
            </a:r>
            <a:r>
              <a:rPr lang="en-US" sz="2000" dirty="0"/>
              <a:t> </a:t>
            </a:r>
            <a:r>
              <a:rPr lang="en-US" sz="2000" dirty="0" err="1"/>
              <a:t>serta</a:t>
            </a:r>
            <a:r>
              <a:rPr lang="en-US" sz="2000" dirty="0"/>
              <a:t> </a:t>
            </a:r>
            <a:r>
              <a:rPr lang="en-US" sz="2000" dirty="0" err="1"/>
              <a:t>pembudayaan</a:t>
            </a:r>
            <a:r>
              <a:rPr lang="id-ID" sz="2000" dirty="0"/>
              <a:t> </a:t>
            </a:r>
            <a:r>
              <a:rPr lang="sv-SE" sz="2000" dirty="0"/>
              <a:t>kegiatan baca tulis bagi Sivitas Akademika.</a:t>
            </a:r>
            <a:endParaRPr lang="id-ID" sz="2000" dirty="0"/>
          </a:p>
        </p:txBody>
      </p:sp>
      <p:sp>
        <p:nvSpPr>
          <p:cNvPr id="3" name="Slide Number Placeholder 2"/>
          <p:cNvSpPr>
            <a:spLocks noGrp="1"/>
          </p:cNvSpPr>
          <p:nvPr>
            <p:ph type="sldNum" sz="quarter" idx="12"/>
          </p:nvPr>
        </p:nvSpPr>
        <p:spPr/>
        <p:txBody>
          <a:bodyPr/>
          <a:lstStyle/>
          <a:p>
            <a:fld id="{F39CD914-836E-48FF-ADCD-1F633A2791FE}" type="slidenum">
              <a:rPr lang="en-US" smtClean="0"/>
              <a:pPr/>
              <a:t>14</a:t>
            </a:fld>
            <a:endParaRPr lang="en-US"/>
          </a:p>
        </p:txBody>
      </p:sp>
    </p:spTree>
    <p:extLst>
      <p:ext uri="{BB962C8B-B14F-4D97-AF65-F5344CB8AC3E}">
        <p14:creationId xmlns:p14="http://schemas.microsoft.com/office/powerpoint/2010/main" val="1034949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631504" y="6381328"/>
            <a:ext cx="74888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bwMode="auto">
          <a:xfrm>
            <a:off x="1775520" y="44624"/>
            <a:ext cx="8229600" cy="5826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id-ID" sz="3200" b="1" dirty="0">
                <a:solidFill>
                  <a:srgbClr val="FFFF00"/>
                </a:solidFill>
              </a:rPr>
              <a:t>UU RI No. 12/2012: Pendidikan Tinggi</a:t>
            </a:r>
            <a:endParaRPr lang="en-US" sz="3200" b="1" dirty="0">
              <a:solidFill>
                <a:srgbClr val="FFFF00"/>
              </a:solidFill>
            </a:endParaRPr>
          </a:p>
        </p:txBody>
      </p:sp>
      <p:sp>
        <p:nvSpPr>
          <p:cNvPr id="2" name="TextBox 1"/>
          <p:cNvSpPr txBox="1"/>
          <p:nvPr/>
        </p:nvSpPr>
        <p:spPr>
          <a:xfrm>
            <a:off x="1311579" y="829736"/>
            <a:ext cx="10296651" cy="6001643"/>
          </a:xfrm>
          <a:prstGeom prst="rect">
            <a:avLst/>
          </a:prstGeom>
          <a:noFill/>
        </p:spPr>
        <p:txBody>
          <a:bodyPr wrap="square" rtlCol="0">
            <a:spAutoFit/>
          </a:bodyPr>
          <a:lstStyle/>
          <a:p>
            <a:r>
              <a:rPr lang="id-ID" sz="2400" dirty="0"/>
              <a:t>Penelitian (</a:t>
            </a:r>
            <a:r>
              <a:rPr lang="en-US" sz="2400" dirty="0" err="1"/>
              <a:t>Pasal</a:t>
            </a:r>
            <a:r>
              <a:rPr lang="en-US" sz="2400" dirty="0"/>
              <a:t> 46</a:t>
            </a:r>
            <a:r>
              <a:rPr lang="id-ID" sz="2400" dirty="0"/>
              <a:t>):</a:t>
            </a:r>
          </a:p>
          <a:p>
            <a:r>
              <a:rPr lang="en-US" sz="2200" dirty="0"/>
              <a:t>(1) </a:t>
            </a:r>
            <a:r>
              <a:rPr lang="en-US" sz="2200" dirty="0" err="1"/>
              <a:t>Hasil</a:t>
            </a:r>
            <a:r>
              <a:rPr lang="en-US" sz="2200" dirty="0"/>
              <a:t> </a:t>
            </a:r>
            <a:r>
              <a:rPr lang="en-US" sz="2200" dirty="0" err="1"/>
              <a:t>Penelitian</a:t>
            </a:r>
            <a:r>
              <a:rPr lang="en-US" sz="2200" dirty="0"/>
              <a:t> </a:t>
            </a:r>
            <a:r>
              <a:rPr lang="en-US" sz="2200" dirty="0" err="1"/>
              <a:t>bermanfaat</a:t>
            </a:r>
            <a:r>
              <a:rPr lang="en-US" sz="2200" dirty="0"/>
              <a:t> </a:t>
            </a:r>
            <a:r>
              <a:rPr lang="en-US" sz="2200" dirty="0" err="1"/>
              <a:t>untuk</a:t>
            </a:r>
            <a:r>
              <a:rPr lang="en-US" sz="2200" dirty="0"/>
              <a:t>:</a:t>
            </a:r>
          </a:p>
          <a:p>
            <a:pPr marL="627063" indent="-271463">
              <a:buFont typeface="+mj-lt"/>
              <a:buAutoNum type="alphaLcPeriod"/>
            </a:pPr>
            <a:r>
              <a:rPr lang="en-US" sz="2000" dirty="0" err="1"/>
              <a:t>pengayaan</a:t>
            </a:r>
            <a:r>
              <a:rPr lang="en-US" sz="2000" dirty="0"/>
              <a:t> </a:t>
            </a:r>
            <a:r>
              <a:rPr lang="en-US" sz="2000" dirty="0" err="1"/>
              <a:t>Ilmu</a:t>
            </a:r>
            <a:r>
              <a:rPr lang="en-US" sz="2000" dirty="0"/>
              <a:t> </a:t>
            </a:r>
            <a:r>
              <a:rPr lang="en-US" sz="2000" dirty="0" err="1"/>
              <a:t>Pengetahuan</a:t>
            </a:r>
            <a:r>
              <a:rPr lang="en-US" sz="2000" dirty="0"/>
              <a:t> </a:t>
            </a:r>
            <a:r>
              <a:rPr lang="en-US" sz="2000" dirty="0" err="1"/>
              <a:t>dan</a:t>
            </a:r>
            <a:r>
              <a:rPr lang="en-US" sz="2000" dirty="0"/>
              <a:t> </a:t>
            </a:r>
            <a:r>
              <a:rPr lang="en-US" sz="2000" dirty="0" err="1"/>
              <a:t>Teknologi</a:t>
            </a:r>
            <a:r>
              <a:rPr lang="en-US" sz="2000" dirty="0"/>
              <a:t> </a:t>
            </a:r>
            <a:r>
              <a:rPr lang="en-US" sz="2000" dirty="0" err="1"/>
              <a:t>serta</a:t>
            </a:r>
            <a:r>
              <a:rPr lang="id-ID" sz="2000" dirty="0"/>
              <a:t> </a:t>
            </a:r>
            <a:r>
              <a:rPr lang="en-US" sz="2000" dirty="0" err="1"/>
              <a:t>pembelajaran</a:t>
            </a:r>
            <a:r>
              <a:rPr lang="en-US" sz="2000" dirty="0"/>
              <a:t>;</a:t>
            </a:r>
          </a:p>
          <a:p>
            <a:pPr marL="627063" indent="-271463">
              <a:buFont typeface="+mj-lt"/>
              <a:buAutoNum type="alphaLcPeriod"/>
            </a:pPr>
            <a:r>
              <a:rPr lang="fi-FI" sz="2000" dirty="0"/>
              <a:t>peningkatan mutu Perguruan Tinggi dan kemajuan</a:t>
            </a:r>
            <a:r>
              <a:rPr lang="id-ID" sz="2000" dirty="0"/>
              <a:t> </a:t>
            </a:r>
            <a:r>
              <a:rPr lang="en-US" sz="2000" dirty="0" err="1"/>
              <a:t>peradaban</a:t>
            </a:r>
            <a:r>
              <a:rPr lang="en-US" sz="2000" dirty="0"/>
              <a:t> </a:t>
            </a:r>
            <a:r>
              <a:rPr lang="en-US" sz="2000" dirty="0" err="1"/>
              <a:t>bangsa</a:t>
            </a:r>
            <a:r>
              <a:rPr lang="en-US" sz="2000" dirty="0"/>
              <a:t>;</a:t>
            </a:r>
          </a:p>
          <a:p>
            <a:pPr marL="627063" indent="-271463">
              <a:buFont typeface="+mj-lt"/>
              <a:buAutoNum type="alphaLcPeriod"/>
            </a:pPr>
            <a:r>
              <a:rPr lang="fi-FI" sz="2000" dirty="0"/>
              <a:t>peningkatan kemandirian, kemajuan, dan daya</a:t>
            </a:r>
            <a:r>
              <a:rPr lang="id-ID" sz="2000" dirty="0"/>
              <a:t> </a:t>
            </a:r>
            <a:r>
              <a:rPr lang="en-US" sz="2000" dirty="0" err="1"/>
              <a:t>saing</a:t>
            </a:r>
            <a:r>
              <a:rPr lang="en-US" sz="2000" dirty="0"/>
              <a:t> </a:t>
            </a:r>
            <a:r>
              <a:rPr lang="en-US" sz="2000" dirty="0" err="1"/>
              <a:t>bangsa</a:t>
            </a:r>
            <a:r>
              <a:rPr lang="en-US" sz="2000" dirty="0"/>
              <a:t>;</a:t>
            </a:r>
          </a:p>
          <a:p>
            <a:pPr marL="627063" indent="-271463">
              <a:buFont typeface="+mj-lt"/>
              <a:buAutoNum type="alphaLcPeriod"/>
            </a:pPr>
            <a:r>
              <a:rPr lang="en-US" sz="2000" dirty="0" err="1"/>
              <a:t>pemenuhan</a:t>
            </a:r>
            <a:r>
              <a:rPr lang="en-US" sz="2000" dirty="0"/>
              <a:t> </a:t>
            </a:r>
            <a:r>
              <a:rPr lang="en-US" sz="2000" dirty="0" err="1"/>
              <a:t>kebutuhan</a:t>
            </a:r>
            <a:r>
              <a:rPr lang="en-US" sz="2000" dirty="0"/>
              <a:t> </a:t>
            </a:r>
            <a:r>
              <a:rPr lang="en-US" sz="2000" dirty="0" err="1"/>
              <a:t>strategis</a:t>
            </a:r>
            <a:r>
              <a:rPr lang="en-US" sz="2000" dirty="0"/>
              <a:t> </a:t>
            </a:r>
            <a:r>
              <a:rPr lang="en-US" sz="2000" dirty="0" err="1"/>
              <a:t>pembangunan</a:t>
            </a:r>
            <a:r>
              <a:rPr lang="id-ID" sz="2000" dirty="0"/>
              <a:t> </a:t>
            </a:r>
            <a:r>
              <a:rPr lang="en-US" sz="2000" dirty="0" err="1"/>
              <a:t>nasional</a:t>
            </a:r>
            <a:r>
              <a:rPr lang="en-US" sz="2000" dirty="0"/>
              <a:t>; </a:t>
            </a:r>
            <a:r>
              <a:rPr lang="en-US" sz="2000" dirty="0" err="1"/>
              <a:t>dan</a:t>
            </a:r>
            <a:endParaRPr lang="en-US" sz="2000" dirty="0"/>
          </a:p>
          <a:p>
            <a:pPr marL="627063" indent="-271463">
              <a:buFont typeface="+mj-lt"/>
              <a:buAutoNum type="alphaLcPeriod"/>
            </a:pPr>
            <a:r>
              <a:rPr lang="fi-FI" sz="2000" dirty="0"/>
              <a:t>perubahan Masyarakat Indonesia menjadi</a:t>
            </a:r>
            <a:r>
              <a:rPr lang="id-ID" sz="2000" dirty="0"/>
              <a:t> </a:t>
            </a:r>
            <a:r>
              <a:rPr lang="en-US" sz="2000" dirty="0" err="1"/>
              <a:t>Masyarakat</a:t>
            </a:r>
            <a:r>
              <a:rPr lang="en-US" sz="2000" dirty="0"/>
              <a:t> </a:t>
            </a:r>
            <a:r>
              <a:rPr lang="en-US" sz="2000" dirty="0" err="1"/>
              <a:t>berbasis</a:t>
            </a:r>
            <a:r>
              <a:rPr lang="id-ID" sz="2000" dirty="0"/>
              <a:t> p</a:t>
            </a:r>
            <a:r>
              <a:rPr lang="en-US" sz="2000" dirty="0" err="1"/>
              <a:t>engetahuan</a:t>
            </a:r>
            <a:r>
              <a:rPr lang="en-US" sz="2000" dirty="0"/>
              <a:t>.</a:t>
            </a:r>
            <a:endParaRPr lang="id-ID" sz="2000" dirty="0"/>
          </a:p>
          <a:p>
            <a:pPr marL="627063" indent="-271463"/>
            <a:endParaRPr lang="en-US" sz="2000" dirty="0"/>
          </a:p>
          <a:p>
            <a:pPr marL="355600" indent="-355600"/>
            <a:r>
              <a:rPr lang="en-US" sz="2200" dirty="0"/>
              <a:t>(2) </a:t>
            </a:r>
            <a:r>
              <a:rPr lang="en-US" sz="2200" dirty="0" err="1"/>
              <a:t>Hasil</a:t>
            </a:r>
            <a:r>
              <a:rPr lang="en-US" sz="2200" dirty="0"/>
              <a:t> </a:t>
            </a:r>
            <a:r>
              <a:rPr lang="en-US" sz="2200" dirty="0" err="1"/>
              <a:t>Penelitian</a:t>
            </a:r>
            <a:r>
              <a:rPr lang="en-US" sz="2200" dirty="0"/>
              <a:t> </a:t>
            </a:r>
            <a:r>
              <a:rPr lang="en-US" sz="2200" dirty="0" err="1">
                <a:solidFill>
                  <a:srgbClr val="0033CC"/>
                </a:solidFill>
              </a:rPr>
              <a:t>wajib</a:t>
            </a:r>
            <a:r>
              <a:rPr lang="en-US" sz="2200" dirty="0">
                <a:solidFill>
                  <a:srgbClr val="0033CC"/>
                </a:solidFill>
              </a:rPr>
              <a:t> </a:t>
            </a:r>
            <a:r>
              <a:rPr lang="en-US" sz="2200" dirty="0" err="1">
                <a:solidFill>
                  <a:srgbClr val="0033CC"/>
                </a:solidFill>
              </a:rPr>
              <a:t>disebarluaskan</a:t>
            </a:r>
            <a:r>
              <a:rPr lang="en-US" sz="2200" dirty="0">
                <a:solidFill>
                  <a:srgbClr val="0033CC"/>
                </a:solidFill>
              </a:rPr>
              <a:t> </a:t>
            </a:r>
            <a:r>
              <a:rPr lang="en-US" sz="2200" dirty="0" err="1">
                <a:solidFill>
                  <a:srgbClr val="0033CC"/>
                </a:solidFill>
              </a:rPr>
              <a:t>dengan</a:t>
            </a:r>
            <a:r>
              <a:rPr lang="en-US" sz="2200" dirty="0">
                <a:solidFill>
                  <a:srgbClr val="0033CC"/>
                </a:solidFill>
              </a:rPr>
              <a:t> </a:t>
            </a:r>
            <a:r>
              <a:rPr lang="en-US" sz="2200" dirty="0" err="1">
                <a:solidFill>
                  <a:srgbClr val="0033CC"/>
                </a:solidFill>
              </a:rPr>
              <a:t>cara</a:t>
            </a:r>
            <a:r>
              <a:rPr lang="id-ID" sz="2200" dirty="0">
                <a:solidFill>
                  <a:srgbClr val="0033CC"/>
                </a:solidFill>
              </a:rPr>
              <a:t> </a:t>
            </a:r>
            <a:r>
              <a:rPr lang="en-US" sz="2200" dirty="0" err="1">
                <a:solidFill>
                  <a:srgbClr val="0033CC"/>
                </a:solidFill>
              </a:rPr>
              <a:t>diseminarkan</a:t>
            </a:r>
            <a:r>
              <a:rPr lang="en-US" sz="2200" dirty="0">
                <a:solidFill>
                  <a:srgbClr val="0033CC"/>
                </a:solidFill>
              </a:rPr>
              <a:t>, </a:t>
            </a:r>
            <a:r>
              <a:rPr lang="en-US" sz="2200" dirty="0" err="1">
                <a:solidFill>
                  <a:srgbClr val="0033CC"/>
                </a:solidFill>
              </a:rPr>
              <a:t>dipublikasikan</a:t>
            </a:r>
            <a:r>
              <a:rPr lang="en-US" sz="2200" dirty="0">
                <a:solidFill>
                  <a:srgbClr val="0033CC"/>
                </a:solidFill>
              </a:rPr>
              <a:t>, </a:t>
            </a:r>
            <a:r>
              <a:rPr lang="en-US" sz="2200" dirty="0" err="1">
                <a:solidFill>
                  <a:srgbClr val="0033CC"/>
                </a:solidFill>
              </a:rPr>
              <a:t>dan</a:t>
            </a:r>
            <a:r>
              <a:rPr lang="en-US" sz="2200" dirty="0">
                <a:solidFill>
                  <a:srgbClr val="0033CC"/>
                </a:solidFill>
              </a:rPr>
              <a:t>/</a:t>
            </a:r>
            <a:r>
              <a:rPr lang="en-US" sz="2200" dirty="0" err="1">
                <a:solidFill>
                  <a:srgbClr val="0033CC"/>
                </a:solidFill>
              </a:rPr>
              <a:t>atau</a:t>
            </a:r>
            <a:r>
              <a:rPr lang="en-US" sz="2200" dirty="0">
                <a:solidFill>
                  <a:srgbClr val="0033CC"/>
                </a:solidFill>
              </a:rPr>
              <a:t> </a:t>
            </a:r>
            <a:r>
              <a:rPr lang="en-US" sz="2200" dirty="0" err="1">
                <a:solidFill>
                  <a:srgbClr val="0033CC"/>
                </a:solidFill>
              </a:rPr>
              <a:t>dipatenkan</a:t>
            </a:r>
            <a:r>
              <a:rPr lang="id-ID" sz="2200" dirty="0">
                <a:solidFill>
                  <a:srgbClr val="0033CC"/>
                </a:solidFill>
              </a:rPr>
              <a:t> </a:t>
            </a:r>
            <a:r>
              <a:rPr lang="en-US" sz="2200" dirty="0" err="1">
                <a:solidFill>
                  <a:srgbClr val="0033CC"/>
                </a:solidFill>
              </a:rPr>
              <a:t>oleh</a:t>
            </a:r>
            <a:r>
              <a:rPr lang="en-US" sz="2200" dirty="0">
                <a:solidFill>
                  <a:srgbClr val="0033CC"/>
                </a:solidFill>
              </a:rPr>
              <a:t> </a:t>
            </a:r>
            <a:r>
              <a:rPr lang="en-US" sz="2200" dirty="0" err="1">
                <a:solidFill>
                  <a:srgbClr val="0033CC"/>
                </a:solidFill>
              </a:rPr>
              <a:t>Perguruan</a:t>
            </a:r>
            <a:r>
              <a:rPr lang="en-US" sz="2200" dirty="0">
                <a:solidFill>
                  <a:srgbClr val="0033CC"/>
                </a:solidFill>
              </a:rPr>
              <a:t> </a:t>
            </a:r>
            <a:r>
              <a:rPr lang="en-US" sz="2200" dirty="0" err="1">
                <a:solidFill>
                  <a:srgbClr val="0033CC"/>
                </a:solidFill>
              </a:rPr>
              <a:t>Tinggi</a:t>
            </a:r>
            <a:r>
              <a:rPr lang="en-US" sz="2200" dirty="0"/>
              <a:t>, </a:t>
            </a:r>
            <a:r>
              <a:rPr lang="en-US" sz="2200" dirty="0" err="1"/>
              <a:t>kecuali</a:t>
            </a:r>
            <a:r>
              <a:rPr lang="en-US" sz="2200" dirty="0"/>
              <a:t> </a:t>
            </a:r>
            <a:r>
              <a:rPr lang="en-US" sz="2200" dirty="0" err="1"/>
              <a:t>hasil</a:t>
            </a:r>
            <a:r>
              <a:rPr lang="en-US" sz="2200" dirty="0"/>
              <a:t> </a:t>
            </a:r>
            <a:r>
              <a:rPr lang="en-US" sz="2200" dirty="0" err="1"/>
              <a:t>Penelitian</a:t>
            </a:r>
            <a:r>
              <a:rPr lang="en-US" sz="2200" dirty="0"/>
              <a:t> yang</a:t>
            </a:r>
            <a:r>
              <a:rPr lang="id-ID" sz="2200" dirty="0"/>
              <a:t> </a:t>
            </a:r>
            <a:r>
              <a:rPr lang="en-US" sz="2200" dirty="0" err="1"/>
              <a:t>bersifat</a:t>
            </a:r>
            <a:r>
              <a:rPr lang="en-US" sz="2200" dirty="0"/>
              <a:t> </a:t>
            </a:r>
            <a:r>
              <a:rPr lang="en-US" sz="2200" dirty="0" err="1"/>
              <a:t>rahasia</a:t>
            </a:r>
            <a:r>
              <a:rPr lang="en-US" sz="2200" dirty="0"/>
              <a:t>, </a:t>
            </a:r>
            <a:r>
              <a:rPr lang="en-US" sz="2200" dirty="0" err="1"/>
              <a:t>mengganggu</a:t>
            </a:r>
            <a:r>
              <a:rPr lang="en-US" sz="2200" dirty="0"/>
              <a:t>, </a:t>
            </a:r>
            <a:r>
              <a:rPr lang="en-US" sz="2200" dirty="0" err="1"/>
              <a:t>dan</a:t>
            </a:r>
            <a:r>
              <a:rPr lang="en-US" sz="2200" dirty="0"/>
              <a:t>/</a:t>
            </a:r>
            <a:r>
              <a:rPr lang="en-US" sz="2200" dirty="0" err="1"/>
              <a:t>atau</a:t>
            </a:r>
            <a:r>
              <a:rPr lang="id-ID" sz="2200" dirty="0"/>
              <a:t> </a:t>
            </a:r>
            <a:r>
              <a:rPr lang="en-US" sz="2200" dirty="0" err="1"/>
              <a:t>membahayakan</a:t>
            </a:r>
            <a:r>
              <a:rPr lang="en-US" sz="2200" dirty="0"/>
              <a:t> </a:t>
            </a:r>
            <a:r>
              <a:rPr lang="en-US" sz="2200" dirty="0" err="1"/>
              <a:t>kepentingan</a:t>
            </a:r>
            <a:r>
              <a:rPr lang="en-US" sz="2200" dirty="0"/>
              <a:t> </a:t>
            </a:r>
            <a:r>
              <a:rPr lang="en-US" sz="2200" dirty="0" err="1"/>
              <a:t>umum</a:t>
            </a:r>
            <a:r>
              <a:rPr lang="en-US" sz="2200" dirty="0"/>
              <a:t>.</a:t>
            </a:r>
            <a:endParaRPr lang="id-ID" sz="2200" dirty="0"/>
          </a:p>
          <a:p>
            <a:pPr marL="355600" indent="-355600"/>
            <a:endParaRPr lang="id-ID" sz="2200" dirty="0"/>
          </a:p>
          <a:p>
            <a:pPr marL="355600" indent="-355600"/>
            <a:r>
              <a:rPr lang="en-US" sz="2200" dirty="0"/>
              <a:t>(3) </a:t>
            </a:r>
            <a:r>
              <a:rPr lang="en-US" sz="2200" dirty="0" err="1"/>
              <a:t>Hasil</a:t>
            </a:r>
            <a:r>
              <a:rPr lang="en-US" sz="2200" dirty="0"/>
              <a:t> </a:t>
            </a:r>
            <a:r>
              <a:rPr lang="en-US" sz="2200" dirty="0" err="1"/>
              <a:t>Penelitian</a:t>
            </a:r>
            <a:r>
              <a:rPr lang="en-US" sz="2200" dirty="0"/>
              <a:t> </a:t>
            </a:r>
            <a:r>
              <a:rPr lang="en-US" sz="2200" dirty="0" err="1"/>
              <a:t>Sivitas</a:t>
            </a:r>
            <a:r>
              <a:rPr lang="en-US" sz="2200" dirty="0"/>
              <a:t> </a:t>
            </a:r>
            <a:r>
              <a:rPr lang="en-US" sz="2200" dirty="0" err="1"/>
              <a:t>Akademika</a:t>
            </a:r>
            <a:r>
              <a:rPr lang="en-US" sz="2200" dirty="0"/>
              <a:t> yang </a:t>
            </a:r>
            <a:r>
              <a:rPr lang="en-US" sz="2200" dirty="0" err="1"/>
              <a:t>diterbitkan</a:t>
            </a:r>
            <a:r>
              <a:rPr lang="id-ID" sz="2200" dirty="0"/>
              <a:t> </a:t>
            </a:r>
            <a:r>
              <a:rPr lang="sv-SE" sz="2200" dirty="0"/>
              <a:t>dalam jurnal internasional, memperoleh paten yang</a:t>
            </a:r>
            <a:r>
              <a:rPr lang="id-ID" sz="2200" dirty="0"/>
              <a:t> </a:t>
            </a:r>
            <a:r>
              <a:rPr lang="en-US" sz="2200" dirty="0" err="1"/>
              <a:t>dimanfaatkan</a:t>
            </a:r>
            <a:r>
              <a:rPr lang="en-US" sz="2200" dirty="0"/>
              <a:t> </a:t>
            </a:r>
            <a:r>
              <a:rPr lang="en-US" sz="2200" dirty="0" err="1"/>
              <a:t>oleh</a:t>
            </a:r>
            <a:r>
              <a:rPr lang="en-US" sz="2200" dirty="0"/>
              <a:t> </a:t>
            </a:r>
            <a:r>
              <a:rPr lang="en-US" sz="2200" dirty="0" err="1"/>
              <a:t>industri</a:t>
            </a:r>
            <a:r>
              <a:rPr lang="en-US" sz="2200" dirty="0"/>
              <a:t>, </a:t>
            </a:r>
            <a:r>
              <a:rPr lang="en-US" sz="2200" dirty="0" err="1"/>
              <a:t>teknologi</a:t>
            </a:r>
            <a:r>
              <a:rPr lang="en-US" sz="2200" dirty="0"/>
              <a:t> </a:t>
            </a:r>
            <a:r>
              <a:rPr lang="en-US" sz="2200" dirty="0" err="1"/>
              <a:t>tepat</a:t>
            </a:r>
            <a:r>
              <a:rPr lang="en-US" sz="2200" dirty="0"/>
              <a:t> </a:t>
            </a:r>
            <a:r>
              <a:rPr lang="en-US" sz="2200" dirty="0" err="1"/>
              <a:t>guna</a:t>
            </a:r>
            <a:r>
              <a:rPr lang="en-US" sz="2200" dirty="0"/>
              <a:t>,</a:t>
            </a:r>
            <a:r>
              <a:rPr lang="id-ID" sz="2200" dirty="0"/>
              <a:t> </a:t>
            </a:r>
            <a:r>
              <a:rPr lang="de-DE" sz="2200" dirty="0"/>
              <a:t>dan/atau buku yang digunakan sebagai sumber</a:t>
            </a:r>
            <a:r>
              <a:rPr lang="id-ID" sz="2200" dirty="0"/>
              <a:t> </a:t>
            </a:r>
            <a:r>
              <a:rPr lang="en-US" sz="2200" dirty="0" err="1"/>
              <a:t>belajar</a:t>
            </a:r>
            <a:r>
              <a:rPr lang="en-US" sz="2200" dirty="0"/>
              <a:t> </a:t>
            </a:r>
            <a:r>
              <a:rPr lang="en-US" sz="2200" dirty="0" err="1"/>
              <a:t>dapat</a:t>
            </a:r>
            <a:r>
              <a:rPr lang="en-US" sz="2200" dirty="0"/>
              <a:t> </a:t>
            </a:r>
            <a:r>
              <a:rPr lang="en-US" sz="2200" dirty="0" err="1"/>
              <a:t>diberi</a:t>
            </a:r>
            <a:r>
              <a:rPr lang="en-US" sz="2200" dirty="0"/>
              <a:t> </a:t>
            </a:r>
            <a:r>
              <a:rPr lang="en-US" sz="2200" dirty="0" err="1"/>
              <a:t>anugerah</a:t>
            </a:r>
            <a:r>
              <a:rPr lang="en-US" sz="2200" dirty="0"/>
              <a:t> yang </a:t>
            </a:r>
            <a:r>
              <a:rPr lang="en-US" sz="2200" dirty="0" err="1"/>
              <a:t>bermakna</a:t>
            </a:r>
            <a:r>
              <a:rPr lang="en-US" sz="2200" dirty="0"/>
              <a:t> </a:t>
            </a:r>
            <a:r>
              <a:rPr lang="en-US" sz="2200" dirty="0" err="1"/>
              <a:t>oleh</a:t>
            </a:r>
            <a:r>
              <a:rPr lang="id-ID" sz="2200" dirty="0"/>
              <a:t> </a:t>
            </a:r>
            <a:r>
              <a:rPr lang="en-US" sz="2200" dirty="0" err="1"/>
              <a:t>Pemerintah</a:t>
            </a:r>
            <a:r>
              <a:rPr lang="en-US" sz="2200" dirty="0"/>
              <a:t>.</a:t>
            </a:r>
            <a:endParaRPr lang="id-ID" sz="2200" dirty="0"/>
          </a:p>
        </p:txBody>
      </p:sp>
      <p:sp>
        <p:nvSpPr>
          <p:cNvPr id="3" name="Slide Number Placeholder 2"/>
          <p:cNvSpPr>
            <a:spLocks noGrp="1"/>
          </p:cNvSpPr>
          <p:nvPr>
            <p:ph type="sldNum" sz="quarter" idx="12"/>
          </p:nvPr>
        </p:nvSpPr>
        <p:spPr/>
        <p:txBody>
          <a:bodyPr/>
          <a:lstStyle/>
          <a:p>
            <a:fld id="{F39CD914-836E-48FF-ADCD-1F633A2791FE}" type="slidenum">
              <a:rPr lang="en-US" smtClean="0"/>
              <a:pPr/>
              <a:t>15</a:t>
            </a:fld>
            <a:endParaRPr lang="en-US"/>
          </a:p>
        </p:txBody>
      </p:sp>
    </p:spTree>
    <p:extLst>
      <p:ext uri="{BB962C8B-B14F-4D97-AF65-F5344CB8AC3E}">
        <p14:creationId xmlns:p14="http://schemas.microsoft.com/office/powerpoint/2010/main" val="654887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75520" y="6381328"/>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bwMode="auto">
          <a:xfrm>
            <a:off x="1775520" y="44624"/>
            <a:ext cx="8229600" cy="5826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id-ID" sz="3200" b="1" dirty="0">
                <a:solidFill>
                  <a:srgbClr val="FFFF00"/>
                </a:solidFill>
              </a:rPr>
              <a:t>UU RI No. 12/2012: Pendidikan Tinggi</a:t>
            </a:r>
            <a:endParaRPr lang="en-US" sz="3200" b="1" dirty="0">
              <a:solidFill>
                <a:srgbClr val="FFFF00"/>
              </a:solidFill>
            </a:endParaRPr>
          </a:p>
        </p:txBody>
      </p:sp>
      <p:sp>
        <p:nvSpPr>
          <p:cNvPr id="2" name="TextBox 1"/>
          <p:cNvSpPr txBox="1"/>
          <p:nvPr/>
        </p:nvSpPr>
        <p:spPr>
          <a:xfrm>
            <a:off x="1703511" y="764704"/>
            <a:ext cx="9539111" cy="5601533"/>
          </a:xfrm>
          <a:prstGeom prst="rect">
            <a:avLst/>
          </a:prstGeom>
          <a:noFill/>
        </p:spPr>
        <p:txBody>
          <a:bodyPr wrap="square" rtlCol="0">
            <a:spAutoFit/>
          </a:bodyPr>
          <a:lstStyle/>
          <a:p>
            <a:pPr marL="450850" indent="-450850">
              <a:buFont typeface="Wingdings" pitchFamily="2" charset="2"/>
              <a:buChar char="q"/>
            </a:pPr>
            <a:r>
              <a:rPr lang="id-ID" sz="2500" dirty="0"/>
              <a:t>Pengabdian kepada Masyarakat </a:t>
            </a:r>
            <a:r>
              <a:rPr lang="id-ID" sz="2500" dirty="0">
                <a:solidFill>
                  <a:srgbClr val="C00000"/>
                </a:solidFill>
              </a:rPr>
              <a:t>(Pasal 47)</a:t>
            </a:r>
            <a:r>
              <a:rPr lang="id-ID" sz="2500" dirty="0"/>
              <a:t>: </a:t>
            </a:r>
          </a:p>
          <a:p>
            <a:pPr marL="723900" indent="-368300"/>
            <a:r>
              <a:rPr lang="en-US" sz="2300" dirty="0"/>
              <a:t>(3) </a:t>
            </a:r>
            <a:r>
              <a:rPr lang="en-US" sz="2300" dirty="0" err="1"/>
              <a:t>Hasil</a:t>
            </a:r>
            <a:r>
              <a:rPr lang="en-US" sz="2300" dirty="0"/>
              <a:t> </a:t>
            </a:r>
            <a:r>
              <a:rPr lang="en-US" sz="2300" dirty="0" err="1"/>
              <a:t>Pengabdian</a:t>
            </a:r>
            <a:r>
              <a:rPr lang="en-US" sz="2300" dirty="0"/>
              <a:t> </a:t>
            </a:r>
            <a:r>
              <a:rPr lang="en-US" sz="2300" dirty="0" err="1"/>
              <a:t>kepada</a:t>
            </a:r>
            <a:r>
              <a:rPr lang="en-US" sz="2300" dirty="0"/>
              <a:t> </a:t>
            </a:r>
            <a:r>
              <a:rPr lang="en-US" sz="2300" dirty="0" err="1"/>
              <a:t>Masyarakat</a:t>
            </a:r>
            <a:r>
              <a:rPr lang="en-US" sz="2300" dirty="0"/>
              <a:t> </a:t>
            </a:r>
            <a:r>
              <a:rPr lang="en-US" sz="2300" dirty="0" err="1"/>
              <a:t>digunakan</a:t>
            </a:r>
            <a:r>
              <a:rPr lang="id-ID" sz="2300" dirty="0"/>
              <a:t> </a:t>
            </a:r>
            <a:r>
              <a:rPr lang="en-US" sz="2300" dirty="0" err="1"/>
              <a:t>sebagai</a:t>
            </a:r>
            <a:r>
              <a:rPr lang="en-US" sz="2300" dirty="0"/>
              <a:t> proses </a:t>
            </a:r>
            <a:r>
              <a:rPr lang="en-US" sz="2300" dirty="0" err="1"/>
              <a:t>pengembangan</a:t>
            </a:r>
            <a:r>
              <a:rPr lang="en-US" sz="2300" dirty="0"/>
              <a:t> </a:t>
            </a:r>
            <a:r>
              <a:rPr lang="en-US" sz="2300" dirty="0" err="1"/>
              <a:t>Ilmu</a:t>
            </a:r>
            <a:r>
              <a:rPr lang="en-US" sz="2300" dirty="0"/>
              <a:t> </a:t>
            </a:r>
            <a:r>
              <a:rPr lang="en-US" sz="2300" dirty="0" err="1"/>
              <a:t>Pengetahuan</a:t>
            </a:r>
            <a:r>
              <a:rPr lang="en-US" sz="2300" dirty="0"/>
              <a:t> </a:t>
            </a:r>
            <a:r>
              <a:rPr lang="en-US" sz="2300" dirty="0" err="1"/>
              <a:t>dan</a:t>
            </a:r>
            <a:r>
              <a:rPr lang="id-ID" sz="2300" dirty="0"/>
              <a:t> </a:t>
            </a:r>
            <a:r>
              <a:rPr lang="en-US" sz="2300" dirty="0" err="1"/>
              <a:t>Teknologi</a:t>
            </a:r>
            <a:r>
              <a:rPr lang="en-US" sz="2300" dirty="0"/>
              <a:t>, </a:t>
            </a:r>
            <a:r>
              <a:rPr lang="en-US" sz="2300" dirty="0" err="1"/>
              <a:t>pengayaan</a:t>
            </a:r>
            <a:r>
              <a:rPr lang="en-US" sz="2300" dirty="0"/>
              <a:t> </a:t>
            </a:r>
            <a:r>
              <a:rPr lang="en-US" sz="2300" dirty="0" err="1"/>
              <a:t>sumber</a:t>
            </a:r>
            <a:r>
              <a:rPr lang="en-US" sz="2300" dirty="0"/>
              <a:t> </a:t>
            </a:r>
            <a:r>
              <a:rPr lang="en-US" sz="2300" dirty="0" err="1"/>
              <a:t>belajar</a:t>
            </a:r>
            <a:r>
              <a:rPr lang="en-US" sz="2300" dirty="0"/>
              <a:t>, </a:t>
            </a:r>
            <a:r>
              <a:rPr lang="en-US" sz="2300" dirty="0" err="1"/>
              <a:t>dan</a:t>
            </a:r>
            <a:r>
              <a:rPr lang="en-US" sz="2300" dirty="0"/>
              <a:t>/</a:t>
            </a:r>
            <a:r>
              <a:rPr lang="en-US" sz="2300" dirty="0" err="1"/>
              <a:t>atau</a:t>
            </a:r>
            <a:r>
              <a:rPr lang="id-ID" sz="2300" dirty="0"/>
              <a:t> </a:t>
            </a:r>
            <a:r>
              <a:rPr lang="en-US" sz="2300" dirty="0" err="1"/>
              <a:t>untuk</a:t>
            </a:r>
            <a:r>
              <a:rPr lang="en-US" sz="2300" dirty="0"/>
              <a:t> </a:t>
            </a:r>
            <a:r>
              <a:rPr lang="en-US" sz="2300" dirty="0" err="1"/>
              <a:t>pembelajaran</a:t>
            </a:r>
            <a:r>
              <a:rPr lang="en-US" sz="2300" dirty="0"/>
              <a:t> </a:t>
            </a:r>
            <a:r>
              <a:rPr lang="en-US" sz="2300" dirty="0" err="1"/>
              <a:t>dan</a:t>
            </a:r>
            <a:r>
              <a:rPr lang="en-US" sz="2300" dirty="0"/>
              <a:t> </a:t>
            </a:r>
            <a:r>
              <a:rPr lang="en-US" sz="2300" dirty="0" err="1"/>
              <a:t>pematangan</a:t>
            </a:r>
            <a:r>
              <a:rPr lang="en-US" sz="2300" dirty="0"/>
              <a:t> </a:t>
            </a:r>
            <a:r>
              <a:rPr lang="en-US" sz="2300" dirty="0" err="1"/>
              <a:t>Sivitas</a:t>
            </a:r>
            <a:r>
              <a:rPr lang="id-ID" sz="2300" dirty="0"/>
              <a:t> </a:t>
            </a:r>
            <a:r>
              <a:rPr lang="en-US" sz="2300" dirty="0" err="1"/>
              <a:t>Akademika</a:t>
            </a:r>
            <a:r>
              <a:rPr lang="en-US" sz="2300" dirty="0"/>
              <a:t>.</a:t>
            </a:r>
            <a:endParaRPr lang="id-ID" sz="2300" dirty="0"/>
          </a:p>
          <a:p>
            <a:pPr marL="723900" indent="-368300"/>
            <a:endParaRPr lang="en-US" sz="2300" dirty="0"/>
          </a:p>
          <a:p>
            <a:pPr marL="723900" indent="-368300"/>
            <a:r>
              <a:rPr lang="en-US" sz="2300" dirty="0"/>
              <a:t>(4) </a:t>
            </a:r>
            <a:r>
              <a:rPr lang="en-US" sz="2300" dirty="0" err="1"/>
              <a:t>Pemerintah</a:t>
            </a:r>
            <a:r>
              <a:rPr lang="en-US" sz="2300" dirty="0"/>
              <a:t> </a:t>
            </a:r>
            <a:r>
              <a:rPr lang="en-US" sz="2300" dirty="0" err="1"/>
              <a:t>memberikan</a:t>
            </a:r>
            <a:r>
              <a:rPr lang="en-US" sz="2300" dirty="0"/>
              <a:t> </a:t>
            </a:r>
            <a:r>
              <a:rPr lang="en-US" sz="2300" dirty="0" err="1"/>
              <a:t>penghargaan</a:t>
            </a:r>
            <a:r>
              <a:rPr lang="en-US" sz="2300" dirty="0"/>
              <a:t> </a:t>
            </a:r>
            <a:r>
              <a:rPr lang="en-US" sz="2300" dirty="0" err="1"/>
              <a:t>atas</a:t>
            </a:r>
            <a:r>
              <a:rPr lang="en-US" sz="2300" dirty="0"/>
              <a:t> </a:t>
            </a:r>
            <a:r>
              <a:rPr lang="en-US" sz="2300" dirty="0" err="1"/>
              <a:t>hasil</a:t>
            </a:r>
            <a:r>
              <a:rPr lang="id-ID" sz="2300" dirty="0"/>
              <a:t> </a:t>
            </a:r>
            <a:r>
              <a:rPr lang="en-US" sz="2300" dirty="0" err="1"/>
              <a:t>Pengabdian</a:t>
            </a:r>
            <a:r>
              <a:rPr lang="en-US" sz="2300" dirty="0"/>
              <a:t> </a:t>
            </a:r>
            <a:r>
              <a:rPr lang="en-US" sz="2300" dirty="0" err="1"/>
              <a:t>kepada</a:t>
            </a:r>
            <a:r>
              <a:rPr lang="en-US" sz="2300" dirty="0"/>
              <a:t> </a:t>
            </a:r>
            <a:r>
              <a:rPr lang="en-US" sz="2300" dirty="0" err="1"/>
              <a:t>Masyarakat</a:t>
            </a:r>
            <a:r>
              <a:rPr lang="en-US" sz="2300" dirty="0"/>
              <a:t> yang </a:t>
            </a:r>
            <a:r>
              <a:rPr lang="en-US" sz="2300" dirty="0" err="1"/>
              <a:t>diterbitkan</a:t>
            </a:r>
            <a:r>
              <a:rPr lang="id-ID" sz="2300" dirty="0"/>
              <a:t> </a:t>
            </a:r>
            <a:r>
              <a:rPr lang="sv-SE" sz="2300" dirty="0"/>
              <a:t>dalam jurnal internasional, memperoleh paten yang</a:t>
            </a:r>
            <a:r>
              <a:rPr lang="id-ID" sz="2300" dirty="0"/>
              <a:t> </a:t>
            </a:r>
            <a:r>
              <a:rPr lang="en-US" sz="2300" dirty="0" err="1"/>
              <a:t>dimanfaatkan</a:t>
            </a:r>
            <a:r>
              <a:rPr lang="en-US" sz="2300" dirty="0"/>
              <a:t> </a:t>
            </a:r>
            <a:r>
              <a:rPr lang="en-US" sz="2300" dirty="0" err="1"/>
              <a:t>oleh</a:t>
            </a:r>
            <a:r>
              <a:rPr lang="en-US" sz="2300" dirty="0"/>
              <a:t> </a:t>
            </a:r>
            <a:r>
              <a:rPr lang="en-US" sz="2300" dirty="0" err="1"/>
              <a:t>dunia</a:t>
            </a:r>
            <a:r>
              <a:rPr lang="en-US" sz="2300" dirty="0"/>
              <a:t> </a:t>
            </a:r>
            <a:r>
              <a:rPr lang="en-US" sz="2300" dirty="0" err="1"/>
              <a:t>usaha</a:t>
            </a:r>
            <a:r>
              <a:rPr lang="en-US" sz="2300" dirty="0"/>
              <a:t> </a:t>
            </a:r>
            <a:r>
              <a:rPr lang="en-US" sz="2300" dirty="0" err="1"/>
              <a:t>dan</a:t>
            </a:r>
            <a:r>
              <a:rPr lang="en-US" sz="2300" dirty="0"/>
              <a:t> </a:t>
            </a:r>
            <a:r>
              <a:rPr lang="en-US" sz="2300" dirty="0" err="1"/>
              <a:t>dunia</a:t>
            </a:r>
            <a:r>
              <a:rPr lang="en-US" sz="2300" dirty="0"/>
              <a:t> </a:t>
            </a:r>
            <a:r>
              <a:rPr lang="en-US" sz="2300" dirty="0" err="1"/>
              <a:t>industri</a:t>
            </a:r>
            <a:r>
              <a:rPr lang="en-US" sz="2300" dirty="0"/>
              <a:t>,</a:t>
            </a:r>
            <a:r>
              <a:rPr lang="id-ID" sz="2300" dirty="0"/>
              <a:t> </a:t>
            </a:r>
            <a:r>
              <a:rPr lang="en-US" sz="2300" dirty="0" err="1"/>
              <a:t>dan</a:t>
            </a:r>
            <a:r>
              <a:rPr lang="en-US" sz="2300" dirty="0"/>
              <a:t>/</a:t>
            </a:r>
            <a:r>
              <a:rPr lang="en-US" sz="2300" dirty="0" err="1"/>
              <a:t>atau</a:t>
            </a:r>
            <a:r>
              <a:rPr lang="en-US" sz="2300" dirty="0"/>
              <a:t> </a:t>
            </a:r>
            <a:r>
              <a:rPr lang="en-US" sz="2300" dirty="0" err="1"/>
              <a:t>teknologi</a:t>
            </a:r>
            <a:r>
              <a:rPr lang="en-US" sz="2300" dirty="0"/>
              <a:t> </a:t>
            </a:r>
            <a:r>
              <a:rPr lang="en-US" sz="2300" dirty="0" err="1"/>
              <a:t>tepat</a:t>
            </a:r>
            <a:r>
              <a:rPr lang="en-US" sz="2300" dirty="0"/>
              <a:t> </a:t>
            </a:r>
            <a:r>
              <a:rPr lang="en-US" sz="2300" dirty="0" err="1"/>
              <a:t>guna</a:t>
            </a:r>
            <a:r>
              <a:rPr lang="en-US" sz="2300" dirty="0"/>
              <a:t>.</a:t>
            </a:r>
            <a:endParaRPr lang="id-ID" sz="2300" dirty="0"/>
          </a:p>
          <a:p>
            <a:pPr marL="723900" indent="-368300"/>
            <a:endParaRPr lang="id-ID" sz="2300" dirty="0"/>
          </a:p>
          <a:p>
            <a:pPr marL="342900" indent="-342900">
              <a:buFont typeface="Wingdings" pitchFamily="2" charset="2"/>
              <a:buChar char="q"/>
            </a:pPr>
            <a:r>
              <a:rPr lang="en-US" sz="2000" dirty="0" err="1"/>
              <a:t>Dosen</a:t>
            </a:r>
            <a:r>
              <a:rPr lang="en-US" sz="2000" dirty="0"/>
              <a:t> yang </a:t>
            </a:r>
            <a:r>
              <a:rPr lang="en-US" sz="2000" dirty="0" err="1"/>
              <a:t>telah</a:t>
            </a:r>
            <a:r>
              <a:rPr lang="en-US" sz="2000" dirty="0"/>
              <a:t> </a:t>
            </a:r>
            <a:r>
              <a:rPr lang="en-US" sz="2000" dirty="0" err="1"/>
              <a:t>memiliki</a:t>
            </a:r>
            <a:r>
              <a:rPr lang="en-US" sz="2000" dirty="0"/>
              <a:t> </a:t>
            </a:r>
            <a:r>
              <a:rPr lang="en-US" sz="2000" dirty="0" err="1"/>
              <a:t>pengalaman</a:t>
            </a:r>
            <a:r>
              <a:rPr lang="en-US" sz="2000" dirty="0"/>
              <a:t> </a:t>
            </a:r>
            <a:r>
              <a:rPr lang="en-US" sz="2000" dirty="0" err="1"/>
              <a:t>kerja</a:t>
            </a:r>
            <a:r>
              <a:rPr lang="en-US" sz="2000" dirty="0"/>
              <a:t> 10</a:t>
            </a:r>
            <a:r>
              <a:rPr lang="id-ID" sz="2000" dirty="0"/>
              <a:t> </a:t>
            </a:r>
            <a:r>
              <a:rPr lang="en-US" sz="2000" dirty="0"/>
              <a:t>(</a:t>
            </a:r>
            <a:r>
              <a:rPr lang="en-US" sz="2000" dirty="0" err="1"/>
              <a:t>sepuluh</a:t>
            </a:r>
            <a:r>
              <a:rPr lang="en-US" sz="2000" dirty="0"/>
              <a:t>) </a:t>
            </a:r>
            <a:r>
              <a:rPr lang="en-US" sz="2000" dirty="0" err="1"/>
              <a:t>tahun</a:t>
            </a:r>
            <a:r>
              <a:rPr lang="en-US" sz="2000" dirty="0"/>
              <a:t> </a:t>
            </a:r>
            <a:r>
              <a:rPr lang="en-US" sz="2000" dirty="0" err="1"/>
              <a:t>sebagai</a:t>
            </a:r>
            <a:r>
              <a:rPr lang="en-US" sz="2000" dirty="0"/>
              <a:t> </a:t>
            </a:r>
            <a:r>
              <a:rPr lang="en-US" sz="2000" dirty="0" err="1"/>
              <a:t>Dosen</a:t>
            </a:r>
            <a:r>
              <a:rPr lang="en-US" sz="2000" dirty="0"/>
              <a:t> </a:t>
            </a:r>
            <a:r>
              <a:rPr lang="en-US" sz="2000" dirty="0" err="1"/>
              <a:t>tetap</a:t>
            </a:r>
            <a:r>
              <a:rPr lang="en-US" sz="2000" dirty="0"/>
              <a:t> </a:t>
            </a:r>
            <a:r>
              <a:rPr lang="en-US" sz="2000" dirty="0" err="1"/>
              <a:t>dan</a:t>
            </a:r>
            <a:r>
              <a:rPr lang="en-US" sz="2000" dirty="0"/>
              <a:t> </a:t>
            </a:r>
            <a:r>
              <a:rPr lang="en-US" sz="2000" dirty="0" err="1"/>
              <a:t>memiliki</a:t>
            </a:r>
            <a:r>
              <a:rPr lang="id-ID" sz="2000" dirty="0"/>
              <a:t> </a:t>
            </a:r>
            <a:r>
              <a:rPr lang="en-US" sz="2000" dirty="0" err="1"/>
              <a:t>publikasi</a:t>
            </a:r>
            <a:r>
              <a:rPr lang="en-US" sz="2000" dirty="0"/>
              <a:t> </a:t>
            </a:r>
            <a:r>
              <a:rPr lang="en-US" sz="2000" dirty="0" err="1"/>
              <a:t>ilmiah</a:t>
            </a:r>
            <a:r>
              <a:rPr lang="en-US" sz="2000" dirty="0"/>
              <a:t> </a:t>
            </a:r>
            <a:r>
              <a:rPr lang="en-US" sz="2000" dirty="0" err="1"/>
              <a:t>serta</a:t>
            </a:r>
            <a:r>
              <a:rPr lang="en-US" sz="2000" dirty="0"/>
              <a:t> </a:t>
            </a:r>
            <a:r>
              <a:rPr lang="en-US" sz="2000" dirty="0" err="1"/>
              <a:t>berpendidikan</a:t>
            </a:r>
            <a:r>
              <a:rPr lang="en-US" sz="2000" dirty="0"/>
              <a:t> </a:t>
            </a:r>
            <a:r>
              <a:rPr lang="en-US" sz="2000" dirty="0" err="1"/>
              <a:t>doktor</a:t>
            </a:r>
            <a:r>
              <a:rPr lang="en-US" sz="2000" dirty="0"/>
              <a:t> </a:t>
            </a:r>
            <a:r>
              <a:rPr lang="en-US" sz="2000" dirty="0" err="1"/>
              <a:t>atau</a:t>
            </a:r>
            <a:r>
              <a:rPr lang="id-ID" sz="2000" dirty="0"/>
              <a:t> </a:t>
            </a:r>
            <a:r>
              <a:rPr lang="en-US" sz="2000" dirty="0"/>
              <a:t>yang </a:t>
            </a:r>
            <a:r>
              <a:rPr lang="en-US" sz="2000" dirty="0" err="1"/>
              <a:t>sederajat</a:t>
            </a:r>
            <a:r>
              <a:rPr lang="en-US" sz="2000" dirty="0"/>
              <a:t>, </a:t>
            </a:r>
            <a:r>
              <a:rPr lang="en-US" sz="2000" dirty="0" err="1"/>
              <a:t>dan</a:t>
            </a:r>
            <a:r>
              <a:rPr lang="en-US" sz="2000" dirty="0"/>
              <a:t> </a:t>
            </a:r>
            <a:r>
              <a:rPr lang="en-US" sz="2000" dirty="0" err="1"/>
              <a:t>telah</a:t>
            </a:r>
            <a:r>
              <a:rPr lang="en-US" sz="2000" dirty="0"/>
              <a:t> </a:t>
            </a:r>
            <a:r>
              <a:rPr lang="en-US" sz="2000" dirty="0" err="1"/>
              <a:t>memenuhi</a:t>
            </a:r>
            <a:r>
              <a:rPr lang="en-US" sz="2000" dirty="0"/>
              <a:t> </a:t>
            </a:r>
            <a:r>
              <a:rPr lang="en-US" sz="2000" dirty="0" err="1"/>
              <a:t>persyaratan</a:t>
            </a:r>
            <a:r>
              <a:rPr lang="id-ID" sz="2000" dirty="0"/>
              <a:t> </a:t>
            </a:r>
            <a:r>
              <a:rPr lang="en-US" sz="2000" dirty="0" err="1"/>
              <a:t>dapat</a:t>
            </a:r>
            <a:r>
              <a:rPr lang="en-US" sz="2000" dirty="0"/>
              <a:t> </a:t>
            </a:r>
            <a:r>
              <a:rPr lang="en-US" sz="2000" dirty="0" err="1"/>
              <a:t>diusulkan</a:t>
            </a:r>
            <a:r>
              <a:rPr lang="en-US" sz="2000" dirty="0"/>
              <a:t> </a:t>
            </a:r>
            <a:r>
              <a:rPr lang="en-US" sz="2000" dirty="0" err="1"/>
              <a:t>ke</a:t>
            </a:r>
            <a:r>
              <a:rPr lang="en-US" sz="2000" dirty="0"/>
              <a:t> </a:t>
            </a:r>
            <a:r>
              <a:rPr lang="en-US" sz="2000" dirty="0" err="1"/>
              <a:t>jenjang</a:t>
            </a:r>
            <a:r>
              <a:rPr lang="en-US" sz="2000" dirty="0"/>
              <a:t> </a:t>
            </a:r>
            <a:r>
              <a:rPr lang="en-US" sz="2000" dirty="0" err="1"/>
              <a:t>jabatan</a:t>
            </a:r>
            <a:r>
              <a:rPr lang="en-US" sz="2000" dirty="0"/>
              <a:t> </a:t>
            </a:r>
            <a:r>
              <a:rPr lang="en-US" sz="2000" dirty="0" err="1"/>
              <a:t>akademik</a:t>
            </a:r>
            <a:r>
              <a:rPr lang="id-ID" sz="2000" dirty="0"/>
              <a:t> </a:t>
            </a:r>
            <a:r>
              <a:rPr lang="en-US" sz="2000" dirty="0" err="1"/>
              <a:t>Profesor</a:t>
            </a:r>
            <a:r>
              <a:rPr lang="id-ID" sz="2000" dirty="0"/>
              <a:t> </a:t>
            </a:r>
            <a:r>
              <a:rPr lang="id-ID" sz="2000" dirty="0">
                <a:solidFill>
                  <a:srgbClr val="C00000"/>
                </a:solidFill>
              </a:rPr>
              <a:t>(Pasal 72 Ayat (3))</a:t>
            </a:r>
          </a:p>
        </p:txBody>
      </p:sp>
      <p:sp>
        <p:nvSpPr>
          <p:cNvPr id="3" name="Slide Number Placeholder 2"/>
          <p:cNvSpPr>
            <a:spLocks noGrp="1"/>
          </p:cNvSpPr>
          <p:nvPr>
            <p:ph type="sldNum" sz="quarter" idx="12"/>
          </p:nvPr>
        </p:nvSpPr>
        <p:spPr/>
        <p:txBody>
          <a:bodyPr/>
          <a:lstStyle/>
          <a:p>
            <a:fld id="{F39CD914-836E-48FF-ADCD-1F633A2791FE}" type="slidenum">
              <a:rPr lang="en-US" smtClean="0"/>
              <a:pPr/>
              <a:t>16</a:t>
            </a:fld>
            <a:endParaRPr lang="en-US"/>
          </a:p>
        </p:txBody>
      </p:sp>
    </p:spTree>
    <p:extLst>
      <p:ext uri="{BB962C8B-B14F-4D97-AF65-F5344CB8AC3E}">
        <p14:creationId xmlns:p14="http://schemas.microsoft.com/office/powerpoint/2010/main" val="1529195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id-ID" sz="2600" b="1" dirty="0">
                <a:solidFill>
                  <a:srgbClr val="FFFF00"/>
                </a:solidFill>
              </a:rPr>
              <a:t>PERMEN</a:t>
            </a:r>
            <a:r>
              <a:rPr lang="en-US" sz="2600" b="1" dirty="0">
                <a:solidFill>
                  <a:srgbClr val="FFFF00"/>
                </a:solidFill>
              </a:rPr>
              <a:t>PAN RB No. 17/2013 Jo. No. 46/2013</a:t>
            </a:r>
          </a:p>
        </p:txBody>
      </p:sp>
      <p:graphicFrame>
        <p:nvGraphicFramePr>
          <p:cNvPr id="2" name="Table 1"/>
          <p:cNvGraphicFramePr>
            <a:graphicFrameLocks noGrp="1"/>
          </p:cNvGraphicFramePr>
          <p:nvPr>
            <p:extLst>
              <p:ext uri="{D42A27DB-BD31-4B8C-83A1-F6EECF244321}">
                <p14:modId xmlns:p14="http://schemas.microsoft.com/office/powerpoint/2010/main" val="1505193512"/>
              </p:ext>
            </p:extLst>
          </p:nvPr>
        </p:nvGraphicFramePr>
        <p:xfrm>
          <a:off x="1311579" y="1012208"/>
          <a:ext cx="10290807" cy="5131436"/>
        </p:xfrm>
        <a:graphic>
          <a:graphicData uri="http://schemas.openxmlformats.org/drawingml/2006/table">
            <a:tbl>
              <a:tblPr firstRow="1" bandRow="1">
                <a:tableStyleId>{5C22544A-7EE6-4342-B048-85BDC9FD1C3A}</a:tableStyleId>
              </a:tblPr>
              <a:tblGrid>
                <a:gridCol w="10290807">
                  <a:extLst>
                    <a:ext uri="{9D8B030D-6E8A-4147-A177-3AD203B41FA5}">
                      <a16:colId xmlns:a16="http://schemas.microsoft.com/office/drawing/2014/main" val="20000"/>
                    </a:ext>
                  </a:extLst>
                </a:gridCol>
              </a:tblGrid>
              <a:tr h="573911">
                <a:tc>
                  <a:txBody>
                    <a:bodyPr/>
                    <a:lstStyle/>
                    <a:p>
                      <a:pPr algn="ctr"/>
                      <a:r>
                        <a:rPr lang="en-US" sz="2800" baseline="0" dirty="0" err="1"/>
                        <a:t>Pasal</a:t>
                      </a:r>
                      <a:r>
                        <a:rPr lang="en-US" sz="2800" baseline="0" dirty="0"/>
                        <a:t> 26</a:t>
                      </a:r>
                      <a:endParaRPr lang="en-US" sz="2800" dirty="0"/>
                    </a:p>
                  </a:txBody>
                  <a:tcPr>
                    <a:solidFill>
                      <a:srgbClr val="002060"/>
                    </a:solidFill>
                  </a:tcPr>
                </a:tc>
                <a:extLst>
                  <a:ext uri="{0D108BD9-81ED-4DB2-BD59-A6C34878D82A}">
                    <a16:rowId xmlns:a16="http://schemas.microsoft.com/office/drawing/2014/main" val="10000"/>
                  </a:ext>
                </a:extLst>
              </a:tr>
              <a:tr h="4557525">
                <a:tc>
                  <a:txBody>
                    <a:bodyPr/>
                    <a:lstStyle/>
                    <a:p>
                      <a:pPr marL="514350" marR="0" lvl="0" indent="-514350" algn="just" defTabSz="914400" rtl="0" eaLnBrk="1" fontAlgn="auto" latinLnBrk="0" hangingPunct="1">
                        <a:lnSpc>
                          <a:spcPct val="100000"/>
                        </a:lnSpc>
                        <a:spcBef>
                          <a:spcPts val="0"/>
                        </a:spcBef>
                        <a:spcAft>
                          <a:spcPts val="0"/>
                        </a:spcAft>
                        <a:buClrTx/>
                        <a:buSzTx/>
                        <a:buFont typeface="Wingdings" pitchFamily="2" charset="2"/>
                        <a:buAutoNum type="arabicParenBoth"/>
                        <a:tabLst/>
                        <a:defRPr/>
                      </a:pPr>
                      <a:r>
                        <a:rPr lang="en-US" sz="2800" kern="1200" dirty="0" err="1">
                          <a:solidFill>
                            <a:schemeClr val="tx1"/>
                          </a:solidFill>
                          <a:effectLst/>
                          <a:latin typeface="+mn-lt"/>
                          <a:ea typeface="+mn-ea"/>
                          <a:cs typeface="+mn-cs"/>
                        </a:rPr>
                        <a:t>Dosen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dapat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dinaikkan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jabatannya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apabila</a:t>
                      </a:r>
                      <a:r>
                        <a:rPr lang="en-US" sz="2800" kern="1200" dirty="0">
                          <a:solidFill>
                            <a:schemeClr val="tx1"/>
                          </a:solidFill>
                          <a:effectLst/>
                          <a:latin typeface="+mn-lt"/>
                          <a:ea typeface="+mn-ea"/>
                          <a:cs typeface="+mn-cs"/>
                        </a:rPr>
                        <a:t>:</a:t>
                      </a:r>
                    </a:p>
                    <a:p>
                      <a:pPr marL="914400" marR="0" lvl="0" indent="-395288" algn="just" defTabSz="914400" rtl="0" eaLnBrk="1" fontAlgn="auto" latinLnBrk="0" hangingPunct="1">
                        <a:lnSpc>
                          <a:spcPct val="100000"/>
                        </a:lnSpc>
                        <a:spcBef>
                          <a:spcPts val="0"/>
                        </a:spcBef>
                        <a:spcAft>
                          <a:spcPts val="0"/>
                        </a:spcAft>
                        <a:buClrTx/>
                        <a:buSzTx/>
                        <a:buFont typeface="Wingdings" pitchFamily="2" charset="2"/>
                        <a:buAutoNum type="alphaLcPeriod"/>
                        <a:tabLst/>
                        <a:defRPr/>
                      </a:pPr>
                      <a:r>
                        <a:rPr lang="en-US" sz="2800" kern="1200" dirty="0" err="1">
                          <a:solidFill>
                            <a:schemeClr val="tx1"/>
                          </a:solidFill>
                          <a:effectLst/>
                          <a:latin typeface="+mn-lt"/>
                          <a:ea typeface="+mn-ea"/>
                          <a:cs typeface="+mn-cs"/>
                        </a:rPr>
                        <a:t>Mencapai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angka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kredit</a:t>
                      </a:r>
                      <a:r>
                        <a:rPr lang="en-US" sz="2800" kern="1200" dirty="0">
                          <a:solidFill>
                            <a:schemeClr val="tx1"/>
                          </a:solidFill>
                          <a:effectLst/>
                          <a:latin typeface="+mn-lt"/>
                          <a:ea typeface="+mn-ea"/>
                          <a:cs typeface="+mn-cs"/>
                        </a:rPr>
                        <a:t> yang </a:t>
                      </a:r>
                      <a:r>
                        <a:rPr lang="en-US" sz="2800" kern="1200" dirty="0" err="1">
                          <a:solidFill>
                            <a:schemeClr val="tx1"/>
                          </a:solidFill>
                          <a:effectLst/>
                          <a:latin typeface="+mn-lt"/>
                          <a:ea typeface="+mn-ea"/>
                          <a:cs typeface="+mn-cs"/>
                        </a:rPr>
                        <a:t>dipersyaratkan</a:t>
                      </a:r>
                      <a:r>
                        <a:rPr lang="en-US" sz="2800" kern="1200" dirty="0">
                          <a:solidFill>
                            <a:schemeClr val="tx1"/>
                          </a:solidFill>
                          <a:effectLst/>
                          <a:latin typeface="+mn-lt"/>
                          <a:ea typeface="+mn-ea"/>
                          <a:cs typeface="+mn-cs"/>
                        </a:rPr>
                        <a:t>;</a:t>
                      </a:r>
                    </a:p>
                    <a:p>
                      <a:pPr marL="914400" marR="0" lvl="0" indent="-395288" algn="just" defTabSz="914400" rtl="0" eaLnBrk="1" fontAlgn="auto" latinLnBrk="0" hangingPunct="1">
                        <a:lnSpc>
                          <a:spcPct val="100000"/>
                        </a:lnSpc>
                        <a:spcBef>
                          <a:spcPts val="0"/>
                        </a:spcBef>
                        <a:spcAft>
                          <a:spcPts val="0"/>
                        </a:spcAft>
                        <a:buClrTx/>
                        <a:buSzTx/>
                        <a:buFont typeface="Wingdings" pitchFamily="2" charset="2"/>
                        <a:buAutoNum type="alphaLcPeriod"/>
                        <a:tabLst/>
                        <a:defRPr/>
                      </a:pPr>
                      <a:r>
                        <a:rPr lang="en-US" sz="2800" kern="1200" dirty="0">
                          <a:solidFill>
                            <a:schemeClr val="tx1"/>
                          </a:solidFill>
                          <a:effectLst/>
                          <a:latin typeface="+mn-lt"/>
                          <a:ea typeface="+mn-ea"/>
                          <a:cs typeface="+mn-cs"/>
                        </a:rPr>
                        <a:t>Paling </a:t>
                      </a:r>
                      <a:r>
                        <a:rPr lang="en-US" sz="2800" kern="1200" dirty="0" err="1">
                          <a:solidFill>
                            <a:schemeClr val="tx1"/>
                          </a:solidFill>
                          <a:effectLst/>
                          <a:latin typeface="+mn-lt"/>
                          <a:ea typeface="+mn-ea"/>
                          <a:cs typeface="+mn-cs"/>
                        </a:rPr>
                        <a:t>singkat</a:t>
                      </a:r>
                      <a:r>
                        <a:rPr lang="en-US" sz="2800" kern="1200" dirty="0">
                          <a:solidFill>
                            <a:schemeClr val="tx1"/>
                          </a:solidFill>
                          <a:effectLst/>
                          <a:latin typeface="+mn-lt"/>
                          <a:ea typeface="+mn-ea"/>
                          <a:cs typeface="+mn-cs"/>
                        </a:rPr>
                        <a:t> 2 </a:t>
                      </a:r>
                      <a:r>
                        <a:rPr lang="en-US" sz="2800" kern="1200" dirty="0" err="1">
                          <a:solidFill>
                            <a:schemeClr val="tx1"/>
                          </a:solidFill>
                          <a:effectLst/>
                          <a:latin typeface="+mn-lt"/>
                          <a:ea typeface="+mn-ea"/>
                          <a:cs typeface="+mn-cs"/>
                        </a:rPr>
                        <a:t>tahun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dalam</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jabatan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terakhir</a:t>
                      </a:r>
                      <a:r>
                        <a:rPr lang="en-US" sz="2800" kern="1200" dirty="0">
                          <a:solidFill>
                            <a:schemeClr val="tx1"/>
                          </a:solidFill>
                          <a:effectLst/>
                          <a:latin typeface="+mn-lt"/>
                          <a:ea typeface="+mn-ea"/>
                          <a:cs typeface="+mn-cs"/>
                        </a:rPr>
                        <a:t>;</a:t>
                      </a:r>
                    </a:p>
                    <a:p>
                      <a:pPr marL="914400" marR="0" lvl="0" indent="-395288" algn="just" defTabSz="914400" rtl="0" eaLnBrk="1" fontAlgn="auto" latinLnBrk="0" hangingPunct="1">
                        <a:lnSpc>
                          <a:spcPct val="100000"/>
                        </a:lnSpc>
                        <a:spcBef>
                          <a:spcPts val="0"/>
                        </a:spcBef>
                        <a:spcAft>
                          <a:spcPts val="0"/>
                        </a:spcAft>
                        <a:buClrTx/>
                        <a:buSzTx/>
                        <a:buFont typeface="Wingdings" pitchFamily="2" charset="2"/>
                        <a:buAutoNum type="alphaLcPeriod"/>
                        <a:tabLst/>
                        <a:defRPr/>
                      </a:pPr>
                      <a:r>
                        <a:rPr lang="en-US" sz="2800" kern="1200" dirty="0" err="1">
                          <a:solidFill>
                            <a:schemeClr val="tx1"/>
                          </a:solidFill>
                          <a:effectLst/>
                          <a:latin typeface="+mn-lt"/>
                          <a:ea typeface="+mn-ea"/>
                          <a:cs typeface="+mn-cs"/>
                        </a:rPr>
                        <a:t>Nilai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prestasi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kerja</a:t>
                      </a:r>
                      <a:r>
                        <a:rPr lang="en-US" sz="2800" kern="1200" dirty="0">
                          <a:solidFill>
                            <a:schemeClr val="tx1"/>
                          </a:solidFill>
                          <a:effectLst/>
                          <a:latin typeface="+mn-lt"/>
                          <a:ea typeface="+mn-ea"/>
                          <a:cs typeface="+mn-cs"/>
                        </a:rPr>
                        <a:t> paling </a:t>
                      </a:r>
                      <a:r>
                        <a:rPr lang="en-US" sz="2800" kern="1200" dirty="0" err="1">
                          <a:solidFill>
                            <a:schemeClr val="tx1"/>
                          </a:solidFill>
                          <a:effectLst/>
                          <a:latin typeface="+mn-lt"/>
                          <a:ea typeface="+mn-ea"/>
                          <a:cs typeface="+mn-cs"/>
                        </a:rPr>
                        <a:t>kurang</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bernilai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baik</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dalam</a:t>
                      </a:r>
                      <a:r>
                        <a:rPr lang="en-US" sz="2800" kern="1200" dirty="0">
                          <a:solidFill>
                            <a:schemeClr val="tx1"/>
                          </a:solidFill>
                          <a:effectLst/>
                          <a:latin typeface="+mn-lt"/>
                          <a:ea typeface="+mn-ea"/>
                          <a:cs typeface="+mn-cs"/>
                        </a:rPr>
                        <a:t> 1 </a:t>
                      </a:r>
                      <a:r>
                        <a:rPr lang="en-US" sz="2800" kern="1200" dirty="0" err="1">
                          <a:solidFill>
                            <a:schemeClr val="tx1"/>
                          </a:solidFill>
                          <a:effectLst/>
                          <a:latin typeface="+mn-lt"/>
                          <a:ea typeface="+mn-ea"/>
                          <a:cs typeface="+mn-cs"/>
                        </a:rPr>
                        <a:t>tahun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terakhir</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dan</a:t>
                      </a:r>
                      <a:endParaRPr lang="en-US" sz="2800" kern="1200" dirty="0">
                        <a:solidFill>
                          <a:schemeClr val="tx1"/>
                        </a:solidFill>
                        <a:effectLst/>
                        <a:latin typeface="+mn-lt"/>
                        <a:ea typeface="+mn-ea"/>
                        <a:cs typeface="+mn-cs"/>
                      </a:endParaRPr>
                    </a:p>
                    <a:p>
                      <a:pPr marL="914400" marR="0" lvl="0" indent="-395288" algn="just" defTabSz="914400" rtl="0" eaLnBrk="1" fontAlgn="auto" latinLnBrk="0" hangingPunct="1">
                        <a:lnSpc>
                          <a:spcPct val="100000"/>
                        </a:lnSpc>
                        <a:spcBef>
                          <a:spcPts val="0"/>
                        </a:spcBef>
                        <a:spcAft>
                          <a:spcPts val="0"/>
                        </a:spcAft>
                        <a:buClrTx/>
                        <a:buSzTx/>
                        <a:buFont typeface="Wingdings" pitchFamily="2" charset="2"/>
                        <a:buAutoNum type="alphaLcPeriod"/>
                        <a:tabLst/>
                        <a:defRPr/>
                      </a:pPr>
                      <a:r>
                        <a:rPr lang="en-US" sz="2800" kern="1200" dirty="0" err="1">
                          <a:solidFill>
                            <a:schemeClr val="tx1"/>
                          </a:solidFill>
                          <a:effectLst/>
                          <a:latin typeface="+mn-lt"/>
                          <a:ea typeface="+mn-ea"/>
                          <a:cs typeface="+mn-cs"/>
                        </a:rPr>
                        <a:t>Memiliki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integritas</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dalam</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menjalankan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tugas</a:t>
                      </a:r>
                      <a:r>
                        <a:rPr lang="en-US" sz="2800" kern="1200" dirty="0">
                          <a:solidFill>
                            <a:schemeClr val="tx1"/>
                          </a:solidFill>
                          <a:effectLst/>
                          <a:latin typeface="+mn-lt"/>
                          <a:ea typeface="+mn-ea"/>
                          <a:cs typeface="+mn-cs"/>
                        </a:rPr>
                        <a:t>.</a:t>
                      </a:r>
                    </a:p>
                    <a:p>
                      <a:pPr marL="914400" marR="0" lvl="0" indent="-395288" algn="just" defTabSz="914400" rtl="0" eaLnBrk="1" fontAlgn="auto" latinLnBrk="0" hangingPunct="1">
                        <a:lnSpc>
                          <a:spcPct val="100000"/>
                        </a:lnSpc>
                        <a:spcBef>
                          <a:spcPts val="0"/>
                        </a:spcBef>
                        <a:spcAft>
                          <a:spcPts val="0"/>
                        </a:spcAft>
                        <a:buClrTx/>
                        <a:buSzTx/>
                        <a:buFont typeface="Wingdings" pitchFamily="2" charset="2"/>
                        <a:buAutoNum type="alphaLcPeriod"/>
                        <a:tabLst/>
                        <a:defRPr/>
                      </a:pPr>
                      <a:endParaRPr lang="en-US" sz="800" kern="1200" dirty="0">
                        <a:solidFill>
                          <a:schemeClr val="tx1"/>
                        </a:solidFill>
                        <a:effectLst/>
                        <a:latin typeface="+mn-lt"/>
                        <a:ea typeface="+mn-ea"/>
                        <a:cs typeface="+mn-cs"/>
                      </a:endParaRPr>
                    </a:p>
                    <a:p>
                      <a:pPr marL="914400" marR="0" lvl="0" indent="-395288" algn="just" defTabSz="914400" rtl="0" eaLnBrk="1" fontAlgn="auto" latinLnBrk="0" hangingPunct="1">
                        <a:lnSpc>
                          <a:spcPct val="100000"/>
                        </a:lnSpc>
                        <a:spcBef>
                          <a:spcPts val="0"/>
                        </a:spcBef>
                        <a:spcAft>
                          <a:spcPts val="0"/>
                        </a:spcAft>
                        <a:buClrTx/>
                        <a:buSzTx/>
                        <a:buFont typeface="Wingdings" pitchFamily="2" charset="2"/>
                        <a:buAutoNum type="alphaLcPeriod"/>
                        <a:tabLst/>
                        <a:defRPr/>
                      </a:pPr>
                      <a:endParaRPr lang="en-US" sz="800" kern="1200" dirty="0">
                        <a:solidFill>
                          <a:schemeClr val="tx1"/>
                        </a:solidFill>
                        <a:effectLst/>
                        <a:latin typeface="+mn-lt"/>
                        <a:ea typeface="+mn-ea"/>
                        <a:cs typeface="+mn-cs"/>
                      </a:endParaRPr>
                    </a:p>
                    <a:p>
                      <a:r>
                        <a:rPr lang="sv-SE" sz="2000" b="0" i="0" u="none" strike="noStrike" kern="1200" baseline="0" dirty="0">
                          <a:solidFill>
                            <a:schemeClr val="dk1"/>
                          </a:solidFill>
                          <a:latin typeface="+mn-lt"/>
                          <a:ea typeface="+mn-ea"/>
                          <a:cs typeface="+mn-cs"/>
                        </a:rPr>
                        <a:t>(5) Dikecualikan paling singkat 3 (tiga) tahun sebagaimana</a:t>
                      </a:r>
                      <a:r>
                        <a:rPr lang="id-ID" sz="2000" b="0" i="0" u="none" strike="noStrike" kern="1200" baseline="0" dirty="0">
                          <a:solidFill>
                            <a:schemeClr val="dk1"/>
                          </a:solidFill>
                          <a:latin typeface="+mn-lt"/>
                          <a:ea typeface="+mn-ea"/>
                          <a:cs typeface="+mn-cs"/>
                        </a:rPr>
                        <a:t> </a:t>
                      </a:r>
                      <a:r>
                        <a:rPr lang="es-ES" sz="2000" b="0" i="0" u="none" strike="noStrike" kern="1200" baseline="0" dirty="0" err="1">
                          <a:solidFill>
                            <a:schemeClr val="dk1"/>
                          </a:solidFill>
                          <a:latin typeface="+mn-lt"/>
                          <a:ea typeface="+mn-ea"/>
                          <a:cs typeface="+mn-cs"/>
                        </a:rPr>
                        <a:t>dimaksud</a:t>
                      </a:r>
                      <a:r>
                        <a:rPr lang="es-ES" sz="2000" b="0" i="0" u="none" strike="noStrike" kern="1200" baseline="0" dirty="0">
                          <a:solidFill>
                            <a:schemeClr val="dk1"/>
                          </a:solidFill>
                          <a:latin typeface="+mn-lt"/>
                          <a:ea typeface="+mn-ea"/>
                          <a:cs typeface="+mn-cs"/>
                        </a:rPr>
                        <a:t> pada </a:t>
                      </a:r>
                      <a:r>
                        <a:rPr lang="es-ES" sz="2000" b="0" i="0" u="none" strike="noStrike" kern="1200" baseline="0" dirty="0" err="1">
                          <a:solidFill>
                            <a:schemeClr val="dk1"/>
                          </a:solidFill>
                          <a:latin typeface="+mn-lt"/>
                          <a:ea typeface="+mn-ea"/>
                          <a:cs typeface="+mn-cs"/>
                        </a:rPr>
                        <a:t>ayat</a:t>
                      </a:r>
                      <a:r>
                        <a:rPr lang="es-ES" sz="2000" b="0" i="0" u="none" strike="noStrike" kern="1200" baseline="0" dirty="0">
                          <a:solidFill>
                            <a:schemeClr val="dk1"/>
                          </a:solidFill>
                          <a:latin typeface="+mn-lt"/>
                          <a:ea typeface="+mn-ea"/>
                          <a:cs typeface="+mn-cs"/>
                        </a:rPr>
                        <a:t> (3) </a:t>
                      </a:r>
                      <a:r>
                        <a:rPr lang="es-ES" sz="2000" b="0" i="0" u="none" strike="noStrike" kern="1200" baseline="0" dirty="0" err="1">
                          <a:solidFill>
                            <a:schemeClr val="dk1"/>
                          </a:solidFill>
                          <a:latin typeface="+mn-lt"/>
                          <a:ea typeface="+mn-ea"/>
                          <a:cs typeface="+mn-cs"/>
                        </a:rPr>
                        <a:t>huruf</a:t>
                      </a:r>
                      <a:r>
                        <a:rPr lang="es-ES" sz="2000" b="0" i="0" u="none" strike="noStrike" kern="1200" baseline="0" dirty="0">
                          <a:solidFill>
                            <a:schemeClr val="dk1"/>
                          </a:solidFill>
                          <a:latin typeface="+mn-lt"/>
                          <a:ea typeface="+mn-ea"/>
                          <a:cs typeface="+mn-cs"/>
                        </a:rPr>
                        <a:t> c </a:t>
                      </a:r>
                      <a:r>
                        <a:rPr lang="es-ES" sz="2000" b="0" i="0" u="none" strike="noStrike" kern="1200" baseline="0" dirty="0" err="1">
                          <a:solidFill>
                            <a:schemeClr val="dk1"/>
                          </a:solidFill>
                          <a:latin typeface="+mn-lt"/>
                          <a:ea typeface="+mn-ea"/>
                          <a:cs typeface="+mn-cs"/>
                        </a:rPr>
                        <a:t>angka</a:t>
                      </a:r>
                      <a:r>
                        <a:rPr lang="es-ES" sz="2000" b="0" i="0" u="none" strike="noStrike" kern="1200" baseline="0" dirty="0">
                          <a:solidFill>
                            <a:schemeClr val="dk1"/>
                          </a:solidFill>
                          <a:latin typeface="+mn-lt"/>
                          <a:ea typeface="+mn-ea"/>
                          <a:cs typeface="+mn-cs"/>
                        </a:rPr>
                        <a:t> 2), apabila </a:t>
                      </a:r>
                      <a:r>
                        <a:rPr lang="es-ES" sz="2000" b="0" i="0" u="none" strike="noStrike" kern="1200" baseline="0" dirty="0" err="1">
                          <a:solidFill>
                            <a:schemeClr val="dk1"/>
                          </a:solidFill>
                          <a:latin typeface="+mn-lt"/>
                          <a:ea typeface="+mn-ea"/>
                          <a:cs typeface="+mn-cs"/>
                        </a:rPr>
                        <a:t>Dosen</a:t>
                      </a:r>
                      <a:r>
                        <a:rPr lang="id-ID" sz="2000" b="0" i="0" u="none" strike="noStrike" kern="1200" baseline="0" dirty="0">
                          <a:solidFill>
                            <a:schemeClr val="dk1"/>
                          </a:solidFill>
                          <a:latin typeface="+mn-lt"/>
                          <a:ea typeface="+mn-ea"/>
                          <a:cs typeface="+mn-cs"/>
                        </a:rPr>
                        <a:t> </a:t>
                      </a:r>
                      <a:r>
                        <a:rPr lang="en-US" sz="2000" b="0" i="0" u="none" strike="noStrike" kern="1200" baseline="0" dirty="0">
                          <a:solidFill>
                            <a:schemeClr val="dk1"/>
                          </a:solidFill>
                          <a:latin typeface="+mn-lt"/>
                          <a:ea typeface="+mn-ea"/>
                          <a:cs typeface="+mn-cs"/>
                        </a:rPr>
                        <a:t>yang </a:t>
                      </a:r>
                      <a:r>
                        <a:rPr lang="en-US" sz="2000" b="0" i="0" u="none" strike="noStrike" kern="1200" baseline="0" dirty="0" err="1">
                          <a:solidFill>
                            <a:schemeClr val="dk1"/>
                          </a:solidFill>
                          <a:latin typeface="+mn-lt"/>
                          <a:ea typeface="+mn-ea"/>
                          <a:cs typeface="+mn-cs"/>
                        </a:rPr>
                        <a:t>bersangkutan</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memiliki</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tambahan</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karya</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ilmiah</a:t>
                      </a:r>
                      <a:r>
                        <a:rPr lang="id-ID" sz="2000" b="0" i="0" u="none" strike="noStrike" kern="1200" baseline="0" dirty="0">
                          <a:solidFill>
                            <a:schemeClr val="dk1"/>
                          </a:solidFill>
                          <a:latin typeface="+mn-lt"/>
                          <a:ea typeface="+mn-ea"/>
                          <a:cs typeface="+mn-cs"/>
                        </a:rPr>
                        <a:t> </a:t>
                      </a:r>
                      <a:r>
                        <a:rPr lang="en-US" sz="2000" b="0" i="0" u="none" strike="noStrike" kern="1200" baseline="0" dirty="0">
                          <a:solidFill>
                            <a:schemeClr val="dk1"/>
                          </a:solidFill>
                          <a:latin typeface="+mn-lt"/>
                          <a:ea typeface="+mn-ea"/>
                          <a:cs typeface="+mn-cs"/>
                        </a:rPr>
                        <a:t>yang </a:t>
                      </a:r>
                      <a:r>
                        <a:rPr lang="en-US" sz="2000" b="0" i="0" u="none" strike="noStrike" kern="1200" baseline="0" dirty="0" err="1">
                          <a:solidFill>
                            <a:schemeClr val="dk1"/>
                          </a:solidFill>
                          <a:latin typeface="+mn-lt"/>
                          <a:ea typeface="+mn-ea"/>
                          <a:cs typeface="+mn-cs"/>
                        </a:rPr>
                        <a:t>dipublikasikan</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pada</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jurnal</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internasional</a:t>
                      </a:r>
                      <a:r>
                        <a:rPr lang="id-ID"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bereputasi</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setelah</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memperoleh</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gelar</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Doktor</a:t>
                      </a:r>
                      <a:r>
                        <a:rPr lang="en-US" sz="2000" b="0" i="0" u="none" strike="noStrike" kern="1200" baseline="0" dirty="0">
                          <a:solidFill>
                            <a:schemeClr val="dk1"/>
                          </a:solidFill>
                          <a:latin typeface="+mn-lt"/>
                          <a:ea typeface="+mn-ea"/>
                          <a:cs typeface="+mn-cs"/>
                        </a:rPr>
                        <a:t> (S3) </a:t>
                      </a:r>
                      <a:r>
                        <a:rPr lang="en-US" sz="2000" b="0" i="0" u="none" strike="noStrike" kern="1200" baseline="0" dirty="0" err="1">
                          <a:solidFill>
                            <a:schemeClr val="dk1"/>
                          </a:solidFill>
                          <a:latin typeface="+mn-lt"/>
                          <a:ea typeface="+mn-ea"/>
                          <a:cs typeface="+mn-cs"/>
                        </a:rPr>
                        <a:t>dan</a:t>
                      </a:r>
                      <a:r>
                        <a:rPr lang="id-ID"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memenuhi</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persyaratan</a:t>
                      </a:r>
                      <a:r>
                        <a:rPr lang="en-US" sz="2000" b="0" i="0" u="none" strike="noStrike" kern="1200" baseline="0" dirty="0">
                          <a:solidFill>
                            <a:schemeClr val="dk1"/>
                          </a:solidFill>
                          <a:latin typeface="+mn-lt"/>
                          <a:ea typeface="+mn-ea"/>
                          <a:cs typeface="+mn-cs"/>
                        </a:rPr>
                        <a:t> </a:t>
                      </a:r>
                      <a:r>
                        <a:rPr lang="en-US" sz="2000" b="0" i="0" u="none" strike="noStrike" kern="1200" baseline="0" dirty="0" err="1">
                          <a:solidFill>
                            <a:schemeClr val="dk1"/>
                          </a:solidFill>
                          <a:latin typeface="+mn-lt"/>
                          <a:ea typeface="+mn-ea"/>
                          <a:cs typeface="+mn-cs"/>
                        </a:rPr>
                        <a:t>lainnya</a:t>
                      </a:r>
                      <a:r>
                        <a:rPr lang="en-US" sz="2000" b="0" i="0" u="none" strike="noStrike" kern="1200" baseline="0" dirty="0">
                          <a:solidFill>
                            <a:schemeClr val="dk1"/>
                          </a:solidFill>
                          <a:latin typeface="+mn-lt"/>
                          <a:ea typeface="+mn-ea"/>
                          <a:cs typeface="+mn-cs"/>
                        </a:rPr>
                        <a:t>.</a:t>
                      </a:r>
                      <a:endParaRPr lang="en-US" sz="20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17</a:t>
            </a:fld>
            <a:endParaRPr lang="en-US"/>
          </a:p>
        </p:txBody>
      </p:sp>
    </p:spTree>
    <p:extLst>
      <p:ext uri="{BB962C8B-B14F-4D97-AF65-F5344CB8AC3E}">
        <p14:creationId xmlns:p14="http://schemas.microsoft.com/office/powerpoint/2010/main" val="392035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id-ID" sz="2600" b="1" dirty="0">
                <a:solidFill>
                  <a:srgbClr val="FFFF00"/>
                </a:solidFill>
              </a:rPr>
              <a:t>PERMEN</a:t>
            </a:r>
            <a:r>
              <a:rPr lang="en-US" sz="2600" b="1" dirty="0">
                <a:solidFill>
                  <a:srgbClr val="FFFF00"/>
                </a:solidFill>
              </a:rPr>
              <a:t>PAN RB No. 17/2013 Jo. No. 46/2013</a:t>
            </a:r>
          </a:p>
        </p:txBody>
      </p:sp>
      <p:graphicFrame>
        <p:nvGraphicFramePr>
          <p:cNvPr id="2" name="Table 1"/>
          <p:cNvGraphicFramePr>
            <a:graphicFrameLocks noGrp="1"/>
          </p:cNvGraphicFramePr>
          <p:nvPr>
            <p:extLst>
              <p:ext uri="{D42A27DB-BD31-4B8C-83A1-F6EECF244321}">
                <p14:modId xmlns:p14="http://schemas.microsoft.com/office/powerpoint/2010/main" val="1748806355"/>
              </p:ext>
            </p:extLst>
          </p:nvPr>
        </p:nvGraphicFramePr>
        <p:xfrm>
          <a:off x="1523999" y="1082040"/>
          <a:ext cx="9733613" cy="4937760"/>
        </p:xfrm>
        <a:graphic>
          <a:graphicData uri="http://schemas.openxmlformats.org/drawingml/2006/table">
            <a:tbl>
              <a:tblPr firstRow="1" bandRow="1">
                <a:tableStyleId>{5C22544A-7EE6-4342-B048-85BDC9FD1C3A}</a:tableStyleId>
              </a:tblPr>
              <a:tblGrid>
                <a:gridCol w="9733613">
                  <a:extLst>
                    <a:ext uri="{9D8B030D-6E8A-4147-A177-3AD203B41FA5}">
                      <a16:colId xmlns:a16="http://schemas.microsoft.com/office/drawing/2014/main" val="20000"/>
                    </a:ext>
                  </a:extLst>
                </a:gridCol>
              </a:tblGrid>
              <a:tr h="477252">
                <a:tc>
                  <a:txBody>
                    <a:bodyPr/>
                    <a:lstStyle/>
                    <a:p>
                      <a:pPr algn="ctr"/>
                      <a:r>
                        <a:rPr lang="en-US" sz="2600" baseline="0" dirty="0" err="1"/>
                        <a:t>Pasal</a:t>
                      </a:r>
                      <a:r>
                        <a:rPr lang="en-US" sz="2600" baseline="0" dirty="0"/>
                        <a:t> 26</a:t>
                      </a:r>
                      <a:endParaRPr lang="en-US" sz="2600" dirty="0"/>
                    </a:p>
                  </a:txBody>
                  <a:tcPr>
                    <a:solidFill>
                      <a:srgbClr val="002060"/>
                    </a:solidFill>
                  </a:tcPr>
                </a:tc>
                <a:extLst>
                  <a:ext uri="{0D108BD9-81ED-4DB2-BD59-A6C34878D82A}">
                    <a16:rowId xmlns:a16="http://schemas.microsoft.com/office/drawing/2014/main" val="10000"/>
                  </a:ext>
                </a:extLst>
              </a:tr>
              <a:tr h="1656347">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600" kern="1200" dirty="0">
                          <a:solidFill>
                            <a:schemeClr val="tx1"/>
                          </a:solidFill>
                          <a:effectLst/>
                          <a:latin typeface="+mn-lt"/>
                          <a:ea typeface="+mn-ea"/>
                          <a:cs typeface="+mn-cs"/>
                        </a:rPr>
                        <a:t>(3) </a:t>
                      </a:r>
                      <a:r>
                        <a:rPr lang="en-US" sz="2600" kern="1200" dirty="0" err="1">
                          <a:solidFill>
                            <a:schemeClr val="tx1"/>
                          </a:solidFill>
                          <a:effectLst/>
                          <a:latin typeface="+mn-lt"/>
                          <a:ea typeface="+mn-ea"/>
                          <a:cs typeface="+mn-cs"/>
                        </a:rPr>
                        <a:t>Kenaikan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Jabatan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Akademik</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Dosen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untuk</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menjadi</a:t>
                      </a:r>
                      <a:r>
                        <a:rPr lang="en-US" sz="2600" kern="120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600" kern="1200" baseline="0" dirty="0">
                          <a:solidFill>
                            <a:schemeClr val="tx1"/>
                          </a:solidFill>
                          <a:effectLst/>
                          <a:latin typeface="+mn-lt"/>
                          <a:ea typeface="+mn-ea"/>
                          <a:cs typeface="+mn-cs"/>
                        </a:rPr>
                        <a:t>      </a:t>
                      </a:r>
                      <a:r>
                        <a:rPr lang="en-US" sz="2600" kern="1200" dirty="0">
                          <a:solidFill>
                            <a:schemeClr val="tx1"/>
                          </a:solidFill>
                          <a:effectLst/>
                          <a:latin typeface="+mn-lt"/>
                          <a:ea typeface="+mn-ea"/>
                          <a:cs typeface="+mn-cs"/>
                        </a:rPr>
                        <a:t>a. </a:t>
                      </a:r>
                      <a:r>
                        <a:rPr lang="en-US" sz="2600" b="1" kern="1200" dirty="0" err="1">
                          <a:solidFill>
                            <a:schemeClr val="tx1"/>
                          </a:solidFill>
                          <a:effectLst/>
                          <a:latin typeface="+mn-lt"/>
                          <a:ea typeface="+mn-ea"/>
                          <a:cs typeface="+mn-cs"/>
                        </a:rPr>
                        <a:t>Lektor</a:t>
                      </a:r>
                      <a:r>
                        <a:rPr lang="en-US" sz="2600" b="1" kern="1200" dirty="0">
                          <a:solidFill>
                            <a:schemeClr val="tx1"/>
                          </a:solidFill>
                          <a:effectLst/>
                          <a:latin typeface="+mn-lt"/>
                          <a:ea typeface="+mn-ea"/>
                          <a:cs typeface="+mn-cs"/>
                        </a:rPr>
                        <a:t> </a:t>
                      </a:r>
                      <a:r>
                        <a:rPr lang="en-US" sz="2600" kern="1200" dirty="0">
                          <a:solidFill>
                            <a:schemeClr val="tx1"/>
                          </a:solidFill>
                          <a:effectLst/>
                          <a:latin typeface="+mn-lt"/>
                          <a:ea typeface="+mn-ea"/>
                          <a:cs typeface="+mn-cs"/>
                        </a:rPr>
                        <a:t>minimal </a:t>
                      </a:r>
                      <a:r>
                        <a:rPr lang="en-US" sz="2600" kern="1200" dirty="0" err="1">
                          <a:solidFill>
                            <a:schemeClr val="tx1"/>
                          </a:solidFill>
                          <a:effectLst/>
                          <a:latin typeface="+mn-lt"/>
                          <a:ea typeface="+mn-ea"/>
                          <a:cs typeface="+mn-cs"/>
                        </a:rPr>
                        <a:t>wajib</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memiliki</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karya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ilmiah</a:t>
                      </a:r>
                      <a:r>
                        <a:rPr lang="en-US" sz="2600" kern="1200" dirty="0">
                          <a:solidFill>
                            <a:schemeClr val="tx1"/>
                          </a:solidFill>
                          <a:effectLst/>
                          <a:latin typeface="+mn-lt"/>
                          <a:ea typeface="+mn-ea"/>
                          <a:cs typeface="+mn-cs"/>
                        </a:rPr>
                        <a:t> yang   </a:t>
                      </a:r>
                      <a:r>
                        <a:rPr lang="en-US" sz="2600" kern="1200" baseline="0" dirty="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600" kern="1200" baseline="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diterbitkan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pada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jurnal</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ilmiah</a:t>
                      </a:r>
                      <a:r>
                        <a:rPr lang="en-US" sz="2600" kern="120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600" kern="1200" baseline="0" dirty="0">
                          <a:solidFill>
                            <a:schemeClr val="tx1"/>
                          </a:solidFill>
                          <a:effectLst/>
                          <a:latin typeface="+mn-lt"/>
                          <a:ea typeface="+mn-ea"/>
                          <a:cs typeface="+mn-cs"/>
                        </a:rPr>
                        <a:t>      </a:t>
                      </a:r>
                      <a:r>
                        <a:rPr lang="en-US" sz="2600" kern="1200" dirty="0">
                          <a:solidFill>
                            <a:schemeClr val="tx1"/>
                          </a:solidFill>
                          <a:effectLst/>
                          <a:latin typeface="+mn-lt"/>
                          <a:ea typeface="+mn-ea"/>
                          <a:cs typeface="+mn-cs"/>
                        </a:rPr>
                        <a:t>b. </a:t>
                      </a:r>
                      <a:r>
                        <a:rPr lang="en-US" sz="2600" b="1" kern="1200" dirty="0" err="1">
                          <a:solidFill>
                            <a:schemeClr val="tx1"/>
                          </a:solidFill>
                          <a:effectLst/>
                          <a:latin typeface="+mn-lt"/>
                          <a:ea typeface="+mn-ea"/>
                          <a:cs typeface="+mn-cs"/>
                        </a:rPr>
                        <a:t>Lektor</a:t>
                      </a:r>
                      <a:r>
                        <a:rPr lang="en-US" sz="2600" b="1" kern="1200" dirty="0">
                          <a:solidFill>
                            <a:schemeClr val="tx1"/>
                          </a:solidFill>
                          <a:effectLst/>
                          <a:latin typeface="+mn-lt"/>
                          <a:ea typeface="+mn-ea"/>
                          <a:cs typeface="+mn-cs"/>
                        </a:rPr>
                        <a:t> </a:t>
                      </a:r>
                      <a:r>
                        <a:rPr lang="en-US" sz="2600" b="1" kern="1200" dirty="0" err="1">
                          <a:solidFill>
                            <a:schemeClr val="tx1"/>
                          </a:solidFill>
                          <a:effectLst/>
                          <a:latin typeface="+mn-lt"/>
                          <a:ea typeface="+mn-ea"/>
                          <a:cs typeface="+mn-cs"/>
                        </a:rPr>
                        <a:t>Kepala</a:t>
                      </a:r>
                      <a:r>
                        <a:rPr lang="en-US" sz="2600" b="1" kern="1200" dirty="0">
                          <a:solidFill>
                            <a:schemeClr val="tx1"/>
                          </a:solidFill>
                          <a:effectLst/>
                          <a:latin typeface="+mn-lt"/>
                          <a:ea typeface="+mn-ea"/>
                          <a:cs typeface="+mn-cs"/>
                        </a:rPr>
                        <a:t> </a:t>
                      </a:r>
                      <a:r>
                        <a:rPr lang="en-US" sz="2600" kern="1200" dirty="0">
                          <a:solidFill>
                            <a:schemeClr val="tx1"/>
                          </a:solidFill>
                          <a:effectLst/>
                          <a:latin typeface="+mn-lt"/>
                          <a:ea typeface="+mn-ea"/>
                          <a:cs typeface="+mn-cs"/>
                        </a:rPr>
                        <a:t>yang </a:t>
                      </a:r>
                      <a:r>
                        <a:rPr lang="en-US" sz="2600" kern="1200" dirty="0" err="1">
                          <a:solidFill>
                            <a:schemeClr val="tx1"/>
                          </a:solidFill>
                          <a:effectLst/>
                          <a:latin typeface="+mn-lt"/>
                          <a:ea typeface="+mn-ea"/>
                          <a:cs typeface="+mn-cs"/>
                        </a:rPr>
                        <a:t>memiliki</a:t>
                      </a:r>
                      <a:r>
                        <a:rPr lang="en-US" sz="2600" kern="1200" dirty="0">
                          <a:solidFill>
                            <a:schemeClr val="tx1"/>
                          </a:solidFill>
                          <a:effectLst/>
                          <a:latin typeface="+mn-lt"/>
                          <a:ea typeface="+mn-ea"/>
                          <a:cs typeface="+mn-cs"/>
                        </a:rPr>
                        <a:t> :</a:t>
                      </a:r>
                    </a:p>
                    <a:p>
                      <a:pPr marL="1023938" marR="0" lvl="0" indent="-341313" algn="just" defTabSz="914400" rtl="0" eaLnBrk="1" fontAlgn="auto" latinLnBrk="0" hangingPunct="1">
                        <a:lnSpc>
                          <a:spcPct val="100000"/>
                        </a:lnSpc>
                        <a:spcBef>
                          <a:spcPts val="0"/>
                        </a:spcBef>
                        <a:spcAft>
                          <a:spcPts val="0"/>
                        </a:spcAft>
                        <a:buClrTx/>
                        <a:buSzTx/>
                        <a:buFont typeface="Wingdings" pitchFamily="2" charset="2"/>
                        <a:buAutoNum type="arabicParenR"/>
                        <a:tabLst/>
                        <a:defRPr/>
                      </a:pPr>
                      <a:r>
                        <a:rPr lang="en-US" sz="2600" kern="1200" dirty="0" err="1">
                          <a:solidFill>
                            <a:schemeClr val="tx1"/>
                          </a:solidFill>
                          <a:effectLst/>
                          <a:latin typeface="+mn-lt"/>
                          <a:ea typeface="+mn-ea"/>
                          <a:cs typeface="+mn-cs"/>
                        </a:rPr>
                        <a:t>ijazah</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Doktor</a:t>
                      </a:r>
                      <a:r>
                        <a:rPr lang="en-US" sz="2600" kern="1200" dirty="0">
                          <a:solidFill>
                            <a:schemeClr val="tx1"/>
                          </a:solidFill>
                          <a:effectLst/>
                          <a:latin typeface="+mn-lt"/>
                          <a:ea typeface="+mn-ea"/>
                          <a:cs typeface="+mn-cs"/>
                        </a:rPr>
                        <a:t> (S3) </a:t>
                      </a:r>
                      <a:r>
                        <a:rPr lang="en-US" sz="2600" kern="1200" dirty="0" err="1">
                          <a:solidFill>
                            <a:schemeClr val="tx1"/>
                          </a:solidFill>
                          <a:effectLst/>
                          <a:latin typeface="+mn-lt"/>
                          <a:ea typeface="+mn-ea"/>
                          <a:cs typeface="+mn-cs"/>
                        </a:rPr>
                        <a:t>atau</a:t>
                      </a:r>
                      <a:r>
                        <a:rPr lang="en-US" sz="2600" kern="1200" dirty="0">
                          <a:solidFill>
                            <a:schemeClr val="tx1"/>
                          </a:solidFill>
                          <a:effectLst/>
                          <a:latin typeface="+mn-lt"/>
                          <a:ea typeface="+mn-ea"/>
                          <a:cs typeface="+mn-cs"/>
                        </a:rPr>
                        <a:t> yang </a:t>
                      </a:r>
                      <a:r>
                        <a:rPr lang="en-US" sz="2600" kern="1200" dirty="0" err="1">
                          <a:solidFill>
                            <a:schemeClr val="tx1"/>
                          </a:solidFill>
                          <a:effectLst/>
                          <a:latin typeface="+mn-lt"/>
                          <a:ea typeface="+mn-ea"/>
                          <a:cs typeface="+mn-cs"/>
                        </a:rPr>
                        <a:t>sederajat</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harus</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memiliki</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karya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ilmiah</a:t>
                      </a:r>
                      <a:r>
                        <a:rPr lang="en-US" sz="2600" kern="1200" dirty="0">
                          <a:solidFill>
                            <a:schemeClr val="tx1"/>
                          </a:solidFill>
                          <a:effectLst/>
                          <a:latin typeface="+mn-lt"/>
                          <a:ea typeface="+mn-ea"/>
                          <a:cs typeface="+mn-cs"/>
                        </a:rPr>
                        <a:t> yang </a:t>
                      </a:r>
                      <a:r>
                        <a:rPr lang="en-US" sz="2600" kern="1200" dirty="0" err="1">
                          <a:solidFill>
                            <a:schemeClr val="tx1"/>
                          </a:solidFill>
                          <a:effectLst/>
                          <a:latin typeface="+mn-lt"/>
                          <a:ea typeface="+mn-ea"/>
                          <a:cs typeface="+mn-cs"/>
                        </a:rPr>
                        <a:t>dipublikasikan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pada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jurnal</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nasional</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terakreditasi</a:t>
                      </a:r>
                      <a:r>
                        <a:rPr lang="en-US" sz="2600" kern="1200" dirty="0">
                          <a:solidFill>
                            <a:schemeClr val="tx1"/>
                          </a:solidFill>
                          <a:effectLst/>
                          <a:latin typeface="+mn-lt"/>
                          <a:ea typeface="+mn-ea"/>
                          <a:cs typeface="+mn-cs"/>
                        </a:rPr>
                        <a:t>.</a:t>
                      </a:r>
                    </a:p>
                    <a:p>
                      <a:pPr marL="1023938" marR="0" lvl="0" indent="-341313" algn="just" defTabSz="914400" rtl="0" eaLnBrk="1" fontAlgn="auto" latinLnBrk="0" hangingPunct="1">
                        <a:lnSpc>
                          <a:spcPct val="100000"/>
                        </a:lnSpc>
                        <a:spcBef>
                          <a:spcPts val="0"/>
                        </a:spcBef>
                        <a:spcAft>
                          <a:spcPts val="0"/>
                        </a:spcAft>
                        <a:buClrTx/>
                        <a:buSzTx/>
                        <a:buFont typeface="Wingdings" pitchFamily="2" charset="2"/>
                        <a:buAutoNum type="arabicParenR"/>
                        <a:tabLst/>
                        <a:defRPr/>
                      </a:pPr>
                      <a:r>
                        <a:rPr lang="en-US" sz="2600" kern="1200" dirty="0" err="1">
                          <a:solidFill>
                            <a:schemeClr val="tx1"/>
                          </a:solidFill>
                          <a:effectLst/>
                          <a:latin typeface="+mn-lt"/>
                          <a:ea typeface="+mn-ea"/>
                          <a:cs typeface="+mn-cs"/>
                        </a:rPr>
                        <a:t>ijazah</a:t>
                      </a:r>
                      <a:r>
                        <a:rPr lang="en-US" sz="2600" kern="1200" dirty="0">
                          <a:solidFill>
                            <a:schemeClr val="tx1"/>
                          </a:solidFill>
                          <a:effectLst/>
                          <a:latin typeface="+mn-lt"/>
                          <a:ea typeface="+mn-ea"/>
                          <a:cs typeface="+mn-cs"/>
                        </a:rPr>
                        <a:t> Magister (S2) </a:t>
                      </a:r>
                      <a:r>
                        <a:rPr lang="en-US" sz="2600" kern="1200" dirty="0" err="1">
                          <a:solidFill>
                            <a:schemeClr val="tx1"/>
                          </a:solidFill>
                          <a:effectLst/>
                          <a:latin typeface="+mn-lt"/>
                          <a:ea typeface="+mn-ea"/>
                          <a:cs typeface="+mn-cs"/>
                        </a:rPr>
                        <a:t>atau</a:t>
                      </a:r>
                      <a:r>
                        <a:rPr lang="en-US" sz="2600" kern="1200" dirty="0">
                          <a:solidFill>
                            <a:schemeClr val="tx1"/>
                          </a:solidFill>
                          <a:effectLst/>
                          <a:latin typeface="+mn-lt"/>
                          <a:ea typeface="+mn-ea"/>
                          <a:cs typeface="+mn-cs"/>
                        </a:rPr>
                        <a:t> yang </a:t>
                      </a:r>
                      <a:r>
                        <a:rPr lang="en-US" sz="2600" kern="1200" dirty="0" err="1">
                          <a:solidFill>
                            <a:schemeClr val="tx1"/>
                          </a:solidFill>
                          <a:effectLst/>
                          <a:latin typeface="+mn-lt"/>
                          <a:ea typeface="+mn-ea"/>
                          <a:cs typeface="+mn-cs"/>
                        </a:rPr>
                        <a:t>sederajat</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harus</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memiliki</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karya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ilmiah</a:t>
                      </a:r>
                      <a:r>
                        <a:rPr lang="en-US" sz="2600" kern="1200" dirty="0">
                          <a:solidFill>
                            <a:schemeClr val="tx1"/>
                          </a:solidFill>
                          <a:effectLst/>
                          <a:latin typeface="+mn-lt"/>
                          <a:ea typeface="+mn-ea"/>
                          <a:cs typeface="+mn-cs"/>
                        </a:rPr>
                        <a:t> yang </a:t>
                      </a:r>
                      <a:r>
                        <a:rPr lang="en-US" sz="2600" kern="1200" dirty="0" err="1">
                          <a:solidFill>
                            <a:schemeClr val="tx1"/>
                          </a:solidFill>
                          <a:effectLst/>
                          <a:latin typeface="+mn-lt"/>
                          <a:ea typeface="+mn-ea"/>
                          <a:cs typeface="+mn-cs"/>
                        </a:rPr>
                        <a:t>dipublikasikan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pada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jurnal</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internasional</a:t>
                      </a:r>
                      <a:r>
                        <a:rPr lang="en-US" sz="2600" kern="120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6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18</a:t>
            </a:fld>
            <a:endParaRPr lang="en-US"/>
          </a:p>
        </p:txBody>
      </p:sp>
    </p:spTree>
    <p:extLst>
      <p:ext uri="{BB962C8B-B14F-4D97-AF65-F5344CB8AC3E}">
        <p14:creationId xmlns:p14="http://schemas.microsoft.com/office/powerpoint/2010/main" val="87755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id-ID" sz="2600" b="1" dirty="0">
                <a:solidFill>
                  <a:srgbClr val="FFFF00"/>
                </a:solidFill>
              </a:rPr>
              <a:t>PERMEN</a:t>
            </a:r>
            <a:r>
              <a:rPr lang="en-US" sz="2600" b="1" dirty="0">
                <a:solidFill>
                  <a:srgbClr val="FFFF00"/>
                </a:solidFill>
              </a:rPr>
              <a:t>PAN RB No. 17/2013 Jo. No. 46/2013</a:t>
            </a:r>
          </a:p>
        </p:txBody>
      </p:sp>
      <p:graphicFrame>
        <p:nvGraphicFramePr>
          <p:cNvPr id="2" name="Table 1"/>
          <p:cNvGraphicFramePr>
            <a:graphicFrameLocks noGrp="1"/>
          </p:cNvGraphicFramePr>
          <p:nvPr>
            <p:extLst>
              <p:ext uri="{D42A27DB-BD31-4B8C-83A1-F6EECF244321}">
                <p14:modId xmlns:p14="http://schemas.microsoft.com/office/powerpoint/2010/main" val="309198987"/>
              </p:ext>
            </p:extLst>
          </p:nvPr>
        </p:nvGraphicFramePr>
        <p:xfrm>
          <a:off x="1703512" y="1082040"/>
          <a:ext cx="8961433" cy="4937760"/>
        </p:xfrm>
        <a:graphic>
          <a:graphicData uri="http://schemas.openxmlformats.org/drawingml/2006/table">
            <a:tbl>
              <a:tblPr firstRow="1" bandRow="1">
                <a:tableStyleId>{5C22544A-7EE6-4342-B048-85BDC9FD1C3A}</a:tableStyleId>
              </a:tblPr>
              <a:tblGrid>
                <a:gridCol w="8961433">
                  <a:extLst>
                    <a:ext uri="{9D8B030D-6E8A-4147-A177-3AD203B41FA5}">
                      <a16:colId xmlns:a16="http://schemas.microsoft.com/office/drawing/2014/main" val="20000"/>
                    </a:ext>
                  </a:extLst>
                </a:gridCol>
              </a:tblGrid>
              <a:tr h="477252">
                <a:tc>
                  <a:txBody>
                    <a:bodyPr/>
                    <a:lstStyle/>
                    <a:p>
                      <a:pPr algn="ctr"/>
                      <a:r>
                        <a:rPr lang="en-US" sz="2800" baseline="0" dirty="0" err="1"/>
                        <a:t>Pasal</a:t>
                      </a:r>
                      <a:r>
                        <a:rPr lang="en-US" sz="2800" baseline="0" dirty="0"/>
                        <a:t> 26</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800" kern="1200" dirty="0">
                          <a:solidFill>
                            <a:schemeClr val="tx1"/>
                          </a:solidFill>
                          <a:effectLst/>
                          <a:latin typeface="+mn-lt"/>
                          <a:ea typeface="+mn-ea"/>
                          <a:cs typeface="+mn-cs"/>
                        </a:rPr>
                        <a:t>(3) </a:t>
                      </a:r>
                      <a:r>
                        <a:rPr lang="en-US" sz="2800" kern="1200" dirty="0" err="1">
                          <a:solidFill>
                            <a:schemeClr val="tx1"/>
                          </a:solidFill>
                          <a:effectLst/>
                          <a:latin typeface="+mn-lt"/>
                          <a:ea typeface="+mn-ea"/>
                          <a:cs typeface="+mn-cs"/>
                        </a:rPr>
                        <a:t>Kenaikan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Jabatan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Akademik</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Dosen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untuk</a:t>
                      </a:r>
                      <a:r>
                        <a:rPr lang="en-US" sz="2800" kern="1200" dirty="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menjadi</a:t>
                      </a:r>
                      <a:r>
                        <a:rPr lang="en-US" sz="2800" kern="120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800" kern="1200" baseline="0" dirty="0">
                          <a:solidFill>
                            <a:schemeClr val="tx1"/>
                          </a:solidFill>
                          <a:effectLst/>
                          <a:latin typeface="+mn-lt"/>
                          <a:ea typeface="+mn-ea"/>
                          <a:cs typeface="+mn-cs"/>
                        </a:rPr>
                        <a:t>      c</a:t>
                      </a:r>
                      <a:r>
                        <a:rPr lang="en-US" sz="2800" kern="1200" dirty="0">
                          <a:solidFill>
                            <a:schemeClr val="tx1"/>
                          </a:solidFill>
                          <a:effectLst/>
                          <a:latin typeface="+mn-lt"/>
                          <a:ea typeface="+mn-ea"/>
                          <a:cs typeface="+mn-cs"/>
                        </a:rPr>
                        <a:t>. </a:t>
                      </a:r>
                      <a:r>
                        <a:rPr lang="en-US" sz="3200" b="1" kern="1200" dirty="0" err="1">
                          <a:solidFill>
                            <a:schemeClr val="tx1"/>
                          </a:solidFill>
                          <a:effectLst/>
                          <a:latin typeface="+mn-lt"/>
                          <a:ea typeface="+mn-ea"/>
                          <a:cs typeface="+mn-cs"/>
                        </a:rPr>
                        <a:t>Profesor</a:t>
                      </a:r>
                      <a:r>
                        <a:rPr lang="en-US" sz="3200" b="1"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harus</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memiliki</a:t>
                      </a:r>
                      <a:r>
                        <a:rPr lang="en-US" sz="2800" kern="1200" dirty="0">
                          <a:solidFill>
                            <a:schemeClr val="tx1"/>
                          </a:solidFill>
                          <a:effectLst/>
                          <a:latin typeface="+mn-lt"/>
                          <a:ea typeface="+mn-ea"/>
                          <a:cs typeface="+mn-cs"/>
                        </a:rPr>
                        <a:t> :</a:t>
                      </a:r>
                    </a:p>
                    <a:p>
                      <a:pPr marL="1201738" marR="0" lvl="0" indent="-396875" algn="just" defTabSz="914400" rtl="0" eaLnBrk="1" fontAlgn="auto" latinLnBrk="0" hangingPunct="1">
                        <a:lnSpc>
                          <a:spcPct val="100000"/>
                        </a:lnSpc>
                        <a:spcBef>
                          <a:spcPts val="0"/>
                        </a:spcBef>
                        <a:spcAft>
                          <a:spcPts val="0"/>
                        </a:spcAft>
                        <a:buClrTx/>
                        <a:buSzTx/>
                        <a:buFont typeface="Wingdings" pitchFamily="2" charset="2"/>
                        <a:buAutoNum type="arabicParenR"/>
                        <a:tabLst/>
                        <a:defRPr/>
                      </a:pPr>
                      <a:r>
                        <a:rPr lang="en-US" sz="2800" kern="1200" dirty="0" err="1">
                          <a:solidFill>
                            <a:schemeClr val="tx1"/>
                          </a:solidFill>
                          <a:effectLst/>
                          <a:latin typeface="+mn-lt"/>
                          <a:ea typeface="+mn-ea"/>
                          <a:cs typeface="+mn-cs"/>
                        </a:rPr>
                        <a:t>ijazah</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Doktor</a:t>
                      </a:r>
                      <a:r>
                        <a:rPr lang="en-US" sz="2800" kern="1200" dirty="0">
                          <a:solidFill>
                            <a:schemeClr val="tx1"/>
                          </a:solidFill>
                          <a:effectLst/>
                          <a:latin typeface="+mn-lt"/>
                          <a:ea typeface="+mn-ea"/>
                          <a:cs typeface="+mn-cs"/>
                        </a:rPr>
                        <a:t> (S3) </a:t>
                      </a:r>
                      <a:r>
                        <a:rPr lang="en-US" sz="2800" kern="1200" dirty="0" err="1">
                          <a:solidFill>
                            <a:schemeClr val="tx1"/>
                          </a:solidFill>
                          <a:effectLst/>
                          <a:latin typeface="+mn-lt"/>
                          <a:ea typeface="+mn-ea"/>
                          <a:cs typeface="+mn-cs"/>
                        </a:rPr>
                        <a:t>atau</a:t>
                      </a:r>
                      <a:r>
                        <a:rPr lang="en-US" sz="2800" kern="1200" dirty="0">
                          <a:solidFill>
                            <a:schemeClr val="tx1"/>
                          </a:solidFill>
                          <a:effectLst/>
                          <a:latin typeface="+mn-lt"/>
                          <a:ea typeface="+mn-ea"/>
                          <a:cs typeface="+mn-cs"/>
                        </a:rPr>
                        <a:t> yang </a:t>
                      </a:r>
                      <a:r>
                        <a:rPr lang="en-US" sz="2800" kern="1200" dirty="0" err="1">
                          <a:solidFill>
                            <a:schemeClr val="tx1"/>
                          </a:solidFill>
                          <a:effectLst/>
                          <a:latin typeface="+mn-lt"/>
                          <a:ea typeface="+mn-ea"/>
                          <a:cs typeface="+mn-cs"/>
                        </a:rPr>
                        <a:t>sederajat</a:t>
                      </a:r>
                      <a:r>
                        <a:rPr lang="en-US" sz="2800" kern="1200" dirty="0">
                          <a:solidFill>
                            <a:schemeClr val="tx1"/>
                          </a:solidFill>
                          <a:effectLst/>
                          <a:latin typeface="+mn-lt"/>
                          <a:ea typeface="+mn-ea"/>
                          <a:cs typeface="+mn-cs"/>
                        </a:rPr>
                        <a:t>; </a:t>
                      </a:r>
                    </a:p>
                    <a:p>
                      <a:pPr marL="1201738" marR="0" lvl="0" indent="-396875" algn="just" defTabSz="914400" rtl="0" eaLnBrk="1" fontAlgn="auto" latinLnBrk="0" hangingPunct="1">
                        <a:lnSpc>
                          <a:spcPct val="100000"/>
                        </a:lnSpc>
                        <a:spcBef>
                          <a:spcPts val="0"/>
                        </a:spcBef>
                        <a:spcAft>
                          <a:spcPts val="0"/>
                        </a:spcAft>
                        <a:buClrTx/>
                        <a:buSzTx/>
                        <a:buFont typeface="Wingdings" pitchFamily="2" charset="2"/>
                        <a:buAutoNum type="arabicParenR"/>
                        <a:tabLst/>
                        <a:defRPr/>
                      </a:pPr>
                      <a:r>
                        <a:rPr lang="en-US" sz="2800" kern="1200" dirty="0">
                          <a:solidFill>
                            <a:schemeClr val="tx1"/>
                          </a:solidFill>
                          <a:effectLst/>
                          <a:latin typeface="+mn-lt"/>
                          <a:ea typeface="+mn-ea"/>
                          <a:cs typeface="+mn-cs"/>
                        </a:rPr>
                        <a:t>paling </a:t>
                      </a:r>
                      <a:r>
                        <a:rPr lang="en-US" sz="2800" kern="1200" dirty="0" err="1">
                          <a:solidFill>
                            <a:schemeClr val="tx1"/>
                          </a:solidFill>
                          <a:effectLst/>
                          <a:latin typeface="+mn-lt"/>
                          <a:ea typeface="+mn-ea"/>
                          <a:cs typeface="+mn-cs"/>
                        </a:rPr>
                        <a:t>singkat</a:t>
                      </a:r>
                      <a:r>
                        <a:rPr lang="en-US" sz="2800" kern="1200" dirty="0">
                          <a:solidFill>
                            <a:schemeClr val="tx1"/>
                          </a:solidFill>
                          <a:effectLst/>
                          <a:latin typeface="+mn-lt"/>
                          <a:ea typeface="+mn-ea"/>
                          <a:cs typeface="+mn-cs"/>
                        </a:rPr>
                        <a:t> 3 </a:t>
                      </a:r>
                      <a:r>
                        <a:rPr lang="en-US" sz="2800" kern="1200" dirty="0" err="1">
                          <a:solidFill>
                            <a:schemeClr val="tx1"/>
                          </a:solidFill>
                          <a:effectLst/>
                          <a:latin typeface="+mn-lt"/>
                          <a:ea typeface="+mn-ea"/>
                          <a:cs typeface="+mn-cs"/>
                        </a:rPr>
                        <a:t>tahun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setelah</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memperoleh</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ijazah</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Doktor</a:t>
                      </a:r>
                      <a:r>
                        <a:rPr lang="en-US" sz="2800" kern="1200" dirty="0">
                          <a:solidFill>
                            <a:schemeClr val="tx1"/>
                          </a:solidFill>
                          <a:effectLst/>
                          <a:latin typeface="+mn-lt"/>
                          <a:ea typeface="+mn-ea"/>
                          <a:cs typeface="+mn-cs"/>
                        </a:rPr>
                        <a:t> (S3);</a:t>
                      </a:r>
                    </a:p>
                    <a:p>
                      <a:pPr marL="1201738" marR="0" lvl="0" indent="-396875" algn="just" defTabSz="914400" rtl="0" eaLnBrk="1" fontAlgn="auto" latinLnBrk="0" hangingPunct="1">
                        <a:lnSpc>
                          <a:spcPct val="100000"/>
                        </a:lnSpc>
                        <a:spcBef>
                          <a:spcPts val="0"/>
                        </a:spcBef>
                        <a:spcAft>
                          <a:spcPts val="0"/>
                        </a:spcAft>
                        <a:buClrTx/>
                        <a:buSzTx/>
                        <a:buFont typeface="Wingdings" pitchFamily="2" charset="2"/>
                        <a:buAutoNum type="arabicParenR"/>
                        <a:tabLst/>
                        <a:defRPr/>
                      </a:pPr>
                      <a:r>
                        <a:rPr lang="en-US" sz="2800" kern="1200" dirty="0" err="1">
                          <a:solidFill>
                            <a:schemeClr val="tx1"/>
                          </a:solidFill>
                          <a:effectLst/>
                          <a:latin typeface="+mn-lt"/>
                          <a:ea typeface="+mn-ea"/>
                          <a:cs typeface="+mn-cs"/>
                        </a:rPr>
                        <a:t>karya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ilmiah</a:t>
                      </a:r>
                      <a:r>
                        <a:rPr lang="en-US" sz="2800" kern="1200" dirty="0">
                          <a:solidFill>
                            <a:schemeClr val="tx1"/>
                          </a:solidFill>
                          <a:effectLst/>
                          <a:latin typeface="+mn-lt"/>
                          <a:ea typeface="+mn-ea"/>
                          <a:cs typeface="+mn-cs"/>
                        </a:rPr>
                        <a:t> yang </a:t>
                      </a:r>
                      <a:r>
                        <a:rPr lang="en-US" sz="2800" kern="1200" dirty="0" err="1">
                          <a:solidFill>
                            <a:schemeClr val="tx1"/>
                          </a:solidFill>
                          <a:effectLst/>
                          <a:latin typeface="+mn-lt"/>
                          <a:ea typeface="+mn-ea"/>
                          <a:cs typeface="+mn-cs"/>
                        </a:rPr>
                        <a:t>dipublikasikan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pada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jurnal</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internasional</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bereputasi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dan</a:t>
                      </a:r>
                      <a:endParaRPr lang="en-US" sz="2800" kern="1200" dirty="0">
                        <a:solidFill>
                          <a:schemeClr val="tx1"/>
                        </a:solidFill>
                        <a:effectLst/>
                        <a:latin typeface="+mn-lt"/>
                        <a:ea typeface="+mn-ea"/>
                        <a:cs typeface="+mn-cs"/>
                      </a:endParaRPr>
                    </a:p>
                    <a:p>
                      <a:pPr marL="1201738" marR="0" lvl="0" indent="-396875" algn="just" defTabSz="914400" rtl="0" eaLnBrk="1" fontAlgn="auto" latinLnBrk="0" hangingPunct="1">
                        <a:lnSpc>
                          <a:spcPct val="100000"/>
                        </a:lnSpc>
                        <a:spcBef>
                          <a:spcPts val="0"/>
                        </a:spcBef>
                        <a:spcAft>
                          <a:spcPts val="0"/>
                        </a:spcAft>
                        <a:buClrTx/>
                        <a:buSzTx/>
                        <a:buFont typeface="Wingdings" pitchFamily="2" charset="2"/>
                        <a:buAutoNum type="arabicParenR"/>
                        <a:tabLst/>
                        <a:defRPr/>
                      </a:pPr>
                      <a:r>
                        <a:rPr lang="en-US" sz="2800" kern="1200" dirty="0" err="1">
                          <a:solidFill>
                            <a:schemeClr val="tx1"/>
                          </a:solidFill>
                          <a:effectLst/>
                          <a:latin typeface="+mn-lt"/>
                          <a:ea typeface="+mn-ea"/>
                          <a:cs typeface="+mn-cs"/>
                        </a:rPr>
                        <a:t>memiliki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pengalaman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kerja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sebagai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dosen</a:t>
                      </a:r>
                      <a:r>
                        <a:rPr lang="en-US" sz="2800" kern="1200" dirty="0">
                          <a:solidFill>
                            <a:schemeClr val="tx1"/>
                          </a:solidFill>
                          <a:effectLst/>
                          <a:latin typeface="+mn-lt"/>
                          <a:ea typeface="+mn-ea"/>
                          <a:cs typeface="+mn-cs"/>
                        </a:rPr>
                        <a:t> paling </a:t>
                      </a:r>
                      <a:r>
                        <a:rPr lang="en-US" sz="2800" kern="1200" dirty="0" err="1">
                          <a:solidFill>
                            <a:schemeClr val="tx1"/>
                          </a:solidFill>
                          <a:effectLst/>
                          <a:latin typeface="+mn-lt"/>
                          <a:ea typeface="+mn-ea"/>
                          <a:cs typeface="+mn-cs"/>
                        </a:rPr>
                        <a:t>singkat</a:t>
                      </a:r>
                      <a:r>
                        <a:rPr lang="en-US" sz="2800" kern="1200" dirty="0">
                          <a:solidFill>
                            <a:schemeClr val="tx1"/>
                          </a:solidFill>
                          <a:effectLst/>
                          <a:latin typeface="+mn-lt"/>
                          <a:ea typeface="+mn-ea"/>
                          <a:cs typeface="+mn-cs"/>
                        </a:rPr>
                        <a:t> 10 </a:t>
                      </a:r>
                      <a:r>
                        <a:rPr lang="en-US" sz="2800" kern="1200" dirty="0" err="1">
                          <a:solidFill>
                            <a:schemeClr val="tx1"/>
                          </a:solidFill>
                          <a:effectLst/>
                          <a:latin typeface="+mn-lt"/>
                          <a:ea typeface="+mn-ea"/>
                          <a:cs typeface="+mn-cs"/>
                        </a:rPr>
                        <a:t>tahun</a:t>
                      </a:r>
                      <a:r>
                        <a:rPr lang="en-US" sz="2800" kern="1200" dirty="0">
                          <a:solidFill>
                            <a:schemeClr val="tx1"/>
                          </a:solidFill>
                          <a:effectLst/>
                          <a:latin typeface="+mn-lt"/>
                          <a:ea typeface="+mn-ea"/>
                          <a:cs typeface="+mn-cs"/>
                        </a:rPr>
                        <a:t>.</a:t>
                      </a: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19</a:t>
            </a:fld>
            <a:endParaRPr lang="en-US"/>
          </a:p>
        </p:txBody>
      </p:sp>
    </p:spTree>
    <p:extLst>
      <p:ext uri="{BB962C8B-B14F-4D97-AF65-F5344CB8AC3E}">
        <p14:creationId xmlns:p14="http://schemas.microsoft.com/office/powerpoint/2010/main" val="88902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7418785" cy="947192"/>
          </a:xfrm>
          <a:solidFill>
            <a:srgbClr val="92D050"/>
          </a:solidFill>
        </p:spPr>
        <p:txBody>
          <a:bodyPr/>
          <a:lstStyle/>
          <a:p>
            <a:r>
              <a:rPr lang="id-ID" b="1" dirty="0">
                <a:solidFill>
                  <a:srgbClr val="FF0000"/>
                </a:solidFill>
              </a:rPr>
              <a:t>Problema SDM PT di Indonesia</a:t>
            </a:r>
          </a:p>
        </p:txBody>
      </p:sp>
      <p:sp>
        <p:nvSpPr>
          <p:cNvPr id="3" name="Content Placeholder 2"/>
          <p:cNvSpPr>
            <a:spLocks noGrp="1"/>
          </p:cNvSpPr>
          <p:nvPr>
            <p:ph idx="1"/>
          </p:nvPr>
        </p:nvSpPr>
        <p:spPr>
          <a:xfrm>
            <a:off x="2133599" y="1700809"/>
            <a:ext cx="7849850" cy="4340555"/>
          </a:xfrm>
        </p:spPr>
        <p:txBody>
          <a:bodyPr/>
          <a:lstStyle/>
          <a:p>
            <a:pPr>
              <a:buFont typeface="Wingdings" charset="2"/>
              <a:buChar char="q"/>
            </a:pPr>
            <a:r>
              <a:rPr lang="id-ID" sz="2400" dirty="0"/>
              <a:t>Masih banyak dosen yang tidak memenuhi kualifikasi pendidikan minimal (masih S1)</a:t>
            </a:r>
          </a:p>
          <a:p>
            <a:pPr>
              <a:buFont typeface="Wingdings" charset="2"/>
              <a:buChar char="q"/>
            </a:pPr>
            <a:r>
              <a:rPr lang="id-ID" sz="2400" dirty="0"/>
              <a:t>Jumlah dosen yang berpendidikan doktor (S3) masih kurang</a:t>
            </a:r>
          </a:p>
          <a:p>
            <a:pPr>
              <a:buFont typeface="Wingdings" charset="2"/>
              <a:buChar char="q"/>
            </a:pPr>
            <a:r>
              <a:rPr lang="id-ID" sz="2400" dirty="0"/>
              <a:t>Masih banyak dosen yang belum memiliki jabatan akademik</a:t>
            </a:r>
          </a:p>
          <a:p>
            <a:pPr>
              <a:buFont typeface="Wingdings" charset="2"/>
              <a:buChar char="q"/>
            </a:pPr>
            <a:r>
              <a:rPr lang="id-ID" sz="2400" dirty="0"/>
              <a:t>Jumlah guru besar masih sangat sedikit</a:t>
            </a:r>
          </a:p>
          <a:p>
            <a:pPr>
              <a:buFont typeface="Wingdings" charset="2"/>
              <a:buChar char="q"/>
            </a:pPr>
            <a:r>
              <a:rPr lang="id-ID" sz="2400" dirty="0"/>
              <a:t>Publikasi ilmiah dosen/ilmuwan dan HAKI masih sangat rendah</a:t>
            </a:r>
          </a:p>
          <a:p>
            <a:endParaRPr lang="id-ID" dirty="0"/>
          </a:p>
        </p:txBody>
      </p:sp>
    </p:spTree>
    <p:extLst>
      <p:ext uri="{BB962C8B-B14F-4D97-AF65-F5344CB8AC3E}">
        <p14:creationId xmlns:p14="http://schemas.microsoft.com/office/powerpoint/2010/main" val="950390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id-ID" sz="2600" b="1" dirty="0">
                <a:solidFill>
                  <a:srgbClr val="FFFF00"/>
                </a:solidFill>
              </a:rPr>
              <a:t>PERMEN</a:t>
            </a:r>
            <a:r>
              <a:rPr lang="en-US" sz="2600" b="1" dirty="0">
                <a:solidFill>
                  <a:srgbClr val="FFFF00"/>
                </a:solidFill>
              </a:rPr>
              <a:t>PAN RB No. 17/2013 Jo. No. 46/2013</a:t>
            </a:r>
          </a:p>
        </p:txBody>
      </p:sp>
      <p:graphicFrame>
        <p:nvGraphicFramePr>
          <p:cNvPr id="2" name="Table 1"/>
          <p:cNvGraphicFramePr>
            <a:graphicFrameLocks noGrp="1"/>
          </p:cNvGraphicFramePr>
          <p:nvPr>
            <p:extLst>
              <p:ext uri="{D42A27DB-BD31-4B8C-83A1-F6EECF244321}">
                <p14:modId xmlns:p14="http://schemas.microsoft.com/office/powerpoint/2010/main" val="37487770"/>
              </p:ext>
            </p:extLst>
          </p:nvPr>
        </p:nvGraphicFramePr>
        <p:xfrm>
          <a:off x="1510145" y="1012208"/>
          <a:ext cx="9154800" cy="4572000"/>
        </p:xfrm>
        <a:graphic>
          <a:graphicData uri="http://schemas.openxmlformats.org/drawingml/2006/table">
            <a:tbl>
              <a:tblPr firstRow="1" bandRow="1">
                <a:tableStyleId>{5C22544A-7EE6-4342-B048-85BDC9FD1C3A}</a:tableStyleId>
              </a:tblPr>
              <a:tblGrid>
                <a:gridCol w="9154800">
                  <a:extLst>
                    <a:ext uri="{9D8B030D-6E8A-4147-A177-3AD203B41FA5}">
                      <a16:colId xmlns:a16="http://schemas.microsoft.com/office/drawing/2014/main" val="20000"/>
                    </a:ext>
                  </a:extLst>
                </a:gridCol>
              </a:tblGrid>
              <a:tr h="477252">
                <a:tc>
                  <a:txBody>
                    <a:bodyPr/>
                    <a:lstStyle/>
                    <a:p>
                      <a:pPr algn="ctr"/>
                      <a:r>
                        <a:rPr lang="en-US" sz="3200" baseline="0" dirty="0" err="1"/>
                        <a:t>Pasal</a:t>
                      </a:r>
                      <a:r>
                        <a:rPr lang="en-US" sz="3200" baseline="0" dirty="0"/>
                        <a:t> 26</a:t>
                      </a:r>
                      <a:endParaRPr lang="en-US" sz="3200" dirty="0"/>
                    </a:p>
                  </a:txBody>
                  <a:tcPr>
                    <a:solidFill>
                      <a:srgbClr val="002060"/>
                    </a:solidFill>
                  </a:tcPr>
                </a:tc>
                <a:extLst>
                  <a:ext uri="{0D108BD9-81ED-4DB2-BD59-A6C34878D82A}">
                    <a16:rowId xmlns:a16="http://schemas.microsoft.com/office/drawing/2014/main" val="10000"/>
                  </a:ext>
                </a:extLst>
              </a:tr>
              <a:tr h="1656347">
                <a:tc>
                  <a:txBody>
                    <a:bodyPr/>
                    <a:lstStyle/>
                    <a:p>
                      <a:pPr marL="627063" indent="-627063" algn="just"/>
                      <a:r>
                        <a:rPr lang="sv-SE" sz="3200" b="0" i="0" u="none" strike="noStrike" kern="1200" baseline="0" dirty="0">
                          <a:solidFill>
                            <a:schemeClr val="dk1"/>
                          </a:solidFill>
                          <a:latin typeface="+mn-lt"/>
                          <a:ea typeface="+mn-ea"/>
                          <a:cs typeface="+mn-cs"/>
                        </a:rPr>
                        <a:t>(5) Dikecualikan paling singkat 3 (tiga) tahun sebagaimana </a:t>
                      </a:r>
                      <a:r>
                        <a:rPr lang="es-ES" sz="3200" b="0" i="0" u="none" strike="noStrike" kern="1200" baseline="0" dirty="0" err="1">
                          <a:solidFill>
                            <a:schemeClr val="dk1"/>
                          </a:solidFill>
                          <a:latin typeface="+mn-lt"/>
                          <a:ea typeface="+mn-ea"/>
                          <a:cs typeface="+mn-cs"/>
                        </a:rPr>
                        <a:t>dimaksud</a:t>
                      </a:r>
                      <a:r>
                        <a:rPr lang="es-ES" sz="3200" b="0" i="0" u="none" strike="noStrike" kern="1200" baseline="0" dirty="0">
                          <a:solidFill>
                            <a:schemeClr val="dk1"/>
                          </a:solidFill>
                          <a:latin typeface="+mn-lt"/>
                          <a:ea typeface="+mn-ea"/>
                          <a:cs typeface="+mn-cs"/>
                        </a:rPr>
                        <a:t> pada </a:t>
                      </a:r>
                      <a:r>
                        <a:rPr lang="es-ES" sz="3200" b="0" i="0" u="none" strike="noStrike" kern="1200" baseline="0" dirty="0" err="1">
                          <a:solidFill>
                            <a:schemeClr val="dk1"/>
                          </a:solidFill>
                          <a:latin typeface="+mn-lt"/>
                          <a:ea typeface="+mn-ea"/>
                          <a:cs typeface="+mn-cs"/>
                        </a:rPr>
                        <a:t>ayat</a:t>
                      </a:r>
                      <a:r>
                        <a:rPr lang="es-ES" sz="3200" b="0" i="0" u="none" strike="noStrike" kern="1200" baseline="0" dirty="0">
                          <a:solidFill>
                            <a:schemeClr val="dk1"/>
                          </a:solidFill>
                          <a:latin typeface="+mn-lt"/>
                          <a:ea typeface="+mn-ea"/>
                          <a:cs typeface="+mn-cs"/>
                        </a:rPr>
                        <a:t> (3) </a:t>
                      </a:r>
                      <a:r>
                        <a:rPr lang="es-ES" sz="3200" b="0" i="0" u="none" strike="noStrike" kern="1200" baseline="0" dirty="0" err="1">
                          <a:solidFill>
                            <a:schemeClr val="dk1"/>
                          </a:solidFill>
                          <a:latin typeface="+mn-lt"/>
                          <a:ea typeface="+mn-ea"/>
                          <a:cs typeface="+mn-cs"/>
                        </a:rPr>
                        <a:t>huruf</a:t>
                      </a:r>
                      <a:r>
                        <a:rPr lang="es-ES" sz="3200" b="0" i="0" u="none" strike="noStrike" kern="1200" baseline="0" dirty="0">
                          <a:solidFill>
                            <a:schemeClr val="dk1"/>
                          </a:solidFill>
                          <a:latin typeface="+mn-lt"/>
                          <a:ea typeface="+mn-ea"/>
                          <a:cs typeface="+mn-cs"/>
                        </a:rPr>
                        <a:t> c </a:t>
                      </a:r>
                      <a:r>
                        <a:rPr lang="es-ES" sz="3200" b="0" i="0" u="none" strike="noStrike" kern="1200" baseline="0" dirty="0" err="1">
                          <a:solidFill>
                            <a:schemeClr val="dk1"/>
                          </a:solidFill>
                          <a:latin typeface="+mn-lt"/>
                          <a:ea typeface="+mn-ea"/>
                          <a:cs typeface="+mn-cs"/>
                        </a:rPr>
                        <a:t>angka</a:t>
                      </a:r>
                      <a:r>
                        <a:rPr lang="es-ES" sz="3200" b="0" i="0" u="none" strike="noStrike" kern="1200" baseline="0" dirty="0">
                          <a:solidFill>
                            <a:schemeClr val="dk1"/>
                          </a:solidFill>
                          <a:latin typeface="+mn-lt"/>
                          <a:ea typeface="+mn-ea"/>
                          <a:cs typeface="+mn-cs"/>
                        </a:rPr>
                        <a:t> 2), apabila </a:t>
                      </a:r>
                      <a:r>
                        <a:rPr lang="es-ES" sz="3200" b="0" i="0" u="none" strike="noStrike" kern="1200" baseline="0" dirty="0" err="1">
                          <a:solidFill>
                            <a:schemeClr val="dk1"/>
                          </a:solidFill>
                          <a:latin typeface="+mn-lt"/>
                          <a:ea typeface="+mn-ea"/>
                          <a:cs typeface="+mn-cs"/>
                        </a:rPr>
                        <a:t>Dosen</a:t>
                      </a:r>
                      <a:r>
                        <a:rPr lang="es-ES" sz="3200" b="0" i="0" u="none" strike="noStrike" kern="1200" baseline="0" dirty="0">
                          <a:solidFill>
                            <a:schemeClr val="dk1"/>
                          </a:solidFill>
                          <a:latin typeface="+mn-lt"/>
                          <a:ea typeface="+mn-ea"/>
                          <a:cs typeface="+mn-cs"/>
                        </a:rPr>
                        <a:t> </a:t>
                      </a:r>
                      <a:r>
                        <a:rPr lang="en-US" sz="3200" b="0" i="0" u="none" strike="noStrike" kern="1200" baseline="0" dirty="0">
                          <a:solidFill>
                            <a:schemeClr val="dk1"/>
                          </a:solidFill>
                          <a:latin typeface="+mn-lt"/>
                          <a:ea typeface="+mn-ea"/>
                          <a:cs typeface="+mn-cs"/>
                        </a:rPr>
                        <a:t>yang </a:t>
                      </a:r>
                      <a:r>
                        <a:rPr lang="en-US" sz="3200" b="0" i="0" u="none" strike="noStrike" kern="1200" baseline="0" dirty="0" err="1">
                          <a:solidFill>
                            <a:schemeClr val="dk1"/>
                          </a:solidFill>
                          <a:latin typeface="+mn-lt"/>
                          <a:ea typeface="+mn-ea"/>
                          <a:cs typeface="+mn-cs"/>
                        </a:rPr>
                        <a:t>bersangkutan</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memiliki</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tambahan</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karya</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ilmiah</a:t>
                      </a:r>
                      <a:r>
                        <a:rPr lang="en-US" sz="3200" b="0" i="0" u="none" strike="noStrike" kern="1200" baseline="0" dirty="0">
                          <a:solidFill>
                            <a:schemeClr val="dk1"/>
                          </a:solidFill>
                          <a:latin typeface="+mn-lt"/>
                          <a:ea typeface="+mn-ea"/>
                          <a:cs typeface="+mn-cs"/>
                        </a:rPr>
                        <a:t> yang </a:t>
                      </a:r>
                      <a:r>
                        <a:rPr lang="en-US" sz="3200" b="0" i="0" u="none" strike="noStrike" kern="1200" baseline="0" dirty="0" err="1">
                          <a:solidFill>
                            <a:schemeClr val="dk1"/>
                          </a:solidFill>
                          <a:latin typeface="+mn-lt"/>
                          <a:ea typeface="+mn-ea"/>
                          <a:cs typeface="+mn-cs"/>
                        </a:rPr>
                        <a:t>dipublikasikan</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pada</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jurnal</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internasional</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bereputasi</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setelah</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memperoleh</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gelar</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Doktor</a:t>
                      </a:r>
                      <a:r>
                        <a:rPr lang="en-US" sz="3200" b="0" i="0" u="none" strike="noStrike" kern="1200" baseline="0" dirty="0">
                          <a:solidFill>
                            <a:schemeClr val="dk1"/>
                          </a:solidFill>
                          <a:latin typeface="+mn-lt"/>
                          <a:ea typeface="+mn-ea"/>
                          <a:cs typeface="+mn-cs"/>
                        </a:rPr>
                        <a:t> (S3) </a:t>
                      </a:r>
                      <a:r>
                        <a:rPr lang="en-US" sz="3200" b="0" i="0" u="none" strike="noStrike" kern="1200" baseline="0" dirty="0" err="1">
                          <a:solidFill>
                            <a:schemeClr val="dk1"/>
                          </a:solidFill>
                          <a:latin typeface="+mn-lt"/>
                          <a:ea typeface="+mn-ea"/>
                          <a:cs typeface="+mn-cs"/>
                        </a:rPr>
                        <a:t>dan</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memenuhi</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persyaratan</a:t>
                      </a:r>
                      <a:r>
                        <a:rPr lang="en-US" sz="3200" b="0" i="0" u="none" strike="noStrike" kern="1200" baseline="0" dirty="0">
                          <a:solidFill>
                            <a:schemeClr val="dk1"/>
                          </a:solidFill>
                          <a:latin typeface="+mn-lt"/>
                          <a:ea typeface="+mn-ea"/>
                          <a:cs typeface="+mn-cs"/>
                        </a:rPr>
                        <a:t> </a:t>
                      </a:r>
                      <a:r>
                        <a:rPr lang="en-US" sz="3200" b="0" i="0" u="none" strike="noStrike" kern="1200" baseline="0" dirty="0" err="1">
                          <a:solidFill>
                            <a:schemeClr val="dk1"/>
                          </a:solidFill>
                          <a:latin typeface="+mn-lt"/>
                          <a:ea typeface="+mn-ea"/>
                          <a:cs typeface="+mn-cs"/>
                        </a:rPr>
                        <a:t>lainnya</a:t>
                      </a:r>
                      <a:r>
                        <a:rPr lang="en-US" sz="3200" b="0" i="0" u="none" strike="noStrike" kern="1200" baseline="0" dirty="0">
                          <a:solidFill>
                            <a:schemeClr val="dk1"/>
                          </a:solidFill>
                          <a:latin typeface="+mn-lt"/>
                          <a:ea typeface="+mn-ea"/>
                          <a:cs typeface="+mn-cs"/>
                        </a:rPr>
                        <a:t>.</a:t>
                      </a:r>
                      <a:endParaRPr lang="en-US" sz="32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20</a:t>
            </a:fld>
            <a:endParaRPr lang="en-US"/>
          </a:p>
        </p:txBody>
      </p:sp>
    </p:spTree>
    <p:extLst>
      <p:ext uri="{BB962C8B-B14F-4D97-AF65-F5344CB8AC3E}">
        <p14:creationId xmlns:p14="http://schemas.microsoft.com/office/powerpoint/2010/main" val="1494613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232056856"/>
              </p:ext>
            </p:extLst>
          </p:nvPr>
        </p:nvGraphicFramePr>
        <p:xfrm>
          <a:off x="1809721" y="1082040"/>
          <a:ext cx="8855224" cy="4973712"/>
        </p:xfrm>
        <a:graphic>
          <a:graphicData uri="http://schemas.openxmlformats.org/drawingml/2006/table">
            <a:tbl>
              <a:tblPr firstRow="1" bandRow="1">
                <a:tableStyleId>{5C22544A-7EE6-4342-B048-85BDC9FD1C3A}</a:tableStyleId>
              </a:tblPr>
              <a:tblGrid>
                <a:gridCol w="8855224">
                  <a:extLst>
                    <a:ext uri="{9D8B030D-6E8A-4147-A177-3AD203B41FA5}">
                      <a16:colId xmlns:a16="http://schemas.microsoft.com/office/drawing/2014/main" val="20000"/>
                    </a:ext>
                  </a:extLst>
                </a:gridCol>
              </a:tblGrid>
              <a:tr h="615072">
                <a:tc>
                  <a:txBody>
                    <a:bodyPr/>
                    <a:lstStyle/>
                    <a:p>
                      <a:pPr algn="ctr"/>
                      <a:r>
                        <a:rPr lang="en-US" sz="2800" baseline="0" dirty="0"/>
                        <a:t>DOSEN DALAM MASA TUGAS BELAJAR</a:t>
                      </a:r>
                      <a:endParaRPr lang="en-US" sz="2800" dirty="0"/>
                    </a:p>
                  </a:txBody>
                  <a:tcPr>
                    <a:solidFill>
                      <a:srgbClr val="002060"/>
                    </a:solidFill>
                  </a:tcPr>
                </a:tc>
                <a:extLst>
                  <a:ext uri="{0D108BD9-81ED-4DB2-BD59-A6C34878D82A}">
                    <a16:rowId xmlns:a16="http://schemas.microsoft.com/office/drawing/2014/main" val="10000"/>
                  </a:ext>
                </a:extLst>
              </a:tr>
              <a:tr h="4160780">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id-ID" sz="28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800" kern="1200" dirty="0" err="1">
                          <a:solidFill>
                            <a:schemeClr val="tx1"/>
                          </a:solidFill>
                          <a:effectLst/>
                          <a:latin typeface="+mn-lt"/>
                          <a:ea typeface="+mn-ea"/>
                          <a:cs typeface="+mn-cs"/>
                        </a:rPr>
                        <a:t>Dosen</a:t>
                      </a:r>
                      <a:r>
                        <a:rPr lang="en-US" sz="2800" kern="1200" dirty="0">
                          <a:solidFill>
                            <a:schemeClr val="tx1"/>
                          </a:solidFill>
                          <a:effectLst/>
                          <a:latin typeface="+mn-lt"/>
                          <a:ea typeface="+mn-ea"/>
                          <a:cs typeface="+mn-cs"/>
                        </a:rPr>
                        <a:t> yang </a:t>
                      </a:r>
                      <a:r>
                        <a:rPr lang="en-US" sz="2800" kern="1200" dirty="0" err="1">
                          <a:solidFill>
                            <a:schemeClr val="tx1"/>
                          </a:solidFill>
                          <a:effectLst/>
                          <a:latin typeface="+mn-lt"/>
                          <a:ea typeface="+mn-ea"/>
                          <a:cs typeface="+mn-cs"/>
                        </a:rPr>
                        <a:t>sedang</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dalam</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masa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tugas</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belajar</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dapat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diproses</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kenaikan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jabatan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akademik</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pangkat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apabila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memenuhi</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angka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kredit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syarat-syarat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lainnya</a:t>
                      </a:r>
                      <a:r>
                        <a:rPr lang="en-US" sz="2800" kern="1200" dirty="0">
                          <a:solidFill>
                            <a:schemeClr val="tx1"/>
                          </a:solidFill>
                          <a:effectLst/>
                          <a:latin typeface="+mn-lt"/>
                          <a:ea typeface="+mn-ea"/>
                          <a:cs typeface="+mn-cs"/>
                        </a:rPr>
                        <a:t> yang </a:t>
                      </a:r>
                      <a:r>
                        <a:rPr lang="en-US" sz="2800" kern="1200" dirty="0" err="1">
                          <a:solidFill>
                            <a:schemeClr val="tx1"/>
                          </a:solidFill>
                          <a:effectLst/>
                          <a:latin typeface="+mn-lt"/>
                          <a:ea typeface="+mn-ea"/>
                          <a:cs typeface="+mn-cs"/>
                        </a:rPr>
                        <a:t>diperoleh</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sebelum</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dosen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tersebut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melaksanakan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tugas</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belajar</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walaupun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masa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kerja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dalam</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jabatan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akademik</a:t>
                      </a:r>
                      <a:r>
                        <a:rPr lang="en-US" sz="2800" kern="1200" baseline="0" dirty="0">
                          <a:solidFill>
                            <a:schemeClr val="tx1"/>
                          </a:solidFill>
                          <a:effectLst/>
                          <a:latin typeface="+mn-lt"/>
                          <a:ea typeface="+mn-ea"/>
                          <a:cs typeface="+mn-cs"/>
                        </a:rPr>
                        <a:t>/</a:t>
                      </a:r>
                      <a:r>
                        <a:rPr lang="en-US" sz="2800" kern="1200" baseline="0" dirty="0" err="1">
                          <a:solidFill>
                            <a:schemeClr val="tx1"/>
                          </a:solidFill>
                          <a:effectLst/>
                          <a:latin typeface="+mn-lt"/>
                          <a:ea typeface="+mn-ea"/>
                          <a:cs typeface="+mn-cs"/>
                        </a:rPr>
                        <a:t>pangkat</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terakhir</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baru</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terpenuhi</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pada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saat</a:t>
                      </a:r>
                      <a:r>
                        <a:rPr lang="en-US" sz="2800" kern="1200" baseline="0" dirty="0">
                          <a:solidFill>
                            <a:schemeClr val="tx1"/>
                          </a:solidFill>
                          <a:effectLst/>
                          <a:latin typeface="+mn-lt"/>
                          <a:ea typeface="+mn-ea"/>
                          <a:cs typeface="+mn-cs"/>
                        </a:rPr>
                        <a:t> yang </a:t>
                      </a:r>
                      <a:r>
                        <a:rPr lang="en-US" sz="2800" kern="1200" baseline="0" dirty="0" err="1">
                          <a:solidFill>
                            <a:schemeClr val="tx1"/>
                          </a:solidFill>
                          <a:effectLst/>
                          <a:latin typeface="+mn-lt"/>
                          <a:ea typeface="+mn-ea"/>
                          <a:cs typeface="+mn-cs"/>
                        </a:rPr>
                        <a:t>bersangkutan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sedang</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dalam</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masa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tugas</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belajar</a:t>
                      </a:r>
                      <a:r>
                        <a:rPr lang="en-US" sz="2800" kern="1200" baseline="0" dirty="0">
                          <a:solidFill>
                            <a:schemeClr val="tx1"/>
                          </a:solidFill>
                          <a:effectLst/>
                          <a:latin typeface="+mn-lt"/>
                          <a:ea typeface="+mn-ea"/>
                          <a:cs typeface="+mn-cs"/>
                        </a:rPr>
                        <a:t>.</a:t>
                      </a:r>
                      <a:endParaRPr lang="en-US" sz="28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21</a:t>
            </a:fld>
            <a:endParaRPr lang="en-US"/>
          </a:p>
        </p:txBody>
      </p:sp>
    </p:spTree>
    <p:extLst>
      <p:ext uri="{BB962C8B-B14F-4D97-AF65-F5344CB8AC3E}">
        <p14:creationId xmlns:p14="http://schemas.microsoft.com/office/powerpoint/2010/main" val="1447267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025125849"/>
              </p:ext>
            </p:extLst>
          </p:nvPr>
        </p:nvGraphicFramePr>
        <p:xfrm>
          <a:off x="1524000" y="914400"/>
          <a:ext cx="9793574" cy="5334000"/>
        </p:xfrm>
        <a:graphic>
          <a:graphicData uri="http://schemas.openxmlformats.org/drawingml/2006/table">
            <a:tbl>
              <a:tblPr firstRow="1" bandRow="1">
                <a:tableStyleId>{5C22544A-7EE6-4342-B048-85BDC9FD1C3A}</a:tableStyleId>
              </a:tblPr>
              <a:tblGrid>
                <a:gridCol w="9793574">
                  <a:extLst>
                    <a:ext uri="{9D8B030D-6E8A-4147-A177-3AD203B41FA5}">
                      <a16:colId xmlns:a16="http://schemas.microsoft.com/office/drawing/2014/main" val="20000"/>
                    </a:ext>
                  </a:extLst>
                </a:gridCol>
              </a:tblGrid>
              <a:tr h="473312">
                <a:tc>
                  <a:txBody>
                    <a:bodyPr/>
                    <a:lstStyle/>
                    <a:p>
                      <a:pPr algn="ctr"/>
                      <a:r>
                        <a:rPr lang="en-US" sz="2600" baseline="0" dirty="0"/>
                        <a:t>KELEBIHAN ANGKA KREDIT</a:t>
                      </a:r>
                      <a:endParaRPr lang="en-US" sz="2600" dirty="0"/>
                    </a:p>
                  </a:txBody>
                  <a:tcPr>
                    <a:solidFill>
                      <a:srgbClr val="002060"/>
                    </a:solidFill>
                  </a:tcPr>
                </a:tc>
                <a:extLst>
                  <a:ext uri="{0D108BD9-81ED-4DB2-BD59-A6C34878D82A}">
                    <a16:rowId xmlns:a16="http://schemas.microsoft.com/office/drawing/2014/main" val="10000"/>
                  </a:ext>
                </a:extLst>
              </a:tr>
              <a:tr h="4703542">
                <a:tc>
                  <a:txBody>
                    <a:bodyPr/>
                    <a:lstStyle/>
                    <a:p>
                      <a:pPr marL="514350" marR="0" lvl="0" indent="-514350" algn="just" defTabSz="914400" rtl="0" eaLnBrk="1" fontAlgn="auto" latinLnBrk="0" hangingPunct="1">
                        <a:lnSpc>
                          <a:spcPct val="100000"/>
                        </a:lnSpc>
                        <a:spcBef>
                          <a:spcPts val="0"/>
                        </a:spcBef>
                        <a:spcAft>
                          <a:spcPts val="0"/>
                        </a:spcAft>
                        <a:buClrTx/>
                        <a:buSzTx/>
                        <a:buFont typeface="Wingdings" pitchFamily="2" charset="2"/>
                        <a:buAutoNum type="arabicParenBoth"/>
                        <a:tabLst/>
                        <a:defRPr/>
                      </a:pPr>
                      <a:r>
                        <a:rPr lang="en-US" sz="2600" kern="1200" dirty="0" err="1">
                          <a:solidFill>
                            <a:schemeClr val="tx1"/>
                          </a:solidFill>
                          <a:effectLst/>
                          <a:latin typeface="+mn-lt"/>
                          <a:ea typeface="+mn-ea"/>
                          <a:cs typeface="+mn-cs"/>
                        </a:rPr>
                        <a:t>Kelebihan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angka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kredit</a:t>
                      </a:r>
                      <a:r>
                        <a:rPr lang="en-US" sz="2600" kern="1200" dirty="0">
                          <a:solidFill>
                            <a:schemeClr val="tx1"/>
                          </a:solidFill>
                          <a:effectLst/>
                          <a:latin typeface="+mn-lt"/>
                          <a:ea typeface="+mn-ea"/>
                          <a:cs typeface="+mn-cs"/>
                        </a:rPr>
                        <a:t> yang </a:t>
                      </a:r>
                      <a:r>
                        <a:rPr lang="en-US" sz="2600" kern="1200" dirty="0" err="1">
                          <a:solidFill>
                            <a:schemeClr val="tx1"/>
                          </a:solidFill>
                          <a:effectLst/>
                          <a:latin typeface="+mn-lt"/>
                          <a:ea typeface="+mn-ea"/>
                          <a:cs typeface="+mn-cs"/>
                        </a:rPr>
                        <a:t>diperoleh</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pada</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kenaikan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jabatan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akademik</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dan</a:t>
                      </a:r>
                      <a:r>
                        <a:rPr lang="en-US" sz="2600" kern="1200" dirty="0">
                          <a:solidFill>
                            <a:schemeClr val="tx1"/>
                          </a:solidFill>
                          <a:effectLst/>
                          <a:latin typeface="+mn-lt"/>
                          <a:ea typeface="+mn-ea"/>
                          <a:cs typeface="+mn-cs"/>
                        </a:rPr>
                        <a:t>/</a:t>
                      </a:r>
                      <a:r>
                        <a:rPr lang="en-US" sz="2600" kern="1200" dirty="0" err="1">
                          <a:solidFill>
                            <a:schemeClr val="tx1"/>
                          </a:solidFill>
                          <a:effectLst/>
                          <a:latin typeface="+mn-lt"/>
                          <a:ea typeface="+mn-ea"/>
                          <a:cs typeface="+mn-cs"/>
                        </a:rPr>
                        <a:t>atau</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kenaikan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pangkat</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terakhir</a:t>
                      </a:r>
                      <a:r>
                        <a:rPr lang="en-US" sz="2600" kern="1200" dirty="0">
                          <a:solidFill>
                            <a:schemeClr val="tx1"/>
                          </a:solidFill>
                          <a:effectLst/>
                          <a:latin typeface="+mn-lt"/>
                          <a:ea typeface="+mn-ea"/>
                          <a:cs typeface="+mn-cs"/>
                        </a:rPr>
                        <a:t> yang </a:t>
                      </a:r>
                      <a:r>
                        <a:rPr lang="en-US" sz="2600" kern="1200" dirty="0" err="1">
                          <a:solidFill>
                            <a:schemeClr val="tx1"/>
                          </a:solidFill>
                          <a:effectLst/>
                          <a:latin typeface="+mn-lt"/>
                          <a:ea typeface="+mn-ea"/>
                          <a:cs typeface="+mn-cs"/>
                        </a:rPr>
                        <a:t>dapat</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dipergunakan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untuk</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kenaikan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jabatan</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akademik</a:t>
                      </a:r>
                      <a:r>
                        <a:rPr lang="en-US" sz="2600" kern="1200" dirty="0">
                          <a:solidFill>
                            <a:schemeClr val="tx1"/>
                          </a:solidFill>
                          <a:effectLst/>
                          <a:latin typeface="+mn-lt"/>
                          <a:ea typeface="+mn-ea"/>
                          <a:cs typeface="+mn-cs"/>
                        </a:rPr>
                        <a:t> </a:t>
                      </a:r>
                      <a:r>
                        <a:rPr lang="en-US" sz="2600" kern="1200" dirty="0" err="1">
                          <a:solidFill>
                            <a:schemeClr val="tx1"/>
                          </a:solidFill>
                          <a:effectLst/>
                          <a:latin typeface="+mn-lt"/>
                          <a:ea typeface="+mn-ea"/>
                          <a:cs typeface="+mn-cs"/>
                        </a:rPr>
                        <a:t>dan</a:t>
                      </a:r>
                      <a:r>
                        <a:rPr lang="en-US" sz="2600" kern="1200" dirty="0">
                          <a:solidFill>
                            <a:schemeClr val="tx1"/>
                          </a:solidFill>
                          <a:effectLst/>
                          <a:latin typeface="+mn-lt"/>
                          <a:ea typeface="+mn-ea"/>
                          <a:cs typeface="+mn-cs"/>
                        </a:rPr>
                        <a:t>/</a:t>
                      </a:r>
                      <a:r>
                        <a:rPr lang="en-US" sz="2600" kern="1200" dirty="0" err="1">
                          <a:solidFill>
                            <a:schemeClr val="tx1"/>
                          </a:solidFill>
                          <a:effectLst/>
                          <a:latin typeface="+mn-lt"/>
                          <a:ea typeface="+mn-ea"/>
                          <a:cs typeface="+mn-cs"/>
                        </a:rPr>
                        <a:t>atau</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pangkat</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berikutnya</a:t>
                      </a:r>
                      <a:r>
                        <a:rPr lang="en-US" sz="2600" kern="1200" baseline="0" dirty="0">
                          <a:solidFill>
                            <a:schemeClr val="tx1"/>
                          </a:solidFill>
                          <a:effectLst/>
                          <a:latin typeface="+mn-lt"/>
                          <a:ea typeface="+mn-ea"/>
                          <a:cs typeface="+mn-cs"/>
                        </a:rPr>
                        <a:t> </a:t>
                      </a:r>
                      <a:r>
                        <a:rPr lang="en-US" sz="2600" b="1" kern="1200" baseline="0" dirty="0" err="1">
                          <a:solidFill>
                            <a:srgbClr val="FF0000"/>
                          </a:solidFill>
                          <a:effectLst/>
                          <a:latin typeface="+mn-lt"/>
                          <a:ea typeface="+mn-ea"/>
                          <a:cs typeface="+mn-cs"/>
                        </a:rPr>
                        <a:t>hanya</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dari</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unsur</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penelitian</a:t>
                      </a:r>
                      <a:r>
                        <a:rPr lang="en-US" sz="2600" b="1" kern="1200" baseline="0" dirty="0">
                          <a:solidFill>
                            <a:srgbClr val="FF0000"/>
                          </a:solidFill>
                          <a:effectLst/>
                          <a:latin typeface="+mn-lt"/>
                          <a:ea typeface="+mn-ea"/>
                          <a:cs typeface="+mn-cs"/>
                        </a:rPr>
                        <a:t>.</a:t>
                      </a:r>
                      <a:endParaRPr lang="id-ID" sz="2600" b="1" kern="1200" baseline="0" dirty="0">
                        <a:solidFill>
                          <a:srgbClr val="FF0000"/>
                        </a:solidFill>
                        <a:effectLst/>
                        <a:latin typeface="+mn-lt"/>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600" b="1" kern="1200" baseline="0" dirty="0">
                        <a:solidFill>
                          <a:srgbClr val="FF0000"/>
                        </a:solidFill>
                        <a:effectLst/>
                        <a:latin typeface="+mn-lt"/>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Wingdings" pitchFamily="2" charset="2"/>
                        <a:buNone/>
                        <a:tabLst/>
                        <a:defRPr/>
                      </a:pPr>
                      <a:r>
                        <a:rPr lang="id-ID" sz="2600" kern="1200" baseline="0" dirty="0">
                          <a:solidFill>
                            <a:schemeClr val="tx1"/>
                          </a:solidFill>
                          <a:effectLst/>
                          <a:latin typeface="+mn-lt"/>
                          <a:ea typeface="+mn-ea"/>
                          <a:cs typeface="+mn-cs"/>
                        </a:rPr>
                        <a:t>(2) </a:t>
                      </a:r>
                      <a:r>
                        <a:rPr lang="en-US" sz="2600" kern="1200" baseline="0" dirty="0" err="1">
                          <a:solidFill>
                            <a:schemeClr val="tx1"/>
                          </a:solidFill>
                          <a:effectLst/>
                          <a:latin typeface="+mn-lt"/>
                          <a:ea typeface="+mn-ea"/>
                          <a:cs typeface="+mn-cs"/>
                        </a:rPr>
                        <a:t>Kelebihan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angka</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kredit</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pada</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unsur</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penelitian</a:t>
                      </a:r>
                      <a:r>
                        <a:rPr lang="en-US" sz="2600" kern="1200" baseline="0" dirty="0">
                          <a:solidFill>
                            <a:schemeClr val="tx1"/>
                          </a:solidFill>
                          <a:effectLst/>
                          <a:latin typeface="+mn-lt"/>
                          <a:ea typeface="+mn-ea"/>
                          <a:cs typeface="+mn-cs"/>
                        </a:rPr>
                        <a:t> yang </a:t>
                      </a:r>
                      <a:r>
                        <a:rPr lang="en-US" sz="2600" kern="1200" baseline="0" dirty="0" err="1">
                          <a:solidFill>
                            <a:schemeClr val="tx1"/>
                          </a:solidFill>
                          <a:effectLst/>
                          <a:latin typeface="+mn-lt"/>
                          <a:ea typeface="+mn-ea"/>
                          <a:cs typeface="+mn-cs"/>
                        </a:rPr>
                        <a:t>diperoleh</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pada</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kenaikan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jabatan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dan</a:t>
                      </a:r>
                      <a:r>
                        <a:rPr lang="en-US" sz="2600" kern="1200" baseline="0" dirty="0">
                          <a:solidFill>
                            <a:schemeClr val="tx1"/>
                          </a:solidFill>
                          <a:effectLst/>
                          <a:latin typeface="+mn-lt"/>
                          <a:ea typeface="+mn-ea"/>
                          <a:cs typeface="+mn-cs"/>
                        </a:rPr>
                        <a:t>/</a:t>
                      </a:r>
                      <a:r>
                        <a:rPr lang="en-US" sz="2600" kern="1200" baseline="0" dirty="0" err="1">
                          <a:solidFill>
                            <a:schemeClr val="tx1"/>
                          </a:solidFill>
                          <a:effectLst/>
                          <a:latin typeface="+mn-lt"/>
                          <a:ea typeface="+mn-ea"/>
                          <a:cs typeface="+mn-cs"/>
                        </a:rPr>
                        <a:t>atau</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kenaikan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pangkat</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terakhir</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dapat</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dipergunakan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untuk</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kenaikan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jabatan</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dan</a:t>
                      </a:r>
                      <a:r>
                        <a:rPr lang="en-US" sz="2600" kern="1200" baseline="0" dirty="0">
                          <a:solidFill>
                            <a:schemeClr val="tx1"/>
                          </a:solidFill>
                          <a:effectLst/>
                          <a:latin typeface="+mn-lt"/>
                          <a:ea typeface="+mn-ea"/>
                          <a:cs typeface="+mn-cs"/>
                        </a:rPr>
                        <a:t>/</a:t>
                      </a:r>
                      <a:r>
                        <a:rPr lang="en-US" sz="2600" kern="1200" baseline="0" dirty="0" err="1">
                          <a:solidFill>
                            <a:schemeClr val="tx1"/>
                          </a:solidFill>
                          <a:effectLst/>
                          <a:latin typeface="+mn-lt"/>
                          <a:ea typeface="+mn-ea"/>
                          <a:cs typeface="+mn-cs"/>
                        </a:rPr>
                        <a:t>atau</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pangkat</a:t>
                      </a:r>
                      <a:r>
                        <a:rPr lang="en-US" sz="2600" kern="1200" baseline="0" dirty="0">
                          <a:solidFill>
                            <a:schemeClr val="tx1"/>
                          </a:solidFill>
                          <a:effectLst/>
                          <a:latin typeface="+mn-lt"/>
                          <a:ea typeface="+mn-ea"/>
                          <a:cs typeface="+mn-cs"/>
                        </a:rPr>
                        <a:t> </a:t>
                      </a:r>
                      <a:r>
                        <a:rPr lang="en-US" sz="2600" kern="1200" baseline="0" dirty="0" err="1">
                          <a:solidFill>
                            <a:schemeClr val="tx1"/>
                          </a:solidFill>
                          <a:effectLst/>
                          <a:latin typeface="+mn-lt"/>
                          <a:ea typeface="+mn-ea"/>
                          <a:cs typeface="+mn-cs"/>
                        </a:rPr>
                        <a:t>berikutnya</a:t>
                      </a:r>
                      <a:r>
                        <a:rPr lang="en-US" sz="2600" kern="1200" baseline="0" dirty="0">
                          <a:solidFill>
                            <a:schemeClr val="tx1"/>
                          </a:solidFill>
                          <a:effectLst/>
                          <a:latin typeface="+mn-lt"/>
                          <a:ea typeface="+mn-ea"/>
                          <a:cs typeface="+mn-cs"/>
                        </a:rPr>
                        <a:t> </a:t>
                      </a:r>
                      <a:r>
                        <a:rPr lang="en-US" sz="2600" b="1" kern="1200" baseline="0" dirty="0" err="1">
                          <a:solidFill>
                            <a:srgbClr val="FF0000"/>
                          </a:solidFill>
                          <a:effectLst/>
                          <a:latin typeface="+mn-lt"/>
                          <a:ea typeface="+mn-ea"/>
                          <a:cs typeface="+mn-cs"/>
                        </a:rPr>
                        <a:t>jika</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kebutuhan</a:t>
                      </a:r>
                      <a:r>
                        <a:rPr lang="en-US" sz="2600" b="1" kern="1200" baseline="0" dirty="0">
                          <a:solidFill>
                            <a:srgbClr val="FF0000"/>
                          </a:solidFill>
                          <a:effectLst/>
                          <a:latin typeface="+mn-lt"/>
                          <a:ea typeface="+mn-ea"/>
                          <a:cs typeface="+mn-cs"/>
                        </a:rPr>
                        <a:t> minimal </a:t>
                      </a:r>
                      <a:r>
                        <a:rPr lang="en-US" sz="2600" b="1" kern="1200" baseline="0" dirty="0" err="1">
                          <a:solidFill>
                            <a:srgbClr val="FF0000"/>
                          </a:solidFill>
                          <a:effectLst/>
                          <a:latin typeface="+mn-lt"/>
                          <a:ea typeface="+mn-ea"/>
                          <a:cs typeface="+mn-cs"/>
                        </a:rPr>
                        <a:t>angka</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kredit</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unsur</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penelitian</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pada</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saat</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diusulkan</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sudah</a:t>
                      </a:r>
                      <a:r>
                        <a:rPr lang="en-US" sz="2600" b="1" kern="1200" baseline="0" dirty="0">
                          <a:solidFill>
                            <a:srgbClr val="FF0000"/>
                          </a:solidFill>
                          <a:effectLst/>
                          <a:latin typeface="+mn-lt"/>
                          <a:ea typeface="+mn-ea"/>
                          <a:cs typeface="+mn-cs"/>
                        </a:rPr>
                        <a:t> </a:t>
                      </a:r>
                      <a:r>
                        <a:rPr lang="en-US" sz="2600" b="1" kern="1200" baseline="0" dirty="0" err="1">
                          <a:solidFill>
                            <a:srgbClr val="FF0000"/>
                          </a:solidFill>
                          <a:effectLst/>
                          <a:latin typeface="+mn-lt"/>
                          <a:ea typeface="+mn-ea"/>
                          <a:cs typeface="+mn-cs"/>
                        </a:rPr>
                        <a:t>terpenuhi</a:t>
                      </a:r>
                      <a:r>
                        <a:rPr lang="en-US" sz="2600" kern="1200" baseline="0" dirty="0">
                          <a:solidFill>
                            <a:schemeClr val="tx1"/>
                          </a:solidFill>
                          <a:effectLst/>
                          <a:latin typeface="+mn-lt"/>
                          <a:ea typeface="+mn-ea"/>
                          <a:cs typeface="+mn-cs"/>
                        </a:rPr>
                        <a:t>.</a:t>
                      </a:r>
                      <a:endParaRPr lang="en-US" sz="26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22</a:t>
            </a:fld>
            <a:endParaRPr lang="en-US"/>
          </a:p>
        </p:txBody>
      </p:sp>
    </p:spTree>
    <p:extLst>
      <p:ext uri="{BB962C8B-B14F-4D97-AF65-F5344CB8AC3E}">
        <p14:creationId xmlns:p14="http://schemas.microsoft.com/office/powerpoint/2010/main" val="1369321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376035217"/>
              </p:ext>
            </p:extLst>
          </p:nvPr>
        </p:nvGraphicFramePr>
        <p:xfrm>
          <a:off x="1510145" y="1285860"/>
          <a:ext cx="9154800" cy="5303520"/>
        </p:xfrm>
        <a:graphic>
          <a:graphicData uri="http://schemas.openxmlformats.org/drawingml/2006/table">
            <a:tbl>
              <a:tblPr firstRow="1" bandRow="1">
                <a:tableStyleId>{5C22544A-7EE6-4342-B048-85BDC9FD1C3A}</a:tableStyleId>
              </a:tblPr>
              <a:tblGrid>
                <a:gridCol w="9154800">
                  <a:extLst>
                    <a:ext uri="{9D8B030D-6E8A-4147-A177-3AD203B41FA5}">
                      <a16:colId xmlns:a16="http://schemas.microsoft.com/office/drawing/2014/main" val="20000"/>
                    </a:ext>
                  </a:extLst>
                </a:gridCol>
              </a:tblGrid>
              <a:tr h="477252">
                <a:tc>
                  <a:txBody>
                    <a:bodyPr/>
                    <a:lstStyle/>
                    <a:p>
                      <a:pPr algn="ctr"/>
                      <a:r>
                        <a:rPr lang="en-US" sz="2800" baseline="0" dirty="0"/>
                        <a:t>KELEBIHAN ANGKA KREDIT</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marL="573088" marR="0" lvl="0" indent="-573088" algn="just" defTabSz="914400" rtl="0" eaLnBrk="1" fontAlgn="auto" latinLnBrk="0" hangingPunct="1">
                        <a:lnSpc>
                          <a:spcPct val="100000"/>
                        </a:lnSpc>
                        <a:spcBef>
                          <a:spcPts val="0"/>
                        </a:spcBef>
                        <a:spcAft>
                          <a:spcPts val="0"/>
                        </a:spcAft>
                        <a:buClrTx/>
                        <a:buSzTx/>
                        <a:buFont typeface="+mj-lt"/>
                        <a:buNone/>
                        <a:tabLst/>
                        <a:defRPr/>
                      </a:pPr>
                      <a:r>
                        <a:rPr lang="en-US" sz="2800" kern="1200" dirty="0">
                          <a:solidFill>
                            <a:schemeClr val="tx1"/>
                          </a:solidFill>
                          <a:effectLst/>
                          <a:latin typeface="+mn-lt"/>
                          <a:ea typeface="+mn-ea"/>
                          <a:cs typeface="+mn-cs"/>
                        </a:rPr>
                        <a:t>(3)</a:t>
                      </a:r>
                      <a:r>
                        <a:rPr lang="en-US" sz="2800" kern="1200" baseline="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Kelebihan</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angka</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kredit</a:t>
                      </a:r>
                      <a:r>
                        <a:rPr lang="en-US" sz="2800" kern="1200" dirty="0">
                          <a:solidFill>
                            <a:schemeClr val="tx1"/>
                          </a:solidFill>
                          <a:effectLst/>
                          <a:latin typeface="+mn-lt"/>
                          <a:ea typeface="+mn-ea"/>
                          <a:cs typeface="+mn-cs"/>
                        </a:rPr>
                        <a:t> </a:t>
                      </a:r>
                      <a:r>
                        <a:rPr lang="en-US" sz="2800" kern="1200" dirty="0" err="1">
                          <a:solidFill>
                            <a:schemeClr val="tx1"/>
                          </a:solidFill>
                          <a:effectLst/>
                          <a:latin typeface="+mn-lt"/>
                          <a:ea typeface="+mn-ea"/>
                          <a:cs typeface="+mn-cs"/>
                        </a:rPr>
                        <a:t>pada</a:t>
                      </a:r>
                      <a:r>
                        <a:rPr lang="en-US" sz="2800" kern="120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unsur</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penelitian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sebagaimana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dimaksud</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pada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ayat</a:t>
                      </a:r>
                      <a:r>
                        <a:rPr lang="en-US" sz="2800" kern="1200" baseline="0" dirty="0">
                          <a:solidFill>
                            <a:schemeClr val="tx1"/>
                          </a:solidFill>
                          <a:effectLst/>
                          <a:latin typeface="+mn-lt"/>
                          <a:ea typeface="+mn-ea"/>
                          <a:cs typeface="+mn-cs"/>
                        </a:rPr>
                        <a:t> (2) </a:t>
                      </a:r>
                      <a:r>
                        <a:rPr lang="en-US" sz="2800" kern="1200" baseline="0" dirty="0" err="1">
                          <a:solidFill>
                            <a:schemeClr val="tx1"/>
                          </a:solidFill>
                          <a:effectLst/>
                          <a:latin typeface="+mn-lt"/>
                          <a:ea typeface="+mn-ea"/>
                          <a:cs typeface="+mn-cs"/>
                        </a:rPr>
                        <a:t>dapat</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dipergunakan</a:t>
                      </a:r>
                      <a:r>
                        <a:rPr lang="en-US" sz="2800" kern="1200" baseline="0" dirty="0">
                          <a:solidFill>
                            <a:schemeClr val="tx1"/>
                          </a:solidFill>
                          <a:effectLst/>
                          <a:latin typeface="+mn-lt"/>
                          <a:ea typeface="+mn-ea"/>
                          <a:cs typeface="+mn-cs"/>
                        </a:rPr>
                        <a:t> paling </a:t>
                      </a:r>
                      <a:r>
                        <a:rPr lang="en-US" sz="2800" kern="1200" baseline="0" dirty="0" err="1">
                          <a:solidFill>
                            <a:schemeClr val="tx1"/>
                          </a:solidFill>
                          <a:effectLst/>
                          <a:latin typeface="+mn-lt"/>
                          <a:ea typeface="+mn-ea"/>
                          <a:cs typeface="+mn-cs"/>
                        </a:rPr>
                        <a:t>banyak</a:t>
                      </a:r>
                      <a:r>
                        <a:rPr lang="en-US" sz="2800" kern="1200" baseline="0" dirty="0">
                          <a:solidFill>
                            <a:schemeClr val="tx1"/>
                          </a:solidFill>
                          <a:effectLst/>
                          <a:latin typeface="+mn-lt"/>
                          <a:ea typeface="+mn-ea"/>
                          <a:cs typeface="+mn-cs"/>
                        </a:rPr>
                        <a:t>  80% </a:t>
                      </a:r>
                      <a:r>
                        <a:rPr lang="en-US" sz="2800" kern="1200" baseline="0" dirty="0" err="1">
                          <a:solidFill>
                            <a:schemeClr val="tx1"/>
                          </a:solidFill>
                          <a:effectLst/>
                          <a:latin typeface="+mn-lt"/>
                          <a:ea typeface="+mn-ea"/>
                          <a:cs typeface="+mn-cs"/>
                        </a:rPr>
                        <a:t>dari</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kebutuhan</a:t>
                      </a:r>
                      <a:r>
                        <a:rPr lang="en-US" sz="2800" kern="1200" baseline="0" dirty="0">
                          <a:solidFill>
                            <a:schemeClr val="tx1"/>
                          </a:solidFill>
                          <a:effectLst/>
                          <a:latin typeface="+mn-lt"/>
                          <a:ea typeface="+mn-ea"/>
                          <a:cs typeface="+mn-cs"/>
                        </a:rPr>
                        <a:t> minimal </a:t>
                      </a:r>
                      <a:r>
                        <a:rPr lang="en-US" sz="2800" kern="1200" baseline="0" dirty="0" err="1">
                          <a:solidFill>
                            <a:schemeClr val="tx1"/>
                          </a:solidFill>
                          <a:effectLst/>
                          <a:latin typeface="+mn-lt"/>
                          <a:ea typeface="+mn-ea"/>
                          <a:cs typeface="+mn-cs"/>
                        </a:rPr>
                        <a:t>unsur</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penelitian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untuk</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kenaikan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jabatan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akademik</a:t>
                      </a:r>
                      <a:r>
                        <a:rPr lang="en-US" sz="2800" kern="1200" baseline="0" dirty="0">
                          <a:solidFill>
                            <a:schemeClr val="tx1"/>
                          </a:solidFill>
                          <a:effectLst/>
                          <a:latin typeface="+mn-lt"/>
                          <a:ea typeface="+mn-ea"/>
                          <a:cs typeface="+mn-cs"/>
                        </a:rPr>
                        <a:t>/</a:t>
                      </a:r>
                      <a:r>
                        <a:rPr lang="en-US" sz="2800" kern="1200" baseline="0" dirty="0" err="1">
                          <a:solidFill>
                            <a:schemeClr val="tx1"/>
                          </a:solidFill>
                          <a:effectLst/>
                          <a:latin typeface="+mn-lt"/>
                          <a:ea typeface="+mn-ea"/>
                          <a:cs typeface="+mn-cs"/>
                        </a:rPr>
                        <a:t>pangkat</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berikutnya</a:t>
                      </a:r>
                      <a:r>
                        <a:rPr lang="en-US" sz="2800" kern="1200" baseline="0" dirty="0">
                          <a:solidFill>
                            <a:schemeClr val="tx1"/>
                          </a:solidFill>
                          <a:effectLst/>
                          <a:latin typeface="+mn-lt"/>
                          <a:ea typeface="+mn-ea"/>
                          <a:cs typeface="+mn-cs"/>
                        </a:rPr>
                        <a:t>.</a:t>
                      </a:r>
                    </a:p>
                    <a:p>
                      <a:pPr marL="573088" marR="0" lvl="0" indent="-573088" algn="just" defTabSz="914400" rtl="0" eaLnBrk="1" fontAlgn="auto" latinLnBrk="0" hangingPunct="1">
                        <a:lnSpc>
                          <a:spcPct val="100000"/>
                        </a:lnSpc>
                        <a:spcBef>
                          <a:spcPts val="0"/>
                        </a:spcBef>
                        <a:spcAft>
                          <a:spcPts val="0"/>
                        </a:spcAft>
                        <a:buClrTx/>
                        <a:buSzTx/>
                        <a:buFont typeface="+mj-lt"/>
                        <a:buNone/>
                        <a:tabLst/>
                        <a:defRPr/>
                      </a:pPr>
                      <a:endParaRPr lang="en-US" sz="2800" kern="1200" baseline="0" dirty="0">
                        <a:solidFill>
                          <a:schemeClr val="tx1"/>
                        </a:solidFill>
                        <a:effectLst/>
                        <a:latin typeface="+mn-lt"/>
                        <a:ea typeface="+mn-ea"/>
                        <a:cs typeface="+mn-cs"/>
                      </a:endParaRPr>
                    </a:p>
                    <a:p>
                      <a:pPr marL="573088" marR="0" lvl="0" indent="-573088" algn="just" defTabSz="914400" rtl="0" eaLnBrk="1" fontAlgn="auto" latinLnBrk="0" hangingPunct="1">
                        <a:lnSpc>
                          <a:spcPct val="100000"/>
                        </a:lnSpc>
                        <a:spcBef>
                          <a:spcPts val="0"/>
                        </a:spcBef>
                        <a:spcAft>
                          <a:spcPts val="0"/>
                        </a:spcAft>
                        <a:buClrTx/>
                        <a:buSzTx/>
                        <a:buFont typeface="+mj-lt"/>
                        <a:buNone/>
                        <a:tabLst/>
                        <a:defRPr/>
                      </a:pPr>
                      <a:r>
                        <a:rPr lang="en-US" sz="2800" kern="1200" baseline="0" dirty="0">
                          <a:solidFill>
                            <a:schemeClr val="tx1"/>
                          </a:solidFill>
                          <a:effectLst/>
                          <a:latin typeface="+mn-lt"/>
                          <a:ea typeface="+mn-ea"/>
                          <a:cs typeface="+mn-cs"/>
                        </a:rPr>
                        <a:t>(4) 	</a:t>
                      </a:r>
                      <a:r>
                        <a:rPr lang="en-US" sz="2800" kern="1200" baseline="0" dirty="0" err="1">
                          <a:solidFill>
                            <a:schemeClr val="tx1"/>
                          </a:solidFill>
                          <a:effectLst/>
                          <a:latin typeface="+mn-lt"/>
                          <a:ea typeface="+mn-ea"/>
                          <a:cs typeface="+mn-cs"/>
                        </a:rPr>
                        <a:t>Kelebihan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angka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kredit</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sebagaimana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disebut</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pada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ayat</a:t>
                      </a:r>
                      <a:r>
                        <a:rPr lang="en-US" sz="2800" kern="1200" baseline="0" dirty="0">
                          <a:solidFill>
                            <a:schemeClr val="tx1"/>
                          </a:solidFill>
                          <a:effectLst/>
                          <a:latin typeface="+mn-lt"/>
                          <a:ea typeface="+mn-ea"/>
                          <a:cs typeface="+mn-cs"/>
                        </a:rPr>
                        <a:t> (3) </a:t>
                      </a:r>
                      <a:r>
                        <a:rPr lang="en-US" sz="2800" kern="1200" baseline="0" dirty="0" err="1">
                          <a:solidFill>
                            <a:schemeClr val="tx1"/>
                          </a:solidFill>
                          <a:effectLst/>
                          <a:latin typeface="+mn-lt"/>
                          <a:ea typeface="+mn-ea"/>
                          <a:cs typeface="+mn-cs"/>
                        </a:rPr>
                        <a:t>tidak</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berlaku</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untuk</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pengangkatan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pertama</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dalam</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jabatan</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akademik</a:t>
                      </a:r>
                      <a:r>
                        <a:rPr lang="en-US" sz="2800" kern="1200" baseline="0" dirty="0">
                          <a:solidFill>
                            <a:schemeClr val="tx1"/>
                          </a:solidFill>
                          <a:effectLst/>
                          <a:latin typeface="+mn-lt"/>
                          <a:ea typeface="+mn-ea"/>
                          <a:cs typeface="+mn-cs"/>
                        </a:rPr>
                        <a:t> </a:t>
                      </a:r>
                      <a:r>
                        <a:rPr lang="en-US" sz="2800" kern="1200" baseline="0" dirty="0" err="1">
                          <a:solidFill>
                            <a:schemeClr val="tx1"/>
                          </a:solidFill>
                          <a:effectLst/>
                          <a:latin typeface="+mn-lt"/>
                          <a:ea typeface="+mn-ea"/>
                          <a:cs typeface="+mn-cs"/>
                        </a:rPr>
                        <a:t>dosen</a:t>
                      </a:r>
                      <a:endParaRPr lang="en-US" sz="2800" kern="1200" baseline="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23</a:t>
            </a:fld>
            <a:endParaRPr lang="en-US"/>
          </a:p>
        </p:txBody>
      </p:sp>
    </p:spTree>
    <p:extLst>
      <p:ext uri="{BB962C8B-B14F-4D97-AF65-F5344CB8AC3E}">
        <p14:creationId xmlns:p14="http://schemas.microsoft.com/office/powerpoint/2010/main" val="1469262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9341296"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846621269"/>
              </p:ext>
            </p:extLst>
          </p:nvPr>
        </p:nvGraphicFramePr>
        <p:xfrm>
          <a:off x="1510145" y="1071546"/>
          <a:ext cx="9586641" cy="5237774"/>
        </p:xfrm>
        <a:graphic>
          <a:graphicData uri="http://schemas.openxmlformats.org/drawingml/2006/table">
            <a:tbl>
              <a:tblPr firstRow="1" bandRow="1">
                <a:tableStyleId>{5C22544A-7EE6-4342-B048-85BDC9FD1C3A}</a:tableStyleId>
              </a:tblPr>
              <a:tblGrid>
                <a:gridCol w="1620205">
                  <a:extLst>
                    <a:ext uri="{9D8B030D-6E8A-4147-A177-3AD203B41FA5}">
                      <a16:colId xmlns:a16="http://schemas.microsoft.com/office/drawing/2014/main" val="20000"/>
                    </a:ext>
                  </a:extLst>
                </a:gridCol>
                <a:gridCol w="7966436">
                  <a:extLst>
                    <a:ext uri="{9D8B030D-6E8A-4147-A177-3AD203B41FA5}">
                      <a16:colId xmlns:a16="http://schemas.microsoft.com/office/drawing/2014/main" val="20001"/>
                    </a:ext>
                  </a:extLst>
                </a:gridCol>
              </a:tblGrid>
              <a:tr h="10475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JABATAN AKADEMIK</a:t>
                      </a:r>
                    </a:p>
                  </a:txBody>
                  <a:tcPr>
                    <a:solidFill>
                      <a:srgbClr val="002060"/>
                    </a:solidFill>
                  </a:tcPr>
                </a:tc>
                <a:tc>
                  <a:txBody>
                    <a:bodyPr/>
                    <a:lstStyle/>
                    <a:p>
                      <a:pPr algn="ctr"/>
                      <a:r>
                        <a:rPr lang="en-US" sz="1800" baseline="0" dirty="0"/>
                        <a:t>INDIKATOR PENILAIAN KENAIKAN JABATAN AKADEMIK</a:t>
                      </a:r>
                      <a:endParaRPr lang="en-US" sz="1800" dirty="0"/>
                    </a:p>
                  </a:txBody>
                  <a:tcPr anchor="ctr">
                    <a:solidFill>
                      <a:srgbClr val="002060"/>
                    </a:solidFill>
                  </a:tcPr>
                </a:tc>
                <a:extLst>
                  <a:ext uri="{0D108BD9-81ED-4DB2-BD59-A6C34878D82A}">
                    <a16:rowId xmlns:a16="http://schemas.microsoft.com/office/drawing/2014/main" val="10000"/>
                  </a:ext>
                </a:extLst>
              </a:tr>
              <a:tr h="4190219">
                <a:tc>
                  <a:txBody>
                    <a:bodyPr/>
                    <a:lstStyle/>
                    <a:p>
                      <a:pPr marL="0" indent="0">
                        <a:buFont typeface="Wingdings" pitchFamily="2" charset="2"/>
                        <a:buNone/>
                      </a:pPr>
                      <a:r>
                        <a:rPr lang="en-US" sz="2400" b="1" dirty="0" err="1">
                          <a:solidFill>
                            <a:srgbClr val="00B050"/>
                          </a:solidFill>
                        </a:rPr>
                        <a:t>Asisten</a:t>
                      </a:r>
                      <a:r>
                        <a:rPr lang="en-US" sz="2400" b="1" baseline="0" dirty="0">
                          <a:solidFill>
                            <a:srgbClr val="00B050"/>
                          </a:solidFill>
                        </a:rPr>
                        <a:t> </a:t>
                      </a:r>
                      <a:r>
                        <a:rPr lang="en-US" sz="2400" b="1" baseline="0" dirty="0" err="1">
                          <a:solidFill>
                            <a:srgbClr val="00B050"/>
                          </a:solidFill>
                        </a:rPr>
                        <a:t>Ahli</a:t>
                      </a:r>
                      <a:endParaRPr lang="en-US" sz="2400" b="1" dirty="0">
                        <a:solidFill>
                          <a:srgbClr val="00B050"/>
                        </a:solidFill>
                      </a:endParaRPr>
                    </a:p>
                  </a:txBody>
                  <a:tcPr>
                    <a:solidFill>
                      <a:schemeClr val="accent5">
                        <a:lumMod val="20000"/>
                        <a:lumOff val="80000"/>
                      </a:schemeClr>
                    </a:solidFill>
                  </a:tcPr>
                </a:tc>
                <a:tc>
                  <a:txBody>
                    <a:bodyPr/>
                    <a:lstStyle/>
                    <a:p>
                      <a:pPr marL="457200" indent="-457200">
                        <a:buFont typeface="Arial" pitchFamily="34" charset="0"/>
                        <a:buAutoNum type="arabicPeriod"/>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angka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kredit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yg</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memenuhi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persyaratan</a:t>
                      </a:r>
                      <a:r>
                        <a:rPr lang="en-US" sz="2400" kern="1200" baseline="0" dirty="0">
                          <a:solidFill>
                            <a:schemeClr val="tx1"/>
                          </a:solidFill>
                          <a:effectLst/>
                          <a:latin typeface="+mn-lt"/>
                          <a:ea typeface="+mn-ea"/>
                          <a:cs typeface="+mn-cs"/>
                        </a:rPr>
                        <a:t> dg </a:t>
                      </a:r>
                      <a:r>
                        <a:rPr lang="en-US" sz="2400" kern="1200" baseline="0" dirty="0" err="1">
                          <a:solidFill>
                            <a:schemeClr val="tx1"/>
                          </a:solidFill>
                          <a:effectLst/>
                          <a:latin typeface="+mn-lt"/>
                          <a:ea typeface="+mn-ea"/>
                          <a:cs typeface="+mn-cs"/>
                        </a:rPr>
                        <a:t>proporsi</a:t>
                      </a:r>
                      <a:r>
                        <a:rPr lang="en-US" sz="2400" kern="1200" baseline="0" dirty="0">
                          <a:solidFill>
                            <a:schemeClr val="tx1"/>
                          </a:solidFill>
                          <a:effectLst/>
                          <a:latin typeface="+mn-lt"/>
                          <a:ea typeface="+mn-ea"/>
                          <a:cs typeface="+mn-cs"/>
                        </a:rPr>
                        <a:t>:</a:t>
                      </a:r>
                    </a:p>
                    <a:p>
                      <a:pPr marL="920750" indent="-457200">
                        <a:buFont typeface="+mj-lt"/>
                        <a:buAutoNum type="alphaLcPeriod"/>
                      </a:pPr>
                      <a:r>
                        <a:rPr lang="en-US" sz="2400" kern="1200" baseline="0" dirty="0" err="1">
                          <a:solidFill>
                            <a:schemeClr val="tx1"/>
                          </a:solidFill>
                          <a:effectLst/>
                          <a:latin typeface="+mn-lt"/>
                          <a:ea typeface="+mn-ea"/>
                          <a:cs typeface="+mn-cs"/>
                        </a:rPr>
                        <a:t>Pendidikan</a:t>
                      </a:r>
                      <a:r>
                        <a:rPr lang="en-US" sz="2400" kern="1200" baseline="0" dirty="0">
                          <a:solidFill>
                            <a:schemeClr val="tx1"/>
                          </a:solidFill>
                          <a:effectLst/>
                          <a:latin typeface="+mn-lt"/>
                          <a:ea typeface="+mn-ea"/>
                          <a:cs typeface="+mn-cs"/>
                        </a:rPr>
                        <a:t> 		: ≥ 55%</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Penelitian</a:t>
                      </a:r>
                      <a:r>
                        <a:rPr lang="en-US" sz="2400" kern="1200" baseline="0" dirty="0">
                          <a:solidFill>
                            <a:schemeClr val="tx1"/>
                          </a:solidFill>
                          <a:effectLst/>
                          <a:latin typeface="+mn-lt"/>
                          <a:ea typeface="+mn-ea"/>
                          <a:cs typeface="+mn-cs"/>
                        </a:rPr>
                        <a:t> 		: ≥ 25%</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Pengabdian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kpd</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Masyarakat</a:t>
                      </a:r>
                      <a:r>
                        <a:rPr lang="en-US" sz="2400" kern="1200" baseline="0" dirty="0">
                          <a:solidFill>
                            <a:schemeClr val="tx1"/>
                          </a:solidFill>
                          <a:effectLst/>
                          <a:latin typeface="+mn-lt"/>
                          <a:ea typeface="+mn-ea"/>
                          <a:cs typeface="+mn-cs"/>
                        </a:rPr>
                        <a:t> 	: ≤ 10 %</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Penunjang</a:t>
                      </a:r>
                      <a:r>
                        <a:rPr lang="en-US" sz="2400" kern="1200" baseline="0" dirty="0">
                          <a:solidFill>
                            <a:schemeClr val="tx1"/>
                          </a:solidFill>
                          <a:effectLst/>
                          <a:latin typeface="+mn-lt"/>
                          <a:ea typeface="+mn-ea"/>
                          <a:cs typeface="+mn-cs"/>
                        </a:rPr>
                        <a:t> Tri Dharma	: ≤ 10 %</a:t>
                      </a:r>
                    </a:p>
                    <a:p>
                      <a:pPr marL="457200" indent="-457200">
                        <a:buFont typeface="+mj-lt"/>
                        <a:buAutoNum type="arabicPeriod" startAt="2"/>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karya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ilmiah</a:t>
                      </a:r>
                      <a:r>
                        <a:rPr lang="en-US" sz="2400" kern="1200" baseline="0" dirty="0">
                          <a:solidFill>
                            <a:schemeClr val="tx1"/>
                          </a:solidFill>
                          <a:effectLst/>
                          <a:latin typeface="+mn-lt"/>
                          <a:ea typeface="+mn-ea"/>
                          <a:cs typeface="+mn-cs"/>
                        </a:rPr>
                        <a:t> yang </a:t>
                      </a:r>
                      <a:r>
                        <a:rPr lang="en-US" sz="2400" kern="1200" baseline="0" dirty="0" err="1">
                          <a:solidFill>
                            <a:schemeClr val="tx1"/>
                          </a:solidFill>
                          <a:effectLst/>
                          <a:latin typeface="+mn-lt"/>
                          <a:ea typeface="+mn-ea"/>
                          <a:cs typeface="+mn-cs"/>
                        </a:rPr>
                        <a:t>dipublikasikan</a:t>
                      </a:r>
                      <a:r>
                        <a:rPr lang="en-US" sz="2400" kern="1200" baseline="0" dirty="0">
                          <a:solidFill>
                            <a:schemeClr val="tx1"/>
                          </a:solidFill>
                          <a:effectLst/>
                          <a:latin typeface="+mn-lt"/>
                          <a:ea typeface="+mn-ea"/>
                          <a:cs typeface="+mn-cs"/>
                        </a:rPr>
                        <a:t> di </a:t>
                      </a:r>
                      <a:r>
                        <a:rPr lang="en-US" sz="2400" kern="1200" baseline="0" dirty="0" err="1">
                          <a:solidFill>
                            <a:schemeClr val="tx1"/>
                          </a:solidFill>
                          <a:effectLst/>
                          <a:latin typeface="+mn-lt"/>
                          <a:ea typeface="+mn-ea"/>
                          <a:cs typeface="+mn-cs"/>
                        </a:rPr>
                        <a:t>jurnal</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nasional</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sebagai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penulis</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pertama</a:t>
                      </a:r>
                      <a:endParaRPr lang="en-US" sz="2400" kern="1200" baseline="0" dirty="0">
                        <a:solidFill>
                          <a:schemeClr val="tx1"/>
                        </a:solidFill>
                        <a:effectLst/>
                        <a:latin typeface="+mn-lt"/>
                        <a:ea typeface="+mn-ea"/>
                        <a:cs typeface="+mn-cs"/>
                      </a:endParaRPr>
                    </a:p>
                    <a:p>
                      <a:pPr marL="457200" indent="-457200">
                        <a:buFont typeface="+mj-lt"/>
                        <a:buAutoNum type="arabicPeriod" startAt="2"/>
                      </a:pPr>
                      <a:r>
                        <a:rPr lang="en-US" sz="2400" kern="1200" baseline="0" dirty="0">
                          <a:solidFill>
                            <a:schemeClr val="tx1"/>
                          </a:solidFill>
                          <a:effectLst/>
                          <a:latin typeface="+mn-lt"/>
                          <a:ea typeface="+mn-ea"/>
                          <a:cs typeface="+mn-cs"/>
                        </a:rPr>
                        <a:t>DP3 </a:t>
                      </a:r>
                      <a:r>
                        <a:rPr lang="en-US" sz="2400" kern="1200" baseline="0" dirty="0" err="1">
                          <a:solidFill>
                            <a:schemeClr val="tx1"/>
                          </a:solidFill>
                          <a:effectLst/>
                          <a:latin typeface="+mn-lt"/>
                          <a:ea typeface="+mn-ea"/>
                          <a:cs typeface="+mn-cs"/>
                        </a:rPr>
                        <a:t>atau</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dokumen</a:t>
                      </a:r>
                      <a:r>
                        <a:rPr lang="en-US" sz="2400" kern="1200" baseline="0" dirty="0">
                          <a:solidFill>
                            <a:schemeClr val="tx1"/>
                          </a:solidFill>
                          <a:effectLst/>
                          <a:latin typeface="+mn-lt"/>
                          <a:ea typeface="+mn-ea"/>
                          <a:cs typeface="+mn-cs"/>
                        </a:rPr>
                        <a:t> lain yang </a:t>
                      </a:r>
                      <a:r>
                        <a:rPr lang="en-US" sz="2400" kern="1200" baseline="0" dirty="0" err="1">
                          <a:solidFill>
                            <a:schemeClr val="tx1"/>
                          </a:solidFill>
                          <a:effectLst/>
                          <a:latin typeface="+mn-lt"/>
                          <a:ea typeface="+mn-ea"/>
                          <a:cs typeface="+mn-cs"/>
                        </a:rPr>
                        <a:t>setara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dengan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nilai</a:t>
                      </a:r>
                      <a:r>
                        <a:rPr lang="en-US" sz="2400" kern="1200" baseline="0" dirty="0">
                          <a:solidFill>
                            <a:schemeClr val="tx1"/>
                          </a:solidFill>
                          <a:effectLst/>
                          <a:latin typeface="+mn-lt"/>
                          <a:ea typeface="+mn-ea"/>
                          <a:cs typeface="+mn-cs"/>
                        </a:rPr>
                        <a:t> minimal </a:t>
                      </a:r>
                      <a:r>
                        <a:rPr lang="en-US" sz="2400" kern="1200" baseline="0" dirty="0" err="1">
                          <a:solidFill>
                            <a:schemeClr val="tx1"/>
                          </a:solidFill>
                          <a:effectLst/>
                          <a:latin typeface="+mn-lt"/>
                          <a:ea typeface="+mn-ea"/>
                          <a:cs typeface="+mn-cs"/>
                        </a:rPr>
                        <a:t>baik</a:t>
                      </a:r>
                      <a:r>
                        <a:rPr lang="en-US" sz="2400" kern="1200" baseline="0" dirty="0">
                          <a:solidFill>
                            <a:schemeClr val="tx1"/>
                          </a:solidFill>
                          <a:effectLst/>
                          <a:latin typeface="+mn-lt"/>
                          <a:ea typeface="+mn-ea"/>
                          <a:cs typeface="+mn-cs"/>
                        </a:rPr>
                        <a:t> &amp; </a:t>
                      </a:r>
                      <a:r>
                        <a:rPr lang="en-US" sz="2400" kern="1200" baseline="0" dirty="0" err="1">
                          <a:solidFill>
                            <a:schemeClr val="tx1"/>
                          </a:solidFill>
                          <a:effectLst/>
                          <a:latin typeface="+mn-lt"/>
                          <a:ea typeface="+mn-ea"/>
                          <a:cs typeface="+mn-cs"/>
                        </a:rPr>
                        <a:t>pertimbangan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senat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fakultas</a:t>
                      </a:r>
                      <a:endParaRPr lang="id-ID" sz="2400" kern="1200" baseline="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24</a:t>
            </a:fld>
            <a:endParaRPr lang="en-US"/>
          </a:p>
        </p:txBody>
      </p:sp>
    </p:spTree>
    <p:extLst>
      <p:ext uri="{BB962C8B-B14F-4D97-AF65-F5344CB8AC3E}">
        <p14:creationId xmlns:p14="http://schemas.microsoft.com/office/powerpoint/2010/main" val="1562402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941804289"/>
              </p:ext>
            </p:extLst>
          </p:nvPr>
        </p:nvGraphicFramePr>
        <p:xfrm>
          <a:off x="1510145" y="1071547"/>
          <a:ext cx="9297763" cy="5086357"/>
        </p:xfrm>
        <a:graphic>
          <a:graphicData uri="http://schemas.openxmlformats.org/drawingml/2006/table">
            <a:tbl>
              <a:tblPr firstRow="1" bandRow="1">
                <a:tableStyleId>{5C22544A-7EE6-4342-B048-85BDC9FD1C3A}</a:tableStyleId>
              </a:tblPr>
              <a:tblGrid>
                <a:gridCol w="1571382">
                  <a:extLst>
                    <a:ext uri="{9D8B030D-6E8A-4147-A177-3AD203B41FA5}">
                      <a16:colId xmlns:a16="http://schemas.microsoft.com/office/drawing/2014/main" val="20000"/>
                    </a:ext>
                  </a:extLst>
                </a:gridCol>
                <a:gridCol w="7726381">
                  <a:extLst>
                    <a:ext uri="{9D8B030D-6E8A-4147-A177-3AD203B41FA5}">
                      <a16:colId xmlns:a16="http://schemas.microsoft.com/office/drawing/2014/main" val="20001"/>
                    </a:ext>
                  </a:extLst>
                </a:gridCol>
              </a:tblGrid>
              <a:tr h="9715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JABATAN AKADEMIK</a:t>
                      </a:r>
                    </a:p>
                  </a:txBody>
                  <a:tcPr>
                    <a:solidFill>
                      <a:srgbClr val="002060"/>
                    </a:solidFill>
                  </a:tcPr>
                </a:tc>
                <a:tc>
                  <a:txBody>
                    <a:bodyPr/>
                    <a:lstStyle/>
                    <a:p>
                      <a:pPr algn="ctr"/>
                      <a:r>
                        <a:rPr lang="en-US" sz="1800" baseline="0" dirty="0"/>
                        <a:t>INDIKATOR PENILAIAN KENAIKAN JABATAN AKADEMIK</a:t>
                      </a:r>
                      <a:endParaRPr lang="en-US" sz="1800" dirty="0"/>
                    </a:p>
                  </a:txBody>
                  <a:tcPr anchor="ctr">
                    <a:solidFill>
                      <a:srgbClr val="002060"/>
                    </a:solidFill>
                  </a:tcPr>
                </a:tc>
                <a:extLst>
                  <a:ext uri="{0D108BD9-81ED-4DB2-BD59-A6C34878D82A}">
                    <a16:rowId xmlns:a16="http://schemas.microsoft.com/office/drawing/2014/main" val="10000"/>
                  </a:ext>
                </a:extLst>
              </a:tr>
              <a:tr h="3886227">
                <a:tc>
                  <a:txBody>
                    <a:bodyPr/>
                    <a:lstStyle/>
                    <a:p>
                      <a:pPr marL="0" indent="0">
                        <a:buFont typeface="Wingdings" pitchFamily="2" charset="2"/>
                        <a:buNone/>
                      </a:pPr>
                      <a:r>
                        <a:rPr lang="en-US" sz="2400" b="1" dirty="0" err="1">
                          <a:solidFill>
                            <a:srgbClr val="00B050"/>
                          </a:solidFill>
                        </a:rPr>
                        <a:t>Lektor</a:t>
                      </a:r>
                      <a:endParaRPr lang="en-US" sz="2400" b="1" dirty="0">
                        <a:solidFill>
                          <a:srgbClr val="00B050"/>
                        </a:solidFill>
                      </a:endParaRPr>
                    </a:p>
                  </a:txBody>
                  <a:tcPr>
                    <a:solidFill>
                      <a:schemeClr val="accent3">
                        <a:lumMod val="20000"/>
                        <a:lumOff val="80000"/>
                      </a:schemeClr>
                    </a:solidFill>
                  </a:tcPr>
                </a:tc>
                <a:tc>
                  <a:txBody>
                    <a:bodyPr/>
                    <a:lstStyle/>
                    <a:p>
                      <a:pPr marL="457200" indent="-457200">
                        <a:buFont typeface="Arial" pitchFamily="34" charset="0"/>
                        <a:buAutoNum type="arabicPeriod"/>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angka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kredit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yg</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memenuhi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persyaratan</a:t>
                      </a:r>
                      <a:r>
                        <a:rPr lang="en-US" sz="2400" kern="1200" baseline="0" dirty="0">
                          <a:solidFill>
                            <a:schemeClr val="tx1"/>
                          </a:solidFill>
                          <a:effectLst/>
                          <a:latin typeface="+mn-lt"/>
                          <a:ea typeface="+mn-ea"/>
                          <a:cs typeface="+mn-cs"/>
                        </a:rPr>
                        <a:t> dg </a:t>
                      </a:r>
                      <a:r>
                        <a:rPr lang="en-US" sz="2400" kern="1200" baseline="0" dirty="0" err="1">
                          <a:solidFill>
                            <a:schemeClr val="tx1"/>
                          </a:solidFill>
                          <a:effectLst/>
                          <a:latin typeface="+mn-lt"/>
                          <a:ea typeface="+mn-ea"/>
                          <a:cs typeface="+mn-cs"/>
                        </a:rPr>
                        <a:t>proporsi</a:t>
                      </a:r>
                      <a:r>
                        <a:rPr lang="en-US" sz="2400" kern="1200" baseline="0" dirty="0">
                          <a:solidFill>
                            <a:schemeClr val="tx1"/>
                          </a:solidFill>
                          <a:effectLst/>
                          <a:latin typeface="+mn-lt"/>
                          <a:ea typeface="+mn-ea"/>
                          <a:cs typeface="+mn-cs"/>
                        </a:rPr>
                        <a:t>:</a:t>
                      </a:r>
                    </a:p>
                    <a:p>
                      <a:pPr marL="920750" indent="-457200">
                        <a:buFont typeface="+mj-lt"/>
                        <a:buAutoNum type="alphaLcPeriod"/>
                      </a:pPr>
                      <a:r>
                        <a:rPr lang="en-US" sz="2400" kern="1200" baseline="0" dirty="0" err="1">
                          <a:solidFill>
                            <a:schemeClr val="tx1"/>
                          </a:solidFill>
                          <a:effectLst/>
                          <a:latin typeface="+mn-lt"/>
                          <a:ea typeface="+mn-ea"/>
                          <a:cs typeface="+mn-cs"/>
                        </a:rPr>
                        <a:t>Pendidikan</a:t>
                      </a:r>
                      <a:r>
                        <a:rPr lang="en-US" sz="2400" kern="1200" baseline="0" dirty="0">
                          <a:solidFill>
                            <a:schemeClr val="tx1"/>
                          </a:solidFill>
                          <a:effectLst/>
                          <a:latin typeface="+mn-lt"/>
                          <a:ea typeface="+mn-ea"/>
                          <a:cs typeface="+mn-cs"/>
                        </a:rPr>
                        <a:t> 		: ≥ 45%</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Penelitian</a:t>
                      </a:r>
                      <a:r>
                        <a:rPr lang="en-US" sz="2400" kern="1200" baseline="0" dirty="0">
                          <a:solidFill>
                            <a:schemeClr val="tx1"/>
                          </a:solidFill>
                          <a:effectLst/>
                          <a:latin typeface="+mn-lt"/>
                          <a:ea typeface="+mn-ea"/>
                          <a:cs typeface="+mn-cs"/>
                        </a:rPr>
                        <a:t> 		: ≥ 35%</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Pengabdian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kpd</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Masyarakat</a:t>
                      </a:r>
                      <a:r>
                        <a:rPr lang="en-US" sz="2400" kern="1200" baseline="0" dirty="0">
                          <a:solidFill>
                            <a:schemeClr val="tx1"/>
                          </a:solidFill>
                          <a:effectLst/>
                          <a:latin typeface="+mn-lt"/>
                          <a:ea typeface="+mn-ea"/>
                          <a:cs typeface="+mn-cs"/>
                        </a:rPr>
                        <a:t> 	: ≤ 10 %</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Penunjang</a:t>
                      </a:r>
                      <a:r>
                        <a:rPr lang="en-US" sz="2400" kern="1200" baseline="0" dirty="0">
                          <a:solidFill>
                            <a:schemeClr val="tx1"/>
                          </a:solidFill>
                          <a:effectLst/>
                          <a:latin typeface="+mn-lt"/>
                          <a:ea typeface="+mn-ea"/>
                          <a:cs typeface="+mn-cs"/>
                        </a:rPr>
                        <a:t> Tri Dharma	: ≤ 10 %</a:t>
                      </a:r>
                    </a:p>
                    <a:p>
                      <a:pPr marL="457200" indent="-457200">
                        <a:buFont typeface="+mj-lt"/>
                        <a:buAutoNum type="arabicPeriod" startAt="2"/>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karya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ilmiah</a:t>
                      </a:r>
                      <a:r>
                        <a:rPr lang="en-US" sz="2400" kern="1200" baseline="0" dirty="0">
                          <a:solidFill>
                            <a:schemeClr val="tx1"/>
                          </a:solidFill>
                          <a:effectLst/>
                          <a:latin typeface="+mn-lt"/>
                          <a:ea typeface="+mn-ea"/>
                          <a:cs typeface="+mn-cs"/>
                        </a:rPr>
                        <a:t> yang </a:t>
                      </a:r>
                      <a:r>
                        <a:rPr lang="en-US" sz="2400" kern="1200" baseline="0" dirty="0" err="1">
                          <a:solidFill>
                            <a:schemeClr val="tx1"/>
                          </a:solidFill>
                          <a:effectLst/>
                          <a:latin typeface="+mn-lt"/>
                          <a:ea typeface="+mn-ea"/>
                          <a:cs typeface="+mn-cs"/>
                        </a:rPr>
                        <a:t>dipublikasikan</a:t>
                      </a:r>
                      <a:r>
                        <a:rPr lang="en-US" sz="2400" kern="1200" baseline="0" dirty="0">
                          <a:solidFill>
                            <a:schemeClr val="tx1"/>
                          </a:solidFill>
                          <a:effectLst/>
                          <a:latin typeface="+mn-lt"/>
                          <a:ea typeface="+mn-ea"/>
                          <a:cs typeface="+mn-cs"/>
                        </a:rPr>
                        <a:t> di </a:t>
                      </a:r>
                      <a:r>
                        <a:rPr lang="en-US" sz="2400" kern="1200" baseline="0" dirty="0" err="1">
                          <a:solidFill>
                            <a:schemeClr val="tx1"/>
                          </a:solidFill>
                          <a:effectLst/>
                          <a:latin typeface="+mn-lt"/>
                          <a:ea typeface="+mn-ea"/>
                          <a:cs typeface="+mn-cs"/>
                        </a:rPr>
                        <a:t>jurnal</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nasional</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sebagai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penulis</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pertama</a:t>
                      </a:r>
                      <a:endParaRPr lang="en-US" sz="2400" kern="1200" baseline="0" dirty="0">
                        <a:solidFill>
                          <a:schemeClr val="tx1"/>
                        </a:solidFill>
                        <a:effectLst/>
                        <a:latin typeface="+mn-lt"/>
                        <a:ea typeface="+mn-ea"/>
                        <a:cs typeface="+mn-cs"/>
                      </a:endParaRPr>
                    </a:p>
                    <a:p>
                      <a:pPr marL="457200" indent="-457200">
                        <a:buFont typeface="+mj-lt"/>
                        <a:buAutoNum type="arabicPeriod" startAt="2"/>
                      </a:pPr>
                      <a:r>
                        <a:rPr lang="en-US" sz="2400" kern="1200" baseline="0" dirty="0">
                          <a:solidFill>
                            <a:schemeClr val="tx1"/>
                          </a:solidFill>
                          <a:effectLst/>
                          <a:latin typeface="+mn-lt"/>
                          <a:ea typeface="+mn-ea"/>
                          <a:cs typeface="+mn-cs"/>
                        </a:rPr>
                        <a:t>DP3 </a:t>
                      </a:r>
                      <a:r>
                        <a:rPr lang="en-US" sz="2400" kern="1200" baseline="0" dirty="0" err="1">
                          <a:solidFill>
                            <a:schemeClr val="tx1"/>
                          </a:solidFill>
                          <a:effectLst/>
                          <a:latin typeface="+mn-lt"/>
                          <a:ea typeface="+mn-ea"/>
                          <a:cs typeface="+mn-cs"/>
                        </a:rPr>
                        <a:t>atau</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dokumen</a:t>
                      </a:r>
                      <a:r>
                        <a:rPr lang="en-US" sz="2400" kern="1200" baseline="0" dirty="0">
                          <a:solidFill>
                            <a:schemeClr val="tx1"/>
                          </a:solidFill>
                          <a:effectLst/>
                          <a:latin typeface="+mn-lt"/>
                          <a:ea typeface="+mn-ea"/>
                          <a:cs typeface="+mn-cs"/>
                        </a:rPr>
                        <a:t> lain yang </a:t>
                      </a:r>
                      <a:r>
                        <a:rPr lang="en-US" sz="2400" kern="1200" baseline="0" dirty="0" err="1">
                          <a:solidFill>
                            <a:schemeClr val="tx1"/>
                          </a:solidFill>
                          <a:effectLst/>
                          <a:latin typeface="+mn-lt"/>
                          <a:ea typeface="+mn-ea"/>
                          <a:cs typeface="+mn-cs"/>
                        </a:rPr>
                        <a:t>setara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dengan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nilai</a:t>
                      </a:r>
                      <a:r>
                        <a:rPr lang="en-US" sz="2400" kern="1200" baseline="0" dirty="0">
                          <a:solidFill>
                            <a:schemeClr val="tx1"/>
                          </a:solidFill>
                          <a:effectLst/>
                          <a:latin typeface="+mn-lt"/>
                          <a:ea typeface="+mn-ea"/>
                          <a:cs typeface="+mn-cs"/>
                        </a:rPr>
                        <a:t> minimal </a:t>
                      </a:r>
                      <a:r>
                        <a:rPr lang="en-US" sz="2400" kern="1200" baseline="0" dirty="0" err="1">
                          <a:solidFill>
                            <a:schemeClr val="tx1"/>
                          </a:solidFill>
                          <a:effectLst/>
                          <a:latin typeface="+mn-lt"/>
                          <a:ea typeface="+mn-ea"/>
                          <a:cs typeface="+mn-cs"/>
                        </a:rPr>
                        <a:t>baik</a:t>
                      </a:r>
                      <a:r>
                        <a:rPr lang="en-US" sz="2400" kern="1200" baseline="0" dirty="0">
                          <a:solidFill>
                            <a:schemeClr val="tx1"/>
                          </a:solidFill>
                          <a:effectLst/>
                          <a:latin typeface="+mn-lt"/>
                          <a:ea typeface="+mn-ea"/>
                          <a:cs typeface="+mn-cs"/>
                        </a:rPr>
                        <a:t> &amp; </a:t>
                      </a:r>
                      <a:r>
                        <a:rPr lang="en-US" sz="2400" kern="1200" baseline="0" dirty="0" err="1">
                          <a:solidFill>
                            <a:schemeClr val="tx1"/>
                          </a:solidFill>
                          <a:effectLst/>
                          <a:latin typeface="+mn-lt"/>
                          <a:ea typeface="+mn-ea"/>
                          <a:cs typeface="+mn-cs"/>
                        </a:rPr>
                        <a:t>pertimbangan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senat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fakultas</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serta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sertifikat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pendidik</a:t>
                      </a:r>
                      <a:r>
                        <a:rPr lang="en-US" sz="2400" kern="1200" baseline="0" dirty="0">
                          <a:solidFill>
                            <a:schemeClr val="tx1"/>
                          </a:solidFill>
                          <a:effectLst/>
                          <a:latin typeface="+mn-lt"/>
                          <a:ea typeface="+mn-ea"/>
                          <a:cs typeface="+mn-cs"/>
                        </a:rPr>
                        <a:t>.</a:t>
                      </a:r>
                      <a:endParaRPr lang="id-ID" sz="2400" kern="1200" baseline="0" dirty="0">
                        <a:solidFill>
                          <a:schemeClr val="tx1"/>
                        </a:solidFill>
                        <a:effectLst/>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25</a:t>
            </a:fld>
            <a:endParaRPr lang="en-US"/>
          </a:p>
        </p:txBody>
      </p:sp>
    </p:spTree>
    <p:extLst>
      <p:ext uri="{BB962C8B-B14F-4D97-AF65-F5344CB8AC3E}">
        <p14:creationId xmlns:p14="http://schemas.microsoft.com/office/powerpoint/2010/main" val="298625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892430639"/>
              </p:ext>
            </p:extLst>
          </p:nvPr>
        </p:nvGraphicFramePr>
        <p:xfrm>
          <a:off x="1631504" y="1036320"/>
          <a:ext cx="9880942" cy="5062954"/>
        </p:xfrm>
        <a:graphic>
          <a:graphicData uri="http://schemas.openxmlformats.org/drawingml/2006/table">
            <a:tbl>
              <a:tblPr firstRow="1" bandRow="1">
                <a:tableStyleId>{5C22544A-7EE6-4342-B048-85BDC9FD1C3A}</a:tableStyleId>
              </a:tblPr>
              <a:tblGrid>
                <a:gridCol w="1669943">
                  <a:extLst>
                    <a:ext uri="{9D8B030D-6E8A-4147-A177-3AD203B41FA5}">
                      <a16:colId xmlns:a16="http://schemas.microsoft.com/office/drawing/2014/main" val="20000"/>
                    </a:ext>
                  </a:extLst>
                </a:gridCol>
                <a:gridCol w="8210999">
                  <a:extLst>
                    <a:ext uri="{9D8B030D-6E8A-4147-A177-3AD203B41FA5}">
                      <a16:colId xmlns:a16="http://schemas.microsoft.com/office/drawing/2014/main" val="20001"/>
                    </a:ext>
                  </a:extLst>
                </a:gridCol>
              </a:tblGrid>
              <a:tr h="7464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JABATAN AKADEMIK</a:t>
                      </a:r>
                    </a:p>
                  </a:txBody>
                  <a:tcPr>
                    <a:solidFill>
                      <a:srgbClr val="002060"/>
                    </a:solidFill>
                  </a:tcPr>
                </a:tc>
                <a:tc>
                  <a:txBody>
                    <a:bodyPr/>
                    <a:lstStyle/>
                    <a:p>
                      <a:pPr algn="ctr"/>
                      <a:r>
                        <a:rPr lang="en-US" sz="2000" baseline="0" dirty="0"/>
                        <a:t>INDIKATOR PENILAIAN KENAIKAN JABATAN AKADEMIK</a:t>
                      </a:r>
                      <a:endParaRPr lang="en-US" sz="2000" dirty="0"/>
                    </a:p>
                  </a:txBody>
                  <a:tcPr>
                    <a:solidFill>
                      <a:srgbClr val="002060"/>
                    </a:solidFill>
                  </a:tcPr>
                </a:tc>
                <a:extLst>
                  <a:ext uri="{0D108BD9-81ED-4DB2-BD59-A6C34878D82A}">
                    <a16:rowId xmlns:a16="http://schemas.microsoft.com/office/drawing/2014/main" val="10000"/>
                  </a:ext>
                </a:extLst>
              </a:tr>
              <a:tr h="4316493">
                <a:tc>
                  <a:txBody>
                    <a:bodyPr/>
                    <a:lstStyle/>
                    <a:p>
                      <a:pPr marL="0" indent="0">
                        <a:buFont typeface="Wingdings" pitchFamily="2" charset="2"/>
                        <a:buNone/>
                      </a:pPr>
                      <a:r>
                        <a:rPr lang="en-US" sz="2400" b="1" dirty="0" err="1">
                          <a:solidFill>
                            <a:srgbClr val="00B050"/>
                          </a:solidFill>
                        </a:rPr>
                        <a:t>Lektor</a:t>
                      </a:r>
                      <a:r>
                        <a:rPr lang="en-US" sz="2400" b="1" dirty="0">
                          <a:solidFill>
                            <a:srgbClr val="00B050"/>
                          </a:solidFill>
                        </a:rPr>
                        <a:t> </a:t>
                      </a:r>
                      <a:r>
                        <a:rPr lang="en-US" sz="2400" b="1" dirty="0" err="1">
                          <a:solidFill>
                            <a:srgbClr val="00B050"/>
                          </a:solidFill>
                        </a:rPr>
                        <a:t>Kepala</a:t>
                      </a:r>
                      <a:endParaRPr lang="en-US" sz="2400" b="1" dirty="0">
                        <a:solidFill>
                          <a:srgbClr val="00B050"/>
                        </a:solidFill>
                      </a:endParaRPr>
                    </a:p>
                  </a:txBody>
                  <a:tcPr>
                    <a:solidFill>
                      <a:schemeClr val="accent5">
                        <a:lumMod val="20000"/>
                        <a:lumOff val="80000"/>
                      </a:schemeClr>
                    </a:solidFill>
                  </a:tcPr>
                </a:tc>
                <a:tc>
                  <a:txBody>
                    <a:bodyPr/>
                    <a:lstStyle/>
                    <a:p>
                      <a:pPr marL="457200" indent="-457200">
                        <a:buFont typeface="Arial" pitchFamily="34" charset="0"/>
                        <a:buAutoNum type="arabicPeriod"/>
                      </a:pPr>
                      <a:r>
                        <a:rPr lang="en-US" sz="2000" kern="1200" baseline="0" dirty="0" err="1">
                          <a:solidFill>
                            <a:schemeClr val="tx1"/>
                          </a:solidFill>
                          <a:effectLst/>
                          <a:latin typeface="+mn-lt"/>
                          <a:ea typeface="+mn-ea"/>
                          <a:cs typeface="+mn-cs"/>
                        </a:rPr>
                        <a:t>Memiliki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angka</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kredit</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yg</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memenuhi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persyaratan</a:t>
                      </a:r>
                      <a:r>
                        <a:rPr lang="en-US" sz="2000" kern="1200" baseline="0" dirty="0">
                          <a:solidFill>
                            <a:schemeClr val="tx1"/>
                          </a:solidFill>
                          <a:effectLst/>
                          <a:latin typeface="+mn-lt"/>
                          <a:ea typeface="+mn-ea"/>
                          <a:cs typeface="+mn-cs"/>
                        </a:rPr>
                        <a:t> dg </a:t>
                      </a:r>
                      <a:r>
                        <a:rPr lang="en-US" sz="2000" kern="1200" baseline="0" dirty="0" err="1">
                          <a:solidFill>
                            <a:schemeClr val="tx1"/>
                          </a:solidFill>
                          <a:effectLst/>
                          <a:latin typeface="+mn-lt"/>
                          <a:ea typeface="+mn-ea"/>
                          <a:cs typeface="+mn-cs"/>
                        </a:rPr>
                        <a:t>proporsi</a:t>
                      </a:r>
                      <a:r>
                        <a:rPr lang="en-US" sz="2000" kern="1200" baseline="0" dirty="0">
                          <a:solidFill>
                            <a:schemeClr val="tx1"/>
                          </a:solidFill>
                          <a:effectLst/>
                          <a:latin typeface="+mn-lt"/>
                          <a:ea typeface="+mn-ea"/>
                          <a:cs typeface="+mn-cs"/>
                        </a:rPr>
                        <a:t>:</a:t>
                      </a:r>
                    </a:p>
                    <a:p>
                      <a:pPr marL="920750" indent="-457200">
                        <a:buFont typeface="+mj-lt"/>
                        <a:buAutoNum type="alphaLcPeriod"/>
                      </a:pPr>
                      <a:r>
                        <a:rPr lang="en-US" sz="2000" kern="1200" baseline="0" dirty="0" err="1">
                          <a:solidFill>
                            <a:schemeClr val="tx1"/>
                          </a:solidFill>
                          <a:effectLst/>
                          <a:latin typeface="+mn-lt"/>
                          <a:ea typeface="+mn-ea"/>
                          <a:cs typeface="+mn-cs"/>
                        </a:rPr>
                        <a:t>Pendidikan</a:t>
                      </a:r>
                      <a:r>
                        <a:rPr lang="en-US" sz="2000" kern="1200" baseline="0" dirty="0">
                          <a:solidFill>
                            <a:schemeClr val="tx1"/>
                          </a:solidFill>
                          <a:effectLst/>
                          <a:latin typeface="+mn-lt"/>
                          <a:ea typeface="+mn-ea"/>
                          <a:cs typeface="+mn-cs"/>
                        </a:rPr>
                        <a:t> 			: ≥ 40%</a:t>
                      </a:r>
                    </a:p>
                    <a:p>
                      <a:pPr marL="914400" indent="-450850">
                        <a:buFont typeface="Arial" pitchFamily="34" charset="0"/>
                        <a:buAutoNum type="alphaLcPeriod"/>
                        <a:tabLst>
                          <a:tab pos="914400" algn="l"/>
                        </a:tabLst>
                      </a:pPr>
                      <a:r>
                        <a:rPr lang="en-US" sz="2000" kern="1200" baseline="0" dirty="0" err="1">
                          <a:solidFill>
                            <a:schemeClr val="tx1"/>
                          </a:solidFill>
                          <a:effectLst/>
                          <a:latin typeface="+mn-lt"/>
                          <a:ea typeface="+mn-ea"/>
                          <a:cs typeface="+mn-cs"/>
                        </a:rPr>
                        <a:t>Penelitian</a:t>
                      </a:r>
                      <a:r>
                        <a:rPr lang="en-US" sz="2000" kern="1200" baseline="0" dirty="0">
                          <a:solidFill>
                            <a:schemeClr val="tx1"/>
                          </a:solidFill>
                          <a:effectLst/>
                          <a:latin typeface="+mn-lt"/>
                          <a:ea typeface="+mn-ea"/>
                          <a:cs typeface="+mn-cs"/>
                        </a:rPr>
                        <a:t> 			: ≥ 40%</a:t>
                      </a:r>
                    </a:p>
                    <a:p>
                      <a:pPr marL="914400" indent="-450850">
                        <a:buFont typeface="Arial" pitchFamily="34" charset="0"/>
                        <a:buAutoNum type="alphaLcPeriod"/>
                        <a:tabLst>
                          <a:tab pos="914400" algn="l"/>
                        </a:tabLst>
                      </a:pPr>
                      <a:r>
                        <a:rPr lang="en-US" sz="2000" kern="1200" baseline="0" dirty="0" err="1">
                          <a:solidFill>
                            <a:schemeClr val="tx1"/>
                          </a:solidFill>
                          <a:effectLst/>
                          <a:latin typeface="+mn-lt"/>
                          <a:ea typeface="+mn-ea"/>
                          <a:cs typeface="+mn-cs"/>
                        </a:rPr>
                        <a:t>Pengabdian</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kpd</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Masyarakat</a:t>
                      </a:r>
                      <a:r>
                        <a:rPr lang="en-US" sz="2000" kern="1200" baseline="0" dirty="0">
                          <a:solidFill>
                            <a:schemeClr val="tx1"/>
                          </a:solidFill>
                          <a:effectLst/>
                          <a:latin typeface="+mn-lt"/>
                          <a:ea typeface="+mn-ea"/>
                          <a:cs typeface="+mn-cs"/>
                        </a:rPr>
                        <a:t> 	: ≤ 10 %</a:t>
                      </a:r>
                    </a:p>
                    <a:p>
                      <a:pPr marL="914400" indent="-450850">
                        <a:buFont typeface="Arial" pitchFamily="34" charset="0"/>
                        <a:buAutoNum type="alphaLcPeriod"/>
                        <a:tabLst>
                          <a:tab pos="914400" algn="l"/>
                        </a:tabLst>
                      </a:pPr>
                      <a:r>
                        <a:rPr lang="en-US" sz="2000" kern="1200" baseline="0" dirty="0" err="1">
                          <a:solidFill>
                            <a:schemeClr val="tx1"/>
                          </a:solidFill>
                          <a:effectLst/>
                          <a:latin typeface="+mn-lt"/>
                          <a:ea typeface="+mn-ea"/>
                          <a:cs typeface="+mn-cs"/>
                        </a:rPr>
                        <a:t>Penunjang</a:t>
                      </a:r>
                      <a:r>
                        <a:rPr lang="en-US" sz="2000" kern="1200" baseline="0" dirty="0">
                          <a:solidFill>
                            <a:schemeClr val="tx1"/>
                          </a:solidFill>
                          <a:effectLst/>
                          <a:latin typeface="+mn-lt"/>
                          <a:ea typeface="+mn-ea"/>
                          <a:cs typeface="+mn-cs"/>
                        </a:rPr>
                        <a:t> Tri Dharma		: ≤ 10 %</a:t>
                      </a:r>
                    </a:p>
                    <a:p>
                      <a:pPr marL="457200" indent="-457200">
                        <a:buFont typeface="+mj-lt"/>
                        <a:buAutoNum type="arabicPeriod" startAt="2"/>
                      </a:pPr>
                      <a:r>
                        <a:rPr lang="en-US" sz="2000" kern="1200" baseline="0" dirty="0" err="1">
                          <a:solidFill>
                            <a:schemeClr val="tx1"/>
                          </a:solidFill>
                          <a:effectLst/>
                          <a:latin typeface="+mn-lt"/>
                          <a:ea typeface="+mn-ea"/>
                          <a:cs typeface="+mn-cs"/>
                        </a:rPr>
                        <a:t>Bagi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yg</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berijazah</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Doktor</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harus</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memiliki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karya</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ilmiah</a:t>
                      </a:r>
                      <a:r>
                        <a:rPr lang="en-US" sz="2000" kern="1200" baseline="0" dirty="0">
                          <a:solidFill>
                            <a:schemeClr val="tx1"/>
                          </a:solidFill>
                          <a:effectLst/>
                          <a:latin typeface="+mn-lt"/>
                          <a:ea typeface="+mn-ea"/>
                          <a:cs typeface="+mn-cs"/>
                        </a:rPr>
                        <a:t> yang </a:t>
                      </a:r>
                      <a:r>
                        <a:rPr lang="en-US" sz="2000" kern="1200" baseline="0" dirty="0" err="1">
                          <a:solidFill>
                            <a:schemeClr val="tx1"/>
                          </a:solidFill>
                          <a:effectLst/>
                          <a:latin typeface="+mn-lt"/>
                          <a:ea typeface="+mn-ea"/>
                          <a:cs typeface="+mn-cs"/>
                        </a:rPr>
                        <a:t>dipublikasikan</a:t>
                      </a:r>
                      <a:r>
                        <a:rPr lang="en-US" sz="2000" kern="1200" baseline="0" dirty="0">
                          <a:solidFill>
                            <a:schemeClr val="tx1"/>
                          </a:solidFill>
                          <a:effectLst/>
                          <a:latin typeface="+mn-lt"/>
                          <a:ea typeface="+mn-ea"/>
                          <a:cs typeface="+mn-cs"/>
                        </a:rPr>
                        <a:t> di </a:t>
                      </a:r>
                      <a:r>
                        <a:rPr lang="en-US" sz="2000" kern="1200" baseline="0" dirty="0" err="1">
                          <a:solidFill>
                            <a:schemeClr val="tx1"/>
                          </a:solidFill>
                          <a:effectLst/>
                          <a:latin typeface="+mn-lt"/>
                          <a:ea typeface="+mn-ea"/>
                          <a:cs typeface="+mn-cs"/>
                        </a:rPr>
                        <a:t>jurnal</a:t>
                      </a:r>
                      <a:r>
                        <a:rPr lang="en-US" sz="2000" kern="1200" baseline="0" dirty="0">
                          <a:solidFill>
                            <a:schemeClr val="tx1"/>
                          </a:solidFill>
                          <a:effectLst/>
                          <a:latin typeface="+mn-lt"/>
                          <a:ea typeface="+mn-ea"/>
                          <a:cs typeface="+mn-cs"/>
                        </a:rPr>
                        <a:t> </a:t>
                      </a:r>
                      <a:r>
                        <a:rPr lang="en-US" sz="2000" kern="1200" baseline="0" dirty="0" err="1">
                          <a:solidFill>
                            <a:srgbClr val="FF0000"/>
                          </a:solidFill>
                          <a:effectLst/>
                          <a:latin typeface="+mn-lt"/>
                          <a:ea typeface="+mn-ea"/>
                          <a:cs typeface="+mn-cs"/>
                        </a:rPr>
                        <a:t>nasional</a:t>
                      </a:r>
                      <a:r>
                        <a:rPr lang="en-US" sz="2000" kern="1200" baseline="0" dirty="0">
                          <a:solidFill>
                            <a:srgbClr val="FF0000"/>
                          </a:solidFill>
                          <a:effectLst/>
                          <a:latin typeface="+mn-lt"/>
                          <a:ea typeface="+mn-ea"/>
                          <a:cs typeface="+mn-cs"/>
                        </a:rPr>
                        <a:t> </a:t>
                      </a:r>
                      <a:r>
                        <a:rPr lang="en-US" sz="2000" kern="1200" baseline="0" dirty="0" err="1">
                          <a:solidFill>
                            <a:srgbClr val="FF0000"/>
                          </a:solidFill>
                          <a:effectLst/>
                          <a:latin typeface="+mn-lt"/>
                          <a:ea typeface="+mn-ea"/>
                          <a:cs typeface="+mn-cs"/>
                        </a:rPr>
                        <a:t>terakreditasi</a:t>
                      </a:r>
                      <a:r>
                        <a:rPr lang="en-US" sz="2000" kern="1200" baseline="0" dirty="0">
                          <a:solidFill>
                            <a:srgbClr val="FF0000"/>
                          </a:solidFill>
                          <a:effectLst/>
                          <a:latin typeface="+mn-lt"/>
                          <a:ea typeface="+mn-ea"/>
                          <a:cs typeface="+mn-cs"/>
                        </a:rPr>
                        <a:t> </a:t>
                      </a:r>
                      <a:r>
                        <a:rPr lang="en-US" sz="2000" kern="1200" baseline="0" dirty="0" err="1">
                          <a:solidFill>
                            <a:schemeClr val="tx1"/>
                          </a:solidFill>
                          <a:effectLst/>
                          <a:latin typeface="+mn-lt"/>
                          <a:ea typeface="+mn-ea"/>
                          <a:cs typeface="+mn-cs"/>
                        </a:rPr>
                        <a:t>sebagai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penulis</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pertama</a:t>
                      </a:r>
                      <a:endParaRPr lang="en-US" sz="2000" kern="1200" baseline="0" dirty="0">
                        <a:solidFill>
                          <a:schemeClr val="tx1"/>
                        </a:solidFill>
                        <a:effectLst/>
                        <a:latin typeface="+mn-lt"/>
                        <a:ea typeface="+mn-ea"/>
                        <a:cs typeface="+mn-cs"/>
                      </a:endParaRPr>
                    </a:p>
                    <a:p>
                      <a:pPr marL="457200" indent="-457200">
                        <a:buFont typeface="+mj-lt"/>
                        <a:buAutoNum type="arabicPeriod" startAt="2"/>
                      </a:pPr>
                      <a:r>
                        <a:rPr lang="en-US" sz="2000" kern="1200" baseline="0" dirty="0" err="1">
                          <a:solidFill>
                            <a:schemeClr val="tx1"/>
                          </a:solidFill>
                          <a:effectLst/>
                          <a:latin typeface="+mn-lt"/>
                          <a:ea typeface="+mn-ea"/>
                          <a:cs typeface="+mn-cs"/>
                        </a:rPr>
                        <a:t>Bagi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yg</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berijazah</a:t>
                      </a:r>
                      <a:r>
                        <a:rPr lang="en-US" sz="2000" kern="1200" baseline="0" dirty="0">
                          <a:solidFill>
                            <a:schemeClr val="tx1"/>
                          </a:solidFill>
                          <a:effectLst/>
                          <a:latin typeface="+mn-lt"/>
                          <a:ea typeface="+mn-ea"/>
                          <a:cs typeface="+mn-cs"/>
                        </a:rPr>
                        <a:t> Magister </a:t>
                      </a:r>
                      <a:r>
                        <a:rPr lang="en-US" sz="2000" kern="1200" baseline="0" dirty="0" err="1">
                          <a:solidFill>
                            <a:schemeClr val="tx1"/>
                          </a:solidFill>
                          <a:effectLst/>
                          <a:latin typeface="+mn-lt"/>
                          <a:ea typeface="+mn-ea"/>
                          <a:cs typeface="+mn-cs"/>
                        </a:rPr>
                        <a:t>harus</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memiliki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karya</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ilmiah</a:t>
                      </a:r>
                      <a:r>
                        <a:rPr lang="en-US" sz="2000" kern="1200" baseline="0" dirty="0">
                          <a:solidFill>
                            <a:schemeClr val="tx1"/>
                          </a:solidFill>
                          <a:effectLst/>
                          <a:latin typeface="+mn-lt"/>
                          <a:ea typeface="+mn-ea"/>
                          <a:cs typeface="+mn-cs"/>
                        </a:rPr>
                        <a:t> yang </a:t>
                      </a:r>
                      <a:r>
                        <a:rPr lang="en-US" sz="2000" kern="1200" baseline="0" dirty="0" err="1">
                          <a:solidFill>
                            <a:schemeClr val="tx1"/>
                          </a:solidFill>
                          <a:effectLst/>
                          <a:latin typeface="+mn-lt"/>
                          <a:ea typeface="+mn-ea"/>
                          <a:cs typeface="+mn-cs"/>
                        </a:rPr>
                        <a:t>dipublikasikan</a:t>
                      </a:r>
                      <a:r>
                        <a:rPr lang="en-US" sz="2000" kern="1200" baseline="0" dirty="0">
                          <a:solidFill>
                            <a:schemeClr val="tx1"/>
                          </a:solidFill>
                          <a:effectLst/>
                          <a:latin typeface="+mn-lt"/>
                          <a:ea typeface="+mn-ea"/>
                          <a:cs typeface="+mn-cs"/>
                        </a:rPr>
                        <a:t> di </a:t>
                      </a:r>
                      <a:r>
                        <a:rPr lang="en-US" sz="2000" kern="1200" baseline="0" dirty="0" err="1">
                          <a:solidFill>
                            <a:srgbClr val="FF0000"/>
                          </a:solidFill>
                          <a:effectLst/>
                          <a:latin typeface="+mn-lt"/>
                          <a:ea typeface="+mn-ea"/>
                          <a:cs typeface="+mn-cs"/>
                        </a:rPr>
                        <a:t>jurnal</a:t>
                      </a:r>
                      <a:r>
                        <a:rPr lang="en-US" sz="2000" kern="1200" baseline="0" dirty="0">
                          <a:solidFill>
                            <a:srgbClr val="FF0000"/>
                          </a:solidFill>
                          <a:effectLst/>
                          <a:latin typeface="+mn-lt"/>
                          <a:ea typeface="+mn-ea"/>
                          <a:cs typeface="+mn-cs"/>
                        </a:rPr>
                        <a:t> </a:t>
                      </a:r>
                      <a:r>
                        <a:rPr lang="en-US" sz="2000" kern="1200" baseline="0" dirty="0" err="1">
                          <a:solidFill>
                            <a:srgbClr val="FF0000"/>
                          </a:solidFill>
                          <a:effectLst/>
                          <a:latin typeface="+mn-lt"/>
                          <a:ea typeface="+mn-ea"/>
                          <a:cs typeface="+mn-cs"/>
                        </a:rPr>
                        <a:t>internasional</a:t>
                      </a:r>
                      <a:r>
                        <a:rPr lang="en-US" sz="2000" kern="1200" baseline="0" dirty="0">
                          <a:solidFill>
                            <a:srgbClr val="FF0000"/>
                          </a:solidFill>
                          <a:effectLst/>
                          <a:latin typeface="+mn-lt"/>
                          <a:ea typeface="+mn-ea"/>
                          <a:cs typeface="+mn-cs"/>
                        </a:rPr>
                        <a:t> </a:t>
                      </a:r>
                      <a:r>
                        <a:rPr lang="en-US" sz="2000" kern="1200" baseline="0" dirty="0" err="1">
                          <a:solidFill>
                            <a:schemeClr val="tx1"/>
                          </a:solidFill>
                          <a:effectLst/>
                          <a:latin typeface="+mn-lt"/>
                          <a:ea typeface="+mn-ea"/>
                          <a:cs typeface="+mn-cs"/>
                        </a:rPr>
                        <a:t>sebagai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penulis</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pertama</a:t>
                      </a:r>
                      <a:endParaRPr lang="en-US" sz="2000" kern="1200" baseline="0" dirty="0">
                        <a:solidFill>
                          <a:schemeClr val="tx1"/>
                        </a:solidFill>
                        <a:effectLst/>
                        <a:latin typeface="+mn-lt"/>
                        <a:ea typeface="+mn-ea"/>
                        <a:cs typeface="+mn-cs"/>
                      </a:endParaRPr>
                    </a:p>
                    <a:p>
                      <a:pPr marL="457200" indent="-457200">
                        <a:buFont typeface="+mj-lt"/>
                        <a:buAutoNum type="arabicPeriod" startAt="2"/>
                      </a:pPr>
                      <a:r>
                        <a:rPr lang="en-US" sz="2000" kern="1200" baseline="0" dirty="0">
                          <a:solidFill>
                            <a:schemeClr val="tx1"/>
                          </a:solidFill>
                          <a:effectLst/>
                          <a:latin typeface="+mn-lt"/>
                          <a:ea typeface="+mn-ea"/>
                          <a:cs typeface="+mn-cs"/>
                        </a:rPr>
                        <a:t>DP3 </a:t>
                      </a:r>
                      <a:r>
                        <a:rPr lang="en-US" sz="2000" kern="1200" baseline="0" dirty="0" err="1">
                          <a:solidFill>
                            <a:schemeClr val="tx1"/>
                          </a:solidFill>
                          <a:effectLst/>
                          <a:latin typeface="+mn-lt"/>
                          <a:ea typeface="+mn-ea"/>
                          <a:cs typeface="+mn-cs"/>
                        </a:rPr>
                        <a:t>atau</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dokumen</a:t>
                      </a:r>
                      <a:r>
                        <a:rPr lang="en-US" sz="2000" kern="1200" baseline="0" dirty="0">
                          <a:solidFill>
                            <a:schemeClr val="tx1"/>
                          </a:solidFill>
                          <a:effectLst/>
                          <a:latin typeface="+mn-lt"/>
                          <a:ea typeface="+mn-ea"/>
                          <a:cs typeface="+mn-cs"/>
                        </a:rPr>
                        <a:t> lain yang </a:t>
                      </a:r>
                      <a:r>
                        <a:rPr lang="en-US" sz="2000" kern="1200" baseline="0" dirty="0" err="1">
                          <a:solidFill>
                            <a:schemeClr val="tx1"/>
                          </a:solidFill>
                          <a:effectLst/>
                          <a:latin typeface="+mn-lt"/>
                          <a:ea typeface="+mn-ea"/>
                          <a:cs typeface="+mn-cs"/>
                        </a:rPr>
                        <a:t>setara</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dengan</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nilai</a:t>
                      </a:r>
                      <a:r>
                        <a:rPr lang="en-US" sz="2000" kern="1200" baseline="0" dirty="0">
                          <a:solidFill>
                            <a:schemeClr val="tx1"/>
                          </a:solidFill>
                          <a:effectLst/>
                          <a:latin typeface="+mn-lt"/>
                          <a:ea typeface="+mn-ea"/>
                          <a:cs typeface="+mn-cs"/>
                        </a:rPr>
                        <a:t> minimal </a:t>
                      </a:r>
                      <a:r>
                        <a:rPr lang="en-US" sz="2000" kern="1200" baseline="0" dirty="0" err="1">
                          <a:solidFill>
                            <a:schemeClr val="tx1"/>
                          </a:solidFill>
                          <a:effectLst/>
                          <a:latin typeface="+mn-lt"/>
                          <a:ea typeface="+mn-ea"/>
                          <a:cs typeface="+mn-cs"/>
                        </a:rPr>
                        <a:t>baik</a:t>
                      </a:r>
                      <a:r>
                        <a:rPr lang="en-US" sz="2000" kern="1200" baseline="0" dirty="0">
                          <a:solidFill>
                            <a:schemeClr val="tx1"/>
                          </a:solidFill>
                          <a:effectLst/>
                          <a:latin typeface="+mn-lt"/>
                          <a:ea typeface="+mn-ea"/>
                          <a:cs typeface="+mn-cs"/>
                        </a:rPr>
                        <a:t> &amp; </a:t>
                      </a:r>
                      <a:r>
                        <a:rPr lang="en-US" sz="2000" kern="1200" baseline="0" dirty="0" err="1">
                          <a:solidFill>
                            <a:schemeClr val="tx1"/>
                          </a:solidFill>
                          <a:effectLst/>
                          <a:latin typeface="+mn-lt"/>
                          <a:ea typeface="+mn-ea"/>
                          <a:cs typeface="+mn-cs"/>
                        </a:rPr>
                        <a:t>pertimbangan</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senat</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fakultas</a:t>
                      </a:r>
                      <a:r>
                        <a:rPr lang="en-US" sz="2000" kern="1200" baseline="0" dirty="0">
                          <a:solidFill>
                            <a:schemeClr val="tx1"/>
                          </a:solidFill>
                          <a:effectLst/>
                          <a:latin typeface="+mn-lt"/>
                          <a:ea typeface="+mn-ea"/>
                          <a:cs typeface="+mn-cs"/>
                        </a:rPr>
                        <a:t> </a:t>
                      </a:r>
                    </a:p>
                    <a:p>
                      <a:pPr marL="457200" indent="-457200">
                        <a:buFont typeface="+mj-lt"/>
                        <a:buAutoNum type="arabicPeriod" startAt="2"/>
                      </a:pPr>
                      <a:r>
                        <a:rPr lang="en-US" sz="2000" kern="1200" baseline="0" dirty="0" err="1">
                          <a:solidFill>
                            <a:schemeClr val="tx1"/>
                          </a:solidFill>
                          <a:effectLst/>
                          <a:latin typeface="+mn-lt"/>
                          <a:ea typeface="+mn-ea"/>
                          <a:cs typeface="+mn-cs"/>
                        </a:rPr>
                        <a:t>Memiliki</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sertifikat</a:t>
                      </a:r>
                      <a:r>
                        <a:rPr lang="en-US" sz="2000" kern="1200" baseline="0" dirty="0">
                          <a:solidFill>
                            <a:schemeClr val="tx1"/>
                          </a:solidFill>
                          <a:effectLst/>
                          <a:latin typeface="+mn-lt"/>
                          <a:ea typeface="+mn-ea"/>
                          <a:cs typeface="+mn-cs"/>
                        </a:rPr>
                        <a:t> </a:t>
                      </a:r>
                      <a:r>
                        <a:rPr lang="en-US" sz="2000" kern="1200" baseline="0" dirty="0" err="1">
                          <a:solidFill>
                            <a:schemeClr val="tx1"/>
                          </a:solidFill>
                          <a:effectLst/>
                          <a:latin typeface="+mn-lt"/>
                          <a:ea typeface="+mn-ea"/>
                          <a:cs typeface="+mn-cs"/>
                        </a:rPr>
                        <a:t>pendidik</a:t>
                      </a:r>
                      <a:r>
                        <a:rPr lang="en-US" sz="2000" kern="1200" baseline="0" dirty="0">
                          <a:solidFill>
                            <a:schemeClr val="tx1"/>
                          </a:solidFill>
                          <a:effectLst/>
                          <a:latin typeface="+mn-lt"/>
                          <a:ea typeface="+mn-ea"/>
                          <a:cs typeface="+mn-cs"/>
                        </a:rPr>
                        <a:t>.</a:t>
                      </a:r>
                      <a:endParaRPr lang="id-ID" sz="2000" kern="1200" baseline="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26</a:t>
            </a:fld>
            <a:endParaRPr lang="en-US"/>
          </a:p>
        </p:txBody>
      </p:sp>
    </p:spTree>
    <p:extLst>
      <p:ext uri="{BB962C8B-B14F-4D97-AF65-F5344CB8AC3E}">
        <p14:creationId xmlns:p14="http://schemas.microsoft.com/office/powerpoint/2010/main" val="129516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716334471"/>
              </p:ext>
            </p:extLst>
          </p:nvPr>
        </p:nvGraphicFramePr>
        <p:xfrm>
          <a:off x="1524000" y="928048"/>
          <a:ext cx="9643672" cy="5669280"/>
        </p:xfrm>
        <a:graphic>
          <a:graphicData uri="http://schemas.openxmlformats.org/drawingml/2006/table">
            <a:tbl>
              <a:tblPr firstRow="1" bandRow="1">
                <a:tableStyleId>{5C22544A-7EE6-4342-B048-85BDC9FD1C3A}</a:tableStyleId>
              </a:tblPr>
              <a:tblGrid>
                <a:gridCol w="1857584">
                  <a:extLst>
                    <a:ext uri="{9D8B030D-6E8A-4147-A177-3AD203B41FA5}">
                      <a16:colId xmlns:a16="http://schemas.microsoft.com/office/drawing/2014/main" val="20000"/>
                    </a:ext>
                  </a:extLst>
                </a:gridCol>
                <a:gridCol w="7786088">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JABATAN AKADEMIK</a:t>
                      </a:r>
                    </a:p>
                  </a:txBody>
                  <a:tcPr>
                    <a:solidFill>
                      <a:srgbClr val="002060"/>
                    </a:solidFill>
                  </a:tcPr>
                </a:tc>
                <a:tc>
                  <a:txBody>
                    <a:bodyPr/>
                    <a:lstStyle/>
                    <a:p>
                      <a:pPr algn="ctr"/>
                      <a:r>
                        <a:rPr lang="en-US" sz="2400" baseline="0" dirty="0"/>
                        <a:t>INDIKATOR PENILAIAN KENAIKAN JABATAN AKADEMIK</a:t>
                      </a:r>
                      <a:endParaRPr lang="en-US" sz="2400" dirty="0"/>
                    </a:p>
                  </a:txBody>
                  <a:tcPr>
                    <a:solidFill>
                      <a:srgbClr val="002060"/>
                    </a:solidFill>
                  </a:tcPr>
                </a:tc>
                <a:extLst>
                  <a:ext uri="{0D108BD9-81ED-4DB2-BD59-A6C34878D82A}">
                    <a16:rowId xmlns:a16="http://schemas.microsoft.com/office/drawing/2014/main" val="10000"/>
                  </a:ext>
                </a:extLst>
              </a:tr>
              <a:tr h="370840">
                <a:tc>
                  <a:txBody>
                    <a:bodyPr/>
                    <a:lstStyle/>
                    <a:p>
                      <a:pPr marL="0" indent="0">
                        <a:buFont typeface="Wingdings" pitchFamily="2" charset="2"/>
                        <a:buNone/>
                      </a:pPr>
                      <a:r>
                        <a:rPr lang="en-US" sz="2800" b="1" dirty="0" err="1">
                          <a:solidFill>
                            <a:srgbClr val="00B050"/>
                          </a:solidFill>
                        </a:rPr>
                        <a:t>Profesor</a:t>
                      </a:r>
                      <a:endParaRPr lang="en-US" sz="2800" b="1" dirty="0">
                        <a:solidFill>
                          <a:srgbClr val="00B050"/>
                        </a:solidFill>
                      </a:endParaRPr>
                    </a:p>
                  </a:txBody>
                  <a:tcPr>
                    <a:solidFill>
                      <a:schemeClr val="accent5">
                        <a:lumMod val="20000"/>
                        <a:lumOff val="80000"/>
                      </a:schemeClr>
                    </a:solidFill>
                  </a:tcPr>
                </a:tc>
                <a:tc>
                  <a:txBody>
                    <a:bodyPr/>
                    <a:lstStyle/>
                    <a:p>
                      <a:pPr marL="457200" indent="-457200">
                        <a:buFont typeface="Arial" pitchFamily="34" charset="0"/>
                        <a:buAutoNum type="arabicPeriod"/>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angka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kredit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yg</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memenuhi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persyaratan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dengan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proporsi</a:t>
                      </a:r>
                      <a:r>
                        <a:rPr lang="en-US" sz="2400" kern="1200" baseline="0" dirty="0">
                          <a:solidFill>
                            <a:schemeClr val="tx1"/>
                          </a:solidFill>
                          <a:effectLst/>
                          <a:latin typeface="+mn-lt"/>
                          <a:ea typeface="+mn-ea"/>
                          <a:cs typeface="+mn-cs"/>
                        </a:rPr>
                        <a:t>:</a:t>
                      </a:r>
                    </a:p>
                    <a:p>
                      <a:pPr marL="920750" indent="-457200">
                        <a:buFont typeface="+mj-lt"/>
                        <a:buAutoNum type="alphaLcPeriod"/>
                      </a:pPr>
                      <a:r>
                        <a:rPr lang="en-US" sz="2400" kern="1200" baseline="0" dirty="0" err="1">
                          <a:solidFill>
                            <a:schemeClr val="tx1"/>
                          </a:solidFill>
                          <a:effectLst/>
                          <a:latin typeface="+mn-lt"/>
                          <a:ea typeface="+mn-ea"/>
                          <a:cs typeface="+mn-cs"/>
                        </a:rPr>
                        <a:t>Pendidikan</a:t>
                      </a:r>
                      <a:r>
                        <a:rPr lang="en-US" sz="2400" kern="1200" baseline="0" dirty="0">
                          <a:solidFill>
                            <a:schemeClr val="tx1"/>
                          </a:solidFill>
                          <a:effectLst/>
                          <a:latin typeface="+mn-lt"/>
                          <a:ea typeface="+mn-ea"/>
                          <a:cs typeface="+mn-cs"/>
                        </a:rPr>
                        <a:t> 			: ≥ 35 %</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Penelitian</a:t>
                      </a:r>
                      <a:r>
                        <a:rPr lang="en-US" sz="2400" kern="1200" baseline="0" dirty="0">
                          <a:solidFill>
                            <a:schemeClr val="tx1"/>
                          </a:solidFill>
                          <a:effectLst/>
                          <a:latin typeface="+mn-lt"/>
                          <a:ea typeface="+mn-ea"/>
                          <a:cs typeface="+mn-cs"/>
                        </a:rPr>
                        <a:t> 			: ≥ 45 %</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Pengabdian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kpd</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Masyarakat</a:t>
                      </a:r>
                      <a:r>
                        <a:rPr lang="en-US" sz="2400" kern="1200" baseline="0" dirty="0">
                          <a:solidFill>
                            <a:schemeClr val="tx1"/>
                          </a:solidFill>
                          <a:effectLst/>
                          <a:latin typeface="+mn-lt"/>
                          <a:ea typeface="+mn-ea"/>
                          <a:cs typeface="+mn-cs"/>
                        </a:rPr>
                        <a:t> 	: ≤ 10 %</a:t>
                      </a:r>
                    </a:p>
                    <a:p>
                      <a:pPr marL="914400" indent="-450850">
                        <a:buFont typeface="Arial" pitchFamily="34" charset="0"/>
                        <a:buAutoNum type="alphaLcPeriod"/>
                        <a:tabLst>
                          <a:tab pos="914400" algn="l"/>
                        </a:tabLst>
                      </a:pPr>
                      <a:r>
                        <a:rPr lang="en-US" sz="2400" kern="1200" baseline="0" dirty="0" err="1">
                          <a:solidFill>
                            <a:schemeClr val="tx1"/>
                          </a:solidFill>
                          <a:effectLst/>
                          <a:latin typeface="+mn-lt"/>
                          <a:ea typeface="+mn-ea"/>
                          <a:cs typeface="+mn-cs"/>
                        </a:rPr>
                        <a:t>Penunjang</a:t>
                      </a:r>
                      <a:r>
                        <a:rPr lang="en-US" sz="2400" kern="1200" baseline="0" dirty="0">
                          <a:solidFill>
                            <a:schemeClr val="tx1"/>
                          </a:solidFill>
                          <a:effectLst/>
                          <a:latin typeface="+mn-lt"/>
                          <a:ea typeface="+mn-ea"/>
                          <a:cs typeface="+mn-cs"/>
                        </a:rPr>
                        <a:t> Tri Dharma		: ≤ 10 %</a:t>
                      </a:r>
                    </a:p>
                    <a:p>
                      <a:pPr marL="457200" indent="-457200">
                        <a:buFont typeface="+mj-lt"/>
                        <a:buAutoNum type="arabicPeriod" startAt="2"/>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karya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ilmiah</a:t>
                      </a:r>
                      <a:r>
                        <a:rPr lang="en-US" sz="2400" kern="1200" baseline="0" dirty="0">
                          <a:solidFill>
                            <a:schemeClr val="tx1"/>
                          </a:solidFill>
                          <a:effectLst/>
                          <a:latin typeface="+mn-lt"/>
                          <a:ea typeface="+mn-ea"/>
                          <a:cs typeface="+mn-cs"/>
                        </a:rPr>
                        <a:t> yang </a:t>
                      </a:r>
                      <a:r>
                        <a:rPr lang="en-US" sz="2400" kern="1200" baseline="0" dirty="0" err="1">
                          <a:solidFill>
                            <a:schemeClr val="tx1"/>
                          </a:solidFill>
                          <a:effectLst/>
                          <a:latin typeface="+mn-lt"/>
                          <a:ea typeface="+mn-ea"/>
                          <a:cs typeface="+mn-cs"/>
                        </a:rPr>
                        <a:t>dipublikasikan</a:t>
                      </a:r>
                      <a:r>
                        <a:rPr lang="en-US" sz="2400" kern="1200" baseline="0" dirty="0">
                          <a:solidFill>
                            <a:schemeClr val="tx1"/>
                          </a:solidFill>
                          <a:effectLst/>
                          <a:latin typeface="+mn-lt"/>
                          <a:ea typeface="+mn-ea"/>
                          <a:cs typeface="+mn-cs"/>
                        </a:rPr>
                        <a:t> di </a:t>
                      </a:r>
                      <a:r>
                        <a:rPr lang="en-US" sz="2400" kern="1200" baseline="0" dirty="0" err="1">
                          <a:solidFill>
                            <a:schemeClr val="tx1"/>
                          </a:solidFill>
                          <a:effectLst/>
                          <a:latin typeface="+mn-lt"/>
                          <a:ea typeface="+mn-ea"/>
                          <a:cs typeface="+mn-cs"/>
                        </a:rPr>
                        <a:t>jurnal</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internasional</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bereputasi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sebagai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penulis</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pertama</a:t>
                      </a:r>
                      <a:endParaRPr lang="en-US" sz="2400" kern="1200" baseline="0" dirty="0">
                        <a:solidFill>
                          <a:schemeClr val="tx1"/>
                        </a:solidFill>
                        <a:effectLst/>
                        <a:latin typeface="+mn-lt"/>
                        <a:ea typeface="+mn-ea"/>
                        <a:cs typeface="+mn-cs"/>
                      </a:endParaRPr>
                    </a:p>
                    <a:p>
                      <a:pPr marL="457200" indent="-457200">
                        <a:buFont typeface="+mj-lt"/>
                        <a:buAutoNum type="arabicPeriod" startAt="2"/>
                      </a:pPr>
                      <a:r>
                        <a:rPr lang="en-US" sz="2400" kern="1200" baseline="0" dirty="0">
                          <a:solidFill>
                            <a:schemeClr val="tx1"/>
                          </a:solidFill>
                          <a:effectLst/>
                          <a:latin typeface="+mn-lt"/>
                          <a:ea typeface="+mn-ea"/>
                          <a:cs typeface="+mn-cs"/>
                        </a:rPr>
                        <a:t>DP3 </a:t>
                      </a:r>
                      <a:r>
                        <a:rPr lang="en-US" sz="2400" kern="1200" baseline="0" dirty="0" err="1">
                          <a:solidFill>
                            <a:schemeClr val="tx1"/>
                          </a:solidFill>
                          <a:effectLst/>
                          <a:latin typeface="+mn-lt"/>
                          <a:ea typeface="+mn-ea"/>
                          <a:cs typeface="+mn-cs"/>
                        </a:rPr>
                        <a:t>atau</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dokumen</a:t>
                      </a:r>
                      <a:r>
                        <a:rPr lang="en-US" sz="2400" kern="1200" baseline="0" dirty="0">
                          <a:solidFill>
                            <a:schemeClr val="tx1"/>
                          </a:solidFill>
                          <a:effectLst/>
                          <a:latin typeface="+mn-lt"/>
                          <a:ea typeface="+mn-ea"/>
                          <a:cs typeface="+mn-cs"/>
                        </a:rPr>
                        <a:t> lain yang </a:t>
                      </a:r>
                      <a:r>
                        <a:rPr lang="en-US" sz="2400" kern="1200" baseline="0" dirty="0" err="1">
                          <a:solidFill>
                            <a:schemeClr val="tx1"/>
                          </a:solidFill>
                          <a:effectLst/>
                          <a:latin typeface="+mn-lt"/>
                          <a:ea typeface="+mn-ea"/>
                          <a:cs typeface="+mn-cs"/>
                        </a:rPr>
                        <a:t>setara</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dengan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nilai</a:t>
                      </a:r>
                      <a:r>
                        <a:rPr lang="en-US" sz="2400" kern="1200" baseline="0" dirty="0">
                          <a:solidFill>
                            <a:schemeClr val="tx1"/>
                          </a:solidFill>
                          <a:effectLst/>
                          <a:latin typeface="+mn-lt"/>
                          <a:ea typeface="+mn-ea"/>
                          <a:cs typeface="+mn-cs"/>
                        </a:rPr>
                        <a:t> minimal </a:t>
                      </a:r>
                      <a:r>
                        <a:rPr lang="en-US" sz="2400" kern="1200" baseline="0" dirty="0" err="1">
                          <a:solidFill>
                            <a:schemeClr val="tx1"/>
                          </a:solidFill>
                          <a:effectLst/>
                          <a:latin typeface="+mn-lt"/>
                          <a:ea typeface="+mn-ea"/>
                          <a:cs typeface="+mn-cs"/>
                        </a:rPr>
                        <a:t>baik</a:t>
                      </a:r>
                      <a:r>
                        <a:rPr lang="en-US" sz="2400" kern="1200" baseline="0" dirty="0">
                          <a:solidFill>
                            <a:schemeClr val="tx1"/>
                          </a:solidFill>
                          <a:effectLst/>
                          <a:latin typeface="+mn-lt"/>
                          <a:ea typeface="+mn-ea"/>
                          <a:cs typeface="+mn-cs"/>
                        </a:rPr>
                        <a:t> &amp; </a:t>
                      </a:r>
                      <a:r>
                        <a:rPr lang="en-US" sz="2400" kern="1200" baseline="0" dirty="0" err="1">
                          <a:solidFill>
                            <a:schemeClr val="tx1"/>
                          </a:solidFill>
                          <a:effectLst/>
                          <a:latin typeface="+mn-lt"/>
                          <a:ea typeface="+mn-ea"/>
                          <a:cs typeface="+mn-cs"/>
                        </a:rPr>
                        <a:t>pertimbangan</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senat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fakultas</a:t>
                      </a:r>
                      <a:r>
                        <a:rPr lang="en-US" sz="2400" kern="1200" baseline="0" dirty="0">
                          <a:solidFill>
                            <a:schemeClr val="tx1"/>
                          </a:solidFill>
                          <a:effectLst/>
                          <a:latin typeface="+mn-lt"/>
                          <a:ea typeface="+mn-ea"/>
                          <a:cs typeface="+mn-cs"/>
                        </a:rPr>
                        <a:t> </a:t>
                      </a:r>
                    </a:p>
                    <a:p>
                      <a:pPr marL="457200" indent="-457200">
                        <a:buFont typeface="+mj-lt"/>
                        <a:buAutoNum type="arabicPeriod" startAt="2"/>
                      </a:pPr>
                      <a:r>
                        <a:rPr lang="en-US" sz="2400" kern="1200" baseline="0" dirty="0" err="1">
                          <a:solidFill>
                            <a:schemeClr val="tx1"/>
                          </a:solidFill>
                          <a:effectLst/>
                          <a:latin typeface="+mn-lt"/>
                          <a:ea typeface="+mn-ea"/>
                          <a:cs typeface="+mn-cs"/>
                        </a:rPr>
                        <a:t>Memiliki</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sertifikat</a:t>
                      </a:r>
                      <a:r>
                        <a:rPr lang="en-US" sz="2400" kern="1200" baseline="0" dirty="0">
                          <a:solidFill>
                            <a:schemeClr val="tx1"/>
                          </a:solidFill>
                          <a:effectLst/>
                          <a:latin typeface="+mn-lt"/>
                          <a:ea typeface="+mn-ea"/>
                          <a:cs typeface="+mn-cs"/>
                        </a:rPr>
                        <a:t> </a:t>
                      </a:r>
                      <a:r>
                        <a:rPr lang="en-US" sz="2400" kern="1200" baseline="0" dirty="0" err="1">
                          <a:solidFill>
                            <a:schemeClr val="tx1"/>
                          </a:solidFill>
                          <a:effectLst/>
                          <a:latin typeface="+mn-lt"/>
                          <a:ea typeface="+mn-ea"/>
                          <a:cs typeface="+mn-cs"/>
                        </a:rPr>
                        <a:t>pendidik</a:t>
                      </a:r>
                      <a:r>
                        <a:rPr lang="en-US" sz="2400" kern="1200" baseline="0" dirty="0">
                          <a:solidFill>
                            <a:schemeClr val="tx1"/>
                          </a:solidFill>
                          <a:effectLst/>
                          <a:latin typeface="+mn-lt"/>
                          <a:ea typeface="+mn-ea"/>
                          <a:cs typeface="+mn-cs"/>
                        </a:rPr>
                        <a:t>.</a:t>
                      </a:r>
                      <a:endParaRPr lang="id-ID" sz="2400" kern="1200" baseline="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27</a:t>
            </a:fld>
            <a:endParaRPr lang="en-US"/>
          </a:p>
        </p:txBody>
      </p:sp>
    </p:spTree>
    <p:extLst>
      <p:ext uri="{BB962C8B-B14F-4D97-AF65-F5344CB8AC3E}">
        <p14:creationId xmlns:p14="http://schemas.microsoft.com/office/powerpoint/2010/main" val="1057467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a:solidFill>
                  <a:srgbClr val="FFFF00"/>
                </a:solidFill>
              </a:rPr>
              <a:t>LAMPIRAN IV ANGKA KREDIT KUMULATIF PALING RENDAH DARI TUGAS POKOK DAN PENUNJANG</a:t>
            </a:r>
            <a:endParaRPr lang="en-US" sz="2600" b="1" dirty="0">
              <a:solidFill>
                <a:srgbClr val="FFFF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28433890"/>
              </p:ext>
            </p:extLst>
          </p:nvPr>
        </p:nvGraphicFramePr>
        <p:xfrm>
          <a:off x="1631505" y="1412777"/>
          <a:ext cx="9033441" cy="4988023"/>
        </p:xfrm>
        <a:graphic>
          <a:graphicData uri="http://schemas.openxmlformats.org/drawingml/2006/table">
            <a:tbl>
              <a:tblPr firstRow="1" firstCol="1" bandRow="1">
                <a:tableStyleId>{5C22544A-7EE6-4342-B048-85BDC9FD1C3A}</a:tableStyleId>
              </a:tblPr>
              <a:tblGrid>
                <a:gridCol w="706455">
                  <a:extLst>
                    <a:ext uri="{9D8B030D-6E8A-4147-A177-3AD203B41FA5}">
                      <a16:colId xmlns:a16="http://schemas.microsoft.com/office/drawing/2014/main" val="20000"/>
                    </a:ext>
                  </a:extLst>
                </a:gridCol>
                <a:gridCol w="1194128">
                  <a:extLst>
                    <a:ext uri="{9D8B030D-6E8A-4147-A177-3AD203B41FA5}">
                      <a16:colId xmlns:a16="http://schemas.microsoft.com/office/drawing/2014/main" val="20001"/>
                    </a:ext>
                  </a:extLst>
                </a:gridCol>
                <a:gridCol w="1347637">
                  <a:extLst>
                    <a:ext uri="{9D8B030D-6E8A-4147-A177-3AD203B41FA5}">
                      <a16:colId xmlns:a16="http://schemas.microsoft.com/office/drawing/2014/main" val="20002"/>
                    </a:ext>
                  </a:extLst>
                </a:gridCol>
                <a:gridCol w="1548158">
                  <a:extLst>
                    <a:ext uri="{9D8B030D-6E8A-4147-A177-3AD203B41FA5}">
                      <a16:colId xmlns:a16="http://schemas.microsoft.com/office/drawing/2014/main" val="20003"/>
                    </a:ext>
                  </a:extLst>
                </a:gridCol>
                <a:gridCol w="1303712">
                  <a:extLst>
                    <a:ext uri="{9D8B030D-6E8A-4147-A177-3AD203B41FA5}">
                      <a16:colId xmlns:a16="http://schemas.microsoft.com/office/drawing/2014/main" val="20004"/>
                    </a:ext>
                  </a:extLst>
                </a:gridCol>
                <a:gridCol w="1548158">
                  <a:extLst>
                    <a:ext uri="{9D8B030D-6E8A-4147-A177-3AD203B41FA5}">
                      <a16:colId xmlns:a16="http://schemas.microsoft.com/office/drawing/2014/main" val="20005"/>
                    </a:ext>
                  </a:extLst>
                </a:gridCol>
                <a:gridCol w="1385193">
                  <a:extLst>
                    <a:ext uri="{9D8B030D-6E8A-4147-A177-3AD203B41FA5}">
                      <a16:colId xmlns:a16="http://schemas.microsoft.com/office/drawing/2014/main" val="20006"/>
                    </a:ext>
                  </a:extLst>
                </a:gridCol>
              </a:tblGrid>
              <a:tr h="824954">
                <a:tc>
                  <a:txBody>
                    <a:bodyPr/>
                    <a:lstStyle/>
                    <a:p>
                      <a:pPr marL="457200" indent="-438150" algn="ctr">
                        <a:lnSpc>
                          <a:spcPct val="120000"/>
                        </a:lnSpc>
                        <a:spcAft>
                          <a:spcPts val="0"/>
                        </a:spcAft>
                      </a:pPr>
                      <a:r>
                        <a:rPr lang="id-ID" sz="1800" dirty="0">
                          <a:effectLst/>
                          <a:latin typeface="Arial" pitchFamily="34" charset="0"/>
                          <a:cs typeface="Arial" pitchFamily="34" charset="0"/>
                        </a:rPr>
                        <a:t>No</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Jabatan</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0" indent="0" algn="ctr">
                        <a:lnSpc>
                          <a:spcPct val="120000"/>
                        </a:lnSpc>
                        <a:spcAft>
                          <a:spcPts val="0"/>
                        </a:spcAft>
                      </a:pPr>
                      <a:r>
                        <a:rPr lang="id-ID" sz="1800" dirty="0">
                          <a:effectLst/>
                          <a:latin typeface="Arial" pitchFamily="34" charset="0"/>
                          <a:cs typeface="Arial" pitchFamily="34" charset="0"/>
                        </a:rPr>
                        <a:t>Kualifikasi Akademik</a:t>
                      </a:r>
                      <a:endParaRPr lang="en-US" sz="1800" dirty="0">
                        <a:effectLst/>
                        <a:latin typeface="Arial" pitchFamily="34" charset="0"/>
                        <a:ea typeface="Times New Roman"/>
                        <a:cs typeface="Arial" pitchFamily="34" charset="0"/>
                      </a:endParaRPr>
                    </a:p>
                  </a:txBody>
                  <a:tcPr marL="57146" marR="57146" marT="0" marB="0" anchor="ctr"/>
                </a:tc>
                <a:tc gridSpan="3">
                  <a:txBody>
                    <a:bodyPr/>
                    <a:lstStyle/>
                    <a:p>
                      <a:pPr marL="457200" indent="-457200" algn="ctr">
                        <a:lnSpc>
                          <a:spcPct val="120000"/>
                        </a:lnSpc>
                        <a:spcAft>
                          <a:spcPts val="0"/>
                        </a:spcAft>
                      </a:pPr>
                      <a:r>
                        <a:rPr lang="id-ID" sz="1800" dirty="0">
                          <a:effectLst/>
                          <a:latin typeface="Arial" pitchFamily="34" charset="0"/>
                          <a:cs typeface="Arial" pitchFamily="34" charset="0"/>
                        </a:rPr>
                        <a:t>Unsur Utama</a:t>
                      </a:r>
                      <a:endParaRPr lang="en-US" sz="1800" dirty="0">
                        <a:effectLst/>
                        <a:latin typeface="Arial" pitchFamily="34" charset="0"/>
                        <a:ea typeface="Times New Roman"/>
                        <a:cs typeface="Arial" pitchFamily="34" charset="0"/>
                      </a:endParaRPr>
                    </a:p>
                  </a:txBody>
                  <a:tcPr marL="57146" marR="57146" marT="0" marB="0" anchor="ctr"/>
                </a:tc>
                <a:tc hMerge="1">
                  <a:txBody>
                    <a:bodyPr/>
                    <a:lstStyle/>
                    <a:p>
                      <a:endParaRPr lang="en-US"/>
                    </a:p>
                  </a:txBody>
                  <a:tcPr/>
                </a:tc>
                <a:tc hMerge="1">
                  <a:txBody>
                    <a:bodyPr/>
                    <a:lstStyle/>
                    <a:p>
                      <a:endParaRPr lang="en-US"/>
                    </a:p>
                  </a:txBody>
                  <a:tcPr/>
                </a:tc>
                <a:tc>
                  <a:txBody>
                    <a:bodyPr/>
                    <a:lstStyle/>
                    <a:p>
                      <a:pPr marL="0" indent="0" algn="ctr">
                        <a:lnSpc>
                          <a:spcPct val="120000"/>
                        </a:lnSpc>
                        <a:spcAft>
                          <a:spcPts val="0"/>
                        </a:spcAft>
                      </a:pPr>
                      <a:r>
                        <a:rPr lang="id-ID" sz="1800" dirty="0">
                          <a:effectLst/>
                          <a:latin typeface="Arial" pitchFamily="34" charset="0"/>
                          <a:cs typeface="Arial" pitchFamily="34" charset="0"/>
                        </a:rPr>
                        <a:t>Unsur Penunjang</a:t>
                      </a:r>
                      <a:endParaRPr lang="en-US" sz="1800" dirty="0">
                        <a:effectLst/>
                        <a:latin typeface="Arial" pitchFamily="34" charset="0"/>
                        <a:ea typeface="Times New Roman"/>
                        <a:cs typeface="Arial" pitchFamily="34" charset="0"/>
                      </a:endParaRPr>
                    </a:p>
                  </a:txBody>
                  <a:tcPr marL="57146" marR="57146" marT="0" marB="0" anchor="ctr"/>
                </a:tc>
                <a:extLst>
                  <a:ext uri="{0D108BD9-81ED-4DB2-BD59-A6C34878D82A}">
                    <a16:rowId xmlns:a16="http://schemas.microsoft.com/office/drawing/2014/main" val="10000"/>
                  </a:ext>
                </a:extLst>
              </a:tr>
              <a:tr h="1247865">
                <a:tc>
                  <a:txBody>
                    <a:bodyPr/>
                    <a:lstStyle/>
                    <a:p>
                      <a:pPr marL="457200">
                        <a:lnSpc>
                          <a:spcPct val="120000"/>
                        </a:lnSpc>
                        <a:spcAft>
                          <a:spcPts val="0"/>
                        </a:spcAft>
                      </a:pPr>
                      <a:r>
                        <a:rPr lang="id-ID" sz="1800" dirty="0">
                          <a:effectLst/>
                          <a:latin typeface="Arial" pitchFamily="34" charset="0"/>
                          <a:cs typeface="Arial" pitchFamily="34" charset="0"/>
                        </a:rPr>
                        <a:t> </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a:lnSpc>
                          <a:spcPct val="120000"/>
                        </a:lnSpc>
                        <a:spcAft>
                          <a:spcPts val="0"/>
                        </a:spcAft>
                      </a:pPr>
                      <a:r>
                        <a:rPr lang="id-ID" sz="1800">
                          <a:effectLst/>
                          <a:latin typeface="Arial" pitchFamily="34" charset="0"/>
                          <a:cs typeface="Arial" pitchFamily="34" charset="0"/>
                        </a:rPr>
                        <a:t> </a:t>
                      </a:r>
                      <a:endParaRPr lang="en-US" sz="1800">
                        <a:effectLst/>
                        <a:latin typeface="Arial" pitchFamily="34" charset="0"/>
                        <a:ea typeface="Times New Roman"/>
                        <a:cs typeface="Arial" pitchFamily="34" charset="0"/>
                      </a:endParaRPr>
                    </a:p>
                  </a:txBody>
                  <a:tcPr marL="57146" marR="57146" marT="0" marB="0" anchor="ctr"/>
                </a:tc>
                <a:tc>
                  <a:txBody>
                    <a:bodyPr/>
                    <a:lstStyle/>
                    <a:p>
                      <a:pPr marL="457200">
                        <a:lnSpc>
                          <a:spcPct val="120000"/>
                        </a:lnSpc>
                        <a:spcAft>
                          <a:spcPts val="0"/>
                        </a:spcAft>
                      </a:pPr>
                      <a:r>
                        <a:rPr lang="id-ID" sz="1800">
                          <a:effectLst/>
                          <a:latin typeface="Arial" pitchFamily="34" charset="0"/>
                          <a:cs typeface="Arial" pitchFamily="34" charset="0"/>
                        </a:rPr>
                        <a:t> </a:t>
                      </a:r>
                      <a:endParaRPr lang="en-US" sz="1800">
                        <a:effectLst/>
                        <a:latin typeface="Arial" pitchFamily="34" charset="0"/>
                        <a:ea typeface="Times New Roman"/>
                        <a:cs typeface="Arial" pitchFamily="34" charset="0"/>
                      </a:endParaRPr>
                    </a:p>
                  </a:txBody>
                  <a:tcPr marL="57146" marR="57146" marT="0" marB="0" anchor="ctr"/>
                </a:tc>
                <a:tc>
                  <a:txBody>
                    <a:bodyPr/>
                    <a:lstStyle/>
                    <a:p>
                      <a:pPr marL="0" indent="0" algn="ctr">
                        <a:lnSpc>
                          <a:spcPct val="120000"/>
                        </a:lnSpc>
                        <a:spcAft>
                          <a:spcPts val="0"/>
                        </a:spcAft>
                      </a:pPr>
                      <a:r>
                        <a:rPr lang="id-ID" sz="1800" dirty="0">
                          <a:effectLst/>
                          <a:latin typeface="Arial" pitchFamily="34" charset="0"/>
                          <a:cs typeface="Arial" pitchFamily="34" charset="0"/>
                        </a:rPr>
                        <a:t>Pendididkan dan Pengajaran</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Penelitian</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0" indent="0" algn="ctr">
                        <a:lnSpc>
                          <a:spcPct val="120000"/>
                        </a:lnSpc>
                        <a:spcAft>
                          <a:spcPts val="0"/>
                        </a:spcAft>
                      </a:pPr>
                      <a:r>
                        <a:rPr lang="id-ID" sz="1800" dirty="0">
                          <a:effectLst/>
                          <a:latin typeface="Arial" pitchFamily="34" charset="0"/>
                          <a:cs typeface="Arial" pitchFamily="34" charset="0"/>
                        </a:rPr>
                        <a:t>Pengabdian kepada Masyarakat</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a:lnSpc>
                          <a:spcPct val="120000"/>
                        </a:lnSpc>
                        <a:spcAft>
                          <a:spcPts val="0"/>
                        </a:spcAft>
                      </a:pPr>
                      <a:r>
                        <a:rPr lang="id-ID" sz="1800" dirty="0">
                          <a:effectLst/>
                          <a:latin typeface="Arial" pitchFamily="34" charset="0"/>
                          <a:cs typeface="Arial" pitchFamily="34" charset="0"/>
                        </a:rPr>
                        <a:t> </a:t>
                      </a:r>
                      <a:endParaRPr lang="en-US" sz="1800" dirty="0">
                        <a:effectLst/>
                        <a:latin typeface="Arial" pitchFamily="34" charset="0"/>
                        <a:ea typeface="Times New Roman"/>
                        <a:cs typeface="Arial" pitchFamily="34" charset="0"/>
                      </a:endParaRPr>
                    </a:p>
                  </a:txBody>
                  <a:tcPr marL="57146" marR="57146" marT="0" marB="0" anchor="ctr"/>
                </a:tc>
                <a:extLst>
                  <a:ext uri="{0D108BD9-81ED-4DB2-BD59-A6C34878D82A}">
                    <a16:rowId xmlns:a16="http://schemas.microsoft.com/office/drawing/2014/main" val="10001"/>
                  </a:ext>
                </a:extLst>
              </a:tr>
              <a:tr h="753475">
                <a:tc>
                  <a:txBody>
                    <a:bodyPr/>
                    <a:lstStyle/>
                    <a:p>
                      <a:pPr marL="457200" indent="-438150" algn="ctr">
                        <a:lnSpc>
                          <a:spcPct val="120000"/>
                        </a:lnSpc>
                        <a:spcAft>
                          <a:spcPts val="0"/>
                        </a:spcAft>
                      </a:pPr>
                      <a:r>
                        <a:rPr lang="id-ID" sz="1800" dirty="0">
                          <a:effectLst/>
                          <a:latin typeface="Arial" pitchFamily="34" charset="0"/>
                          <a:cs typeface="Arial" pitchFamily="34" charset="0"/>
                        </a:rPr>
                        <a:t>1</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0" indent="0" algn="l">
                        <a:lnSpc>
                          <a:spcPct val="120000"/>
                        </a:lnSpc>
                        <a:spcAft>
                          <a:spcPts val="0"/>
                        </a:spcAft>
                      </a:pPr>
                      <a:r>
                        <a:rPr lang="id-ID" sz="1800" dirty="0">
                          <a:effectLst/>
                          <a:latin typeface="Arial" pitchFamily="34" charset="0"/>
                          <a:cs typeface="Arial" pitchFamily="34" charset="0"/>
                        </a:rPr>
                        <a:t>Asisten Ahli</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Magister</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55%</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a:effectLst/>
                          <a:latin typeface="Arial" pitchFamily="34" charset="0"/>
                          <a:cs typeface="Arial" pitchFamily="34" charset="0"/>
                        </a:rPr>
                        <a:t>≥ 2</a:t>
                      </a:r>
                      <a:r>
                        <a:rPr lang="en-US" sz="1800">
                          <a:effectLst/>
                          <a:latin typeface="Arial" pitchFamily="34" charset="0"/>
                          <a:cs typeface="Arial" pitchFamily="34" charset="0"/>
                        </a:rPr>
                        <a:t>5</a:t>
                      </a:r>
                      <a:r>
                        <a:rPr lang="id-ID" sz="1800">
                          <a:effectLst/>
                          <a:latin typeface="Arial" pitchFamily="34" charset="0"/>
                          <a:cs typeface="Arial" pitchFamily="34" charset="0"/>
                        </a:rPr>
                        <a:t>%</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extLst>
                  <a:ext uri="{0D108BD9-81ED-4DB2-BD59-A6C34878D82A}">
                    <a16:rowId xmlns:a16="http://schemas.microsoft.com/office/drawing/2014/main" val="10002"/>
                  </a:ext>
                </a:extLst>
              </a:tr>
              <a:tr h="704127">
                <a:tc>
                  <a:txBody>
                    <a:bodyPr/>
                    <a:lstStyle/>
                    <a:p>
                      <a:pPr marL="457200" indent="-438150" algn="ctr">
                        <a:lnSpc>
                          <a:spcPct val="120000"/>
                        </a:lnSpc>
                        <a:spcAft>
                          <a:spcPts val="0"/>
                        </a:spcAft>
                      </a:pPr>
                      <a:r>
                        <a:rPr lang="id-ID" sz="1800" dirty="0">
                          <a:effectLst/>
                          <a:latin typeface="Arial" pitchFamily="34" charset="0"/>
                          <a:cs typeface="Arial" pitchFamily="34" charset="0"/>
                        </a:rPr>
                        <a:t>2</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l">
                        <a:lnSpc>
                          <a:spcPct val="120000"/>
                        </a:lnSpc>
                        <a:spcAft>
                          <a:spcPts val="0"/>
                        </a:spcAft>
                      </a:pPr>
                      <a:r>
                        <a:rPr lang="id-ID" sz="1800" dirty="0">
                          <a:effectLst/>
                          <a:latin typeface="Arial" pitchFamily="34" charset="0"/>
                          <a:cs typeface="Arial" pitchFamily="34" charset="0"/>
                        </a:rPr>
                        <a:t>Lektor</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Magister</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a:effectLst/>
                          <a:latin typeface="Arial" pitchFamily="34" charset="0"/>
                          <a:cs typeface="Arial" pitchFamily="34" charset="0"/>
                        </a:rPr>
                        <a:t>≥ </a:t>
                      </a:r>
                      <a:r>
                        <a:rPr lang="en-US" sz="1800">
                          <a:effectLst/>
                          <a:latin typeface="Arial" pitchFamily="34" charset="0"/>
                          <a:cs typeface="Arial" pitchFamily="34" charset="0"/>
                        </a:rPr>
                        <a:t>45</a:t>
                      </a:r>
                      <a:r>
                        <a:rPr lang="id-ID" sz="1800">
                          <a:effectLst/>
                          <a:latin typeface="Arial" pitchFamily="34" charset="0"/>
                          <a:cs typeface="Arial" pitchFamily="34" charset="0"/>
                        </a:rPr>
                        <a:t>%</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35%</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extLst>
                  <a:ext uri="{0D108BD9-81ED-4DB2-BD59-A6C34878D82A}">
                    <a16:rowId xmlns:a16="http://schemas.microsoft.com/office/drawing/2014/main" val="10003"/>
                  </a:ext>
                </a:extLst>
              </a:tr>
              <a:tr h="753475">
                <a:tc>
                  <a:txBody>
                    <a:bodyPr/>
                    <a:lstStyle/>
                    <a:p>
                      <a:pPr marL="457200" indent="-438150" algn="ctr">
                        <a:lnSpc>
                          <a:spcPct val="120000"/>
                        </a:lnSpc>
                        <a:spcAft>
                          <a:spcPts val="0"/>
                        </a:spcAft>
                      </a:pPr>
                      <a:r>
                        <a:rPr lang="id-ID" sz="1800" dirty="0">
                          <a:effectLst/>
                          <a:latin typeface="Arial" pitchFamily="34" charset="0"/>
                          <a:cs typeface="Arial" pitchFamily="34" charset="0"/>
                        </a:rPr>
                        <a:t>3</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0" indent="0" algn="l">
                        <a:lnSpc>
                          <a:spcPct val="120000"/>
                        </a:lnSpc>
                        <a:spcAft>
                          <a:spcPts val="0"/>
                        </a:spcAft>
                      </a:pPr>
                      <a:r>
                        <a:rPr lang="id-ID" sz="1800" dirty="0">
                          <a:effectLst/>
                          <a:latin typeface="Arial" pitchFamily="34" charset="0"/>
                          <a:cs typeface="Arial" pitchFamily="34" charset="0"/>
                        </a:rPr>
                        <a:t>Lektor</a:t>
                      </a:r>
                      <a:r>
                        <a:rPr lang="en-US" sz="1800" baseline="0" dirty="0">
                          <a:effectLst/>
                          <a:latin typeface="Arial" pitchFamily="34" charset="0"/>
                          <a:cs typeface="Arial" pitchFamily="34" charset="0"/>
                        </a:rPr>
                        <a:t> </a:t>
                      </a:r>
                      <a:r>
                        <a:rPr lang="id-ID" sz="1800" dirty="0">
                          <a:effectLst/>
                          <a:latin typeface="Arial" pitchFamily="34" charset="0"/>
                          <a:cs typeface="Arial" pitchFamily="34" charset="0"/>
                        </a:rPr>
                        <a:t>Kepala</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0" indent="0" algn="ctr">
                        <a:lnSpc>
                          <a:spcPct val="120000"/>
                        </a:lnSpc>
                        <a:spcAft>
                          <a:spcPts val="0"/>
                        </a:spcAft>
                      </a:pPr>
                      <a:r>
                        <a:rPr lang="en-US" sz="1800" dirty="0">
                          <a:effectLst/>
                          <a:latin typeface="Arial" pitchFamily="34" charset="0"/>
                          <a:cs typeface="Arial" pitchFamily="34" charset="0"/>
                        </a:rPr>
                        <a:t>Magister/</a:t>
                      </a:r>
                      <a:r>
                        <a:rPr lang="en-US" sz="1800" baseline="0" dirty="0">
                          <a:effectLst/>
                          <a:latin typeface="Arial" pitchFamily="34" charset="0"/>
                          <a:cs typeface="Arial" pitchFamily="34" charset="0"/>
                        </a:rPr>
                        <a:t> </a:t>
                      </a:r>
                      <a:r>
                        <a:rPr lang="id-ID" sz="1800" dirty="0">
                          <a:effectLst/>
                          <a:latin typeface="Arial" pitchFamily="34" charset="0"/>
                          <a:cs typeface="Arial" pitchFamily="34" charset="0"/>
                        </a:rPr>
                        <a:t>Doktor</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40%</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a:effectLst/>
                          <a:latin typeface="Arial" pitchFamily="34" charset="0"/>
                          <a:cs typeface="Arial" pitchFamily="34" charset="0"/>
                        </a:rPr>
                        <a:t>≥ 4</a:t>
                      </a:r>
                      <a:r>
                        <a:rPr lang="en-US" sz="1800">
                          <a:effectLst/>
                          <a:latin typeface="Arial" pitchFamily="34" charset="0"/>
                          <a:cs typeface="Arial" pitchFamily="34" charset="0"/>
                        </a:rPr>
                        <a:t>0</a:t>
                      </a:r>
                      <a:r>
                        <a:rPr lang="id-ID" sz="1800">
                          <a:effectLst/>
                          <a:latin typeface="Arial" pitchFamily="34" charset="0"/>
                          <a:cs typeface="Arial" pitchFamily="34" charset="0"/>
                        </a:rPr>
                        <a:t>%</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extLst>
                  <a:ext uri="{0D108BD9-81ED-4DB2-BD59-A6C34878D82A}">
                    <a16:rowId xmlns:a16="http://schemas.microsoft.com/office/drawing/2014/main" val="10004"/>
                  </a:ext>
                </a:extLst>
              </a:tr>
              <a:tr h="704127">
                <a:tc>
                  <a:txBody>
                    <a:bodyPr/>
                    <a:lstStyle/>
                    <a:p>
                      <a:pPr marL="457200" indent="-438150" algn="ctr">
                        <a:lnSpc>
                          <a:spcPct val="120000"/>
                        </a:lnSpc>
                        <a:spcAft>
                          <a:spcPts val="0"/>
                        </a:spcAft>
                      </a:pPr>
                      <a:r>
                        <a:rPr lang="id-ID" sz="1800" dirty="0">
                          <a:effectLst/>
                          <a:latin typeface="Arial" pitchFamily="34" charset="0"/>
                          <a:cs typeface="Arial" pitchFamily="34" charset="0"/>
                        </a:rPr>
                        <a:t>4</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l">
                        <a:lnSpc>
                          <a:spcPct val="120000"/>
                        </a:lnSpc>
                        <a:spcAft>
                          <a:spcPts val="0"/>
                        </a:spcAft>
                      </a:pPr>
                      <a:r>
                        <a:rPr lang="id-ID" sz="1800" dirty="0">
                          <a:effectLst/>
                          <a:latin typeface="Arial" pitchFamily="34" charset="0"/>
                          <a:cs typeface="Arial" pitchFamily="34" charset="0"/>
                        </a:rPr>
                        <a:t>Profesor</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Doktor</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35%</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a:t>
                      </a:r>
                      <a:r>
                        <a:rPr lang="en-US" sz="1800" dirty="0">
                          <a:effectLst/>
                          <a:latin typeface="Arial" pitchFamily="34" charset="0"/>
                          <a:cs typeface="Arial" pitchFamily="34" charset="0"/>
                        </a:rPr>
                        <a:t>45</a:t>
                      </a:r>
                      <a:r>
                        <a:rPr lang="id-ID" sz="1800" dirty="0">
                          <a:effectLst/>
                          <a:latin typeface="Arial" pitchFamily="34" charset="0"/>
                          <a:cs typeface="Arial" pitchFamily="34" charset="0"/>
                        </a:rPr>
                        <a:t>%</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tc>
                  <a:txBody>
                    <a:bodyPr/>
                    <a:lstStyle/>
                    <a:p>
                      <a:pPr marL="457200" indent="-457200" algn="ctr">
                        <a:lnSpc>
                          <a:spcPct val="120000"/>
                        </a:lnSpc>
                        <a:spcAft>
                          <a:spcPts val="0"/>
                        </a:spcAft>
                      </a:pPr>
                      <a:r>
                        <a:rPr lang="id-ID" sz="1800" dirty="0">
                          <a:effectLst/>
                          <a:latin typeface="Arial" pitchFamily="34" charset="0"/>
                          <a:cs typeface="Arial" pitchFamily="34" charset="0"/>
                        </a:rPr>
                        <a:t>≤ 10%</a:t>
                      </a:r>
                      <a:endParaRPr lang="en-US" sz="1800" dirty="0">
                        <a:effectLst/>
                        <a:latin typeface="Arial" pitchFamily="34" charset="0"/>
                        <a:ea typeface="Times New Roman"/>
                        <a:cs typeface="Arial" pitchFamily="34" charset="0"/>
                      </a:endParaRPr>
                    </a:p>
                  </a:txBody>
                  <a:tcPr marL="57146" marR="57146" marT="0" marB="0" anchor="ct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fld id="{F39CD914-836E-48FF-ADCD-1F633A2791FE}" type="slidenum">
              <a:rPr lang="en-US" smtClean="0"/>
              <a:pPr/>
              <a:t>28</a:t>
            </a:fld>
            <a:endParaRPr lang="en-US"/>
          </a:p>
        </p:txBody>
      </p:sp>
    </p:spTree>
    <p:extLst>
      <p:ext uri="{BB962C8B-B14F-4D97-AF65-F5344CB8AC3E}">
        <p14:creationId xmlns:p14="http://schemas.microsoft.com/office/powerpoint/2010/main" val="1799878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6571058" cy="430887"/>
          </a:xfrm>
          <a:prstGeom prst="rect">
            <a:avLst/>
          </a:prstGeom>
          <a:noFill/>
        </p:spPr>
        <p:txBody>
          <a:bodyPr wrap="square" rtlCol="0">
            <a:spAutoFit/>
          </a:bodyPr>
          <a:lstStyle/>
          <a:p>
            <a:r>
              <a:rPr lang="en-US" sz="2200" b="1" dirty="0">
                <a:solidFill>
                  <a:srgbClr val="0033CC"/>
                </a:solidFill>
              </a:rPr>
              <a:t>KEGIATAN PENDIDIKAN DAN PENGAJARAN</a:t>
            </a:r>
          </a:p>
        </p:txBody>
      </p:sp>
      <p:graphicFrame>
        <p:nvGraphicFramePr>
          <p:cNvPr id="2" name="Table 1"/>
          <p:cNvGraphicFramePr>
            <a:graphicFrameLocks noGrp="1"/>
          </p:cNvGraphicFramePr>
          <p:nvPr>
            <p:extLst>
              <p:ext uri="{D42A27DB-BD31-4B8C-83A1-F6EECF244321}">
                <p14:modId xmlns:p14="http://schemas.microsoft.com/office/powerpoint/2010/main" val="1043388777"/>
              </p:ext>
            </p:extLst>
          </p:nvPr>
        </p:nvGraphicFramePr>
        <p:xfrm>
          <a:off x="1524000" y="1643050"/>
          <a:ext cx="9140945" cy="4508518"/>
        </p:xfrm>
        <a:graphic>
          <a:graphicData uri="http://schemas.openxmlformats.org/drawingml/2006/table">
            <a:tbl>
              <a:tblPr firstRow="1" firstCol="1" bandRow="1">
                <a:tableStyleId>{5C22544A-7EE6-4342-B048-85BDC9FD1C3A}</a:tableStyleId>
              </a:tblPr>
              <a:tblGrid>
                <a:gridCol w="777245">
                  <a:extLst>
                    <a:ext uri="{9D8B030D-6E8A-4147-A177-3AD203B41FA5}">
                      <a16:colId xmlns:a16="http://schemas.microsoft.com/office/drawing/2014/main" val="20000"/>
                    </a:ext>
                  </a:extLst>
                </a:gridCol>
                <a:gridCol w="4185502">
                  <a:extLst>
                    <a:ext uri="{9D8B030D-6E8A-4147-A177-3AD203B41FA5}">
                      <a16:colId xmlns:a16="http://schemas.microsoft.com/office/drawing/2014/main" val="20001"/>
                    </a:ext>
                  </a:extLst>
                </a:gridCol>
                <a:gridCol w="1712051">
                  <a:extLst>
                    <a:ext uri="{9D8B030D-6E8A-4147-A177-3AD203B41FA5}">
                      <a16:colId xmlns:a16="http://schemas.microsoft.com/office/drawing/2014/main" val="20002"/>
                    </a:ext>
                  </a:extLst>
                </a:gridCol>
                <a:gridCol w="1455244">
                  <a:extLst>
                    <a:ext uri="{9D8B030D-6E8A-4147-A177-3AD203B41FA5}">
                      <a16:colId xmlns:a16="http://schemas.microsoft.com/office/drawing/2014/main" val="20003"/>
                    </a:ext>
                  </a:extLst>
                </a:gridCol>
                <a:gridCol w="1010903">
                  <a:extLst>
                    <a:ext uri="{9D8B030D-6E8A-4147-A177-3AD203B41FA5}">
                      <a16:colId xmlns:a16="http://schemas.microsoft.com/office/drawing/2014/main" val="20004"/>
                    </a:ext>
                  </a:extLst>
                </a:gridCol>
              </a:tblGrid>
              <a:tr h="1092308">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83242">
                <a:tc>
                  <a:txBody>
                    <a:bodyPr/>
                    <a:lstStyle/>
                    <a:p>
                      <a:pPr algn="ctr">
                        <a:lnSpc>
                          <a:spcPct val="100000"/>
                        </a:lnSpc>
                        <a:spcAft>
                          <a:spcPts val="0"/>
                        </a:spcAft>
                        <a:tabLst>
                          <a:tab pos="228600" algn="l"/>
                        </a:tabLst>
                      </a:pPr>
                      <a:r>
                        <a:rPr lang="id-ID" sz="2000" dirty="0">
                          <a:effectLst/>
                        </a:rPr>
                        <a:t>1</a:t>
                      </a:r>
                      <a:endParaRPr lang="en-US" sz="2000" dirty="0">
                        <a:effectLst/>
                        <a:latin typeface="Calibri"/>
                        <a:ea typeface="Calibri"/>
                        <a:cs typeface="Times New Roman"/>
                      </a:endParaRP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Doktor</a:t>
                      </a:r>
                      <a:r>
                        <a:rPr lang="en-US" sz="2000" dirty="0">
                          <a:effectLst/>
                          <a:latin typeface="Calibri"/>
                          <a:ea typeface="Calibri"/>
                          <a:cs typeface="Times New Roman"/>
                        </a:rPr>
                        <a:t>/</a:t>
                      </a:r>
                      <a:r>
                        <a:rPr lang="en-US" sz="2000" dirty="0" err="1">
                          <a:effectLst/>
                          <a:latin typeface="Calibri"/>
                          <a:ea typeface="Calibri"/>
                          <a:cs typeface="Times New Roman"/>
                        </a:rPr>
                        <a:t>sederajat</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ijazah</a:t>
                      </a:r>
                      <a:r>
                        <a:rPr lang="en-US" sz="2000" dirty="0">
                          <a:effectLst/>
                          <a:latin typeface="Calibri"/>
                          <a:ea typeface="Calibri"/>
                          <a:cs typeface="Times New Roman"/>
                        </a:rPr>
                        <a:t> </a:t>
                      </a:r>
                      <a:r>
                        <a:rPr lang="en-US" sz="2000" dirty="0" err="1">
                          <a:effectLst/>
                          <a:latin typeface="Calibri"/>
                          <a:ea typeface="Calibri"/>
                          <a:cs typeface="Times New Roman"/>
                        </a:rPr>
                        <a:t>asli</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200</a:t>
                      </a:r>
                    </a:p>
                  </a:txBody>
                  <a:tcPr marL="68580" marR="68580" marT="0" marB="0" anchor="ctr"/>
                </a:tc>
                <a:extLst>
                  <a:ext uri="{0D108BD9-81ED-4DB2-BD59-A6C34878D82A}">
                    <a16:rowId xmlns:a16="http://schemas.microsoft.com/office/drawing/2014/main" val="10001"/>
                  </a:ext>
                </a:extLst>
              </a:tr>
              <a:tr h="683242">
                <a:tc>
                  <a:txBody>
                    <a:bodyPr/>
                    <a:lstStyle/>
                    <a:p>
                      <a:pPr algn="ctr">
                        <a:lnSpc>
                          <a:spcPct val="100000"/>
                        </a:lnSpc>
                        <a:spcAft>
                          <a:spcPts val="0"/>
                        </a:spcAft>
                        <a:tabLst>
                          <a:tab pos="228600" algn="l"/>
                        </a:tabLst>
                      </a:pPr>
                      <a:r>
                        <a:rPr lang="id-ID" sz="2000" dirty="0">
                          <a:effectLst/>
                        </a:rPr>
                        <a:t>2</a:t>
                      </a:r>
                      <a:endParaRPr lang="en-US" sz="2000" dirty="0">
                        <a:effectLst/>
                        <a:latin typeface="Calibri"/>
                        <a:ea typeface="Calibri"/>
                        <a:cs typeface="Times New Roman"/>
                      </a:endParaRPr>
                    </a:p>
                  </a:txBody>
                  <a:tcPr marL="68580" marR="68580" marT="0" marB="0" anchor="ctr"/>
                </a:tc>
                <a:tc>
                  <a:txBody>
                    <a:bodyPr/>
                    <a:lstStyle/>
                    <a:p>
                      <a:pPr algn="just">
                        <a:lnSpc>
                          <a:spcPct val="100000"/>
                        </a:lnSpc>
                        <a:spcAft>
                          <a:spcPts val="0"/>
                        </a:spcAft>
                        <a:tabLst>
                          <a:tab pos="228600" algn="l"/>
                        </a:tabLst>
                      </a:pPr>
                      <a:r>
                        <a:rPr lang="en-US" sz="2000" dirty="0">
                          <a:effectLst/>
                          <a:latin typeface="Calibri"/>
                          <a:ea typeface="Calibri"/>
                          <a:cs typeface="Times New Roman"/>
                        </a:rPr>
                        <a:t>Magister/</a:t>
                      </a:r>
                      <a:r>
                        <a:rPr lang="en-US" sz="2000" dirty="0" err="1">
                          <a:effectLst/>
                          <a:latin typeface="Calibri"/>
                          <a:ea typeface="Calibri"/>
                          <a:cs typeface="Times New Roman"/>
                        </a:rPr>
                        <a:t>sederajat</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ijazah</a:t>
                      </a:r>
                      <a:r>
                        <a:rPr lang="en-US" sz="2000" dirty="0">
                          <a:effectLst/>
                          <a:latin typeface="Calibri"/>
                          <a:ea typeface="Calibri"/>
                          <a:cs typeface="Times New Roman"/>
                        </a:rPr>
                        <a:t> </a:t>
                      </a:r>
                      <a:r>
                        <a:rPr lang="en-US" sz="2000" dirty="0" err="1">
                          <a:effectLst/>
                          <a:latin typeface="Calibri"/>
                          <a:ea typeface="Calibri"/>
                          <a:cs typeface="Times New Roman"/>
                        </a:rPr>
                        <a:t>asli</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150</a:t>
                      </a:r>
                    </a:p>
                  </a:txBody>
                  <a:tcPr marL="68580" marR="68580" marT="0" marB="0" anchor="ctr"/>
                </a:tc>
                <a:extLst>
                  <a:ext uri="{0D108BD9-81ED-4DB2-BD59-A6C34878D82A}">
                    <a16:rowId xmlns:a16="http://schemas.microsoft.com/office/drawing/2014/main" val="10002"/>
                  </a:ext>
                </a:extLst>
              </a:tr>
              <a:tr h="683242">
                <a:tc>
                  <a:txBody>
                    <a:bodyPr/>
                    <a:lstStyle/>
                    <a:p>
                      <a:pPr algn="ctr">
                        <a:lnSpc>
                          <a:spcPct val="100000"/>
                        </a:lnSpc>
                        <a:spcAft>
                          <a:spcPts val="0"/>
                        </a:spcAft>
                        <a:tabLst>
                          <a:tab pos="228600" algn="l"/>
                        </a:tabLst>
                      </a:pPr>
                      <a:r>
                        <a:rPr lang="id-ID" sz="2000" dirty="0">
                          <a:effectLst/>
                        </a:rPr>
                        <a:t>3</a:t>
                      </a:r>
                      <a:endParaRPr lang="en-US" sz="2000" dirty="0">
                        <a:effectLst/>
                        <a:latin typeface="Calibri"/>
                        <a:ea typeface="Calibri"/>
                        <a:cs typeface="Times New Roman"/>
                      </a:endParaRP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Mengikuti</a:t>
                      </a:r>
                      <a:r>
                        <a:rPr lang="en-US" sz="2000" dirty="0">
                          <a:effectLst/>
                          <a:latin typeface="Calibri"/>
                          <a:ea typeface="Calibri"/>
                          <a:cs typeface="Times New Roman"/>
                        </a:rPr>
                        <a:t> </a:t>
                      </a:r>
                      <a:r>
                        <a:rPr lang="en-US" sz="2000" dirty="0" err="1">
                          <a:effectLst/>
                          <a:latin typeface="Calibri"/>
                          <a:ea typeface="Calibri"/>
                          <a:cs typeface="Times New Roman"/>
                        </a:rPr>
                        <a:t>diklat</a:t>
                      </a:r>
                      <a:r>
                        <a:rPr lang="en-US" sz="2000" dirty="0">
                          <a:effectLst/>
                          <a:latin typeface="Calibri"/>
                          <a:ea typeface="Calibri"/>
                          <a:cs typeface="Times New Roman"/>
                        </a:rPr>
                        <a:t> </a:t>
                      </a:r>
                      <a:r>
                        <a:rPr lang="en-US" sz="2000" dirty="0" err="1">
                          <a:effectLst/>
                          <a:latin typeface="Calibri"/>
                          <a:ea typeface="Calibri"/>
                          <a:cs typeface="Times New Roman"/>
                        </a:rPr>
                        <a:t>prajabatan</a:t>
                      </a:r>
                      <a:r>
                        <a:rPr lang="en-US" sz="2000" dirty="0">
                          <a:effectLst/>
                          <a:latin typeface="Calibri"/>
                          <a:ea typeface="Calibri"/>
                          <a:cs typeface="Times New Roman"/>
                        </a:rPr>
                        <a:t> </a:t>
                      </a:r>
                      <a:r>
                        <a:rPr lang="en-US" sz="2000" dirty="0" err="1">
                          <a:effectLst/>
                          <a:latin typeface="Calibri"/>
                          <a:ea typeface="Calibri"/>
                          <a:cs typeface="Times New Roman"/>
                        </a:rPr>
                        <a:t>gol</a:t>
                      </a:r>
                      <a:r>
                        <a:rPr lang="en-US" sz="2000" dirty="0">
                          <a:effectLst/>
                          <a:latin typeface="Calibri"/>
                          <a:ea typeface="Calibri"/>
                          <a:cs typeface="Times New Roman"/>
                        </a:rPr>
                        <a:t>. III</a:t>
                      </a: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sertifikat</a:t>
                      </a:r>
                      <a:r>
                        <a:rPr lang="en-US" sz="2000" dirty="0">
                          <a:effectLst/>
                          <a:latin typeface="Calibri"/>
                          <a:ea typeface="Calibri"/>
                          <a:cs typeface="Times New Roman"/>
                        </a:rPr>
                        <a:t> </a:t>
                      </a:r>
                      <a:r>
                        <a:rPr lang="en-US" sz="2000" dirty="0" err="1">
                          <a:effectLst/>
                          <a:latin typeface="Calibri"/>
                          <a:ea typeface="Calibri"/>
                          <a:cs typeface="Times New Roman"/>
                        </a:rPr>
                        <a:t>asli</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3</a:t>
                      </a:r>
                    </a:p>
                  </a:txBody>
                  <a:tcPr marL="68580" marR="68580" marT="0" marB="0" anchor="ctr"/>
                </a:tc>
                <a:extLst>
                  <a:ext uri="{0D108BD9-81ED-4DB2-BD59-A6C34878D82A}">
                    <a16:rowId xmlns:a16="http://schemas.microsoft.com/office/drawing/2014/main" val="10003"/>
                  </a:ext>
                </a:extLst>
              </a:tr>
              <a:tr h="683242">
                <a:tc>
                  <a:txBody>
                    <a:bodyPr/>
                    <a:lstStyle/>
                    <a:p>
                      <a:pPr algn="ctr">
                        <a:lnSpc>
                          <a:spcPct val="100000"/>
                        </a:lnSpc>
                        <a:spcAft>
                          <a:spcPts val="0"/>
                        </a:spcAft>
                        <a:tabLst>
                          <a:tab pos="228600" algn="l"/>
                        </a:tabLst>
                      </a:pPr>
                      <a:r>
                        <a:rPr lang="id-ID" sz="2000" dirty="0">
                          <a:effectLst/>
                        </a:rPr>
                        <a:t>4</a:t>
                      </a:r>
                      <a:endParaRPr lang="en-US" sz="2000" dirty="0">
                        <a:effectLst/>
                        <a:latin typeface="Calibri"/>
                        <a:ea typeface="Calibri"/>
                        <a:cs typeface="Times New Roman"/>
                      </a:endParaRP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Melaksanakan</a:t>
                      </a:r>
                      <a:r>
                        <a:rPr lang="en-US" sz="2000" dirty="0">
                          <a:effectLst/>
                          <a:latin typeface="Calibri"/>
                          <a:ea typeface="Calibri"/>
                          <a:cs typeface="Times New Roman"/>
                        </a:rPr>
                        <a:t> </a:t>
                      </a:r>
                      <a:r>
                        <a:rPr lang="en-US" sz="2000" dirty="0" err="1">
                          <a:effectLst/>
                          <a:latin typeface="Calibri"/>
                          <a:ea typeface="Calibri"/>
                          <a:cs typeface="Times New Roman"/>
                        </a:rPr>
                        <a:t>perkuliahan</a:t>
                      </a:r>
                      <a:endParaRPr lang="en-US" sz="2000" dirty="0">
                        <a:effectLst/>
                        <a:latin typeface="Calibri"/>
                        <a:ea typeface="Calibri"/>
                        <a:cs typeface="Times New Roman"/>
                      </a:endParaRPr>
                    </a:p>
                    <a:p>
                      <a:pPr algn="just">
                        <a:lnSpc>
                          <a:spcPct val="100000"/>
                        </a:lnSpc>
                        <a:spcAft>
                          <a:spcPts val="0"/>
                        </a:spcAft>
                        <a:tabLst>
                          <a:tab pos="228600" algn="l"/>
                        </a:tabLst>
                      </a:pPr>
                      <a:r>
                        <a:rPr lang="en-US" sz="2000" dirty="0">
                          <a:effectLst/>
                          <a:latin typeface="Calibri"/>
                          <a:ea typeface="Calibri"/>
                          <a:cs typeface="Times New Roman"/>
                        </a:rPr>
                        <a:t>a. </a:t>
                      </a:r>
                      <a:r>
                        <a:rPr lang="en-US" sz="2000" dirty="0" err="1">
                          <a:effectLst/>
                          <a:latin typeface="Calibri"/>
                          <a:ea typeface="Calibri"/>
                          <a:cs typeface="Times New Roman"/>
                        </a:rPr>
                        <a:t>Asisten</a:t>
                      </a:r>
                      <a:r>
                        <a:rPr lang="en-US" sz="2000" dirty="0">
                          <a:effectLst/>
                          <a:latin typeface="Calibri"/>
                          <a:ea typeface="Calibri"/>
                          <a:cs typeface="Times New Roman"/>
                        </a:rPr>
                        <a:t> </a:t>
                      </a:r>
                      <a:r>
                        <a:rPr lang="en-US" sz="2000" dirty="0" err="1">
                          <a:effectLst/>
                          <a:latin typeface="Calibri"/>
                          <a:ea typeface="Calibri"/>
                          <a:cs typeface="Times New Roman"/>
                        </a:rPr>
                        <a:t>Ahli</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SK </a:t>
                      </a:r>
                      <a:r>
                        <a:rPr lang="en-US" sz="2000" dirty="0" err="1">
                          <a:effectLst/>
                          <a:latin typeface="Calibri"/>
                          <a:ea typeface="Calibri"/>
                          <a:cs typeface="Times New Roman"/>
                        </a:rPr>
                        <a:t>penugasan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12 </a:t>
                      </a:r>
                      <a:r>
                        <a:rPr lang="en-US" sz="2000" dirty="0" err="1">
                          <a:effectLst/>
                          <a:latin typeface="Calibri"/>
                          <a:ea typeface="Calibri"/>
                          <a:cs typeface="Times New Roman"/>
                        </a:rPr>
                        <a:t>sks</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5,5</a:t>
                      </a:r>
                    </a:p>
                  </a:txBody>
                  <a:tcPr marL="68580" marR="68580" marT="0" marB="0" anchor="ctr"/>
                </a:tc>
                <a:extLst>
                  <a:ext uri="{0D108BD9-81ED-4DB2-BD59-A6C34878D82A}">
                    <a16:rowId xmlns:a16="http://schemas.microsoft.com/office/drawing/2014/main" val="10004"/>
                  </a:ext>
                </a:extLst>
              </a:tr>
              <a:tr h="683242">
                <a:tc>
                  <a:txBody>
                    <a:bodyPr/>
                    <a:lstStyle/>
                    <a:p>
                      <a:pPr algn="ctr">
                        <a:lnSpc>
                          <a:spcPct val="100000"/>
                        </a:lnSpc>
                        <a:spcAft>
                          <a:spcPts val="0"/>
                        </a:spcAft>
                        <a:tabLst>
                          <a:tab pos="228600" algn="l"/>
                        </a:tabLst>
                      </a:pPr>
                      <a:endParaRPr lang="en-US" sz="2000" dirty="0">
                        <a:effectLst/>
                        <a:latin typeface="Calibri"/>
                        <a:ea typeface="Calibri"/>
                        <a:cs typeface="Times New Roman"/>
                      </a:endParaRPr>
                    </a:p>
                  </a:txBody>
                  <a:tcPr marL="68580" marR="68580" marT="0" marB="0" anchor="ctr"/>
                </a:tc>
                <a:tc>
                  <a:txBody>
                    <a:bodyPr/>
                    <a:lstStyle/>
                    <a:p>
                      <a:pPr algn="just">
                        <a:lnSpc>
                          <a:spcPct val="100000"/>
                        </a:lnSpc>
                        <a:spcAft>
                          <a:spcPts val="0"/>
                        </a:spcAft>
                        <a:tabLst>
                          <a:tab pos="228600" algn="l"/>
                        </a:tabLst>
                      </a:pPr>
                      <a:r>
                        <a:rPr lang="en-US" sz="2000" dirty="0">
                          <a:effectLst/>
                          <a:latin typeface="Calibri"/>
                          <a:ea typeface="Calibri"/>
                          <a:cs typeface="Times New Roman"/>
                        </a:rPr>
                        <a:t>b. </a:t>
                      </a:r>
                      <a:r>
                        <a:rPr lang="en-US" sz="2000" dirty="0" err="1">
                          <a:effectLst/>
                          <a:latin typeface="Calibri"/>
                          <a:ea typeface="Calibri"/>
                          <a:cs typeface="Times New Roman"/>
                        </a:rPr>
                        <a:t>Lektor</a:t>
                      </a:r>
                      <a:r>
                        <a:rPr lang="en-US" sz="2000" dirty="0">
                          <a:effectLst/>
                          <a:latin typeface="Calibri"/>
                          <a:ea typeface="Calibri"/>
                          <a:cs typeface="Times New Roman"/>
                        </a:rPr>
                        <a:t>/</a:t>
                      </a:r>
                      <a:r>
                        <a:rPr lang="en-US" sz="2000" dirty="0" err="1">
                          <a:effectLst/>
                          <a:latin typeface="Calibri"/>
                          <a:ea typeface="Calibri"/>
                          <a:cs typeface="Times New Roman"/>
                        </a:rPr>
                        <a:t>Lektor</a:t>
                      </a:r>
                      <a:r>
                        <a:rPr lang="en-US" sz="2000" dirty="0">
                          <a:effectLst/>
                          <a:latin typeface="Calibri"/>
                          <a:ea typeface="Calibri"/>
                          <a:cs typeface="Times New Roman"/>
                        </a:rPr>
                        <a:t> </a:t>
                      </a:r>
                      <a:r>
                        <a:rPr lang="en-US" sz="2000" dirty="0" err="1">
                          <a:effectLst/>
                          <a:latin typeface="Calibri"/>
                          <a:ea typeface="Calibri"/>
                          <a:cs typeface="Times New Roman"/>
                        </a:rPr>
                        <a:t>Kepala</a:t>
                      </a:r>
                      <a:r>
                        <a:rPr lang="en-US" sz="2000" dirty="0">
                          <a:effectLst/>
                          <a:latin typeface="Calibri"/>
                          <a:ea typeface="Calibri"/>
                          <a:cs typeface="Times New Roman"/>
                        </a:rPr>
                        <a:t>/</a:t>
                      </a:r>
                      <a:r>
                        <a:rPr lang="en-US" sz="2000" dirty="0" err="1">
                          <a:effectLst/>
                          <a:latin typeface="Calibri"/>
                          <a:ea typeface="Calibri"/>
                          <a:cs typeface="Times New Roman"/>
                        </a:rPr>
                        <a:t>Profesor</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SK </a:t>
                      </a:r>
                      <a:r>
                        <a:rPr lang="en-US" sz="2000" dirty="0" err="1">
                          <a:effectLst/>
                          <a:latin typeface="Calibri"/>
                          <a:ea typeface="Calibri"/>
                          <a:cs typeface="Times New Roman"/>
                        </a:rPr>
                        <a:t>penugasan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12 </a:t>
                      </a:r>
                      <a:r>
                        <a:rPr lang="en-US" sz="2000" dirty="0" err="1">
                          <a:effectLst/>
                          <a:latin typeface="Calibri"/>
                          <a:ea typeface="Calibri"/>
                          <a:cs typeface="Times New Roman"/>
                        </a:rPr>
                        <a:t>sks</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11</a:t>
                      </a:r>
                    </a:p>
                  </a:txBody>
                  <a:tcPr marL="68580" marR="68580" marT="0" marB="0" anchor="ct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29</a:t>
            </a:fld>
            <a:endParaRPr lang="en-US"/>
          </a:p>
        </p:txBody>
      </p:sp>
    </p:spTree>
    <p:extLst>
      <p:ext uri="{BB962C8B-B14F-4D97-AF65-F5344CB8AC3E}">
        <p14:creationId xmlns:p14="http://schemas.microsoft.com/office/powerpoint/2010/main" val="155531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8643" y="434201"/>
            <a:ext cx="6694715" cy="738664"/>
          </a:xfrm>
          <a:prstGeom prst="rect">
            <a:avLst/>
          </a:prstGeom>
          <a:noFill/>
        </p:spPr>
        <p:txBody>
          <a:bodyPr wrap="square" rtlCol="0">
            <a:spAutoFit/>
          </a:bodyPr>
          <a:lstStyle/>
          <a:p>
            <a:pPr algn="ctr"/>
            <a:r>
              <a:rPr lang="id-ID" sz="2100" dirty="0"/>
              <a:t>JENJANG PENDIDIKAN DOSEN NASIONAL</a:t>
            </a:r>
          </a:p>
          <a:p>
            <a:pPr algn="ctr"/>
            <a:r>
              <a:rPr lang="id-ID" sz="2100" dirty="0"/>
              <a:t>KEMENTERIAN RISTEK DAN PENDIDIKAN TINGGI</a:t>
            </a:r>
          </a:p>
        </p:txBody>
      </p:sp>
      <p:graphicFrame>
        <p:nvGraphicFramePr>
          <p:cNvPr id="6" name="Chart 5"/>
          <p:cNvGraphicFramePr>
            <a:graphicFrameLocks/>
          </p:cNvGraphicFramePr>
          <p:nvPr>
            <p:extLst/>
          </p:nvPr>
        </p:nvGraphicFramePr>
        <p:xfrm>
          <a:off x="1775520" y="1649032"/>
          <a:ext cx="8892480" cy="494832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7146952" y="1862703"/>
            <a:ext cx="2645229" cy="461665"/>
          </a:xfrm>
          <a:prstGeom prst="rect">
            <a:avLst/>
          </a:prstGeom>
          <a:noFill/>
        </p:spPr>
        <p:txBody>
          <a:bodyPr wrap="square" rtlCol="0">
            <a:spAutoFit/>
          </a:bodyPr>
          <a:lstStyle/>
          <a:p>
            <a:pPr algn="ctr"/>
            <a:r>
              <a:rPr lang="id-ID" sz="1200" dirty="0">
                <a:solidFill>
                  <a:srgbClr val="FF0000"/>
                </a:solidFill>
              </a:rPr>
              <a:t>Sumber: forlap.ristekdikti.go.id</a:t>
            </a:r>
          </a:p>
          <a:p>
            <a:pPr algn="ctr"/>
            <a:r>
              <a:rPr lang="id-ID" sz="1200" dirty="0">
                <a:solidFill>
                  <a:srgbClr val="FF0000"/>
                </a:solidFill>
              </a:rPr>
              <a:t>Tgl, 1 Juni 2016</a:t>
            </a:r>
          </a:p>
        </p:txBody>
      </p:sp>
    </p:spTree>
    <p:extLst>
      <p:ext uri="{BB962C8B-B14F-4D97-AF65-F5344CB8AC3E}">
        <p14:creationId xmlns:p14="http://schemas.microsoft.com/office/powerpoint/2010/main" val="255789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7140685" cy="430887"/>
          </a:xfrm>
          <a:prstGeom prst="rect">
            <a:avLst/>
          </a:prstGeom>
          <a:noFill/>
        </p:spPr>
        <p:txBody>
          <a:bodyPr wrap="square" rtlCol="0">
            <a:spAutoFit/>
          </a:bodyPr>
          <a:lstStyle/>
          <a:p>
            <a:r>
              <a:rPr lang="en-US" sz="2200" b="1" dirty="0">
                <a:solidFill>
                  <a:srgbClr val="0033CC"/>
                </a:solidFill>
              </a:rPr>
              <a:t>KEGIATAN PENDIDIKAN DAN PENGAJARAN</a:t>
            </a:r>
          </a:p>
        </p:txBody>
      </p:sp>
      <p:graphicFrame>
        <p:nvGraphicFramePr>
          <p:cNvPr id="2" name="Table 1"/>
          <p:cNvGraphicFramePr>
            <a:graphicFrameLocks noGrp="1"/>
          </p:cNvGraphicFramePr>
          <p:nvPr>
            <p:extLst>
              <p:ext uri="{D42A27DB-BD31-4B8C-83A1-F6EECF244321}">
                <p14:modId xmlns:p14="http://schemas.microsoft.com/office/powerpoint/2010/main" val="629580952"/>
              </p:ext>
            </p:extLst>
          </p:nvPr>
        </p:nvGraphicFramePr>
        <p:xfrm>
          <a:off x="1703512" y="1524000"/>
          <a:ext cx="8961433" cy="4785320"/>
        </p:xfrm>
        <a:graphic>
          <a:graphicData uri="http://schemas.openxmlformats.org/drawingml/2006/table">
            <a:tbl>
              <a:tblPr firstRow="1" firstCol="1" bandRow="1">
                <a:tableStyleId>{5C22544A-7EE6-4342-B048-85BDC9FD1C3A}</a:tableStyleId>
              </a:tblPr>
              <a:tblGrid>
                <a:gridCol w="761982">
                  <a:extLst>
                    <a:ext uri="{9D8B030D-6E8A-4147-A177-3AD203B41FA5}">
                      <a16:colId xmlns:a16="http://schemas.microsoft.com/office/drawing/2014/main" val="20000"/>
                    </a:ext>
                  </a:extLst>
                </a:gridCol>
                <a:gridCol w="4103306">
                  <a:extLst>
                    <a:ext uri="{9D8B030D-6E8A-4147-A177-3AD203B41FA5}">
                      <a16:colId xmlns:a16="http://schemas.microsoft.com/office/drawing/2014/main" val="20001"/>
                    </a:ext>
                  </a:extLst>
                </a:gridCol>
                <a:gridCol w="1678430">
                  <a:extLst>
                    <a:ext uri="{9D8B030D-6E8A-4147-A177-3AD203B41FA5}">
                      <a16:colId xmlns:a16="http://schemas.microsoft.com/office/drawing/2014/main" val="20002"/>
                    </a:ext>
                  </a:extLst>
                </a:gridCol>
                <a:gridCol w="1426665">
                  <a:extLst>
                    <a:ext uri="{9D8B030D-6E8A-4147-A177-3AD203B41FA5}">
                      <a16:colId xmlns:a16="http://schemas.microsoft.com/office/drawing/2014/main" val="20003"/>
                    </a:ext>
                  </a:extLst>
                </a:gridCol>
                <a:gridCol w="991050">
                  <a:extLst>
                    <a:ext uri="{9D8B030D-6E8A-4147-A177-3AD203B41FA5}">
                      <a16:colId xmlns:a16="http://schemas.microsoft.com/office/drawing/2014/main" val="20004"/>
                    </a:ext>
                  </a:extLst>
                </a:gridCol>
              </a:tblGrid>
              <a:tr h="100679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29754">
                <a:tc>
                  <a:txBody>
                    <a:bodyPr/>
                    <a:lstStyle/>
                    <a:p>
                      <a:pPr algn="ctr">
                        <a:lnSpc>
                          <a:spcPct val="100000"/>
                        </a:lnSpc>
                        <a:spcAft>
                          <a:spcPts val="0"/>
                        </a:spcAft>
                        <a:tabLst>
                          <a:tab pos="228600" algn="l"/>
                        </a:tabLst>
                      </a:pPr>
                      <a:r>
                        <a:rPr lang="en-US" sz="2000" dirty="0">
                          <a:effectLst/>
                          <a:latin typeface="Calibri"/>
                          <a:ea typeface="Calibri"/>
                          <a:cs typeface="Times New Roman"/>
                        </a:rPr>
                        <a:t>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Membimbing</a:t>
                      </a:r>
                      <a:r>
                        <a:rPr lang="en-US" sz="2000" dirty="0">
                          <a:effectLst/>
                          <a:latin typeface="Calibri"/>
                          <a:ea typeface="Calibri"/>
                          <a:cs typeface="Times New Roman"/>
                        </a:rPr>
                        <a:t> seminar </a:t>
                      </a:r>
                      <a:r>
                        <a:rPr lang="en-US" sz="2000" dirty="0" err="1">
                          <a:effectLst/>
                          <a:latin typeface="Calibri"/>
                          <a:ea typeface="Calibri"/>
                          <a:cs typeface="Times New Roman"/>
                        </a:rPr>
                        <a:t>mahasiswa</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SK </a:t>
                      </a:r>
                      <a:r>
                        <a:rPr lang="en-US" sz="2000" dirty="0" err="1">
                          <a:effectLst/>
                          <a:latin typeface="Calibri"/>
                          <a:ea typeface="Calibri"/>
                          <a:cs typeface="Times New Roman"/>
                        </a:rPr>
                        <a:t>penugasan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extLst>
                  <a:ext uri="{0D108BD9-81ED-4DB2-BD59-A6C34878D82A}">
                    <a16:rowId xmlns:a16="http://schemas.microsoft.com/office/drawing/2014/main" val="10001"/>
                  </a:ext>
                </a:extLst>
              </a:tr>
              <a:tr h="629754">
                <a:tc>
                  <a:txBody>
                    <a:bodyPr/>
                    <a:lstStyle/>
                    <a:p>
                      <a:pPr algn="ctr">
                        <a:lnSpc>
                          <a:spcPct val="100000"/>
                        </a:lnSpc>
                        <a:spcAft>
                          <a:spcPts val="0"/>
                        </a:spcAft>
                        <a:tabLst>
                          <a:tab pos="228600" algn="l"/>
                        </a:tabLst>
                      </a:pPr>
                      <a:r>
                        <a:rPr lang="en-US" sz="2000" dirty="0">
                          <a:effectLst/>
                          <a:latin typeface="Calibri"/>
                          <a:ea typeface="Calibri"/>
                          <a:cs typeface="Times New Roman"/>
                        </a:rPr>
                        <a:t>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Membimbing</a:t>
                      </a:r>
                      <a:r>
                        <a:rPr lang="en-US" sz="2000" dirty="0">
                          <a:effectLst/>
                          <a:latin typeface="Calibri"/>
                          <a:ea typeface="Calibri"/>
                          <a:cs typeface="Times New Roman"/>
                        </a:rPr>
                        <a:t> KKN, PKN, PKL</a:t>
                      </a: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SK </a:t>
                      </a:r>
                      <a:r>
                        <a:rPr lang="en-US" sz="2000" dirty="0" err="1">
                          <a:effectLst/>
                          <a:latin typeface="Calibri"/>
                          <a:ea typeface="Calibri"/>
                          <a:cs typeface="Times New Roman"/>
                        </a:rPr>
                        <a:t>penugasan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extLst>
                  <a:ext uri="{0D108BD9-81ED-4DB2-BD59-A6C34878D82A}">
                    <a16:rowId xmlns:a16="http://schemas.microsoft.com/office/drawing/2014/main" val="10002"/>
                  </a:ext>
                </a:extLst>
              </a:tr>
              <a:tr h="629754">
                <a:tc>
                  <a:txBody>
                    <a:bodyPr/>
                    <a:lstStyle/>
                    <a:p>
                      <a:pPr algn="ctr">
                        <a:lnSpc>
                          <a:spcPct val="100000"/>
                        </a:lnSpc>
                        <a:spcAft>
                          <a:spcPts val="0"/>
                        </a:spcAft>
                        <a:tabLst>
                          <a:tab pos="228600" algn="l"/>
                        </a:tabLst>
                      </a:pPr>
                      <a:r>
                        <a:rPr lang="en-US" sz="2000" dirty="0">
                          <a:effectLst/>
                          <a:latin typeface="Calibri"/>
                          <a:ea typeface="Calibri"/>
                          <a:cs typeface="Times New Roman"/>
                        </a:rPr>
                        <a:t>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Utama</a:t>
                      </a:r>
                      <a:r>
                        <a:rPr lang="en-US" sz="2000" dirty="0">
                          <a:effectLst/>
                          <a:latin typeface="Calibri"/>
                          <a:ea typeface="Calibri"/>
                          <a:cs typeface="Times New Roman"/>
                        </a:rPr>
                        <a:t> </a:t>
                      </a:r>
                      <a:r>
                        <a:rPr lang="en-US" sz="2000" dirty="0" err="1">
                          <a:effectLst/>
                          <a:latin typeface="Calibri"/>
                          <a:ea typeface="Calibri"/>
                          <a:cs typeface="Times New Roman"/>
                        </a:rPr>
                        <a:t>Disertasi</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4 </a:t>
                      </a:r>
                      <a:r>
                        <a:rPr lang="en-US" sz="2000" dirty="0" err="1">
                          <a:effectLst/>
                          <a:latin typeface="Calibri"/>
                          <a:ea typeface="Calibri"/>
                          <a:cs typeface="Times New Roman"/>
                        </a:rPr>
                        <a:t>lulusan</a:t>
                      </a:r>
                      <a:r>
                        <a:rPr lang="en-US" sz="2000" dirty="0">
                          <a:effectLst/>
                          <a:latin typeface="Calibri"/>
                          <a:ea typeface="Calibri"/>
                          <a:cs typeface="Times New Roman"/>
                        </a:rPr>
                        <a:t> /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8</a:t>
                      </a:r>
                    </a:p>
                  </a:txBody>
                  <a:tcPr marL="68580" marR="68580" marT="0" marB="0" anchor="ctr"/>
                </a:tc>
                <a:extLst>
                  <a:ext uri="{0D108BD9-81ED-4DB2-BD59-A6C34878D82A}">
                    <a16:rowId xmlns:a16="http://schemas.microsoft.com/office/drawing/2014/main" val="10003"/>
                  </a:ext>
                </a:extLst>
              </a:tr>
              <a:tr h="629754">
                <a:tc>
                  <a:txBody>
                    <a:bodyPr/>
                    <a:lstStyle/>
                    <a:p>
                      <a:pPr algn="ctr">
                        <a:lnSpc>
                          <a:spcPct val="100000"/>
                        </a:lnSpc>
                        <a:spcAft>
                          <a:spcPts val="0"/>
                        </a:spcAft>
                        <a:tabLst>
                          <a:tab pos="228600" algn="l"/>
                        </a:tabLst>
                      </a:pPr>
                      <a:r>
                        <a:rPr lang="en-US" sz="2000" dirty="0">
                          <a:effectLst/>
                          <a:latin typeface="Calibri"/>
                          <a:ea typeface="Calibri"/>
                          <a:cs typeface="Times New Roman"/>
                        </a:rPr>
                        <a:t>8</a:t>
                      </a:r>
                    </a:p>
                  </a:txBody>
                  <a:tcPr marL="68580" marR="68580" marT="0" marB="0" anchor="ctr"/>
                </a:tc>
                <a:tc>
                  <a:txBody>
                    <a:bodyPr/>
                    <a:lstStyle/>
                    <a:p>
                      <a:pPr algn="l">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Pendamping</a:t>
                      </a:r>
                      <a:r>
                        <a:rPr lang="en-US" sz="2000" dirty="0">
                          <a:effectLst/>
                          <a:latin typeface="Calibri"/>
                          <a:ea typeface="Calibri"/>
                          <a:cs typeface="Times New Roman"/>
                        </a:rPr>
                        <a:t>/</a:t>
                      </a:r>
                      <a:r>
                        <a:rPr lang="en-US" sz="2000" baseline="0" dirty="0">
                          <a:effectLst/>
                          <a:latin typeface="Calibri"/>
                          <a:ea typeface="Calibri"/>
                          <a:cs typeface="Times New Roman"/>
                        </a:rPr>
                        <a:t> </a:t>
                      </a:r>
                      <a:r>
                        <a:rPr lang="en-US" sz="2000" dirty="0" err="1">
                          <a:effectLst/>
                          <a:latin typeface="Calibri"/>
                          <a:ea typeface="Calibri"/>
                          <a:cs typeface="Times New Roman"/>
                        </a:rPr>
                        <a:t>Pembantu</a:t>
                      </a:r>
                      <a:r>
                        <a:rPr lang="en-US" sz="2000" dirty="0">
                          <a:effectLst/>
                          <a:latin typeface="Calibri"/>
                          <a:ea typeface="Calibri"/>
                          <a:cs typeface="Times New Roman"/>
                        </a:rPr>
                        <a:t> </a:t>
                      </a:r>
                      <a:r>
                        <a:rPr lang="en-US" sz="2000" dirty="0" err="1">
                          <a:effectLst/>
                          <a:latin typeface="Calibri"/>
                          <a:ea typeface="Calibri"/>
                          <a:cs typeface="Times New Roman"/>
                        </a:rPr>
                        <a:t>Disertasi</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4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6</a:t>
                      </a:r>
                    </a:p>
                  </a:txBody>
                  <a:tcPr marL="68580" marR="68580" marT="0" marB="0" anchor="ctr"/>
                </a:tc>
                <a:extLst>
                  <a:ext uri="{0D108BD9-81ED-4DB2-BD59-A6C34878D82A}">
                    <a16:rowId xmlns:a16="http://schemas.microsoft.com/office/drawing/2014/main" val="10004"/>
                  </a:ext>
                </a:extLst>
              </a:tr>
              <a:tr h="629754">
                <a:tc>
                  <a:txBody>
                    <a:bodyPr/>
                    <a:lstStyle/>
                    <a:p>
                      <a:pPr algn="ctr">
                        <a:lnSpc>
                          <a:spcPct val="100000"/>
                        </a:lnSpc>
                        <a:spcAft>
                          <a:spcPts val="0"/>
                        </a:spcAft>
                        <a:tabLst>
                          <a:tab pos="228600" algn="l"/>
                        </a:tabLst>
                      </a:pPr>
                      <a:r>
                        <a:rPr lang="en-US" sz="2000" dirty="0">
                          <a:effectLst/>
                          <a:latin typeface="Calibri"/>
                          <a:ea typeface="Calibri"/>
                          <a:cs typeface="Times New Roman"/>
                        </a:rPr>
                        <a:t>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Utama</a:t>
                      </a:r>
                      <a:r>
                        <a:rPr lang="en-US" sz="2000" dirty="0">
                          <a:effectLst/>
                          <a:latin typeface="Calibri"/>
                          <a:ea typeface="Calibri"/>
                          <a:cs typeface="Times New Roman"/>
                        </a:rPr>
                        <a:t> Thesis</a:t>
                      </a: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6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3</a:t>
                      </a:r>
                    </a:p>
                  </a:txBody>
                  <a:tcPr marL="68580" marR="68580" marT="0" marB="0" anchor="ctr"/>
                </a:tc>
                <a:extLst>
                  <a:ext uri="{0D108BD9-81ED-4DB2-BD59-A6C34878D82A}">
                    <a16:rowId xmlns:a16="http://schemas.microsoft.com/office/drawing/2014/main" val="10005"/>
                  </a:ext>
                </a:extLst>
              </a:tr>
              <a:tr h="629754">
                <a:tc>
                  <a:txBody>
                    <a:bodyPr/>
                    <a:lstStyle/>
                    <a:p>
                      <a:pPr algn="ctr">
                        <a:lnSpc>
                          <a:spcPct val="100000"/>
                        </a:lnSpc>
                        <a:spcAft>
                          <a:spcPts val="0"/>
                        </a:spcAft>
                        <a:tabLst>
                          <a:tab pos="228600" algn="l"/>
                        </a:tabLst>
                      </a:pPr>
                      <a:r>
                        <a:rPr lang="en-US" sz="2000" dirty="0">
                          <a:effectLst/>
                          <a:latin typeface="Calibri"/>
                          <a:ea typeface="Calibri"/>
                          <a:cs typeface="Times New Roman"/>
                        </a:rPr>
                        <a:t>10</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Pembimbing</a:t>
                      </a:r>
                      <a:r>
                        <a:rPr lang="en-US" sz="2000" baseline="0" dirty="0">
                          <a:effectLst/>
                          <a:latin typeface="Calibri"/>
                          <a:ea typeface="Calibri"/>
                          <a:cs typeface="Times New Roman"/>
                        </a:rPr>
                        <a:t> </a:t>
                      </a:r>
                      <a:r>
                        <a:rPr lang="en-US" sz="2000" dirty="0" err="1">
                          <a:effectLst/>
                          <a:latin typeface="Calibri"/>
                          <a:ea typeface="Calibri"/>
                          <a:cs typeface="Times New Roman"/>
                        </a:rPr>
                        <a:t>Pendamping</a:t>
                      </a:r>
                      <a:r>
                        <a:rPr lang="en-US" sz="2000" dirty="0">
                          <a:effectLst/>
                          <a:latin typeface="Calibri"/>
                          <a:ea typeface="Calibri"/>
                          <a:cs typeface="Times New Roman"/>
                        </a:rPr>
                        <a:t>/           </a:t>
                      </a:r>
                      <a:r>
                        <a:rPr lang="en-US" sz="2000" dirty="0" err="1">
                          <a:effectLst/>
                          <a:latin typeface="Calibri"/>
                          <a:ea typeface="Calibri"/>
                          <a:cs typeface="Times New Roman"/>
                        </a:rPr>
                        <a:t>Pembantu</a:t>
                      </a:r>
                      <a:r>
                        <a:rPr lang="en-US" sz="2000" dirty="0">
                          <a:effectLst/>
                          <a:latin typeface="Calibri"/>
                          <a:ea typeface="Calibri"/>
                          <a:cs typeface="Times New Roman"/>
                        </a:rPr>
                        <a:t> Thesis</a:t>
                      </a: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tc>
                <a:tc>
                  <a:txBody>
                    <a:bodyPr/>
                    <a:lstStyle/>
                    <a:p>
                      <a:pPr algn="ctr">
                        <a:lnSpc>
                          <a:spcPct val="100000"/>
                        </a:lnSpc>
                        <a:spcAft>
                          <a:spcPts val="0"/>
                        </a:spcAft>
                        <a:tabLst>
                          <a:tab pos="228600" algn="l"/>
                        </a:tabLst>
                      </a:pPr>
                      <a:r>
                        <a:rPr lang="en-US" sz="2000" dirty="0">
                          <a:effectLst/>
                          <a:latin typeface="Calibri"/>
                          <a:ea typeface="Calibri"/>
                          <a:cs typeface="Times New Roman"/>
                        </a:rPr>
                        <a:t>6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30</a:t>
            </a:fld>
            <a:endParaRPr lang="en-US"/>
          </a:p>
        </p:txBody>
      </p:sp>
    </p:spTree>
    <p:extLst>
      <p:ext uri="{BB962C8B-B14F-4D97-AF65-F5344CB8AC3E}">
        <p14:creationId xmlns:p14="http://schemas.microsoft.com/office/powerpoint/2010/main" val="382697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8189996" cy="430887"/>
          </a:xfrm>
          <a:prstGeom prst="rect">
            <a:avLst/>
          </a:prstGeom>
          <a:noFill/>
        </p:spPr>
        <p:txBody>
          <a:bodyPr wrap="square" rtlCol="0">
            <a:spAutoFit/>
          </a:bodyPr>
          <a:lstStyle/>
          <a:p>
            <a:r>
              <a:rPr lang="en-US" sz="2200" b="1" dirty="0">
                <a:solidFill>
                  <a:srgbClr val="0033CC"/>
                </a:solidFill>
              </a:rPr>
              <a:t>KEGIATAN PENDIDIKAN DAN PENGAJARAN</a:t>
            </a:r>
          </a:p>
        </p:txBody>
      </p:sp>
      <p:graphicFrame>
        <p:nvGraphicFramePr>
          <p:cNvPr id="2" name="Table 1"/>
          <p:cNvGraphicFramePr>
            <a:graphicFrameLocks noGrp="1"/>
          </p:cNvGraphicFramePr>
          <p:nvPr>
            <p:extLst>
              <p:ext uri="{D42A27DB-BD31-4B8C-83A1-F6EECF244321}">
                <p14:modId xmlns:p14="http://schemas.microsoft.com/office/powerpoint/2010/main" val="2039723618"/>
              </p:ext>
            </p:extLst>
          </p:nvPr>
        </p:nvGraphicFramePr>
        <p:xfrm>
          <a:off x="1510143" y="1524000"/>
          <a:ext cx="9747469" cy="4632176"/>
        </p:xfrm>
        <a:graphic>
          <a:graphicData uri="http://schemas.openxmlformats.org/drawingml/2006/table">
            <a:tbl>
              <a:tblPr firstRow="1" firstCol="1" bandRow="1">
                <a:tableStyleId>{5C22544A-7EE6-4342-B048-85BDC9FD1C3A}</a:tableStyleId>
              </a:tblPr>
              <a:tblGrid>
                <a:gridCol w="828818">
                  <a:extLst>
                    <a:ext uri="{9D8B030D-6E8A-4147-A177-3AD203B41FA5}">
                      <a16:colId xmlns:a16="http://schemas.microsoft.com/office/drawing/2014/main" val="20000"/>
                    </a:ext>
                  </a:extLst>
                </a:gridCol>
                <a:gridCol w="4463220">
                  <a:extLst>
                    <a:ext uri="{9D8B030D-6E8A-4147-A177-3AD203B41FA5}">
                      <a16:colId xmlns:a16="http://schemas.microsoft.com/office/drawing/2014/main" val="20001"/>
                    </a:ext>
                  </a:extLst>
                </a:gridCol>
                <a:gridCol w="1825650">
                  <a:extLst>
                    <a:ext uri="{9D8B030D-6E8A-4147-A177-3AD203B41FA5}">
                      <a16:colId xmlns:a16="http://schemas.microsoft.com/office/drawing/2014/main" val="20002"/>
                    </a:ext>
                  </a:extLst>
                </a:gridCol>
                <a:gridCol w="1551803">
                  <a:extLst>
                    <a:ext uri="{9D8B030D-6E8A-4147-A177-3AD203B41FA5}">
                      <a16:colId xmlns:a16="http://schemas.microsoft.com/office/drawing/2014/main" val="20003"/>
                    </a:ext>
                  </a:extLst>
                </a:gridCol>
                <a:gridCol w="1077978">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Utama</a:t>
                      </a:r>
                      <a:r>
                        <a:rPr lang="en-US" sz="2000" dirty="0">
                          <a:effectLst/>
                          <a:latin typeface="Calibri"/>
                          <a:ea typeface="Calibri"/>
                          <a:cs typeface="Times New Roman"/>
                        </a:rPr>
                        <a:t> </a:t>
                      </a:r>
                      <a:r>
                        <a:rPr lang="en-US" sz="2000" dirty="0" err="1">
                          <a:effectLst/>
                          <a:latin typeface="Calibri"/>
                          <a:ea typeface="Calibri"/>
                          <a:cs typeface="Times New Roman"/>
                        </a:rPr>
                        <a:t>Skripsi</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8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12</a:t>
                      </a:r>
                    </a:p>
                  </a:txBody>
                  <a:tcPr marL="68580" marR="68580" marT="0" marB="0" anchor="ctr"/>
                </a:tc>
                <a:tc>
                  <a:txBody>
                    <a:bodyPr/>
                    <a:lstStyle/>
                    <a:p>
                      <a:pPr algn="l">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Pendamping</a:t>
                      </a:r>
                      <a:r>
                        <a:rPr lang="en-US" sz="2000" dirty="0">
                          <a:effectLst/>
                          <a:latin typeface="Calibri"/>
                          <a:ea typeface="Calibri"/>
                          <a:cs typeface="Times New Roman"/>
                        </a:rPr>
                        <a:t>/ </a:t>
                      </a:r>
                      <a:r>
                        <a:rPr lang="en-US" sz="2000" dirty="0" err="1">
                          <a:effectLst/>
                          <a:latin typeface="Calibri"/>
                          <a:ea typeface="Calibri"/>
                          <a:cs typeface="Times New Roman"/>
                        </a:rPr>
                        <a:t>Pembantu</a:t>
                      </a:r>
                      <a:r>
                        <a:rPr lang="en-US" sz="2000" dirty="0">
                          <a:effectLst/>
                          <a:latin typeface="Calibri"/>
                          <a:ea typeface="Calibri"/>
                          <a:cs typeface="Times New Roman"/>
                        </a:rPr>
                        <a:t> </a:t>
                      </a:r>
                      <a:r>
                        <a:rPr lang="en-US" sz="2000" dirty="0" err="1">
                          <a:effectLst/>
                          <a:latin typeface="Calibri"/>
                          <a:ea typeface="Calibri"/>
                          <a:cs typeface="Times New Roman"/>
                        </a:rPr>
                        <a:t>Skripsi</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8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0,5</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Utama</a:t>
                      </a:r>
                      <a:r>
                        <a:rPr lang="en-US" sz="2000" dirty="0">
                          <a:effectLst/>
                          <a:latin typeface="Calibri"/>
                          <a:ea typeface="Calibri"/>
                          <a:cs typeface="Times New Roman"/>
                        </a:rPr>
                        <a:t> </a:t>
                      </a:r>
                      <a:r>
                        <a:rPr lang="en-US" sz="2000" dirty="0" err="1">
                          <a:effectLst/>
                          <a:latin typeface="Calibri"/>
                          <a:ea typeface="Calibri"/>
                          <a:cs typeface="Times New Roman"/>
                        </a:rPr>
                        <a:t>Laporan</a:t>
                      </a:r>
                      <a:r>
                        <a:rPr lang="en-US" sz="2000" dirty="0">
                          <a:effectLst/>
                          <a:latin typeface="Calibri"/>
                          <a:ea typeface="Calibri"/>
                          <a:cs typeface="Times New Roman"/>
                        </a:rPr>
                        <a:t> </a:t>
                      </a:r>
                      <a:r>
                        <a:rPr lang="en-US" sz="2000" dirty="0" err="1">
                          <a:effectLst/>
                          <a:latin typeface="Calibri"/>
                          <a:ea typeface="Calibri"/>
                          <a:cs typeface="Times New Roman"/>
                        </a:rPr>
                        <a:t>Akhir</a:t>
                      </a:r>
                      <a:r>
                        <a:rPr lang="en-US" sz="2000" dirty="0">
                          <a:effectLst/>
                          <a:latin typeface="Calibri"/>
                          <a:ea typeface="Calibri"/>
                          <a:cs typeface="Times New Roman"/>
                        </a:rPr>
                        <a:t> </a:t>
                      </a:r>
                      <a:r>
                        <a:rPr lang="en-US" sz="2000" dirty="0" err="1">
                          <a:effectLst/>
                          <a:latin typeface="Calibri"/>
                          <a:ea typeface="Calibri"/>
                          <a:cs typeface="Times New Roman"/>
                        </a:rPr>
                        <a:t>Studi</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10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14</a:t>
                      </a:r>
                    </a:p>
                  </a:txBody>
                  <a:tcPr marL="68580" marR="68580" marT="0" marB="0" anchor="ctr"/>
                </a:tc>
                <a:tc>
                  <a:txBody>
                    <a:bodyPr/>
                    <a:lstStyle/>
                    <a:p>
                      <a:pPr algn="l">
                        <a:lnSpc>
                          <a:spcPct val="100000"/>
                        </a:lnSpc>
                        <a:spcAft>
                          <a:spcPts val="0"/>
                        </a:spcAft>
                        <a:tabLst>
                          <a:tab pos="228600" algn="l"/>
                        </a:tabLst>
                      </a:pPr>
                      <a:r>
                        <a:rPr lang="en-US" sz="2000" dirty="0" err="1">
                          <a:effectLst/>
                          <a:latin typeface="Calibri"/>
                          <a:ea typeface="Calibri"/>
                          <a:cs typeface="Times New Roman"/>
                        </a:rPr>
                        <a:t>Pembimbing</a:t>
                      </a:r>
                      <a:r>
                        <a:rPr lang="en-US" sz="2000" dirty="0">
                          <a:effectLst/>
                          <a:latin typeface="Calibri"/>
                          <a:ea typeface="Calibri"/>
                          <a:cs typeface="Times New Roman"/>
                        </a:rPr>
                        <a:t> </a:t>
                      </a:r>
                      <a:r>
                        <a:rPr lang="en-US" sz="2000" dirty="0" err="1">
                          <a:effectLst/>
                          <a:latin typeface="Calibri"/>
                          <a:ea typeface="Calibri"/>
                          <a:cs typeface="Times New Roman"/>
                        </a:rPr>
                        <a:t>Pendamping</a:t>
                      </a:r>
                      <a:r>
                        <a:rPr lang="en-US" sz="2000" dirty="0">
                          <a:effectLst/>
                          <a:latin typeface="Calibri"/>
                          <a:ea typeface="Calibri"/>
                          <a:cs typeface="Times New Roman"/>
                        </a:rPr>
                        <a:t>/ </a:t>
                      </a:r>
                      <a:r>
                        <a:rPr lang="en-US" sz="2000" dirty="0" err="1">
                          <a:effectLst/>
                          <a:latin typeface="Calibri"/>
                          <a:ea typeface="Calibri"/>
                          <a:cs typeface="Times New Roman"/>
                        </a:rPr>
                        <a:t>Pembantu</a:t>
                      </a:r>
                      <a:r>
                        <a:rPr lang="en-US" sz="2000" dirty="0">
                          <a:effectLst/>
                          <a:latin typeface="Calibri"/>
                          <a:ea typeface="Calibri"/>
                          <a:cs typeface="Times New Roman"/>
                        </a:rPr>
                        <a:t> </a:t>
                      </a:r>
                      <a:r>
                        <a:rPr lang="en-US" sz="2000" dirty="0" err="1">
                          <a:effectLst/>
                          <a:latin typeface="+mn-lt"/>
                          <a:ea typeface="Calibri"/>
                          <a:cs typeface="Times New Roman"/>
                        </a:rPr>
                        <a:t>Laporan</a:t>
                      </a:r>
                      <a:r>
                        <a:rPr lang="en-US" sz="2000" dirty="0">
                          <a:effectLst/>
                          <a:latin typeface="+mn-lt"/>
                          <a:ea typeface="Calibri"/>
                          <a:cs typeface="Times New Roman"/>
                        </a:rPr>
                        <a:t> </a:t>
                      </a:r>
                      <a:r>
                        <a:rPr lang="en-US" sz="2000" dirty="0" err="1">
                          <a:effectLst/>
                          <a:latin typeface="+mn-lt"/>
                          <a:ea typeface="Calibri"/>
                          <a:cs typeface="Times New Roman"/>
                        </a:rPr>
                        <a:t>Akhir</a:t>
                      </a:r>
                      <a:r>
                        <a:rPr lang="en-US" sz="2000" dirty="0">
                          <a:effectLst/>
                          <a:latin typeface="+mn-lt"/>
                          <a:ea typeface="Calibri"/>
                          <a:cs typeface="Times New Roman"/>
                        </a:rPr>
                        <a:t> </a:t>
                      </a:r>
                      <a:r>
                        <a:rPr lang="en-US" sz="2000" dirty="0" err="1">
                          <a:effectLst/>
                          <a:latin typeface="+mn-lt"/>
                          <a:ea typeface="Calibri"/>
                          <a:cs typeface="Times New Roman"/>
                        </a:rPr>
                        <a:t>Studi</a:t>
                      </a:r>
                      <a:r>
                        <a:rPr lang="en-US" sz="2000" dirty="0">
                          <a:effectLst/>
                          <a:latin typeface="+mn-lt"/>
                          <a:ea typeface="Calibri"/>
                          <a:cs typeface="Times New Roman"/>
                        </a:rPr>
                        <a:t> </a:t>
                      </a:r>
                      <a:endParaRPr lang="en-US" sz="2000" dirty="0">
                        <a:effectLst/>
                        <a:latin typeface="Calibri"/>
                        <a:ea typeface="Calibri"/>
                        <a:cs typeface="Times New Roman"/>
                      </a:endParaRP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Scan </a:t>
                      </a:r>
                      <a:r>
                        <a:rPr lang="en-US" sz="2000" dirty="0" err="1">
                          <a:effectLst/>
                          <a:latin typeface="Calibri"/>
                          <a:ea typeface="Calibri"/>
                          <a:cs typeface="Times New Roman"/>
                        </a:rPr>
                        <a:t>lembar</a:t>
                      </a:r>
                      <a:r>
                        <a:rPr lang="en-US" sz="2000" dirty="0">
                          <a:effectLst/>
                          <a:latin typeface="Calibri"/>
                          <a:ea typeface="Calibri"/>
                          <a:cs typeface="Times New Roman"/>
                        </a:rPr>
                        <a:t> </a:t>
                      </a:r>
                      <a:r>
                        <a:rPr lang="en-US" sz="2000" dirty="0" err="1">
                          <a:effectLst/>
                          <a:latin typeface="Calibri"/>
                          <a:ea typeface="Calibri"/>
                          <a:cs typeface="Times New Roman"/>
                        </a:rPr>
                        <a:t>pengesahan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10</a:t>
                      </a:r>
                      <a:r>
                        <a:rPr lang="en-US" sz="2000" baseline="0" dirty="0">
                          <a:effectLst/>
                          <a:latin typeface="Calibri"/>
                          <a:ea typeface="Calibri"/>
                          <a:cs typeface="Times New Roman"/>
                        </a:rPr>
                        <a:t> </a:t>
                      </a:r>
                      <a:r>
                        <a:rPr lang="en-US" sz="2000" dirty="0" err="1">
                          <a:effectLst/>
                          <a:latin typeface="+mn-lt"/>
                          <a:ea typeface="Calibri"/>
                          <a:cs typeface="Times New Roman"/>
                        </a:rPr>
                        <a:t>lulusan</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0,5</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Ketua</a:t>
                      </a:r>
                      <a:r>
                        <a:rPr lang="en-US" sz="2000" dirty="0">
                          <a:effectLst/>
                          <a:latin typeface="Calibri"/>
                          <a:ea typeface="Calibri"/>
                          <a:cs typeface="Times New Roman"/>
                        </a:rPr>
                        <a:t> </a:t>
                      </a:r>
                      <a:r>
                        <a:rPr lang="en-US" sz="2000" dirty="0" err="1">
                          <a:effectLst/>
                          <a:latin typeface="Calibri"/>
                          <a:ea typeface="Calibri"/>
                          <a:cs typeface="Times New Roman"/>
                        </a:rPr>
                        <a:t>Penguji</a:t>
                      </a:r>
                      <a:r>
                        <a:rPr lang="en-US" sz="2000" dirty="0">
                          <a:effectLst/>
                          <a:latin typeface="Calibri"/>
                          <a:ea typeface="Calibri"/>
                          <a:cs typeface="Times New Roman"/>
                        </a:rPr>
                        <a:t> </a:t>
                      </a:r>
                      <a:r>
                        <a:rPr lang="en-US" sz="2000" dirty="0" err="1">
                          <a:effectLst/>
                          <a:latin typeface="Calibri"/>
                          <a:ea typeface="Calibri"/>
                          <a:cs typeface="Times New Roman"/>
                        </a:rPr>
                        <a:t>Ujan</a:t>
                      </a:r>
                      <a:r>
                        <a:rPr lang="en-US" sz="2000" dirty="0">
                          <a:effectLst/>
                          <a:latin typeface="Calibri"/>
                          <a:ea typeface="Calibri"/>
                          <a:cs typeface="Times New Roman"/>
                        </a:rPr>
                        <a:t> </a:t>
                      </a:r>
                      <a:r>
                        <a:rPr lang="en-US" sz="2000" dirty="0" err="1">
                          <a:effectLst/>
                          <a:latin typeface="Calibri"/>
                          <a:ea typeface="Calibri"/>
                          <a:cs typeface="Times New Roman"/>
                        </a:rPr>
                        <a:t>Akhir</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4 </a:t>
                      </a:r>
                      <a:r>
                        <a:rPr lang="en-US" sz="2000" dirty="0" err="1">
                          <a:effectLst/>
                          <a:latin typeface="+mn-lt"/>
                          <a:ea typeface="Calibri"/>
                          <a:cs typeface="Times New Roman"/>
                        </a:rPr>
                        <a:t>Mhs</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Anggota</a:t>
                      </a:r>
                      <a:r>
                        <a:rPr lang="en-US" sz="2000" dirty="0">
                          <a:effectLst/>
                          <a:latin typeface="Calibri"/>
                          <a:ea typeface="Calibri"/>
                          <a:cs typeface="Times New Roman"/>
                        </a:rPr>
                        <a:t> </a:t>
                      </a:r>
                      <a:r>
                        <a:rPr lang="en-US" sz="2000" dirty="0" err="1">
                          <a:effectLst/>
                          <a:latin typeface="Calibri"/>
                          <a:ea typeface="Calibri"/>
                          <a:cs typeface="Times New Roman"/>
                        </a:rPr>
                        <a:t>Penguji</a:t>
                      </a:r>
                      <a:r>
                        <a:rPr lang="en-US" sz="2000" dirty="0">
                          <a:effectLst/>
                          <a:latin typeface="Calibri"/>
                          <a:ea typeface="Calibri"/>
                          <a:cs typeface="Times New Roman"/>
                        </a:rPr>
                        <a:t> </a:t>
                      </a:r>
                      <a:r>
                        <a:rPr lang="en-US" sz="2000" dirty="0" err="1">
                          <a:effectLst/>
                          <a:latin typeface="Calibri"/>
                          <a:ea typeface="Calibri"/>
                          <a:cs typeface="Times New Roman"/>
                        </a:rPr>
                        <a:t>Ujan</a:t>
                      </a:r>
                      <a:r>
                        <a:rPr lang="en-US" sz="2000" dirty="0">
                          <a:effectLst/>
                          <a:latin typeface="Calibri"/>
                          <a:ea typeface="Calibri"/>
                          <a:cs typeface="Times New Roman"/>
                        </a:rPr>
                        <a:t> </a:t>
                      </a:r>
                      <a:r>
                        <a:rPr lang="en-US" sz="2000" dirty="0" err="1">
                          <a:effectLst/>
                          <a:latin typeface="Calibri"/>
                          <a:ea typeface="Calibri"/>
                          <a:cs typeface="Times New Roman"/>
                        </a:rPr>
                        <a:t>Akhir</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8 </a:t>
                      </a:r>
                      <a:r>
                        <a:rPr lang="en-US" sz="2000" dirty="0" err="1">
                          <a:effectLst/>
                          <a:latin typeface="+mn-lt"/>
                          <a:ea typeface="Calibri"/>
                          <a:cs typeface="Times New Roman"/>
                        </a:rPr>
                        <a:t>Mhs</a:t>
                      </a:r>
                      <a:r>
                        <a:rPr lang="en-US" sz="2000" dirty="0">
                          <a:effectLst/>
                          <a:latin typeface="+mn-lt"/>
                          <a:ea typeface="Calibri"/>
                          <a:cs typeface="Times New Roman"/>
                        </a:rPr>
                        <a:t>/ semester</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0,5</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31</a:t>
            </a:fld>
            <a:endParaRPr lang="en-US"/>
          </a:p>
        </p:txBody>
      </p:sp>
    </p:spTree>
    <p:extLst>
      <p:ext uri="{BB962C8B-B14F-4D97-AF65-F5344CB8AC3E}">
        <p14:creationId xmlns:p14="http://schemas.microsoft.com/office/powerpoint/2010/main" val="476667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6885852" cy="430887"/>
          </a:xfrm>
          <a:prstGeom prst="rect">
            <a:avLst/>
          </a:prstGeom>
          <a:noFill/>
        </p:spPr>
        <p:txBody>
          <a:bodyPr wrap="square" rtlCol="0">
            <a:spAutoFit/>
          </a:bodyPr>
          <a:lstStyle/>
          <a:p>
            <a:r>
              <a:rPr lang="en-US" sz="2200" b="1" dirty="0">
                <a:solidFill>
                  <a:srgbClr val="0033CC"/>
                </a:solidFill>
              </a:rPr>
              <a:t>KEGIATAN PENDIDIKAN DAN PENGAJARAN</a:t>
            </a:r>
          </a:p>
        </p:txBody>
      </p:sp>
      <p:graphicFrame>
        <p:nvGraphicFramePr>
          <p:cNvPr id="2" name="Table 1"/>
          <p:cNvGraphicFramePr>
            <a:graphicFrameLocks noGrp="1"/>
          </p:cNvGraphicFramePr>
          <p:nvPr>
            <p:extLst>
              <p:ext uri="{D42A27DB-BD31-4B8C-83A1-F6EECF244321}">
                <p14:modId xmlns:p14="http://schemas.microsoft.com/office/powerpoint/2010/main" val="1635550270"/>
              </p:ext>
            </p:extLst>
          </p:nvPr>
        </p:nvGraphicFramePr>
        <p:xfrm>
          <a:off x="1631505" y="1524000"/>
          <a:ext cx="9251354" cy="4936976"/>
        </p:xfrm>
        <a:graphic>
          <a:graphicData uri="http://schemas.openxmlformats.org/drawingml/2006/table">
            <a:tbl>
              <a:tblPr firstRow="1" firstCol="1" bandRow="1">
                <a:tableStyleId>{5C22544A-7EE6-4342-B048-85BDC9FD1C3A}</a:tableStyleId>
              </a:tblPr>
              <a:tblGrid>
                <a:gridCol w="786633">
                  <a:extLst>
                    <a:ext uri="{9D8B030D-6E8A-4147-A177-3AD203B41FA5}">
                      <a16:colId xmlns:a16="http://schemas.microsoft.com/office/drawing/2014/main" val="20000"/>
                    </a:ext>
                  </a:extLst>
                </a:gridCol>
                <a:gridCol w="4236057">
                  <a:extLst>
                    <a:ext uri="{9D8B030D-6E8A-4147-A177-3AD203B41FA5}">
                      <a16:colId xmlns:a16="http://schemas.microsoft.com/office/drawing/2014/main" val="20001"/>
                    </a:ext>
                  </a:extLst>
                </a:gridCol>
                <a:gridCol w="1732730">
                  <a:extLst>
                    <a:ext uri="{9D8B030D-6E8A-4147-A177-3AD203B41FA5}">
                      <a16:colId xmlns:a16="http://schemas.microsoft.com/office/drawing/2014/main" val="20002"/>
                    </a:ext>
                  </a:extLst>
                </a:gridCol>
                <a:gridCol w="1472821">
                  <a:extLst>
                    <a:ext uri="{9D8B030D-6E8A-4147-A177-3AD203B41FA5}">
                      <a16:colId xmlns:a16="http://schemas.microsoft.com/office/drawing/2014/main" val="20003"/>
                    </a:ext>
                  </a:extLst>
                </a:gridCol>
                <a:gridCol w="1023113">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Pembinaan</a:t>
                      </a:r>
                      <a:r>
                        <a:rPr lang="en-US" sz="2000" dirty="0">
                          <a:effectLst/>
                          <a:latin typeface="Calibri"/>
                          <a:ea typeface="Calibri"/>
                          <a:cs typeface="Times New Roman"/>
                        </a:rPr>
                        <a:t> </a:t>
                      </a:r>
                      <a:r>
                        <a:rPr lang="en-US" sz="2000" dirty="0" err="1">
                          <a:effectLst/>
                          <a:latin typeface="Calibri"/>
                          <a:ea typeface="Calibri"/>
                          <a:cs typeface="Times New Roman"/>
                        </a:rPr>
                        <a:t>kegiatan</a:t>
                      </a:r>
                      <a:r>
                        <a:rPr lang="en-US" sz="2000" dirty="0">
                          <a:effectLst/>
                          <a:latin typeface="Calibri"/>
                          <a:ea typeface="Calibri"/>
                          <a:cs typeface="Times New Roman"/>
                        </a:rPr>
                        <a:t> </a:t>
                      </a:r>
                      <a:r>
                        <a:rPr lang="en-US" sz="2000" dirty="0" err="1">
                          <a:effectLst/>
                          <a:latin typeface="Calibri"/>
                          <a:ea typeface="Calibri"/>
                          <a:cs typeface="Times New Roman"/>
                        </a:rPr>
                        <a:t>Mahasiswa</a:t>
                      </a:r>
                      <a:r>
                        <a:rPr lang="en-US" sz="2000" dirty="0">
                          <a:effectLst/>
                          <a:latin typeface="Calibri"/>
                          <a:ea typeface="Calibri"/>
                          <a:cs typeface="Times New Roman"/>
                        </a:rPr>
                        <a:t> </a:t>
                      </a:r>
                      <a:r>
                        <a:rPr lang="en-US" sz="2000" dirty="0" err="1">
                          <a:effectLst/>
                          <a:latin typeface="Calibri"/>
                          <a:ea typeface="Calibri"/>
                          <a:cs typeface="Times New Roman"/>
                        </a:rPr>
                        <a:t>Bidang</a:t>
                      </a:r>
                      <a:r>
                        <a:rPr lang="en-US" sz="2000" dirty="0">
                          <a:effectLst/>
                          <a:latin typeface="Calibri"/>
                          <a:ea typeface="Calibri"/>
                          <a:cs typeface="Times New Roman"/>
                        </a:rPr>
                        <a:t> </a:t>
                      </a:r>
                      <a:r>
                        <a:rPr lang="en-US" sz="2000" dirty="0" err="1">
                          <a:effectLst/>
                          <a:latin typeface="Calibri"/>
                          <a:ea typeface="Calibri"/>
                          <a:cs typeface="Times New Roman"/>
                        </a:rPr>
                        <a:t>Akademik</a:t>
                      </a:r>
                      <a:r>
                        <a:rPr lang="en-US" sz="2000" dirty="0">
                          <a:effectLst/>
                          <a:latin typeface="Calibri"/>
                          <a:ea typeface="Calibri"/>
                          <a:cs typeface="Times New Roman"/>
                        </a:rPr>
                        <a:t>/</a:t>
                      </a:r>
                      <a:r>
                        <a:rPr lang="en-US" sz="2000" dirty="0" err="1">
                          <a:effectLst/>
                          <a:latin typeface="Calibri"/>
                          <a:ea typeface="Calibri"/>
                          <a:cs typeface="Times New Roman"/>
                        </a:rPr>
                        <a:t>Kemahasiswaan</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18</a:t>
                      </a:r>
                    </a:p>
                  </a:txBody>
                  <a:tcPr marL="68580" marR="68580" marT="0" marB="0" anchor="ctr"/>
                </a:tc>
                <a:tc>
                  <a:txBody>
                    <a:bodyPr/>
                    <a:lstStyle/>
                    <a:p>
                      <a:pPr algn="l">
                        <a:lnSpc>
                          <a:spcPct val="100000"/>
                        </a:lnSpc>
                        <a:spcAft>
                          <a:spcPts val="0"/>
                        </a:spcAft>
                        <a:tabLst>
                          <a:tab pos="228600" algn="l"/>
                        </a:tabLst>
                      </a:pPr>
                      <a:r>
                        <a:rPr lang="en-US" sz="2000" dirty="0" err="1">
                          <a:effectLst/>
                          <a:latin typeface="Calibri"/>
                          <a:ea typeface="Calibri"/>
                          <a:cs typeface="Times New Roman"/>
                        </a:rPr>
                        <a:t>Pengembangan</a:t>
                      </a:r>
                      <a:r>
                        <a:rPr lang="en-US" sz="2000" dirty="0">
                          <a:effectLst/>
                          <a:latin typeface="Calibri"/>
                          <a:ea typeface="Calibri"/>
                          <a:cs typeface="Times New Roman"/>
                        </a:rPr>
                        <a:t> program </a:t>
                      </a:r>
                      <a:r>
                        <a:rPr lang="en-US" sz="2000" dirty="0" err="1">
                          <a:effectLst/>
                          <a:latin typeface="Calibri"/>
                          <a:ea typeface="Calibri"/>
                          <a:cs typeface="Times New Roman"/>
                        </a:rPr>
                        <a:t>kuliah</a:t>
                      </a:r>
                      <a:r>
                        <a:rPr lang="en-US" sz="2000" dirty="0">
                          <a:effectLst/>
                          <a:latin typeface="Calibri"/>
                          <a:ea typeface="Calibri"/>
                          <a:cs typeface="Times New Roman"/>
                        </a:rPr>
                        <a:t> (</a:t>
                      </a:r>
                      <a:r>
                        <a:rPr lang="en-US" sz="2000" dirty="0" err="1">
                          <a:effectLst/>
                          <a:latin typeface="Calibri"/>
                          <a:ea typeface="Calibri"/>
                          <a:cs typeface="Times New Roman"/>
                        </a:rPr>
                        <a:t>inovasi</a:t>
                      </a:r>
                      <a:r>
                        <a:rPr lang="en-US" sz="2000" dirty="0">
                          <a:effectLst/>
                          <a:latin typeface="Calibri"/>
                          <a:ea typeface="Calibri"/>
                          <a:cs typeface="Times New Roman"/>
                        </a:rPr>
                        <a:t> model, </a:t>
                      </a:r>
                      <a:r>
                        <a:rPr lang="en-US" sz="2000" dirty="0" err="1">
                          <a:effectLst/>
                          <a:latin typeface="Calibri"/>
                          <a:ea typeface="Calibri"/>
                          <a:cs typeface="Times New Roman"/>
                        </a:rPr>
                        <a:t>metode</a:t>
                      </a:r>
                      <a:r>
                        <a:rPr lang="en-US" sz="2000" dirty="0">
                          <a:effectLst/>
                          <a:latin typeface="Calibri"/>
                          <a:ea typeface="Calibri"/>
                          <a:cs typeface="Times New Roman"/>
                        </a:rPr>
                        <a:t>, media, </a:t>
                      </a:r>
                      <a:r>
                        <a:rPr lang="en-US" sz="2000" dirty="0" err="1">
                          <a:effectLst/>
                          <a:latin typeface="Calibri"/>
                          <a:ea typeface="Calibri"/>
                          <a:cs typeface="Times New Roman"/>
                        </a:rPr>
                        <a:t>dan</a:t>
                      </a:r>
                      <a:r>
                        <a:rPr lang="en-US" sz="2000" dirty="0">
                          <a:effectLst/>
                          <a:latin typeface="Calibri"/>
                          <a:ea typeface="Calibri"/>
                          <a:cs typeface="Times New Roman"/>
                        </a:rPr>
                        <a:t> </a:t>
                      </a:r>
                      <a:r>
                        <a:rPr lang="en-US" sz="2000" dirty="0" err="1">
                          <a:effectLst/>
                          <a:latin typeface="Calibri"/>
                          <a:ea typeface="Calibri"/>
                          <a:cs typeface="Times New Roman"/>
                        </a:rPr>
                        <a:t>evaluasi</a:t>
                      </a:r>
                      <a:r>
                        <a:rPr lang="en-US" sz="2000" baseline="0" dirty="0">
                          <a:effectLst/>
                          <a:latin typeface="Calibri"/>
                          <a:ea typeface="Calibri"/>
                          <a:cs typeface="Times New Roman"/>
                        </a:rPr>
                        <a:t> </a:t>
                      </a:r>
                      <a:r>
                        <a:rPr lang="en-US" sz="2000" baseline="0" dirty="0" err="1">
                          <a:effectLst/>
                          <a:latin typeface="Calibri"/>
                          <a:ea typeface="Calibri"/>
                          <a:cs typeface="Times New Roman"/>
                        </a:rPr>
                        <a:t>pembelajaran</a:t>
                      </a:r>
                      <a:r>
                        <a:rPr lang="en-US" sz="2000" baseline="0" dirty="0">
                          <a:effectLst/>
                          <a:latin typeface="Calibri"/>
                          <a:ea typeface="Calibri"/>
                          <a:cs typeface="Times New Roman"/>
                        </a:rPr>
                        <a:t>)</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File </a:t>
                      </a:r>
                      <a:r>
                        <a:rPr lang="en-US" sz="2000" dirty="0" err="1">
                          <a:effectLst/>
                          <a:latin typeface="+mn-lt"/>
                          <a:ea typeface="Calibri"/>
                          <a:cs typeface="Times New Roman"/>
                        </a:rPr>
                        <a:t>produk</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 MK 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Buku</a:t>
                      </a:r>
                      <a:r>
                        <a:rPr lang="en-US" sz="2000" dirty="0">
                          <a:effectLst/>
                          <a:latin typeface="Calibri"/>
                          <a:ea typeface="Calibri"/>
                          <a:cs typeface="Times New Roman"/>
                        </a:rPr>
                        <a:t> ajar</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File </a:t>
                      </a:r>
                      <a:r>
                        <a:rPr lang="en-US" sz="2000" dirty="0" err="1">
                          <a:effectLst/>
                          <a:latin typeface="+mn-lt"/>
                          <a:ea typeface="Calibri"/>
                          <a:cs typeface="Times New Roman"/>
                        </a:rPr>
                        <a:t>produk</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 </a:t>
                      </a:r>
                      <a:r>
                        <a:rPr lang="en-US" sz="2000" dirty="0" err="1">
                          <a:effectLst/>
                          <a:latin typeface="Calibri"/>
                          <a:ea typeface="Calibri"/>
                          <a:cs typeface="Times New Roman"/>
                        </a:rPr>
                        <a:t>buku</a:t>
                      </a:r>
                      <a:r>
                        <a:rPr lang="en-US" sz="2000" dirty="0">
                          <a:effectLst/>
                          <a:latin typeface="Calibri"/>
                          <a:ea typeface="Calibri"/>
                          <a:cs typeface="Times New Roman"/>
                        </a:rPr>
                        <a:t> / </a:t>
                      </a:r>
                      <a:r>
                        <a:rPr lang="en-US" sz="2000" dirty="0" err="1">
                          <a:effectLst/>
                          <a:latin typeface="Calibri"/>
                          <a:ea typeface="Calibri"/>
                          <a:cs typeface="Times New Roman"/>
                        </a:rPr>
                        <a:t>tahun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20</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20</a:t>
                      </a:r>
                    </a:p>
                  </a:txBody>
                  <a:tcPr marL="68580" marR="68580" marT="0" marB="0" anchor="ctr"/>
                </a:tc>
                <a:tc>
                  <a:txBody>
                    <a:bodyPr/>
                    <a:lstStyle/>
                    <a:p>
                      <a:pPr algn="l">
                        <a:lnSpc>
                          <a:spcPct val="100000"/>
                        </a:lnSpc>
                        <a:spcAft>
                          <a:spcPts val="0"/>
                        </a:spcAft>
                        <a:tabLst>
                          <a:tab pos="228600" algn="l"/>
                        </a:tabLst>
                      </a:pPr>
                      <a:r>
                        <a:rPr lang="en-US" sz="2000" dirty="0">
                          <a:effectLst/>
                          <a:latin typeface="Calibri"/>
                          <a:ea typeface="Calibri"/>
                          <a:cs typeface="Times New Roman"/>
                        </a:rPr>
                        <a:t>Diktat, </a:t>
                      </a:r>
                      <a:r>
                        <a:rPr lang="en-US" sz="2000" dirty="0" err="1">
                          <a:effectLst/>
                          <a:latin typeface="Calibri"/>
                          <a:ea typeface="Calibri"/>
                          <a:cs typeface="Times New Roman"/>
                        </a:rPr>
                        <a:t>Modul</a:t>
                      </a:r>
                      <a:r>
                        <a:rPr lang="en-US" sz="2000" dirty="0">
                          <a:effectLst/>
                          <a:latin typeface="Calibri"/>
                          <a:ea typeface="Calibri"/>
                          <a:cs typeface="Times New Roman"/>
                        </a:rPr>
                        <a:t>, </a:t>
                      </a:r>
                      <a:r>
                        <a:rPr lang="en-US" sz="2000" dirty="0" err="1">
                          <a:effectLst/>
                          <a:latin typeface="Calibri"/>
                          <a:ea typeface="Calibri"/>
                          <a:cs typeface="Times New Roman"/>
                        </a:rPr>
                        <a:t>Petunjuk</a:t>
                      </a:r>
                      <a:r>
                        <a:rPr lang="en-US" sz="2000" dirty="0">
                          <a:effectLst/>
                          <a:latin typeface="Calibri"/>
                          <a:ea typeface="Calibri"/>
                          <a:cs typeface="Times New Roman"/>
                        </a:rPr>
                        <a:t> </a:t>
                      </a:r>
                      <a:r>
                        <a:rPr lang="en-US" sz="2000" dirty="0" err="1">
                          <a:effectLst/>
                          <a:latin typeface="Calibri"/>
                          <a:ea typeface="Calibri"/>
                          <a:cs typeface="Times New Roman"/>
                        </a:rPr>
                        <a:t>Praktikum</a:t>
                      </a:r>
                      <a:r>
                        <a:rPr lang="en-US" sz="2000" dirty="0">
                          <a:effectLst/>
                          <a:latin typeface="Calibri"/>
                          <a:ea typeface="Calibri"/>
                          <a:cs typeface="Times New Roman"/>
                        </a:rPr>
                        <a:t> </a:t>
                      </a:r>
                      <a:r>
                        <a:rPr lang="en-US" sz="2000" dirty="0" err="1">
                          <a:effectLst/>
                          <a:latin typeface="Calibri"/>
                          <a:ea typeface="Calibri"/>
                          <a:cs typeface="Times New Roman"/>
                        </a:rPr>
                        <a:t>Naskah</a:t>
                      </a:r>
                      <a:r>
                        <a:rPr lang="en-US" sz="2000" dirty="0">
                          <a:effectLst/>
                          <a:latin typeface="Calibri"/>
                          <a:ea typeface="Calibri"/>
                          <a:cs typeface="Times New Roman"/>
                        </a:rPr>
                        <a:t> Tutorial, job sheet </a:t>
                      </a:r>
                      <a:r>
                        <a:rPr lang="en-US" sz="2000" dirty="0" err="1">
                          <a:effectLst/>
                          <a:latin typeface="Calibri"/>
                          <a:ea typeface="Calibri"/>
                          <a:cs typeface="Times New Roman"/>
                        </a:rPr>
                        <a:t>praktik</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File </a:t>
                      </a:r>
                      <a:r>
                        <a:rPr lang="en-US" sz="2000" dirty="0" err="1">
                          <a:effectLst/>
                          <a:latin typeface="+mn-lt"/>
                          <a:ea typeface="Calibri"/>
                          <a:cs typeface="Times New Roman"/>
                        </a:rPr>
                        <a:t>produk</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 </a:t>
                      </a:r>
                      <a:r>
                        <a:rPr lang="en-US" sz="2000" dirty="0" err="1">
                          <a:effectLst/>
                          <a:latin typeface="Calibri"/>
                          <a:ea typeface="Calibri"/>
                          <a:cs typeface="Times New Roman"/>
                        </a:rPr>
                        <a:t>produk</a:t>
                      </a:r>
                      <a:r>
                        <a:rPr lang="en-US" sz="2000" dirty="0">
                          <a:effectLst/>
                          <a:latin typeface="Calibri"/>
                          <a:ea typeface="Calibri"/>
                          <a:cs typeface="Times New Roman"/>
                        </a:rPr>
                        <a:t> /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5</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Orasi</a:t>
                      </a:r>
                      <a:r>
                        <a:rPr lang="en-US" sz="2000" dirty="0">
                          <a:effectLst/>
                          <a:latin typeface="Calibri"/>
                          <a:ea typeface="Calibri"/>
                          <a:cs typeface="Times New Roman"/>
                        </a:rPr>
                        <a:t> </a:t>
                      </a:r>
                      <a:r>
                        <a:rPr lang="en-US" sz="2000" dirty="0" err="1">
                          <a:effectLst/>
                          <a:latin typeface="Calibri"/>
                          <a:ea typeface="Calibri"/>
                          <a:cs typeface="Times New Roman"/>
                        </a:rPr>
                        <a:t>ilmiah</a:t>
                      </a:r>
                      <a:r>
                        <a:rPr lang="en-US" sz="2000" dirty="0">
                          <a:effectLst/>
                          <a:latin typeface="Calibri"/>
                          <a:ea typeface="Calibri"/>
                          <a:cs typeface="Times New Roman"/>
                        </a:rPr>
                        <a:t> di </a:t>
                      </a:r>
                      <a:r>
                        <a:rPr lang="en-US" sz="2000" dirty="0" err="1">
                          <a:effectLst/>
                          <a:latin typeface="Calibri"/>
                          <a:ea typeface="Calibri"/>
                          <a:cs typeface="Times New Roman"/>
                        </a:rPr>
                        <a:t>tingkat</a:t>
                      </a:r>
                      <a:r>
                        <a:rPr lang="en-US" sz="2000" dirty="0">
                          <a:effectLst/>
                          <a:latin typeface="Calibri"/>
                          <a:ea typeface="Calibri"/>
                          <a:cs typeface="Times New Roman"/>
                        </a:rPr>
                        <a:t> </a:t>
                      </a:r>
                      <a:r>
                        <a:rPr lang="en-US" sz="2000" dirty="0" err="1">
                          <a:effectLst/>
                          <a:latin typeface="Calibri"/>
                          <a:ea typeface="Calibri"/>
                          <a:cs typeface="Times New Roman"/>
                        </a:rPr>
                        <a:t>perguruan</a:t>
                      </a:r>
                      <a:r>
                        <a:rPr lang="en-US" sz="2000" dirty="0">
                          <a:effectLst/>
                          <a:latin typeface="Calibri"/>
                          <a:ea typeface="Calibri"/>
                          <a:cs typeface="Times New Roman"/>
                        </a:rPr>
                        <a:t> </a:t>
                      </a:r>
                      <a:r>
                        <a:rPr lang="en-US" sz="2000" dirty="0" err="1">
                          <a:effectLst/>
                          <a:latin typeface="Calibri"/>
                          <a:ea typeface="Calibri"/>
                          <a:cs typeface="Times New Roman"/>
                        </a:rPr>
                        <a:t>tinggi</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File </a:t>
                      </a:r>
                      <a:r>
                        <a:rPr lang="en-US" sz="2000" dirty="0" err="1">
                          <a:effectLst/>
                          <a:latin typeface="+mn-lt"/>
                          <a:ea typeface="Calibri"/>
                          <a:cs typeface="Times New Roman"/>
                        </a:rPr>
                        <a:t>produk</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 PT /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5</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22</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Menduduki</a:t>
                      </a:r>
                      <a:r>
                        <a:rPr lang="en-US" sz="2000" dirty="0">
                          <a:effectLst/>
                          <a:latin typeface="Calibri"/>
                          <a:ea typeface="Calibri"/>
                          <a:cs typeface="Times New Roman"/>
                        </a:rPr>
                        <a:t> </a:t>
                      </a:r>
                      <a:r>
                        <a:rPr lang="en-US" sz="2000" dirty="0" err="1">
                          <a:effectLst/>
                          <a:latin typeface="Calibri"/>
                          <a:ea typeface="Calibri"/>
                          <a:cs typeface="Times New Roman"/>
                        </a:rPr>
                        <a:t>Jabatan</a:t>
                      </a:r>
                      <a:r>
                        <a:rPr lang="en-US" sz="2000" dirty="0">
                          <a:effectLst/>
                          <a:latin typeface="Calibri"/>
                          <a:ea typeface="Calibri"/>
                          <a:cs typeface="Times New Roman"/>
                        </a:rPr>
                        <a:t> </a:t>
                      </a:r>
                      <a:r>
                        <a:rPr lang="en-US" sz="2000" dirty="0" err="1">
                          <a:effectLst/>
                          <a:latin typeface="Calibri"/>
                          <a:ea typeface="Calibri"/>
                          <a:cs typeface="Times New Roman"/>
                        </a:rPr>
                        <a:t>pimpinan</a:t>
                      </a:r>
                      <a:r>
                        <a:rPr lang="en-US" sz="2000" dirty="0">
                          <a:effectLst/>
                          <a:latin typeface="Calibri"/>
                          <a:ea typeface="Calibri"/>
                          <a:cs typeface="Times New Roman"/>
                        </a:rPr>
                        <a:t> </a:t>
                      </a:r>
                      <a:r>
                        <a:rPr lang="en-US" sz="2000" dirty="0" err="1">
                          <a:effectLst/>
                          <a:latin typeface="Calibri"/>
                          <a:ea typeface="Calibri"/>
                          <a:cs typeface="Times New Roman"/>
                        </a:rPr>
                        <a:t>perguruan</a:t>
                      </a:r>
                      <a:r>
                        <a:rPr lang="en-US" sz="2000" dirty="0">
                          <a:effectLst/>
                          <a:latin typeface="Calibri"/>
                          <a:ea typeface="Calibri"/>
                          <a:cs typeface="Times New Roman"/>
                        </a:rPr>
                        <a:t> </a:t>
                      </a:r>
                      <a:r>
                        <a:rPr lang="en-US" sz="2000" dirty="0" err="1">
                          <a:effectLst/>
                          <a:latin typeface="Calibri"/>
                          <a:ea typeface="Calibri"/>
                          <a:cs typeface="Times New Roman"/>
                        </a:rPr>
                        <a:t>tinggi</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32</a:t>
            </a:fld>
            <a:endParaRPr lang="en-US"/>
          </a:p>
        </p:txBody>
      </p:sp>
    </p:spTree>
    <p:extLst>
      <p:ext uri="{BB962C8B-B14F-4D97-AF65-F5344CB8AC3E}">
        <p14:creationId xmlns:p14="http://schemas.microsoft.com/office/powerpoint/2010/main" val="1070575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6451137" cy="430887"/>
          </a:xfrm>
          <a:prstGeom prst="rect">
            <a:avLst/>
          </a:prstGeom>
          <a:noFill/>
        </p:spPr>
        <p:txBody>
          <a:bodyPr wrap="square" rtlCol="0">
            <a:spAutoFit/>
          </a:bodyPr>
          <a:lstStyle/>
          <a:p>
            <a:r>
              <a:rPr lang="en-US" sz="2200" b="1" dirty="0">
                <a:solidFill>
                  <a:srgbClr val="0033CC"/>
                </a:solidFill>
              </a:rPr>
              <a:t>KEGIATAN PENDIDIKAN DAN PENGAJARAN</a:t>
            </a:r>
          </a:p>
        </p:txBody>
      </p:sp>
      <p:graphicFrame>
        <p:nvGraphicFramePr>
          <p:cNvPr id="2" name="Table 1"/>
          <p:cNvGraphicFramePr>
            <a:graphicFrameLocks noGrp="1"/>
          </p:cNvGraphicFramePr>
          <p:nvPr>
            <p:extLst>
              <p:ext uri="{D42A27DB-BD31-4B8C-83A1-F6EECF244321}">
                <p14:modId xmlns:p14="http://schemas.microsoft.com/office/powerpoint/2010/main" val="1204275569"/>
              </p:ext>
            </p:extLst>
          </p:nvPr>
        </p:nvGraphicFramePr>
        <p:xfrm>
          <a:off x="1510143" y="1524000"/>
          <a:ext cx="9372715" cy="4632176"/>
        </p:xfrm>
        <a:graphic>
          <a:graphicData uri="http://schemas.openxmlformats.org/drawingml/2006/table">
            <a:tbl>
              <a:tblPr firstRow="1" firstCol="1" bandRow="1">
                <a:tableStyleId>{5C22544A-7EE6-4342-B048-85BDC9FD1C3A}</a:tableStyleId>
              </a:tblPr>
              <a:tblGrid>
                <a:gridCol w="796953">
                  <a:extLst>
                    <a:ext uri="{9D8B030D-6E8A-4147-A177-3AD203B41FA5}">
                      <a16:colId xmlns:a16="http://schemas.microsoft.com/office/drawing/2014/main" val="20000"/>
                    </a:ext>
                  </a:extLst>
                </a:gridCol>
                <a:gridCol w="4291626">
                  <a:extLst>
                    <a:ext uri="{9D8B030D-6E8A-4147-A177-3AD203B41FA5}">
                      <a16:colId xmlns:a16="http://schemas.microsoft.com/office/drawing/2014/main" val="20001"/>
                    </a:ext>
                  </a:extLst>
                </a:gridCol>
                <a:gridCol w="1755460">
                  <a:extLst>
                    <a:ext uri="{9D8B030D-6E8A-4147-A177-3AD203B41FA5}">
                      <a16:colId xmlns:a16="http://schemas.microsoft.com/office/drawing/2014/main" val="20002"/>
                    </a:ext>
                  </a:extLst>
                </a:gridCol>
                <a:gridCol w="1492142">
                  <a:extLst>
                    <a:ext uri="{9D8B030D-6E8A-4147-A177-3AD203B41FA5}">
                      <a16:colId xmlns:a16="http://schemas.microsoft.com/office/drawing/2014/main" val="20003"/>
                    </a:ext>
                  </a:extLst>
                </a:gridCol>
                <a:gridCol w="1036534">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Rektor</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6</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24</a:t>
                      </a:r>
                    </a:p>
                  </a:txBody>
                  <a:tcPr marL="68580" marR="68580" marT="0" marB="0" anchor="ctr"/>
                </a:tc>
                <a:tc>
                  <a:txBody>
                    <a:bodyPr/>
                    <a:lstStyle/>
                    <a:p>
                      <a:pPr algn="just">
                        <a:lnSpc>
                          <a:spcPct val="100000"/>
                        </a:lnSpc>
                        <a:spcAft>
                          <a:spcPts val="0"/>
                        </a:spcAft>
                        <a:tabLst>
                          <a:tab pos="228600" algn="l"/>
                        </a:tabLst>
                      </a:pPr>
                      <a:r>
                        <a:rPr lang="en-US" sz="2000" dirty="0">
                          <a:effectLst/>
                          <a:latin typeface="Calibri"/>
                          <a:ea typeface="Calibri"/>
                          <a:cs typeface="Times New Roman"/>
                        </a:rPr>
                        <a:t>PR/WR/</a:t>
                      </a:r>
                      <a:r>
                        <a:rPr lang="en-US" sz="2000" dirty="0" err="1">
                          <a:effectLst/>
                          <a:latin typeface="Calibri"/>
                          <a:ea typeface="Calibri"/>
                          <a:cs typeface="Times New Roman"/>
                        </a:rPr>
                        <a:t>Dekan</a:t>
                      </a:r>
                      <a:r>
                        <a:rPr lang="en-US" sz="2000" dirty="0">
                          <a:effectLst/>
                          <a:latin typeface="Calibri"/>
                          <a:ea typeface="Calibri"/>
                          <a:cs typeface="Times New Roman"/>
                        </a:rPr>
                        <a:t>/</a:t>
                      </a:r>
                      <a:r>
                        <a:rPr lang="en-US" sz="2000" dirty="0" err="1">
                          <a:effectLst/>
                          <a:latin typeface="Calibri"/>
                          <a:ea typeface="Calibri"/>
                          <a:cs typeface="Times New Roman"/>
                        </a:rPr>
                        <a:t>Direktur</a:t>
                      </a:r>
                      <a:r>
                        <a:rPr lang="en-US" sz="2000" dirty="0">
                          <a:effectLst/>
                          <a:latin typeface="Calibri"/>
                          <a:ea typeface="Calibri"/>
                          <a:cs typeface="Times New Roman"/>
                        </a:rPr>
                        <a:t> SPs</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5</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25</a:t>
                      </a:r>
                    </a:p>
                  </a:txBody>
                  <a:tcPr marL="68580" marR="68580" marT="0" marB="0" anchor="ctr"/>
                </a:tc>
                <a:tc>
                  <a:txBody>
                    <a:bodyPr/>
                    <a:lstStyle/>
                    <a:p>
                      <a:pPr algn="just">
                        <a:lnSpc>
                          <a:spcPct val="100000"/>
                        </a:lnSpc>
                        <a:spcAft>
                          <a:spcPts val="0"/>
                        </a:spcAft>
                        <a:tabLst>
                          <a:tab pos="228600" algn="l"/>
                        </a:tabLst>
                      </a:pPr>
                      <a:r>
                        <a:rPr lang="en-US" sz="2000" dirty="0">
                          <a:effectLst/>
                          <a:latin typeface="Calibri"/>
                          <a:ea typeface="Calibri"/>
                          <a:cs typeface="Times New Roman"/>
                        </a:rPr>
                        <a:t>PD/WD/</a:t>
                      </a:r>
                      <a:r>
                        <a:rPr lang="en-US" sz="2000" dirty="0" err="1">
                          <a:effectLst/>
                          <a:latin typeface="Calibri"/>
                          <a:ea typeface="Calibri"/>
                          <a:cs typeface="Times New Roman"/>
                        </a:rPr>
                        <a:t>Asdir</a:t>
                      </a:r>
                      <a:r>
                        <a:rPr lang="en-US" sz="2000" dirty="0">
                          <a:effectLst/>
                          <a:latin typeface="Calibri"/>
                          <a:ea typeface="Calibri"/>
                          <a:cs typeface="Times New Roman"/>
                        </a:rPr>
                        <a:t> SPS</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4</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Kajur</a:t>
                      </a:r>
                      <a:r>
                        <a:rPr lang="en-US" sz="2000" dirty="0">
                          <a:effectLst/>
                          <a:latin typeface="Calibri"/>
                          <a:ea typeface="Calibri"/>
                          <a:cs typeface="Times New Roman"/>
                        </a:rPr>
                        <a:t>/</a:t>
                      </a:r>
                      <a:r>
                        <a:rPr lang="en-US" sz="2000" dirty="0" err="1">
                          <a:effectLst/>
                          <a:latin typeface="Calibri"/>
                          <a:ea typeface="Calibri"/>
                          <a:cs typeface="Times New Roman"/>
                        </a:rPr>
                        <a:t>Sekjur</a:t>
                      </a:r>
                      <a:r>
                        <a:rPr lang="en-US" sz="2000" dirty="0">
                          <a:effectLst/>
                          <a:latin typeface="Calibri"/>
                          <a:ea typeface="Calibri"/>
                          <a:cs typeface="Times New Roman"/>
                        </a:rPr>
                        <a:t>/</a:t>
                      </a:r>
                      <a:r>
                        <a:rPr lang="en-US" sz="2000" dirty="0" err="1">
                          <a:effectLst/>
                          <a:latin typeface="Calibri"/>
                          <a:ea typeface="Calibri"/>
                          <a:cs typeface="Times New Roman"/>
                        </a:rPr>
                        <a:t>Kepala</a:t>
                      </a:r>
                      <a:r>
                        <a:rPr lang="en-US" sz="2000" baseline="0" dirty="0">
                          <a:effectLst/>
                          <a:latin typeface="Calibri"/>
                          <a:ea typeface="Calibri"/>
                          <a:cs typeface="Times New Roman"/>
                        </a:rPr>
                        <a:t> Lab</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3</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Pembimbing</a:t>
                      </a:r>
                      <a:r>
                        <a:rPr lang="en-US" sz="2000" baseline="0" dirty="0">
                          <a:effectLst/>
                          <a:latin typeface="Calibri"/>
                          <a:ea typeface="Calibri"/>
                          <a:cs typeface="Times New Roman"/>
                        </a:rPr>
                        <a:t> </a:t>
                      </a:r>
                      <a:r>
                        <a:rPr lang="en-US" sz="2000" baseline="0" dirty="0" err="1">
                          <a:effectLst/>
                          <a:latin typeface="Calibri"/>
                          <a:ea typeface="Calibri"/>
                          <a:cs typeface="Times New Roman"/>
                        </a:rPr>
                        <a:t>pencangkokan</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28</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Reguler</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33</a:t>
            </a:fld>
            <a:endParaRPr lang="en-US"/>
          </a:p>
        </p:txBody>
      </p:sp>
    </p:spTree>
    <p:extLst>
      <p:ext uri="{BB962C8B-B14F-4D97-AF65-F5344CB8AC3E}">
        <p14:creationId xmlns:p14="http://schemas.microsoft.com/office/powerpoint/2010/main" val="260401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7080724" cy="430887"/>
          </a:xfrm>
          <a:prstGeom prst="rect">
            <a:avLst/>
          </a:prstGeom>
          <a:noFill/>
        </p:spPr>
        <p:txBody>
          <a:bodyPr wrap="square" rtlCol="0">
            <a:spAutoFit/>
          </a:bodyPr>
          <a:lstStyle/>
          <a:p>
            <a:r>
              <a:rPr lang="en-US" sz="2200" b="1" dirty="0">
                <a:solidFill>
                  <a:srgbClr val="0033CC"/>
                </a:solidFill>
              </a:rPr>
              <a:t>KEGIATAN PENDIDIKAN DAN PENGAJARAN</a:t>
            </a:r>
          </a:p>
        </p:txBody>
      </p:sp>
      <p:graphicFrame>
        <p:nvGraphicFramePr>
          <p:cNvPr id="2" name="Table 1"/>
          <p:cNvGraphicFramePr>
            <a:graphicFrameLocks noGrp="1"/>
          </p:cNvGraphicFramePr>
          <p:nvPr>
            <p:extLst>
              <p:ext uri="{D42A27DB-BD31-4B8C-83A1-F6EECF244321}">
                <p14:modId xmlns:p14="http://schemas.microsoft.com/office/powerpoint/2010/main" val="773319847"/>
              </p:ext>
            </p:extLst>
          </p:nvPr>
        </p:nvGraphicFramePr>
        <p:xfrm>
          <a:off x="1631506" y="1524000"/>
          <a:ext cx="9326303" cy="4632176"/>
        </p:xfrm>
        <a:graphic>
          <a:graphicData uri="http://schemas.openxmlformats.org/drawingml/2006/table">
            <a:tbl>
              <a:tblPr firstRow="1" firstCol="1" bandRow="1">
                <a:tableStyleId>{5C22544A-7EE6-4342-B048-85BDC9FD1C3A}</a:tableStyleId>
              </a:tblPr>
              <a:tblGrid>
                <a:gridCol w="793006">
                  <a:extLst>
                    <a:ext uri="{9D8B030D-6E8A-4147-A177-3AD203B41FA5}">
                      <a16:colId xmlns:a16="http://schemas.microsoft.com/office/drawing/2014/main" val="20000"/>
                    </a:ext>
                  </a:extLst>
                </a:gridCol>
                <a:gridCol w="4270375">
                  <a:extLst>
                    <a:ext uri="{9D8B030D-6E8A-4147-A177-3AD203B41FA5}">
                      <a16:colId xmlns:a16="http://schemas.microsoft.com/office/drawing/2014/main" val="20001"/>
                    </a:ext>
                  </a:extLst>
                </a:gridCol>
                <a:gridCol w="1746768">
                  <a:extLst>
                    <a:ext uri="{9D8B030D-6E8A-4147-A177-3AD203B41FA5}">
                      <a16:colId xmlns:a16="http://schemas.microsoft.com/office/drawing/2014/main" val="20002"/>
                    </a:ext>
                  </a:extLst>
                </a:gridCol>
                <a:gridCol w="1484753">
                  <a:extLst>
                    <a:ext uri="{9D8B030D-6E8A-4147-A177-3AD203B41FA5}">
                      <a16:colId xmlns:a16="http://schemas.microsoft.com/office/drawing/2014/main" val="20003"/>
                    </a:ext>
                  </a:extLst>
                </a:gridCol>
                <a:gridCol w="1031401">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Detasering</a:t>
                      </a:r>
                      <a:endParaRPr lang="en-US" sz="20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r>
                        <a:rPr lang="en-US" sz="2000" dirty="0">
                          <a:effectLst/>
                          <a:latin typeface="+mn-lt"/>
                          <a:ea typeface="Calibri"/>
                          <a:cs typeface="Times New Roman"/>
                        </a:rPr>
                        <a:t> </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5</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30</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Pencangkokan</a:t>
                      </a:r>
                      <a:r>
                        <a:rPr lang="en-US" sz="2000" dirty="0">
                          <a:effectLst/>
                          <a:latin typeface="Calibri"/>
                          <a:ea typeface="Calibri"/>
                          <a:cs typeface="Times New Roman"/>
                        </a:rPr>
                        <a:t> di </a:t>
                      </a:r>
                      <a:r>
                        <a:rPr lang="en-US" sz="2000" dirty="0" err="1">
                          <a:effectLst/>
                          <a:latin typeface="Calibri"/>
                          <a:ea typeface="Calibri"/>
                          <a:cs typeface="Times New Roman"/>
                        </a:rPr>
                        <a:t>luar</a:t>
                      </a:r>
                      <a:r>
                        <a:rPr lang="en-US" sz="2000" dirty="0">
                          <a:effectLst/>
                          <a:latin typeface="Calibri"/>
                          <a:ea typeface="Calibri"/>
                          <a:cs typeface="Times New Roman"/>
                        </a:rPr>
                        <a:t> PT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Penugasan</a:t>
                      </a:r>
                      <a:r>
                        <a:rPr lang="en-US" sz="2000" dirty="0">
                          <a:effectLst/>
                          <a:latin typeface="+mn-lt"/>
                          <a:ea typeface="Calibri"/>
                          <a:cs typeface="Times New Roman"/>
                        </a:rPr>
                        <a:t> </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4</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31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Pengembangan</a:t>
                      </a:r>
                      <a:r>
                        <a:rPr lang="en-US" sz="2000" dirty="0">
                          <a:effectLst/>
                          <a:latin typeface="Calibri"/>
                          <a:ea typeface="Calibri"/>
                          <a:cs typeface="Times New Roman"/>
                        </a:rPr>
                        <a:t> </a:t>
                      </a:r>
                      <a:r>
                        <a:rPr lang="en-US" sz="2000" dirty="0" err="1">
                          <a:effectLst/>
                          <a:latin typeface="Calibri"/>
                          <a:ea typeface="Calibri"/>
                          <a:cs typeface="Times New Roman"/>
                        </a:rPr>
                        <a:t>diri</a:t>
                      </a:r>
                      <a:r>
                        <a:rPr lang="en-US" sz="2000" dirty="0">
                          <a:effectLst/>
                          <a:latin typeface="+mn-lt"/>
                          <a:ea typeface="Calibri"/>
                          <a:cs typeface="Times New Roman"/>
                        </a:rPr>
                        <a:t> ≥ 161 </a:t>
                      </a:r>
                      <a:r>
                        <a:rPr lang="en-US" sz="2000" dirty="0">
                          <a:effectLst/>
                          <a:latin typeface="Calibri"/>
                          <a:ea typeface="Calibri"/>
                          <a:cs typeface="Times New Roman"/>
                        </a:rPr>
                        <a:t>jam</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a:t>
                      </a:r>
                      <a:r>
                        <a:rPr lang="en-US" sz="2000" dirty="0" err="1">
                          <a:effectLst/>
                          <a:latin typeface="+mn-lt"/>
                          <a:ea typeface="Calibri"/>
                          <a:cs typeface="Times New Roman"/>
                        </a:rPr>
                        <a:t>Sertifikat</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a:t>
                      </a:r>
                      <a:r>
                        <a:rPr lang="en-US" sz="2000" dirty="0" err="1">
                          <a:effectLst/>
                          <a:latin typeface="Calibri"/>
                          <a:ea typeface="Calibri"/>
                          <a:cs typeface="Times New Roman"/>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3</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32</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Pengembangan</a:t>
                      </a:r>
                      <a:r>
                        <a:rPr lang="en-US" sz="2000" dirty="0">
                          <a:effectLst/>
                          <a:latin typeface="Calibri"/>
                          <a:ea typeface="Calibri"/>
                          <a:cs typeface="Times New Roman"/>
                        </a:rPr>
                        <a:t> </a:t>
                      </a:r>
                      <a:r>
                        <a:rPr lang="en-US" sz="2000" dirty="0" err="1">
                          <a:effectLst/>
                          <a:latin typeface="Calibri"/>
                          <a:ea typeface="Calibri"/>
                          <a:cs typeface="Times New Roman"/>
                        </a:rPr>
                        <a:t>diri</a:t>
                      </a:r>
                      <a:r>
                        <a:rPr lang="en-US" sz="2000" dirty="0">
                          <a:effectLst/>
                          <a:latin typeface="+mn-lt"/>
                          <a:ea typeface="Calibri"/>
                          <a:cs typeface="Times New Roman"/>
                        </a:rPr>
                        <a:t> ≥ 81 </a:t>
                      </a:r>
                      <a:r>
                        <a:rPr lang="en-US" sz="2000" dirty="0">
                          <a:effectLst/>
                          <a:latin typeface="Calibri"/>
                          <a:ea typeface="Calibri"/>
                          <a:cs typeface="Times New Roman"/>
                        </a:rPr>
                        <a:t>jam</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a:t>
                      </a:r>
                      <a:r>
                        <a:rPr lang="en-US" sz="2000" dirty="0" err="1">
                          <a:effectLst/>
                          <a:latin typeface="+mn-lt"/>
                          <a:ea typeface="Calibri"/>
                          <a:cs typeface="Times New Roman"/>
                        </a:rPr>
                        <a:t>Sertifikat</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a:t>
                      </a:r>
                      <a:r>
                        <a:rPr lang="en-US" sz="2000" dirty="0" err="1">
                          <a:effectLst/>
                          <a:latin typeface="Calibri"/>
                          <a:ea typeface="Calibri"/>
                          <a:cs typeface="Times New Roman"/>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33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Pengembangan</a:t>
                      </a:r>
                      <a:r>
                        <a:rPr lang="en-US" sz="2000" dirty="0">
                          <a:effectLst/>
                          <a:latin typeface="Calibri"/>
                          <a:ea typeface="Calibri"/>
                          <a:cs typeface="Times New Roman"/>
                        </a:rPr>
                        <a:t> </a:t>
                      </a:r>
                      <a:r>
                        <a:rPr lang="en-US" sz="2000" dirty="0" err="1">
                          <a:effectLst/>
                          <a:latin typeface="Calibri"/>
                          <a:ea typeface="Calibri"/>
                          <a:cs typeface="Times New Roman"/>
                        </a:rPr>
                        <a:t>diri</a:t>
                      </a:r>
                      <a:r>
                        <a:rPr lang="en-US" sz="2000" dirty="0">
                          <a:effectLst/>
                          <a:latin typeface="+mn-lt"/>
                          <a:ea typeface="Calibri"/>
                          <a:cs typeface="Times New Roman"/>
                        </a:rPr>
                        <a:t> ≥ 30 </a:t>
                      </a:r>
                      <a:r>
                        <a:rPr lang="en-US" sz="2000" dirty="0">
                          <a:effectLst/>
                          <a:latin typeface="Calibri"/>
                          <a:ea typeface="Calibri"/>
                          <a:cs typeface="Times New Roman"/>
                        </a:rPr>
                        <a:t>jam</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a:t>
                      </a:r>
                      <a:r>
                        <a:rPr lang="en-US" sz="2000" dirty="0" err="1">
                          <a:effectLst/>
                          <a:latin typeface="+mn-lt"/>
                          <a:ea typeface="Calibri"/>
                          <a:cs typeface="Times New Roman"/>
                        </a:rPr>
                        <a:t>Sertifikat</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a:t>
                      </a:r>
                      <a:r>
                        <a:rPr lang="en-US" sz="2000" dirty="0" err="1">
                          <a:effectLst/>
                          <a:latin typeface="Calibri"/>
                          <a:ea typeface="Calibri"/>
                          <a:cs typeface="Times New Roman"/>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34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Calibri"/>
                          <a:ea typeface="Calibri"/>
                          <a:cs typeface="Times New Roman"/>
                        </a:rPr>
                        <a:t>Pengembangan</a:t>
                      </a:r>
                      <a:r>
                        <a:rPr lang="en-US" sz="2000" dirty="0">
                          <a:effectLst/>
                          <a:latin typeface="Calibri"/>
                          <a:ea typeface="Calibri"/>
                          <a:cs typeface="Times New Roman"/>
                        </a:rPr>
                        <a:t> </a:t>
                      </a:r>
                      <a:r>
                        <a:rPr lang="en-US" sz="2000" dirty="0" err="1">
                          <a:effectLst/>
                          <a:latin typeface="Calibri"/>
                          <a:ea typeface="Calibri"/>
                          <a:cs typeface="Times New Roman"/>
                        </a:rPr>
                        <a:t>diri</a:t>
                      </a:r>
                      <a:r>
                        <a:rPr lang="en-US" sz="2000" dirty="0">
                          <a:effectLst/>
                          <a:latin typeface="+mn-lt"/>
                          <a:ea typeface="Calibri"/>
                          <a:cs typeface="Times New Roman"/>
                        </a:rPr>
                        <a:t> ≥ 10 </a:t>
                      </a:r>
                      <a:r>
                        <a:rPr lang="en-US" sz="2000" dirty="0">
                          <a:effectLst/>
                          <a:latin typeface="Calibri"/>
                          <a:ea typeface="Calibri"/>
                          <a:cs typeface="Times New Roman"/>
                        </a:rPr>
                        <a:t>jam</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a:t>
                      </a:r>
                      <a:r>
                        <a:rPr lang="en-US" sz="2000" dirty="0" err="1">
                          <a:effectLst/>
                          <a:latin typeface="+mn-lt"/>
                          <a:ea typeface="Calibri"/>
                          <a:cs typeface="Times New Roman"/>
                        </a:rPr>
                        <a:t>Sertifikat</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Per </a:t>
                      </a:r>
                      <a:r>
                        <a:rPr lang="en-US" sz="2000" dirty="0" err="1">
                          <a:effectLst/>
                          <a:latin typeface="Calibri"/>
                          <a:ea typeface="Calibri"/>
                          <a:cs typeface="Times New Roman"/>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Calibri"/>
                          <a:ea typeface="Calibri"/>
                          <a:cs typeface="Times New Roman"/>
                        </a:rPr>
                        <a:t>0,5</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34</a:t>
            </a:fld>
            <a:endParaRPr lang="en-US"/>
          </a:p>
        </p:txBody>
      </p:sp>
    </p:spTree>
    <p:extLst>
      <p:ext uri="{BB962C8B-B14F-4D97-AF65-F5344CB8AC3E}">
        <p14:creationId xmlns:p14="http://schemas.microsoft.com/office/powerpoint/2010/main" val="296864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858504292"/>
              </p:ext>
            </p:extLst>
          </p:nvPr>
        </p:nvGraphicFramePr>
        <p:xfrm>
          <a:off x="1981200" y="857536"/>
          <a:ext cx="8961620" cy="2286000"/>
        </p:xfrm>
        <a:graphic>
          <a:graphicData uri="http://schemas.openxmlformats.org/drawingml/2006/table">
            <a:tbl>
              <a:tblPr firstRow="1" bandRow="1">
                <a:tableStyleId>{5C22544A-7EE6-4342-B048-85BDC9FD1C3A}</a:tableStyleId>
              </a:tblPr>
              <a:tblGrid>
                <a:gridCol w="8961620">
                  <a:extLst>
                    <a:ext uri="{9D8B030D-6E8A-4147-A177-3AD203B41FA5}">
                      <a16:colId xmlns:a16="http://schemas.microsoft.com/office/drawing/2014/main" val="20000"/>
                    </a:ext>
                  </a:extLst>
                </a:gridCol>
              </a:tblGrid>
              <a:tr h="441960">
                <a:tc>
                  <a:txBody>
                    <a:bodyPr/>
                    <a:lstStyle/>
                    <a:p>
                      <a:pPr algn="ctr"/>
                      <a:r>
                        <a:rPr lang="en-US" sz="2800" baseline="0" dirty="0"/>
                        <a:t>DETASERING</a:t>
                      </a:r>
                      <a:endParaRPr lang="en-US" sz="2800" dirty="0"/>
                    </a:p>
                  </a:txBody>
                  <a:tcPr>
                    <a:solidFill>
                      <a:srgbClr val="002060"/>
                    </a:solidFill>
                  </a:tcPr>
                </a:tc>
                <a:extLst>
                  <a:ext uri="{0D108BD9-81ED-4DB2-BD59-A6C34878D82A}">
                    <a16:rowId xmlns:a16="http://schemas.microsoft.com/office/drawing/2014/main" val="10000"/>
                  </a:ext>
                </a:extLst>
              </a:tr>
              <a:tr h="1767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kern="1200" dirty="0">
                          <a:solidFill>
                            <a:schemeClr val="dk1"/>
                          </a:solidFill>
                          <a:effectLst/>
                          <a:latin typeface="+mn-lt"/>
                          <a:ea typeface="+mn-ea"/>
                          <a:cs typeface="+mn-cs"/>
                        </a:rPr>
                        <a:t>M</a:t>
                      </a:r>
                      <a:r>
                        <a:rPr lang="id-ID" sz="2600" kern="1200" dirty="0">
                          <a:solidFill>
                            <a:schemeClr val="dk1"/>
                          </a:solidFill>
                          <a:effectLst/>
                          <a:latin typeface="+mn-lt"/>
                          <a:ea typeface="+mn-ea"/>
                          <a:cs typeface="+mn-cs"/>
                        </a:rPr>
                        <a:t>elaksanakan suatu kegiatan penugasan dari peguruan tinggi asal ke suatu perguruan tinggi lain untuk membimbing dosen yunior pada perguruan tinggi tersebut dalam bidang ilmu yang sama. </a:t>
                      </a:r>
                      <a:endParaRPr lang="en-US" sz="26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35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52456682"/>
              </p:ext>
            </p:extLst>
          </p:nvPr>
        </p:nvGraphicFramePr>
        <p:xfrm>
          <a:off x="1981200" y="3212456"/>
          <a:ext cx="8961620" cy="2987040"/>
        </p:xfrm>
        <a:graphic>
          <a:graphicData uri="http://schemas.openxmlformats.org/drawingml/2006/table">
            <a:tbl>
              <a:tblPr firstRow="1" bandRow="1">
                <a:tableStyleId>{5C22544A-7EE6-4342-B048-85BDC9FD1C3A}</a:tableStyleId>
              </a:tblPr>
              <a:tblGrid>
                <a:gridCol w="8961620">
                  <a:extLst>
                    <a:ext uri="{9D8B030D-6E8A-4147-A177-3AD203B41FA5}">
                      <a16:colId xmlns:a16="http://schemas.microsoft.com/office/drawing/2014/main" val="20000"/>
                    </a:ext>
                  </a:extLst>
                </a:gridCol>
              </a:tblGrid>
              <a:tr h="492456">
                <a:tc>
                  <a:txBody>
                    <a:bodyPr/>
                    <a:lstStyle/>
                    <a:p>
                      <a:pPr algn="ctr"/>
                      <a:r>
                        <a:rPr lang="en-US" sz="2800" baseline="0" dirty="0"/>
                        <a:t>PENCANGKOKAN</a:t>
                      </a:r>
                      <a:endParaRPr lang="en-US" sz="2800" dirty="0"/>
                    </a:p>
                  </a:txBody>
                  <a:tcPr>
                    <a:solidFill>
                      <a:srgbClr val="002060"/>
                    </a:solidFill>
                  </a:tcPr>
                </a:tc>
                <a:extLst>
                  <a:ext uri="{0D108BD9-81ED-4DB2-BD59-A6C34878D82A}">
                    <a16:rowId xmlns:a16="http://schemas.microsoft.com/office/drawing/2014/main" val="10000"/>
                  </a:ext>
                </a:extLst>
              </a:tr>
              <a:tr h="2171737">
                <a:tc>
                  <a:txBody>
                    <a:bodyPr/>
                    <a:lstStyle/>
                    <a:p>
                      <a:r>
                        <a:rPr lang="en-US" sz="2600" kern="1200" dirty="0">
                          <a:solidFill>
                            <a:schemeClr val="dk1"/>
                          </a:solidFill>
                          <a:effectLst/>
                          <a:latin typeface="+mn-lt"/>
                          <a:ea typeface="+mn-ea"/>
                          <a:cs typeface="+mn-cs"/>
                        </a:rPr>
                        <a:t>M</a:t>
                      </a:r>
                      <a:r>
                        <a:rPr lang="id-ID" sz="2600" kern="1200" dirty="0">
                          <a:solidFill>
                            <a:schemeClr val="dk1"/>
                          </a:solidFill>
                          <a:effectLst/>
                          <a:latin typeface="+mn-lt"/>
                          <a:ea typeface="+mn-ea"/>
                          <a:cs typeface="+mn-cs"/>
                        </a:rPr>
                        <a:t>engikuti sebagai dosen peserta pencangkokan yang dikirim oleh perguruan tinggi asal ke suatu perguruan tinggi  lain untuk tujuan meningkatkan kemampuan dalam bidang ilmunya.</a:t>
                      </a:r>
                      <a:r>
                        <a:rPr lang="en-US" sz="2600" kern="1200" dirty="0">
                          <a:solidFill>
                            <a:schemeClr val="dk1"/>
                          </a:solidFill>
                          <a:effectLst/>
                          <a:latin typeface="+mn-lt"/>
                          <a:ea typeface="+mn-ea"/>
                          <a:cs typeface="+mn-cs"/>
                        </a:rPr>
                        <a:t> </a:t>
                      </a:r>
                      <a:r>
                        <a:rPr lang="id-ID" sz="2600" kern="1200" dirty="0">
                          <a:solidFill>
                            <a:schemeClr val="dk1"/>
                          </a:solidFill>
                          <a:effectLst/>
                          <a:latin typeface="+mn-lt"/>
                          <a:ea typeface="+mn-ea"/>
                          <a:cs typeface="+mn-cs"/>
                        </a:rPr>
                        <a:t>Adapun maksimal yang diakui untuk kegiatan detasering dan pencangkokan  adalah satu kegiatan per semester.</a:t>
                      </a:r>
                      <a:endParaRPr lang="en-US" sz="26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74044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802205057"/>
              </p:ext>
            </p:extLst>
          </p:nvPr>
        </p:nvGraphicFramePr>
        <p:xfrm>
          <a:off x="1981199" y="1112520"/>
          <a:ext cx="9306393" cy="5354540"/>
        </p:xfrm>
        <a:graphic>
          <a:graphicData uri="http://schemas.openxmlformats.org/drawingml/2006/table">
            <a:tbl>
              <a:tblPr firstRow="1" bandRow="1">
                <a:tableStyleId>{5C22544A-7EE6-4342-B048-85BDC9FD1C3A}</a:tableStyleId>
              </a:tblPr>
              <a:tblGrid>
                <a:gridCol w="9306393">
                  <a:extLst>
                    <a:ext uri="{9D8B030D-6E8A-4147-A177-3AD203B41FA5}">
                      <a16:colId xmlns:a16="http://schemas.microsoft.com/office/drawing/2014/main" val="20000"/>
                    </a:ext>
                  </a:extLst>
                </a:gridCol>
              </a:tblGrid>
              <a:tr h="569180">
                <a:tc>
                  <a:txBody>
                    <a:bodyPr/>
                    <a:lstStyle/>
                    <a:p>
                      <a:pPr algn="ctr"/>
                      <a:r>
                        <a:rPr lang="en-US" sz="2800" baseline="0" dirty="0"/>
                        <a:t>PENGEMBANGAN DIRI</a:t>
                      </a:r>
                      <a:endParaRPr lang="en-US" sz="2800" dirty="0"/>
                    </a:p>
                  </a:txBody>
                  <a:tcPr>
                    <a:solidFill>
                      <a:srgbClr val="002060"/>
                    </a:solidFill>
                  </a:tcPr>
                </a:tc>
                <a:extLst>
                  <a:ext uri="{0D108BD9-81ED-4DB2-BD59-A6C34878D82A}">
                    <a16:rowId xmlns:a16="http://schemas.microsoft.com/office/drawing/2014/main" val="10000"/>
                  </a:ext>
                </a:extLst>
              </a:tr>
              <a:tr h="43190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d-ID" sz="2800" kern="1200" dirty="0">
                          <a:solidFill>
                            <a:schemeClr val="dk1"/>
                          </a:solidFill>
                          <a:effectLst/>
                          <a:latin typeface="+mn-lt"/>
                          <a:ea typeface="+mn-ea"/>
                          <a:cs typeface="+mn-cs"/>
                        </a:rPr>
                        <a:t>Kegiatan pengembangan diri untuk meningkatkan kompetensi adalah semua kegiatan yang berhubungan dengan usaha untuk meningkatkan kompetensi dosen baik sebagai pendidik profesional atau pun sebagai ilmuwan. Termasuk dalam kegiatan ini antara lain adalah</a:t>
                      </a:r>
                      <a:r>
                        <a:rPr lang="en-US" sz="2800" kern="1200" dirty="0">
                          <a:solidFill>
                            <a:schemeClr val="dk1"/>
                          </a:solidFill>
                          <a:effectLst/>
                          <a:latin typeface="+mn-lt"/>
                          <a:ea typeface="+mn-ea"/>
                          <a:cs typeface="+mn-cs"/>
                        </a:rPr>
                        <a:t> </a:t>
                      </a:r>
                      <a:r>
                        <a:rPr lang="id-ID" sz="2800" kern="1200" dirty="0">
                          <a:solidFill>
                            <a:schemeClr val="dk1"/>
                          </a:solidFill>
                          <a:effectLst/>
                          <a:latin typeface="+mn-lt"/>
                          <a:ea typeface="+mn-ea"/>
                          <a:cs typeface="+mn-cs"/>
                        </a:rPr>
                        <a:t>post-doktoral, </a:t>
                      </a:r>
                      <a:r>
                        <a:rPr lang="en-US" sz="2800" i="1" kern="1200" dirty="0">
                          <a:solidFill>
                            <a:schemeClr val="dk1"/>
                          </a:solidFill>
                          <a:effectLst/>
                          <a:latin typeface="+mn-lt"/>
                          <a:ea typeface="+mn-ea"/>
                          <a:cs typeface="+mn-cs"/>
                        </a:rPr>
                        <a:t>scheme academic mobility exchange</a:t>
                      </a:r>
                      <a:r>
                        <a:rPr lang="id-ID" sz="2800" i="1" kern="1200" dirty="0">
                          <a:solidFill>
                            <a:schemeClr val="dk1"/>
                          </a:solidFill>
                          <a:effectLst/>
                          <a:latin typeface="+mn-lt"/>
                          <a:ea typeface="+mn-ea"/>
                          <a:cs typeface="+mn-cs"/>
                        </a:rPr>
                        <a:t> </a:t>
                      </a:r>
                      <a:r>
                        <a:rPr lang="id-ID" sz="2800" kern="1200" dirty="0">
                          <a:solidFill>
                            <a:schemeClr val="dk1"/>
                          </a:solidFill>
                          <a:effectLst/>
                          <a:latin typeface="+mn-lt"/>
                          <a:ea typeface="+mn-ea"/>
                          <a:cs typeface="+mn-cs"/>
                        </a:rPr>
                        <a:t>(SAME), pelatihan untuk meningkatkan kemampuan mengajar (seperti pengembangan keterampilan teknik instruksional (Pekerti) dan </a:t>
                      </a:r>
                      <a:r>
                        <a:rPr lang="id-ID" sz="2800" i="1" kern="1200" dirty="0">
                          <a:solidFill>
                            <a:schemeClr val="dk1"/>
                          </a:solidFill>
                          <a:effectLst/>
                          <a:latin typeface="+mn-lt"/>
                          <a:ea typeface="+mn-ea"/>
                          <a:cs typeface="+mn-cs"/>
                        </a:rPr>
                        <a:t>Applied Approach</a:t>
                      </a:r>
                      <a:r>
                        <a:rPr lang="id-ID" sz="2800" kern="1200" dirty="0">
                          <a:solidFill>
                            <a:schemeClr val="dk1"/>
                          </a:solidFill>
                          <a:effectLst/>
                          <a:latin typeface="+mn-lt"/>
                          <a:ea typeface="+mn-ea"/>
                          <a:cs typeface="+mn-cs"/>
                        </a:rPr>
                        <a:t>), dll.</a:t>
                      </a:r>
                      <a:endParaRPr lang="en-US" sz="36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36</a:t>
            </a:fld>
            <a:endParaRPr lang="en-US"/>
          </a:p>
        </p:txBody>
      </p:sp>
    </p:spTree>
    <p:extLst>
      <p:ext uri="{BB962C8B-B14F-4D97-AF65-F5344CB8AC3E}">
        <p14:creationId xmlns:p14="http://schemas.microsoft.com/office/powerpoint/2010/main" val="697517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824553"/>
            <a:ext cx="5154489" cy="430887"/>
          </a:xfrm>
          <a:prstGeom prst="rect">
            <a:avLst/>
          </a:prstGeom>
          <a:noFill/>
        </p:spPr>
        <p:txBody>
          <a:bodyPr wrap="square" rtlCol="0">
            <a:spAutoFit/>
          </a:bodyPr>
          <a:lstStyle/>
          <a:p>
            <a:r>
              <a:rPr lang="en-US" sz="2200" b="1" dirty="0">
                <a:solidFill>
                  <a:srgbClr val="0033CC"/>
                </a:solidFill>
              </a:rPr>
              <a:t>KEGIATAN PENELITIAN</a:t>
            </a:r>
          </a:p>
        </p:txBody>
      </p:sp>
      <p:graphicFrame>
        <p:nvGraphicFramePr>
          <p:cNvPr id="2" name="Table 1"/>
          <p:cNvGraphicFramePr>
            <a:graphicFrameLocks noGrp="1"/>
          </p:cNvGraphicFramePr>
          <p:nvPr>
            <p:extLst>
              <p:ext uri="{D42A27DB-BD31-4B8C-83A1-F6EECF244321}">
                <p14:modId xmlns:p14="http://schemas.microsoft.com/office/powerpoint/2010/main" val="1000372555"/>
              </p:ext>
            </p:extLst>
          </p:nvPr>
        </p:nvGraphicFramePr>
        <p:xfrm>
          <a:off x="1703512" y="1313233"/>
          <a:ext cx="9344241" cy="5265737"/>
        </p:xfrm>
        <a:graphic>
          <a:graphicData uri="http://schemas.openxmlformats.org/drawingml/2006/table">
            <a:tbl>
              <a:tblPr firstRow="1" firstCol="1" bandRow="1">
                <a:tableStyleId>{5C22544A-7EE6-4342-B048-85BDC9FD1C3A}</a:tableStyleId>
              </a:tblPr>
              <a:tblGrid>
                <a:gridCol w="794532">
                  <a:extLst>
                    <a:ext uri="{9D8B030D-6E8A-4147-A177-3AD203B41FA5}">
                      <a16:colId xmlns:a16="http://schemas.microsoft.com/office/drawing/2014/main" val="20000"/>
                    </a:ext>
                  </a:extLst>
                </a:gridCol>
                <a:gridCol w="4366094">
                  <a:extLst>
                    <a:ext uri="{9D8B030D-6E8A-4147-A177-3AD203B41FA5}">
                      <a16:colId xmlns:a16="http://schemas.microsoft.com/office/drawing/2014/main" val="20001"/>
                    </a:ext>
                  </a:extLst>
                </a:gridCol>
                <a:gridCol w="1487608">
                  <a:extLst>
                    <a:ext uri="{9D8B030D-6E8A-4147-A177-3AD203B41FA5}">
                      <a16:colId xmlns:a16="http://schemas.microsoft.com/office/drawing/2014/main" val="20002"/>
                    </a:ext>
                  </a:extLst>
                </a:gridCol>
                <a:gridCol w="1662622">
                  <a:extLst>
                    <a:ext uri="{9D8B030D-6E8A-4147-A177-3AD203B41FA5}">
                      <a16:colId xmlns:a16="http://schemas.microsoft.com/office/drawing/2014/main" val="20003"/>
                    </a:ext>
                  </a:extLst>
                </a:gridCol>
                <a:gridCol w="1033385">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Buku</a:t>
                      </a:r>
                      <a:r>
                        <a:rPr lang="en-US" sz="2000" baseline="0" dirty="0">
                          <a:effectLst/>
                          <a:latin typeface="+mn-lt"/>
                          <a:ea typeface="Calibri"/>
                          <a:cs typeface="Times New Roman"/>
                        </a:rPr>
                        <a:t> </a:t>
                      </a:r>
                      <a:r>
                        <a:rPr lang="en-US" sz="2000" baseline="0" dirty="0" err="1">
                          <a:effectLst/>
                          <a:latin typeface="+mn-lt"/>
                          <a:ea typeface="Calibri"/>
                          <a:cs typeface="Times New Roman"/>
                        </a:rPr>
                        <a:t>Referensi</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Buku</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 </a:t>
                      </a:r>
                      <a:r>
                        <a:rPr lang="en-US" sz="2000" dirty="0" err="1">
                          <a:effectLst/>
                          <a:latin typeface="+mn-lt"/>
                          <a:ea typeface="Calibri"/>
                          <a:cs typeface="Times New Roman"/>
                        </a:rPr>
                        <a:t>buku</a:t>
                      </a:r>
                      <a:r>
                        <a:rPr lang="en-US" sz="2000" dirty="0">
                          <a:effectLst/>
                          <a:latin typeface="+mn-lt"/>
                          <a:ea typeface="Calibri"/>
                          <a:cs typeface="Times New Roman"/>
                        </a:rPr>
                        <a:t> / </a:t>
                      </a:r>
                      <a:r>
                        <a:rPr lang="en-US" sz="2000" dirty="0" err="1">
                          <a:effectLst/>
                          <a:latin typeface="+mn-lt"/>
                          <a:ea typeface="Calibri"/>
                          <a:cs typeface="Times New Roman"/>
                        </a:rPr>
                        <a:t>thn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40</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2</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Buku</a:t>
                      </a:r>
                      <a:r>
                        <a:rPr lang="en-US" sz="2000" dirty="0">
                          <a:effectLst/>
                          <a:latin typeface="+mn-lt"/>
                          <a:ea typeface="Calibri"/>
                          <a:cs typeface="Times New Roman"/>
                        </a:rPr>
                        <a:t> </a:t>
                      </a:r>
                      <a:r>
                        <a:rPr lang="en-US" sz="2000" dirty="0" err="1">
                          <a:effectLst/>
                          <a:latin typeface="+mn-lt"/>
                          <a:ea typeface="Calibri"/>
                          <a:cs typeface="Times New Roman"/>
                        </a:rPr>
                        <a:t>Monograf</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Buku</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1 </a:t>
                      </a:r>
                      <a:r>
                        <a:rPr lang="en-US" sz="2000" dirty="0" err="1">
                          <a:effectLst/>
                          <a:latin typeface="+mn-lt"/>
                          <a:ea typeface="Calibri"/>
                          <a:cs typeface="Times New Roman"/>
                        </a:rPr>
                        <a:t>buku</a:t>
                      </a:r>
                      <a:r>
                        <a:rPr lang="en-US" sz="2000" dirty="0">
                          <a:effectLst/>
                          <a:latin typeface="+mn-lt"/>
                          <a:ea typeface="Calibri"/>
                          <a:cs typeface="Times New Roman"/>
                        </a:rPr>
                        <a:t> / </a:t>
                      </a:r>
                      <a:r>
                        <a:rPr lang="en-US" sz="2000" dirty="0" err="1">
                          <a:effectLst/>
                          <a:latin typeface="+mn-lt"/>
                          <a:ea typeface="Calibri"/>
                          <a:cs typeface="Times New Roman"/>
                        </a:rPr>
                        <a:t>thn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20</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Internasional</a:t>
                      </a:r>
                      <a:r>
                        <a:rPr lang="en-US" sz="2000" dirty="0">
                          <a:effectLst/>
                          <a:latin typeface="+mn-lt"/>
                          <a:ea typeface="Calibri"/>
                          <a:cs typeface="Times New Roman"/>
                        </a:rPr>
                        <a:t> </a:t>
                      </a:r>
                      <a:r>
                        <a:rPr lang="en-US" sz="2000" dirty="0" err="1">
                          <a:effectLst/>
                          <a:latin typeface="+mn-lt"/>
                          <a:ea typeface="Calibri"/>
                          <a:cs typeface="Times New Roman"/>
                        </a:rPr>
                        <a:t>bereputasi</a:t>
                      </a:r>
                      <a:r>
                        <a:rPr lang="en-US" sz="2000" dirty="0">
                          <a:effectLst/>
                          <a:latin typeface="+mn-lt"/>
                          <a:ea typeface="Calibri"/>
                          <a:cs typeface="Times New Roman"/>
                        </a:rPr>
                        <a:t> &amp; </a:t>
                      </a:r>
                      <a:r>
                        <a:rPr lang="en-US" sz="2000" dirty="0" err="1">
                          <a:effectLst/>
                          <a:latin typeface="+mn-lt"/>
                          <a:ea typeface="Calibri"/>
                          <a:cs typeface="Times New Roman"/>
                        </a:rPr>
                        <a:t>berfaktor</a:t>
                      </a:r>
                      <a:r>
                        <a:rPr lang="en-US" sz="2000" dirty="0">
                          <a:effectLst/>
                          <a:latin typeface="+mn-lt"/>
                          <a:ea typeface="Calibri"/>
                          <a:cs typeface="Times New Roman"/>
                        </a:rPr>
                        <a:t> </a:t>
                      </a:r>
                      <a:r>
                        <a:rPr lang="en-US" sz="2000" dirty="0" err="1">
                          <a:effectLst/>
                          <a:latin typeface="+mn-lt"/>
                          <a:ea typeface="Calibri"/>
                          <a:cs typeface="Times New Roman"/>
                        </a:rPr>
                        <a:t>dampak</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40</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Internasional</a:t>
                      </a:r>
                      <a:r>
                        <a:rPr lang="en-US" sz="2000" dirty="0">
                          <a:effectLst/>
                          <a:latin typeface="+mn-lt"/>
                          <a:ea typeface="Calibri"/>
                          <a:cs typeface="Times New Roman"/>
                        </a:rPr>
                        <a:t> </a:t>
                      </a:r>
                      <a:r>
                        <a:rPr lang="en-US" sz="2000" dirty="0" err="1">
                          <a:effectLst/>
                          <a:latin typeface="+mn-lt"/>
                          <a:ea typeface="Calibri"/>
                          <a:cs typeface="Times New Roman"/>
                        </a:rPr>
                        <a:t>bereputasi</a:t>
                      </a:r>
                      <a:r>
                        <a:rPr lang="en-US" sz="2000" dirty="0">
                          <a:effectLst/>
                          <a:latin typeface="+mn-lt"/>
                          <a:ea typeface="Calibri"/>
                          <a:cs typeface="Times New Roman"/>
                        </a:rPr>
                        <a:t>  </a:t>
                      </a:r>
                      <a:r>
                        <a:rPr lang="en-US" sz="2000" dirty="0" err="1">
                          <a:effectLst/>
                          <a:latin typeface="+mn-lt"/>
                          <a:ea typeface="Calibri"/>
                          <a:cs typeface="Times New Roman"/>
                        </a:rPr>
                        <a:t>tapi</a:t>
                      </a:r>
                      <a:r>
                        <a:rPr lang="en-US" sz="2000" dirty="0">
                          <a:effectLst/>
                          <a:latin typeface="+mn-lt"/>
                          <a:ea typeface="Calibri"/>
                          <a:cs typeface="Times New Roman"/>
                        </a:rPr>
                        <a:t> </a:t>
                      </a:r>
                      <a:r>
                        <a:rPr lang="en-US" sz="2000" dirty="0" err="1">
                          <a:effectLst/>
                          <a:latin typeface="+mn-lt"/>
                          <a:ea typeface="Calibri"/>
                          <a:cs typeface="Times New Roman"/>
                        </a:rPr>
                        <a:t>belum</a:t>
                      </a:r>
                      <a:r>
                        <a:rPr lang="en-US" sz="2000" dirty="0">
                          <a:effectLst/>
                          <a:latin typeface="+mn-lt"/>
                          <a:ea typeface="Calibri"/>
                          <a:cs typeface="Times New Roman"/>
                        </a:rPr>
                        <a:t> </a:t>
                      </a:r>
                      <a:r>
                        <a:rPr lang="en-US" sz="2000" dirty="0" err="1">
                          <a:effectLst/>
                          <a:latin typeface="+mn-lt"/>
                          <a:ea typeface="Calibri"/>
                          <a:cs typeface="Times New Roman"/>
                        </a:rPr>
                        <a:t>berfaktor</a:t>
                      </a:r>
                      <a:r>
                        <a:rPr lang="en-US" sz="2000" dirty="0">
                          <a:effectLst/>
                          <a:latin typeface="+mn-lt"/>
                          <a:ea typeface="Calibri"/>
                          <a:cs typeface="Times New Roman"/>
                        </a:rPr>
                        <a:t> </a:t>
                      </a:r>
                      <a:r>
                        <a:rPr lang="en-US" sz="2000" dirty="0" err="1">
                          <a:effectLst/>
                          <a:latin typeface="+mn-lt"/>
                          <a:ea typeface="Calibri"/>
                          <a:cs typeface="Times New Roman"/>
                        </a:rPr>
                        <a:t>dampak</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30</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Internasional</a:t>
                      </a:r>
                      <a:r>
                        <a:rPr lang="en-US" sz="2000" dirty="0">
                          <a:effectLst/>
                          <a:latin typeface="+mn-lt"/>
                          <a:ea typeface="Calibri"/>
                          <a:cs typeface="Times New Roman"/>
                        </a:rPr>
                        <a:t> </a:t>
                      </a:r>
                      <a:r>
                        <a:rPr lang="en-US" sz="2000" dirty="0" err="1">
                          <a:effectLst/>
                          <a:latin typeface="+mn-lt"/>
                          <a:ea typeface="Calibri"/>
                          <a:cs typeface="Times New Roman"/>
                        </a:rPr>
                        <a:t>blm</a:t>
                      </a:r>
                      <a:r>
                        <a:rPr lang="en-US" sz="2000" dirty="0">
                          <a:effectLst/>
                          <a:latin typeface="+mn-lt"/>
                          <a:ea typeface="Calibri"/>
                          <a:cs typeface="Times New Roman"/>
                        </a:rPr>
                        <a:t> </a:t>
                      </a:r>
                      <a:r>
                        <a:rPr lang="en-US" sz="2000" dirty="0" err="1">
                          <a:effectLst/>
                          <a:latin typeface="+mn-lt"/>
                          <a:ea typeface="Calibri"/>
                          <a:cs typeface="Times New Roman"/>
                        </a:rPr>
                        <a:t>bereputasi</a:t>
                      </a:r>
                      <a:r>
                        <a:rPr lang="en-US" sz="2000" dirty="0">
                          <a:effectLst/>
                          <a:latin typeface="+mn-lt"/>
                          <a:ea typeface="Calibri"/>
                          <a:cs typeface="Times New Roman"/>
                        </a:rPr>
                        <a:t>  &amp; </a:t>
                      </a:r>
                      <a:r>
                        <a:rPr lang="en-US" sz="2000" dirty="0" err="1">
                          <a:effectLst/>
                          <a:latin typeface="+mn-lt"/>
                          <a:ea typeface="Calibri"/>
                          <a:cs typeface="Times New Roman"/>
                        </a:rPr>
                        <a:t>belum</a:t>
                      </a:r>
                      <a:r>
                        <a:rPr lang="en-US" sz="2000" dirty="0">
                          <a:effectLst/>
                          <a:latin typeface="+mn-lt"/>
                          <a:ea typeface="Calibri"/>
                          <a:cs typeface="Times New Roman"/>
                        </a:rPr>
                        <a:t> </a:t>
                      </a:r>
                      <a:r>
                        <a:rPr lang="en-US" sz="2000" dirty="0" err="1">
                          <a:effectLst/>
                          <a:latin typeface="+mn-lt"/>
                          <a:ea typeface="Calibri"/>
                          <a:cs typeface="Times New Roman"/>
                        </a:rPr>
                        <a:t>berfaktor</a:t>
                      </a:r>
                      <a:r>
                        <a:rPr lang="en-US" sz="2000" dirty="0">
                          <a:effectLst/>
                          <a:latin typeface="+mn-lt"/>
                          <a:ea typeface="Calibri"/>
                          <a:cs typeface="Times New Roman"/>
                        </a:rPr>
                        <a:t> </a:t>
                      </a:r>
                      <a:r>
                        <a:rPr lang="en-US" sz="2000" dirty="0" err="1">
                          <a:effectLst/>
                          <a:latin typeface="+mn-lt"/>
                          <a:ea typeface="Calibri"/>
                          <a:cs typeface="Times New Roman"/>
                        </a:rPr>
                        <a:t>dampak</a:t>
                      </a:r>
                      <a:r>
                        <a:rPr lang="en-US" sz="2000" dirty="0">
                          <a:effectLst/>
                          <a:latin typeface="+mn-lt"/>
                          <a:ea typeface="Calibri"/>
                          <a:cs typeface="Times New Roman"/>
                        </a:rPr>
                        <a:t> </a:t>
                      </a:r>
                      <a:r>
                        <a:rPr lang="en-US" sz="2000" dirty="0" err="1">
                          <a:effectLst/>
                          <a:latin typeface="+mn-lt"/>
                          <a:ea typeface="Calibri"/>
                          <a:cs typeface="Times New Roman"/>
                        </a:rPr>
                        <a:t>tapi</a:t>
                      </a:r>
                      <a:r>
                        <a:rPr lang="en-US" sz="2000" dirty="0">
                          <a:effectLst/>
                          <a:latin typeface="+mn-lt"/>
                          <a:ea typeface="Calibri"/>
                          <a:cs typeface="Times New Roman"/>
                        </a:rPr>
                        <a:t> </a:t>
                      </a:r>
                      <a:r>
                        <a:rPr lang="en-US" sz="2000" dirty="0" err="1">
                          <a:effectLst/>
                          <a:latin typeface="+mn-lt"/>
                          <a:ea typeface="Calibri"/>
                          <a:cs typeface="Times New Roman"/>
                        </a:rPr>
                        <a:t>terindex</a:t>
                      </a:r>
                      <a:r>
                        <a:rPr lang="en-US" sz="2000" dirty="0">
                          <a:effectLst/>
                          <a:latin typeface="+mn-lt"/>
                          <a:ea typeface="Calibri"/>
                          <a:cs typeface="Times New Roman"/>
                        </a:rPr>
                        <a:t> DOAJ, CABI,</a:t>
                      </a:r>
                      <a:r>
                        <a:rPr lang="en-US" sz="2000" baseline="0" dirty="0">
                          <a:effectLst/>
                          <a:latin typeface="+mn-lt"/>
                          <a:ea typeface="Calibri"/>
                          <a:cs typeface="Times New Roman"/>
                        </a:rPr>
                        <a:t> Copernicus</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20</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Nasional</a:t>
                      </a:r>
                      <a:r>
                        <a:rPr lang="en-US" sz="2000" dirty="0">
                          <a:effectLst/>
                          <a:latin typeface="+mn-lt"/>
                          <a:ea typeface="Calibri"/>
                          <a:cs typeface="Times New Roman"/>
                        </a:rPr>
                        <a:t> </a:t>
                      </a:r>
                      <a:r>
                        <a:rPr lang="en-US" sz="2000" dirty="0" err="1">
                          <a:effectLst/>
                          <a:latin typeface="+mn-lt"/>
                          <a:ea typeface="Calibri"/>
                          <a:cs typeface="Times New Roman"/>
                        </a:rPr>
                        <a:t>Terakreditasi</a:t>
                      </a:r>
                      <a:r>
                        <a:rPr lang="en-US" sz="2000" dirty="0">
                          <a:effectLst/>
                          <a:latin typeface="+mn-lt"/>
                          <a:ea typeface="Calibri"/>
                          <a:cs typeface="Times New Roman"/>
                        </a:rPr>
                        <a:t> </a:t>
                      </a:r>
                      <a:r>
                        <a:rPr lang="en-US" sz="2000" dirty="0" err="1">
                          <a:effectLst/>
                          <a:latin typeface="+mn-lt"/>
                          <a:ea typeface="Calibri"/>
                          <a:cs typeface="Times New Roman"/>
                        </a:rPr>
                        <a:t>Dikti</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 / </a:t>
                      </a:r>
                      <a:r>
                        <a:rPr lang="en-US" sz="2000" dirty="0" err="1">
                          <a:effectLst/>
                          <a:latin typeface="+mn-lt"/>
                          <a:ea typeface="Calibri"/>
                          <a:cs typeface="Times New Roman"/>
                        </a:rPr>
                        <a:t>smster</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25</a:t>
                      </a:r>
                    </a:p>
                  </a:txBody>
                  <a:tcPr marL="68580" marR="68580" marT="0" marB="0" anchor="ctr"/>
                </a:tc>
                <a:extLst>
                  <a:ext uri="{0D108BD9-81ED-4DB2-BD59-A6C34878D82A}">
                    <a16:rowId xmlns:a16="http://schemas.microsoft.com/office/drawing/2014/main" val="10006"/>
                  </a:ext>
                </a:extLst>
              </a:tr>
              <a:tr h="414387">
                <a:tc>
                  <a:txBody>
                    <a:bodyPr/>
                    <a:lstStyle/>
                    <a:p>
                      <a:pPr algn="ctr">
                        <a:lnSpc>
                          <a:spcPct val="100000"/>
                        </a:lnSpc>
                        <a:spcAft>
                          <a:spcPts val="0"/>
                        </a:spcAft>
                        <a:tabLst>
                          <a:tab pos="228600" algn="l"/>
                        </a:tabLst>
                      </a:pPr>
                      <a:r>
                        <a:rPr lang="en-US" sz="2000" dirty="0">
                          <a:effectLst/>
                          <a:latin typeface="Calibri"/>
                          <a:ea typeface="Calibri"/>
                          <a:cs typeface="Times New Roman"/>
                        </a:rPr>
                        <a:t>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Nasional</a:t>
                      </a:r>
                      <a:r>
                        <a:rPr lang="en-US" sz="2000" dirty="0">
                          <a:effectLst/>
                          <a:latin typeface="+mn-lt"/>
                          <a:ea typeface="Calibri"/>
                          <a:cs typeface="Times New Roman"/>
                        </a:rPr>
                        <a:t> </a:t>
                      </a:r>
                      <a:r>
                        <a:rPr lang="en-US" sz="2000" dirty="0" err="1">
                          <a:effectLst/>
                          <a:latin typeface="+mn-lt"/>
                          <a:ea typeface="Calibri"/>
                          <a:cs typeface="Times New Roman"/>
                        </a:rPr>
                        <a:t>Tidak</a:t>
                      </a:r>
                      <a:r>
                        <a:rPr lang="en-US" sz="2000" dirty="0">
                          <a:effectLst/>
                          <a:latin typeface="+mn-lt"/>
                          <a:ea typeface="Calibri"/>
                          <a:cs typeface="Times New Roman"/>
                        </a:rPr>
                        <a:t> </a:t>
                      </a:r>
                      <a:r>
                        <a:rPr lang="en-US" sz="2000" dirty="0" err="1">
                          <a:effectLst/>
                          <a:latin typeface="+mn-lt"/>
                          <a:ea typeface="Calibri"/>
                          <a:cs typeface="Times New Roman"/>
                        </a:rPr>
                        <a:t>Terakreditasi</a:t>
                      </a:r>
                      <a:r>
                        <a:rPr lang="en-US" sz="2000" dirty="0">
                          <a:effectLst/>
                          <a:latin typeface="+mn-lt"/>
                          <a:ea typeface="Calibri"/>
                          <a:cs typeface="Times New Roman"/>
                        </a:rPr>
                        <a:t> </a:t>
                      </a:r>
                      <a:r>
                        <a:rPr lang="en-US" sz="2000" dirty="0" err="1">
                          <a:effectLst/>
                          <a:latin typeface="+mn-lt"/>
                          <a:ea typeface="Calibri"/>
                          <a:cs typeface="Times New Roman"/>
                        </a:rPr>
                        <a:t>tapi</a:t>
                      </a:r>
                      <a:r>
                        <a:rPr lang="en-US" sz="2000" dirty="0">
                          <a:effectLst/>
                          <a:latin typeface="+mn-lt"/>
                          <a:ea typeface="Calibri"/>
                          <a:cs typeface="Times New Roman"/>
                        </a:rPr>
                        <a:t> </a:t>
                      </a:r>
                      <a:r>
                        <a:rPr lang="en-US" sz="2000" dirty="0" err="1">
                          <a:effectLst/>
                          <a:latin typeface="+mn-lt"/>
                          <a:ea typeface="Calibri"/>
                          <a:cs typeface="Times New Roman"/>
                        </a:rPr>
                        <a:t>terindek</a:t>
                      </a:r>
                      <a:r>
                        <a:rPr lang="en-US" sz="2000" dirty="0">
                          <a:effectLst/>
                          <a:latin typeface="+mn-lt"/>
                          <a:ea typeface="Calibri"/>
                          <a:cs typeface="Times New Roman"/>
                        </a:rPr>
                        <a:t> </a:t>
                      </a:r>
                      <a:r>
                        <a:rPr lang="en-US" sz="2000" dirty="0" err="1">
                          <a:effectLst/>
                          <a:latin typeface="+mn-lt"/>
                          <a:ea typeface="Calibri"/>
                          <a:cs typeface="Times New Roman"/>
                        </a:rPr>
                        <a:t>pada</a:t>
                      </a:r>
                      <a:r>
                        <a:rPr lang="en-US" sz="2000" dirty="0">
                          <a:effectLst/>
                          <a:latin typeface="+mn-lt"/>
                          <a:ea typeface="Calibri"/>
                          <a:cs typeface="Times New Roman"/>
                        </a:rPr>
                        <a:t> DOAJ</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1 / </a:t>
                      </a:r>
                      <a:r>
                        <a:rPr lang="en-US" sz="2000" dirty="0" err="1">
                          <a:effectLst/>
                          <a:latin typeface="+mn-lt"/>
                          <a:ea typeface="Calibri"/>
                          <a:cs typeface="Times New Roman"/>
                        </a:rPr>
                        <a:t>smster</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7"/>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37</a:t>
            </a:fld>
            <a:endParaRPr lang="en-US"/>
          </a:p>
        </p:txBody>
      </p:sp>
    </p:spTree>
    <p:extLst>
      <p:ext uri="{BB962C8B-B14F-4D97-AF65-F5344CB8AC3E}">
        <p14:creationId xmlns:p14="http://schemas.microsoft.com/office/powerpoint/2010/main" val="2001229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838201"/>
            <a:ext cx="5154489" cy="430887"/>
          </a:xfrm>
          <a:prstGeom prst="rect">
            <a:avLst/>
          </a:prstGeom>
          <a:noFill/>
        </p:spPr>
        <p:txBody>
          <a:bodyPr wrap="square" rtlCol="0">
            <a:spAutoFit/>
          </a:bodyPr>
          <a:lstStyle/>
          <a:p>
            <a:r>
              <a:rPr lang="en-US" sz="2200" b="1" dirty="0">
                <a:solidFill>
                  <a:srgbClr val="0033CC"/>
                </a:solidFill>
              </a:rPr>
              <a:t>KEGIATAN PENELITIAN</a:t>
            </a:r>
          </a:p>
        </p:txBody>
      </p:sp>
      <p:graphicFrame>
        <p:nvGraphicFramePr>
          <p:cNvPr id="2" name="Table 1"/>
          <p:cNvGraphicFramePr>
            <a:graphicFrameLocks noGrp="1"/>
          </p:cNvGraphicFramePr>
          <p:nvPr>
            <p:extLst>
              <p:ext uri="{D42A27DB-BD31-4B8C-83A1-F6EECF244321}">
                <p14:modId xmlns:p14="http://schemas.microsoft.com/office/powerpoint/2010/main" val="1799560997"/>
              </p:ext>
            </p:extLst>
          </p:nvPr>
        </p:nvGraphicFramePr>
        <p:xfrm>
          <a:off x="1510144" y="1299585"/>
          <a:ext cx="9555645" cy="5180111"/>
        </p:xfrm>
        <a:graphic>
          <a:graphicData uri="http://schemas.openxmlformats.org/drawingml/2006/table">
            <a:tbl>
              <a:tblPr firstRow="1" firstCol="1" bandRow="1">
                <a:tableStyleId>{5C22544A-7EE6-4342-B048-85BDC9FD1C3A}</a:tableStyleId>
              </a:tblPr>
              <a:tblGrid>
                <a:gridCol w="812506">
                  <a:extLst>
                    <a:ext uri="{9D8B030D-6E8A-4147-A177-3AD203B41FA5}">
                      <a16:colId xmlns:a16="http://schemas.microsoft.com/office/drawing/2014/main" val="20000"/>
                    </a:ext>
                  </a:extLst>
                </a:gridCol>
                <a:gridCol w="4643845">
                  <a:extLst>
                    <a:ext uri="{9D8B030D-6E8A-4147-A177-3AD203B41FA5}">
                      <a16:colId xmlns:a16="http://schemas.microsoft.com/office/drawing/2014/main" val="20001"/>
                    </a:ext>
                  </a:extLst>
                </a:gridCol>
                <a:gridCol w="1521265">
                  <a:extLst>
                    <a:ext uri="{9D8B030D-6E8A-4147-A177-3AD203B41FA5}">
                      <a16:colId xmlns:a16="http://schemas.microsoft.com/office/drawing/2014/main" val="20002"/>
                    </a:ext>
                  </a:extLst>
                </a:gridCol>
                <a:gridCol w="1521265">
                  <a:extLst>
                    <a:ext uri="{9D8B030D-6E8A-4147-A177-3AD203B41FA5}">
                      <a16:colId xmlns:a16="http://schemas.microsoft.com/office/drawing/2014/main" val="20003"/>
                    </a:ext>
                  </a:extLst>
                </a:gridCol>
                <a:gridCol w="1056764">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8</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Nasional</a:t>
                      </a:r>
                      <a:r>
                        <a:rPr lang="en-US" sz="2000" dirty="0">
                          <a:effectLst/>
                          <a:latin typeface="+mn-lt"/>
                          <a:ea typeface="Calibri"/>
                          <a:cs typeface="Times New Roman"/>
                        </a:rPr>
                        <a:t> </a:t>
                      </a:r>
                      <a:r>
                        <a:rPr lang="en-US" sz="2000" dirty="0" err="1">
                          <a:effectLst/>
                          <a:latin typeface="+mn-lt"/>
                          <a:ea typeface="Calibri"/>
                          <a:cs typeface="Times New Roman"/>
                        </a:rPr>
                        <a:t>Tdk</a:t>
                      </a:r>
                      <a:r>
                        <a:rPr lang="en-US" sz="2000" dirty="0">
                          <a:effectLst/>
                          <a:latin typeface="+mn-lt"/>
                          <a:ea typeface="Calibri"/>
                          <a:cs typeface="Times New Roman"/>
                        </a:rPr>
                        <a:t> </a:t>
                      </a:r>
                      <a:r>
                        <a:rPr lang="en-US" sz="2000" dirty="0" err="1">
                          <a:effectLst/>
                          <a:latin typeface="+mn-lt"/>
                          <a:ea typeface="Calibri"/>
                          <a:cs typeface="Times New Roman"/>
                        </a:rPr>
                        <a:t>Terakreditasi</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Max 25%</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Nasional</a:t>
                      </a:r>
                      <a:r>
                        <a:rPr lang="en-US" sz="2000" dirty="0">
                          <a:effectLst/>
                          <a:latin typeface="+mn-lt"/>
                          <a:ea typeface="Calibri"/>
                          <a:cs typeface="Times New Roman"/>
                        </a:rPr>
                        <a:t> </a:t>
                      </a:r>
                      <a:r>
                        <a:rPr lang="en-US" sz="2000" dirty="0" err="1">
                          <a:effectLst/>
                          <a:latin typeface="+mn-lt"/>
                          <a:ea typeface="Calibri"/>
                          <a:cs typeface="Times New Roman"/>
                        </a:rPr>
                        <a:t>Tdk</a:t>
                      </a:r>
                      <a:r>
                        <a:rPr lang="en-US" sz="2000" dirty="0">
                          <a:effectLst/>
                          <a:latin typeface="+mn-lt"/>
                          <a:ea typeface="Calibri"/>
                          <a:cs typeface="Times New Roman"/>
                        </a:rPr>
                        <a:t> </a:t>
                      </a:r>
                      <a:r>
                        <a:rPr lang="en-US" sz="2000" dirty="0" err="1">
                          <a:effectLst/>
                          <a:latin typeface="+mn-lt"/>
                          <a:ea typeface="Calibri"/>
                          <a:cs typeface="Times New Roman"/>
                        </a:rPr>
                        <a:t>Terakreditasi</a:t>
                      </a:r>
                      <a:r>
                        <a:rPr lang="en-US" sz="2000" dirty="0">
                          <a:effectLst/>
                          <a:latin typeface="+mn-lt"/>
                          <a:ea typeface="Calibri"/>
                          <a:cs typeface="Times New Roman"/>
                        </a:rPr>
                        <a:t> </a:t>
                      </a:r>
                      <a:r>
                        <a:rPr lang="en-US" sz="2000" dirty="0" err="1">
                          <a:effectLst/>
                          <a:latin typeface="+mn-lt"/>
                          <a:ea typeface="Calibri"/>
                          <a:cs typeface="Times New Roman"/>
                        </a:rPr>
                        <a:t>ditulis</a:t>
                      </a:r>
                      <a:r>
                        <a:rPr lang="en-US" sz="2000" dirty="0">
                          <a:effectLst/>
                          <a:latin typeface="+mn-lt"/>
                          <a:ea typeface="Calibri"/>
                          <a:cs typeface="Times New Roman"/>
                        </a:rPr>
                        <a:t> </a:t>
                      </a:r>
                      <a:r>
                        <a:rPr lang="en-US" sz="2000" dirty="0" err="1">
                          <a:effectLst/>
                          <a:latin typeface="+mn-lt"/>
                          <a:ea typeface="Calibri"/>
                          <a:cs typeface="Times New Roman"/>
                        </a:rPr>
                        <a:t>dlm</a:t>
                      </a:r>
                      <a:r>
                        <a:rPr lang="en-US" sz="2000" dirty="0">
                          <a:effectLst/>
                          <a:latin typeface="+mn-lt"/>
                          <a:ea typeface="Calibri"/>
                          <a:cs typeface="Times New Roman"/>
                        </a:rPr>
                        <a:t> </a:t>
                      </a:r>
                      <a:r>
                        <a:rPr lang="en-US" sz="2000" dirty="0" err="1">
                          <a:effectLst/>
                          <a:latin typeface="+mn-lt"/>
                          <a:ea typeface="Calibri"/>
                          <a:cs typeface="Times New Roman"/>
                        </a:rPr>
                        <a:t>bhs</a:t>
                      </a:r>
                      <a:r>
                        <a:rPr lang="en-US" sz="2000" dirty="0">
                          <a:effectLst/>
                          <a:latin typeface="+mn-lt"/>
                          <a:ea typeface="Calibri"/>
                          <a:cs typeface="Times New Roman"/>
                        </a:rPr>
                        <a:t> </a:t>
                      </a:r>
                      <a:r>
                        <a:rPr lang="en-US" sz="2000" dirty="0" err="1">
                          <a:effectLst/>
                          <a:latin typeface="+mn-lt"/>
                          <a:ea typeface="Calibri"/>
                          <a:cs typeface="Times New Roman"/>
                        </a:rPr>
                        <a:t>resmi</a:t>
                      </a:r>
                      <a:r>
                        <a:rPr lang="en-US" sz="2000" dirty="0">
                          <a:effectLst/>
                          <a:latin typeface="+mn-lt"/>
                          <a:ea typeface="Calibri"/>
                          <a:cs typeface="Times New Roman"/>
                        </a:rPr>
                        <a:t> PBB </a:t>
                      </a:r>
                      <a:r>
                        <a:rPr lang="en-US" sz="2000" dirty="0" err="1">
                          <a:effectLst/>
                          <a:latin typeface="+mn-lt"/>
                          <a:ea typeface="Calibri"/>
                          <a:cs typeface="Times New Roman"/>
                        </a:rPr>
                        <a:t>tetapi</a:t>
                      </a:r>
                      <a:r>
                        <a:rPr lang="en-US" sz="2000" dirty="0">
                          <a:effectLst/>
                          <a:latin typeface="+mn-lt"/>
                          <a:ea typeface="Calibri"/>
                          <a:cs typeface="Times New Roman"/>
                        </a:rPr>
                        <a:t> </a:t>
                      </a:r>
                      <a:r>
                        <a:rPr lang="en-US" sz="2000" dirty="0" err="1">
                          <a:effectLst/>
                          <a:latin typeface="+mn-lt"/>
                          <a:ea typeface="Calibri"/>
                          <a:cs typeface="Times New Roman"/>
                        </a:rPr>
                        <a:t>bukan</a:t>
                      </a:r>
                      <a:r>
                        <a:rPr lang="en-US" sz="2000" dirty="0">
                          <a:effectLst/>
                          <a:latin typeface="+mn-lt"/>
                          <a:ea typeface="Calibri"/>
                          <a:cs typeface="Times New Roman"/>
                        </a:rPr>
                        <a:t> </a:t>
                      </a: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Jurnal</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 </a:t>
                      </a:r>
                      <a:r>
                        <a:rPr lang="en-US" sz="2000" dirty="0" err="1">
                          <a:effectLst/>
                          <a:latin typeface="+mn-lt"/>
                          <a:ea typeface="Calibri"/>
                          <a:cs typeface="Times New Roman"/>
                        </a:rPr>
                        <a:t>artikel</a:t>
                      </a:r>
                      <a:r>
                        <a:rPr lang="en-US" sz="2000" dirty="0">
                          <a:effectLst/>
                          <a:latin typeface="+mn-lt"/>
                          <a:ea typeface="Calibri"/>
                          <a:cs typeface="Times New Roman"/>
                        </a:rPr>
                        <a:t> / </a:t>
                      </a:r>
                      <a:r>
                        <a:rPr lang="en-US" sz="2000" dirty="0" err="1">
                          <a:effectLst/>
                          <a:latin typeface="+mn-lt"/>
                          <a:ea typeface="Calibri"/>
                          <a:cs typeface="Times New Roman"/>
                        </a:rPr>
                        <a:t>smster</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Seminar </a:t>
                      </a: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Prosiding</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 / </a:t>
                      </a:r>
                      <a:r>
                        <a:rPr lang="en-US" sz="2000" dirty="0" err="1">
                          <a:effectLst/>
                          <a:latin typeface="+mn-lt"/>
                          <a:ea typeface="Calibri"/>
                          <a:cs typeface="Times New Roman"/>
                        </a:rPr>
                        <a:t>smster</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11</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Seminar </a:t>
                      </a:r>
                      <a:r>
                        <a:rPr lang="en-US" sz="2000" dirty="0" err="1">
                          <a:effectLst/>
                          <a:latin typeface="+mn-lt"/>
                          <a:ea typeface="Calibri"/>
                          <a:cs typeface="Times New Roman"/>
                        </a:rPr>
                        <a:t>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Prosiding</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Max 25%</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12</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Poster </a:t>
                      </a: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Poster</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Max 10%</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5"/>
                  </a:ext>
                </a:extLst>
              </a:tr>
              <a:tr h="414387">
                <a:tc>
                  <a:txBody>
                    <a:bodyPr/>
                    <a:lstStyle/>
                    <a:p>
                      <a:pPr algn="ctr"/>
                      <a:r>
                        <a:rPr lang="en-US" sz="2000" dirty="0">
                          <a:latin typeface="+mn-lt"/>
                        </a:rPr>
                        <a:t>13</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Poster </a:t>
                      </a:r>
                      <a:r>
                        <a:rPr lang="en-US" sz="2000" dirty="0" err="1">
                          <a:effectLst/>
                          <a:latin typeface="+mn-lt"/>
                          <a:ea typeface="Calibri"/>
                          <a:cs typeface="Times New Roman"/>
                        </a:rPr>
                        <a:t>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Poster</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Max 10%</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extLst>
                  <a:ext uri="{0D108BD9-81ED-4DB2-BD59-A6C34878D82A}">
                    <a16:rowId xmlns:a16="http://schemas.microsoft.com/office/drawing/2014/main" val="10006"/>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14</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Seminar </a:t>
                      </a:r>
                      <a:r>
                        <a:rPr lang="en-US" sz="2000" dirty="0" err="1">
                          <a:effectLst/>
                          <a:latin typeface="+mn-lt"/>
                          <a:ea typeface="Calibri"/>
                          <a:cs typeface="Times New Roman"/>
                        </a:rPr>
                        <a:t>internasional</a:t>
                      </a:r>
                      <a:r>
                        <a:rPr lang="en-US" sz="2000" dirty="0">
                          <a:effectLst/>
                          <a:latin typeface="+mn-lt"/>
                          <a:ea typeface="Calibri"/>
                          <a:cs typeface="Times New Roman"/>
                        </a:rPr>
                        <a:t> </a:t>
                      </a:r>
                      <a:r>
                        <a:rPr lang="en-US" sz="2000" dirty="0" err="1">
                          <a:effectLst/>
                          <a:latin typeface="+mn-lt"/>
                          <a:ea typeface="Calibri"/>
                          <a:cs typeface="Times New Roman"/>
                        </a:rPr>
                        <a:t>tetapi</a:t>
                      </a:r>
                      <a:r>
                        <a:rPr lang="en-US" sz="2000" dirty="0">
                          <a:effectLst/>
                          <a:latin typeface="+mn-lt"/>
                          <a:ea typeface="Calibri"/>
                          <a:cs typeface="Times New Roman"/>
                        </a:rPr>
                        <a:t> </a:t>
                      </a:r>
                      <a:r>
                        <a:rPr lang="en-US" sz="2000" dirty="0" err="1">
                          <a:effectLst/>
                          <a:latin typeface="+mn-lt"/>
                          <a:ea typeface="Calibri"/>
                          <a:cs typeface="Times New Roman"/>
                        </a:rPr>
                        <a:t>tidak</a:t>
                      </a:r>
                      <a:r>
                        <a:rPr lang="en-US" sz="2000" dirty="0">
                          <a:effectLst/>
                          <a:latin typeface="+mn-lt"/>
                          <a:ea typeface="Calibri"/>
                          <a:cs typeface="Times New Roman"/>
                        </a:rPr>
                        <a:t> </a:t>
                      </a:r>
                      <a:r>
                        <a:rPr lang="en-US" sz="2000" dirty="0" err="1">
                          <a:effectLst/>
                          <a:latin typeface="+mn-lt"/>
                          <a:ea typeface="Calibri"/>
                          <a:cs typeface="Times New Roman"/>
                        </a:rPr>
                        <a:t>dimuat</a:t>
                      </a:r>
                      <a:r>
                        <a:rPr lang="en-US" sz="2000" dirty="0">
                          <a:effectLst/>
                          <a:latin typeface="+mn-lt"/>
                          <a:ea typeface="Calibri"/>
                          <a:cs typeface="Times New Roman"/>
                        </a:rPr>
                        <a:t> </a:t>
                      </a:r>
                      <a:r>
                        <a:rPr lang="en-US" sz="2000" dirty="0" err="1">
                          <a:effectLst/>
                          <a:latin typeface="+mn-lt"/>
                          <a:ea typeface="Calibri"/>
                          <a:cs typeface="Times New Roman"/>
                        </a:rPr>
                        <a:t>dalam</a:t>
                      </a:r>
                      <a:r>
                        <a:rPr lang="en-US" sz="2000" dirty="0">
                          <a:effectLst/>
                          <a:latin typeface="+mn-lt"/>
                          <a:ea typeface="Calibri"/>
                          <a:cs typeface="Times New Roman"/>
                        </a:rPr>
                        <a:t> </a:t>
                      </a:r>
                      <a:r>
                        <a:rPr lang="en-US" sz="2000" dirty="0" err="1">
                          <a:effectLst/>
                          <a:latin typeface="+mn-lt"/>
                          <a:ea typeface="Calibri"/>
                          <a:cs typeface="Times New Roman"/>
                        </a:rPr>
                        <a:t>prosiding</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extLst>
                  <a:ext uri="{0D108BD9-81ED-4DB2-BD59-A6C34878D82A}">
                    <a16:rowId xmlns:a16="http://schemas.microsoft.com/office/drawing/2014/main" val="10007"/>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15</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Seminar </a:t>
                      </a:r>
                      <a:r>
                        <a:rPr lang="en-US" sz="2000" dirty="0" err="1">
                          <a:effectLst/>
                          <a:latin typeface="+mn-lt"/>
                          <a:ea typeface="Calibri"/>
                          <a:cs typeface="Times New Roman"/>
                        </a:rPr>
                        <a:t>nasional</a:t>
                      </a:r>
                      <a:r>
                        <a:rPr lang="en-US" sz="2000" dirty="0">
                          <a:effectLst/>
                          <a:latin typeface="+mn-lt"/>
                          <a:ea typeface="Calibri"/>
                          <a:cs typeface="Times New Roman"/>
                        </a:rPr>
                        <a:t> </a:t>
                      </a:r>
                      <a:r>
                        <a:rPr lang="en-US" sz="2000" dirty="0" err="1">
                          <a:effectLst/>
                          <a:latin typeface="+mn-lt"/>
                          <a:ea typeface="Calibri"/>
                          <a:cs typeface="Times New Roman"/>
                        </a:rPr>
                        <a:t>tidak</a:t>
                      </a:r>
                      <a:r>
                        <a:rPr lang="en-US" sz="2000" dirty="0">
                          <a:effectLst/>
                          <a:latin typeface="+mn-lt"/>
                          <a:ea typeface="Calibri"/>
                          <a:cs typeface="Times New Roman"/>
                        </a:rPr>
                        <a:t> </a:t>
                      </a:r>
                      <a:r>
                        <a:rPr lang="en-US" sz="2000" dirty="0" err="1">
                          <a:effectLst/>
                          <a:latin typeface="+mn-lt"/>
                          <a:ea typeface="Calibri"/>
                          <a:cs typeface="Times New Roman"/>
                        </a:rPr>
                        <a:t>dimuat</a:t>
                      </a:r>
                      <a:r>
                        <a:rPr lang="en-US" sz="2000" dirty="0">
                          <a:effectLst/>
                          <a:latin typeface="+mn-lt"/>
                          <a:ea typeface="Calibri"/>
                          <a:cs typeface="Times New Roman"/>
                        </a:rPr>
                        <a:t> </a:t>
                      </a:r>
                      <a:r>
                        <a:rPr lang="en-US" sz="2000" dirty="0" err="1">
                          <a:effectLst/>
                          <a:latin typeface="+mn-lt"/>
                          <a:ea typeface="Calibri"/>
                          <a:cs typeface="Times New Roman"/>
                        </a:rPr>
                        <a:t>dalam</a:t>
                      </a:r>
                      <a:r>
                        <a:rPr lang="en-US" sz="2000" dirty="0">
                          <a:effectLst/>
                          <a:latin typeface="+mn-lt"/>
                          <a:ea typeface="Calibri"/>
                          <a:cs typeface="Times New Roman"/>
                        </a:rPr>
                        <a:t> </a:t>
                      </a:r>
                      <a:r>
                        <a:rPr lang="en-US" sz="2000" dirty="0" err="1">
                          <a:effectLst/>
                          <a:latin typeface="+mn-lt"/>
                          <a:ea typeface="Calibri"/>
                          <a:cs typeface="Times New Roman"/>
                        </a:rPr>
                        <a:t>prosiding</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8"/>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38</a:t>
            </a:fld>
            <a:endParaRPr lang="en-US"/>
          </a:p>
        </p:txBody>
      </p:sp>
    </p:spTree>
    <p:extLst>
      <p:ext uri="{BB962C8B-B14F-4D97-AF65-F5344CB8AC3E}">
        <p14:creationId xmlns:p14="http://schemas.microsoft.com/office/powerpoint/2010/main" val="1950955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40714"/>
            <a:ext cx="5154489" cy="430887"/>
          </a:xfrm>
          <a:prstGeom prst="rect">
            <a:avLst/>
          </a:prstGeom>
          <a:noFill/>
        </p:spPr>
        <p:txBody>
          <a:bodyPr wrap="square" rtlCol="0">
            <a:spAutoFit/>
          </a:bodyPr>
          <a:lstStyle/>
          <a:p>
            <a:r>
              <a:rPr lang="en-US" sz="2200" b="1" dirty="0">
                <a:solidFill>
                  <a:srgbClr val="0033CC"/>
                </a:solidFill>
              </a:rPr>
              <a:t>KEGIATAN PENELITIAN</a:t>
            </a:r>
          </a:p>
        </p:txBody>
      </p:sp>
      <p:graphicFrame>
        <p:nvGraphicFramePr>
          <p:cNvPr id="2" name="Table 1"/>
          <p:cNvGraphicFramePr>
            <a:graphicFrameLocks noGrp="1"/>
          </p:cNvGraphicFramePr>
          <p:nvPr>
            <p:extLst>
              <p:ext uri="{D42A27DB-BD31-4B8C-83A1-F6EECF244321}">
                <p14:modId xmlns:p14="http://schemas.microsoft.com/office/powerpoint/2010/main" val="1151297278"/>
              </p:ext>
            </p:extLst>
          </p:nvPr>
        </p:nvGraphicFramePr>
        <p:xfrm>
          <a:off x="1524001" y="1601690"/>
          <a:ext cx="9140944" cy="5000587"/>
        </p:xfrm>
        <a:graphic>
          <a:graphicData uri="http://schemas.openxmlformats.org/drawingml/2006/table">
            <a:tbl>
              <a:tblPr firstRow="1" firstCol="1" bandRow="1">
                <a:tableStyleId>{5C22544A-7EE6-4342-B048-85BDC9FD1C3A}</a:tableStyleId>
              </a:tblPr>
              <a:tblGrid>
                <a:gridCol w="777245">
                  <a:extLst>
                    <a:ext uri="{9D8B030D-6E8A-4147-A177-3AD203B41FA5}">
                      <a16:colId xmlns:a16="http://schemas.microsoft.com/office/drawing/2014/main" val="20000"/>
                    </a:ext>
                  </a:extLst>
                </a:gridCol>
                <a:gridCol w="4442309">
                  <a:extLst>
                    <a:ext uri="{9D8B030D-6E8A-4147-A177-3AD203B41FA5}">
                      <a16:colId xmlns:a16="http://schemas.microsoft.com/office/drawing/2014/main" val="20001"/>
                    </a:ext>
                  </a:extLst>
                </a:gridCol>
                <a:gridCol w="1455244">
                  <a:extLst>
                    <a:ext uri="{9D8B030D-6E8A-4147-A177-3AD203B41FA5}">
                      <a16:colId xmlns:a16="http://schemas.microsoft.com/office/drawing/2014/main" val="20002"/>
                    </a:ext>
                  </a:extLst>
                </a:gridCol>
                <a:gridCol w="1455244">
                  <a:extLst>
                    <a:ext uri="{9D8B030D-6E8A-4147-A177-3AD203B41FA5}">
                      <a16:colId xmlns:a16="http://schemas.microsoft.com/office/drawing/2014/main" val="20003"/>
                    </a:ext>
                  </a:extLst>
                </a:gridCol>
                <a:gridCol w="1010902">
                  <a:extLst>
                    <a:ext uri="{9D8B030D-6E8A-4147-A177-3AD203B41FA5}">
                      <a16:colId xmlns:a16="http://schemas.microsoft.com/office/drawing/2014/main" val="20004"/>
                    </a:ext>
                  </a:extLst>
                </a:gridCol>
              </a:tblGrid>
              <a:tr h="1046673">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54697">
                <a:tc>
                  <a:txBody>
                    <a:bodyPr/>
                    <a:lstStyle/>
                    <a:p>
                      <a:pPr algn="ctr">
                        <a:lnSpc>
                          <a:spcPct val="100000"/>
                        </a:lnSpc>
                        <a:spcAft>
                          <a:spcPts val="0"/>
                        </a:spcAft>
                        <a:tabLst>
                          <a:tab pos="228600" algn="l"/>
                        </a:tabLst>
                      </a:pPr>
                      <a:r>
                        <a:rPr lang="en-US" sz="2000" dirty="0">
                          <a:effectLst/>
                          <a:latin typeface="Calibri"/>
                          <a:ea typeface="Calibri"/>
                          <a:cs typeface="Times New Roman"/>
                        </a:rPr>
                        <a:t>16</a:t>
                      </a:r>
                    </a:p>
                  </a:txBody>
                  <a:tcPr marL="68580" marR="68580" marT="0" marB="0" anchor="ctr"/>
                </a:tc>
                <a:tc>
                  <a:txBody>
                    <a:bodyPr/>
                    <a:lstStyle/>
                    <a:p>
                      <a:pPr algn="just">
                        <a:lnSpc>
                          <a:spcPct val="100000"/>
                        </a:lnSpc>
                        <a:spcAft>
                          <a:spcPts val="0"/>
                        </a:spcAft>
                        <a:tabLst>
                          <a:tab pos="228600" algn="l"/>
                        </a:tabLst>
                      </a:pPr>
                      <a:r>
                        <a:rPr lang="en-US" sz="2000" dirty="0">
                          <a:effectLst/>
                          <a:latin typeface="+mj-lt"/>
                          <a:ea typeface="Calibri"/>
                          <a:cs typeface="Times New Roman"/>
                        </a:rPr>
                        <a:t>Seminar </a:t>
                      </a:r>
                      <a:r>
                        <a:rPr lang="en-US" sz="2000" dirty="0" err="1">
                          <a:effectLst/>
                          <a:latin typeface="+mj-lt"/>
                          <a:ea typeface="Calibri"/>
                          <a:cs typeface="Times New Roman"/>
                        </a:rPr>
                        <a:t>nasional</a:t>
                      </a:r>
                      <a:r>
                        <a:rPr lang="en-US" sz="2000" dirty="0">
                          <a:effectLst/>
                          <a:latin typeface="+mj-lt"/>
                          <a:ea typeface="Calibri"/>
                          <a:cs typeface="Times New Roman"/>
                        </a:rPr>
                        <a:t> </a:t>
                      </a:r>
                      <a:r>
                        <a:rPr lang="en-US" sz="2000" dirty="0" err="1">
                          <a:effectLst/>
                          <a:latin typeface="+mj-lt"/>
                          <a:ea typeface="Calibri"/>
                          <a:cs typeface="Times New Roman"/>
                        </a:rPr>
                        <a:t>tidak</a:t>
                      </a:r>
                      <a:r>
                        <a:rPr lang="en-US" sz="2000" dirty="0">
                          <a:effectLst/>
                          <a:latin typeface="+mj-lt"/>
                          <a:ea typeface="Calibri"/>
                          <a:cs typeface="Times New Roman"/>
                        </a:rPr>
                        <a:t> </a:t>
                      </a:r>
                      <a:r>
                        <a:rPr lang="en-US" sz="2000" dirty="0" err="1">
                          <a:effectLst/>
                          <a:latin typeface="+mj-lt"/>
                          <a:ea typeface="Calibri"/>
                          <a:cs typeface="Times New Roman"/>
                        </a:rPr>
                        <a:t>dimuat</a:t>
                      </a:r>
                      <a:r>
                        <a:rPr lang="en-US" sz="2000" dirty="0">
                          <a:effectLst/>
                          <a:latin typeface="+mj-lt"/>
                          <a:ea typeface="Calibri"/>
                          <a:cs typeface="Times New Roman"/>
                        </a:rPr>
                        <a:t> </a:t>
                      </a:r>
                      <a:r>
                        <a:rPr lang="en-US" sz="2000" dirty="0" err="1">
                          <a:effectLst/>
                          <a:latin typeface="+mj-lt"/>
                          <a:ea typeface="Calibri"/>
                          <a:cs typeface="Times New Roman"/>
                        </a:rPr>
                        <a:t>dalam</a:t>
                      </a:r>
                      <a:r>
                        <a:rPr lang="en-US" sz="2000" dirty="0">
                          <a:effectLst/>
                          <a:latin typeface="+mj-lt"/>
                          <a:ea typeface="Calibri"/>
                          <a:cs typeface="Times New Roman"/>
                        </a:rPr>
                        <a:t> </a:t>
                      </a:r>
                      <a:r>
                        <a:rPr lang="en-US" sz="2000" dirty="0" err="1">
                          <a:effectLst/>
                          <a:latin typeface="+mj-lt"/>
                          <a:ea typeface="Calibri"/>
                          <a:cs typeface="Times New Roman"/>
                        </a:rPr>
                        <a:t>prosiding</a:t>
                      </a:r>
                      <a:endParaRPr lang="en-US" sz="2000" dirty="0">
                        <a:effectLst/>
                        <a:latin typeface="+mj-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3</a:t>
                      </a:r>
                    </a:p>
                  </a:txBody>
                  <a:tcPr marL="68580" marR="68580" marT="0" marB="0" anchor="ctr"/>
                </a:tc>
                <a:extLst>
                  <a:ext uri="{0D108BD9-81ED-4DB2-BD59-A6C34878D82A}">
                    <a16:rowId xmlns:a16="http://schemas.microsoft.com/office/drawing/2014/main" val="10001"/>
                  </a:ext>
                </a:extLst>
              </a:tr>
              <a:tr h="654697">
                <a:tc>
                  <a:txBody>
                    <a:bodyPr/>
                    <a:lstStyle/>
                    <a:p>
                      <a:pPr algn="ctr">
                        <a:lnSpc>
                          <a:spcPct val="100000"/>
                        </a:lnSpc>
                        <a:spcAft>
                          <a:spcPts val="0"/>
                        </a:spcAft>
                        <a:tabLst>
                          <a:tab pos="228600" algn="l"/>
                        </a:tabLst>
                      </a:pPr>
                      <a:r>
                        <a:rPr lang="en-US" sz="2000" dirty="0">
                          <a:effectLst/>
                          <a:latin typeface="Calibri"/>
                          <a:ea typeface="Calibri"/>
                          <a:cs typeface="Times New Roman"/>
                        </a:rPr>
                        <a:t>17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j-lt"/>
                          <a:ea typeface="Calibri"/>
                          <a:cs typeface="Times New Roman"/>
                        </a:rPr>
                        <a:t>Prosiding</a:t>
                      </a:r>
                      <a:r>
                        <a:rPr lang="en-US" sz="2000" dirty="0">
                          <a:effectLst/>
                          <a:latin typeface="+mj-lt"/>
                          <a:ea typeface="Calibri"/>
                          <a:cs typeface="Times New Roman"/>
                        </a:rPr>
                        <a:t> </a:t>
                      </a:r>
                      <a:r>
                        <a:rPr lang="en-US" sz="2000" dirty="0" err="1">
                          <a:effectLst/>
                          <a:latin typeface="+mj-lt"/>
                          <a:ea typeface="Calibri"/>
                          <a:cs typeface="Times New Roman"/>
                        </a:rPr>
                        <a:t>internasional</a:t>
                      </a:r>
                      <a:r>
                        <a:rPr lang="en-US" sz="2000" dirty="0">
                          <a:effectLst/>
                          <a:latin typeface="+mj-lt"/>
                          <a:ea typeface="Calibri"/>
                          <a:cs typeface="Times New Roman"/>
                        </a:rPr>
                        <a:t> yang </a:t>
                      </a:r>
                      <a:r>
                        <a:rPr lang="en-US" sz="2000" dirty="0" err="1">
                          <a:effectLst/>
                          <a:latin typeface="+mj-lt"/>
                          <a:ea typeface="Calibri"/>
                          <a:cs typeface="Times New Roman"/>
                        </a:rPr>
                        <a:t>tidak</a:t>
                      </a:r>
                      <a:r>
                        <a:rPr lang="en-US" sz="2000" dirty="0">
                          <a:effectLst/>
                          <a:latin typeface="+mj-lt"/>
                          <a:ea typeface="Calibri"/>
                          <a:cs typeface="Times New Roman"/>
                        </a:rPr>
                        <a:t> </a:t>
                      </a:r>
                      <a:r>
                        <a:rPr lang="en-US" sz="2000" dirty="0" err="1">
                          <a:effectLst/>
                          <a:latin typeface="+mj-lt"/>
                          <a:ea typeface="Calibri"/>
                          <a:cs typeface="Times New Roman"/>
                        </a:rPr>
                        <a:t>diseminarkan</a:t>
                      </a:r>
                      <a:endParaRPr lang="en-US" sz="2000" dirty="0">
                        <a:effectLst/>
                        <a:latin typeface="+mj-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j-lt"/>
                          <a:ea typeface="Calibri"/>
                          <a:cs typeface="Times New Roman"/>
                        </a:rPr>
                        <a:t>Prosiding</a:t>
                      </a:r>
                      <a:r>
                        <a:rPr lang="en-US" sz="2000" dirty="0">
                          <a:effectLst/>
                          <a:latin typeface="+mj-lt"/>
                          <a:ea typeface="Calibri"/>
                          <a:cs typeface="Times New Roman"/>
                        </a:rPr>
                        <a:t> </a:t>
                      </a:r>
                      <a:r>
                        <a:rPr lang="en-US" sz="2000" dirty="0" err="1">
                          <a:effectLst/>
                          <a:latin typeface="+mj-lt"/>
                          <a:ea typeface="Calibri"/>
                          <a:cs typeface="Times New Roman"/>
                        </a:rPr>
                        <a:t>asli</a:t>
                      </a: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10</a:t>
                      </a:r>
                    </a:p>
                  </a:txBody>
                  <a:tcPr marL="68580" marR="68580" marT="0" marB="0" anchor="ctr"/>
                </a:tc>
                <a:extLst>
                  <a:ext uri="{0D108BD9-81ED-4DB2-BD59-A6C34878D82A}">
                    <a16:rowId xmlns:a16="http://schemas.microsoft.com/office/drawing/2014/main" val="10002"/>
                  </a:ext>
                </a:extLst>
              </a:tr>
              <a:tr h="654697">
                <a:tc>
                  <a:txBody>
                    <a:bodyPr/>
                    <a:lstStyle/>
                    <a:p>
                      <a:pPr algn="ctr">
                        <a:lnSpc>
                          <a:spcPct val="100000"/>
                        </a:lnSpc>
                        <a:spcAft>
                          <a:spcPts val="0"/>
                        </a:spcAft>
                        <a:tabLst>
                          <a:tab pos="228600" algn="l"/>
                        </a:tabLst>
                      </a:pPr>
                      <a:r>
                        <a:rPr lang="en-US" sz="2000" dirty="0">
                          <a:effectLst/>
                          <a:latin typeface="Calibri"/>
                          <a:ea typeface="Calibri"/>
                          <a:cs typeface="Times New Roman"/>
                        </a:rPr>
                        <a:t>18</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j-lt"/>
                          <a:ea typeface="Calibri" charset="0"/>
                          <a:cs typeface="Calibri" charset="0"/>
                        </a:rPr>
                        <a:t>Prosiding</a:t>
                      </a:r>
                      <a:r>
                        <a:rPr lang="en-US" sz="2000" dirty="0">
                          <a:effectLst/>
                          <a:latin typeface="+mj-lt"/>
                          <a:ea typeface="Calibri" charset="0"/>
                          <a:cs typeface="Calibri" charset="0"/>
                        </a:rPr>
                        <a:t> </a:t>
                      </a:r>
                      <a:r>
                        <a:rPr lang="en-US" sz="2000" dirty="0" err="1">
                          <a:effectLst/>
                          <a:latin typeface="+mj-lt"/>
                          <a:ea typeface="Calibri" charset="0"/>
                          <a:cs typeface="Calibri" charset="0"/>
                        </a:rPr>
                        <a:t>nasional</a:t>
                      </a:r>
                      <a:r>
                        <a:rPr lang="en-US" sz="2000" dirty="0">
                          <a:effectLst/>
                          <a:latin typeface="+mj-lt"/>
                          <a:ea typeface="Calibri" charset="0"/>
                          <a:cs typeface="Calibri" charset="0"/>
                        </a:rPr>
                        <a:t> yang </a:t>
                      </a:r>
                      <a:r>
                        <a:rPr lang="en-US" sz="2000" dirty="0" err="1">
                          <a:effectLst/>
                          <a:latin typeface="+mj-lt"/>
                          <a:ea typeface="Calibri" charset="0"/>
                          <a:cs typeface="Calibri" charset="0"/>
                        </a:rPr>
                        <a:t>tidak</a:t>
                      </a:r>
                      <a:r>
                        <a:rPr lang="en-US" sz="2000" dirty="0">
                          <a:effectLst/>
                          <a:latin typeface="+mj-lt"/>
                          <a:ea typeface="Calibri" charset="0"/>
                          <a:cs typeface="Calibri" charset="0"/>
                        </a:rPr>
                        <a:t> </a:t>
                      </a:r>
                      <a:r>
                        <a:rPr lang="en-US" sz="2000" dirty="0" err="1">
                          <a:effectLst/>
                          <a:latin typeface="+mj-lt"/>
                          <a:ea typeface="Calibri" charset="0"/>
                          <a:cs typeface="Calibri" charset="0"/>
                        </a:rPr>
                        <a:t>diseminarkan</a:t>
                      </a:r>
                      <a:endParaRPr lang="en-US" sz="2000" dirty="0">
                        <a:effectLst/>
                        <a:latin typeface="+mj-lt"/>
                        <a:ea typeface="Calibri" charset="0"/>
                        <a:cs typeface="Calibri"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j-lt"/>
                          <a:ea typeface="Calibri" charset="0"/>
                          <a:cs typeface="Calibri" charset="0"/>
                        </a:rPr>
                        <a:t>Prosiding</a:t>
                      </a:r>
                      <a:r>
                        <a:rPr lang="en-US" sz="2000" dirty="0">
                          <a:effectLst/>
                          <a:latin typeface="+mj-lt"/>
                          <a:ea typeface="Calibri" charset="0"/>
                          <a:cs typeface="Calibri" charset="0"/>
                        </a:rPr>
                        <a:t> </a:t>
                      </a:r>
                      <a:r>
                        <a:rPr lang="en-US" sz="2000" dirty="0" err="1">
                          <a:effectLst/>
                          <a:latin typeface="+mj-lt"/>
                          <a:ea typeface="Calibri" charset="0"/>
                          <a:cs typeface="Calibri" charset="0"/>
                        </a:rPr>
                        <a:t>asli</a:t>
                      </a:r>
                      <a:endParaRPr lang="en-US" sz="2000" dirty="0">
                        <a:effectLst/>
                        <a:latin typeface="+mj-lt"/>
                        <a:ea typeface="Calibri" charset="0"/>
                        <a:cs typeface="Calibri" charset="0"/>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j-lt"/>
                        <a:ea typeface="Calibri" charset="0"/>
                        <a:cs typeface="Calibri" charset="0"/>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charset="0"/>
                          <a:cs typeface="Calibri" charset="0"/>
                        </a:rPr>
                        <a:t>5</a:t>
                      </a:r>
                    </a:p>
                  </a:txBody>
                  <a:tcPr marL="68580" marR="68580" marT="0" marB="0" anchor="ctr"/>
                </a:tc>
                <a:extLst>
                  <a:ext uri="{0D108BD9-81ED-4DB2-BD59-A6C34878D82A}">
                    <a16:rowId xmlns:a16="http://schemas.microsoft.com/office/drawing/2014/main" val="10003"/>
                  </a:ext>
                </a:extLst>
              </a:tr>
              <a:tr h="445042">
                <a:tc>
                  <a:txBody>
                    <a:bodyPr/>
                    <a:lstStyle/>
                    <a:p>
                      <a:pPr algn="ctr">
                        <a:lnSpc>
                          <a:spcPct val="100000"/>
                        </a:lnSpc>
                        <a:spcAft>
                          <a:spcPts val="0"/>
                        </a:spcAft>
                        <a:tabLst>
                          <a:tab pos="228600" algn="l"/>
                        </a:tabLst>
                      </a:pPr>
                      <a:r>
                        <a:rPr lang="en-US" sz="2000" dirty="0">
                          <a:effectLst/>
                          <a:latin typeface="Calibri"/>
                          <a:ea typeface="Calibri"/>
                          <a:cs typeface="Times New Roman"/>
                        </a:rPr>
                        <a:t>19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j-lt"/>
                          <a:ea typeface="Calibri"/>
                          <a:cs typeface="Times New Roman"/>
                        </a:rPr>
                        <a:t>Artikel</a:t>
                      </a:r>
                      <a:r>
                        <a:rPr lang="en-US" sz="2000" dirty="0">
                          <a:effectLst/>
                          <a:latin typeface="+mj-lt"/>
                          <a:ea typeface="Calibri"/>
                          <a:cs typeface="Times New Roman"/>
                        </a:rPr>
                        <a:t> </a:t>
                      </a:r>
                      <a:r>
                        <a:rPr lang="en-US" sz="2000" dirty="0" err="1">
                          <a:effectLst/>
                          <a:latin typeface="+mj-lt"/>
                          <a:ea typeface="Calibri"/>
                          <a:cs typeface="Times New Roman"/>
                        </a:rPr>
                        <a:t>ilmiah</a:t>
                      </a:r>
                      <a:r>
                        <a:rPr lang="en-US" sz="2000" dirty="0">
                          <a:effectLst/>
                          <a:latin typeface="+mj-lt"/>
                          <a:ea typeface="Calibri"/>
                          <a:cs typeface="Times New Roman"/>
                        </a:rPr>
                        <a:t> </a:t>
                      </a:r>
                      <a:r>
                        <a:rPr lang="en-US" sz="2000" dirty="0" err="1">
                          <a:effectLst/>
                          <a:latin typeface="+mj-lt"/>
                          <a:ea typeface="Calibri"/>
                          <a:cs typeface="Times New Roman"/>
                        </a:rPr>
                        <a:t>dalam</a:t>
                      </a:r>
                      <a:r>
                        <a:rPr lang="en-US" sz="2000" dirty="0">
                          <a:effectLst/>
                          <a:latin typeface="+mj-lt"/>
                          <a:ea typeface="Calibri"/>
                          <a:cs typeface="Times New Roman"/>
                        </a:rPr>
                        <a:t> </a:t>
                      </a:r>
                      <a:r>
                        <a:rPr lang="en-US" sz="2000" dirty="0" err="1">
                          <a:effectLst/>
                          <a:latin typeface="+mj-lt"/>
                          <a:ea typeface="Calibri"/>
                          <a:cs typeface="Times New Roman"/>
                        </a:rPr>
                        <a:t>koran</a:t>
                      </a:r>
                      <a:endParaRPr lang="en-US" sz="2000" dirty="0">
                        <a:effectLst/>
                        <a:latin typeface="+mj-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j-lt"/>
                          <a:ea typeface="Calibri"/>
                          <a:cs typeface="Times New Roman"/>
                        </a:rPr>
                        <a:t>Koran </a:t>
                      </a:r>
                      <a:r>
                        <a:rPr lang="en-US" sz="2000" dirty="0" err="1">
                          <a:effectLst/>
                          <a:latin typeface="+mj-lt"/>
                          <a:ea typeface="Calibri"/>
                          <a:cs typeface="Times New Roman"/>
                        </a:rPr>
                        <a:t>asli</a:t>
                      </a: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Max 10%</a:t>
                      </a: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1</a:t>
                      </a:r>
                    </a:p>
                  </a:txBody>
                  <a:tcPr marL="68580" marR="68580" marT="0" marB="0" anchor="ctr"/>
                </a:tc>
                <a:extLst>
                  <a:ext uri="{0D108BD9-81ED-4DB2-BD59-A6C34878D82A}">
                    <a16:rowId xmlns:a16="http://schemas.microsoft.com/office/drawing/2014/main" val="10004"/>
                  </a:ext>
                </a:extLst>
              </a:tr>
              <a:tr h="654697">
                <a:tc>
                  <a:txBody>
                    <a:bodyPr/>
                    <a:lstStyle/>
                    <a:p>
                      <a:pPr algn="ctr">
                        <a:lnSpc>
                          <a:spcPct val="100000"/>
                        </a:lnSpc>
                        <a:spcAft>
                          <a:spcPts val="0"/>
                        </a:spcAft>
                        <a:tabLst>
                          <a:tab pos="228600" algn="l"/>
                        </a:tabLst>
                      </a:pPr>
                      <a:r>
                        <a:rPr lang="en-US" sz="2000" dirty="0">
                          <a:effectLst/>
                          <a:latin typeface="Calibri"/>
                          <a:ea typeface="Calibri"/>
                          <a:cs typeface="Times New Roman"/>
                        </a:rPr>
                        <a:t>20</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j-lt"/>
                          <a:ea typeface="Calibri"/>
                          <a:cs typeface="Times New Roman"/>
                        </a:rPr>
                        <a:t>Penelitian</a:t>
                      </a:r>
                      <a:r>
                        <a:rPr lang="en-US" sz="2000" dirty="0">
                          <a:effectLst/>
                          <a:latin typeface="+mj-lt"/>
                          <a:ea typeface="Calibri"/>
                          <a:cs typeface="Times New Roman"/>
                        </a:rPr>
                        <a:t> </a:t>
                      </a:r>
                      <a:r>
                        <a:rPr lang="en-US" sz="2000" dirty="0" err="1">
                          <a:effectLst/>
                          <a:latin typeface="+mj-lt"/>
                          <a:ea typeface="Calibri"/>
                          <a:cs typeface="Times New Roman"/>
                        </a:rPr>
                        <a:t>tersimpan</a:t>
                      </a:r>
                      <a:r>
                        <a:rPr lang="en-US" sz="2000" dirty="0">
                          <a:effectLst/>
                          <a:latin typeface="+mj-lt"/>
                          <a:ea typeface="Calibri"/>
                          <a:cs typeface="Times New Roman"/>
                        </a:rPr>
                        <a:t> di </a:t>
                      </a:r>
                      <a:r>
                        <a:rPr lang="en-US" sz="2000" dirty="0" err="1">
                          <a:effectLst/>
                          <a:latin typeface="+mj-lt"/>
                          <a:ea typeface="Calibri"/>
                          <a:cs typeface="Times New Roman"/>
                        </a:rPr>
                        <a:t>Perpust</a:t>
                      </a:r>
                      <a:endParaRPr lang="en-US" sz="2000" dirty="0">
                        <a:effectLst/>
                        <a:latin typeface="+mj-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j-lt"/>
                          <a:ea typeface="Calibri"/>
                          <a:cs typeface="Times New Roman"/>
                        </a:rPr>
                        <a:t>Laporan</a:t>
                      </a:r>
                      <a:r>
                        <a:rPr lang="en-US" sz="2000" dirty="0">
                          <a:effectLst/>
                          <a:latin typeface="+mj-lt"/>
                          <a:ea typeface="Calibri"/>
                          <a:cs typeface="Times New Roman"/>
                        </a:rPr>
                        <a:t> </a:t>
                      </a:r>
                      <a:r>
                        <a:rPr lang="en-US" sz="2000" dirty="0" err="1">
                          <a:effectLst/>
                          <a:latin typeface="+mj-lt"/>
                          <a:ea typeface="Calibri"/>
                          <a:cs typeface="Times New Roman"/>
                        </a:rPr>
                        <a:t>asli</a:t>
                      </a: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3</a:t>
                      </a:r>
                    </a:p>
                  </a:txBody>
                  <a:tcPr marL="68580" marR="68580" marT="0" marB="0" anchor="ctr"/>
                </a:tc>
                <a:extLst>
                  <a:ext uri="{0D108BD9-81ED-4DB2-BD59-A6C34878D82A}">
                    <a16:rowId xmlns:a16="http://schemas.microsoft.com/office/drawing/2014/main" val="10005"/>
                  </a:ext>
                </a:extLst>
              </a:tr>
              <a:tr h="445042">
                <a:tc>
                  <a:txBody>
                    <a:bodyPr/>
                    <a:lstStyle/>
                    <a:p>
                      <a:pPr algn="ctr"/>
                      <a:r>
                        <a:rPr lang="en-US" dirty="0"/>
                        <a:t>21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j-lt"/>
                          <a:ea typeface="Calibri"/>
                          <a:cs typeface="Times New Roman"/>
                        </a:rPr>
                        <a:t>Terjemah</a:t>
                      </a:r>
                      <a:r>
                        <a:rPr lang="en-US" sz="2000" dirty="0">
                          <a:effectLst/>
                          <a:latin typeface="+mj-lt"/>
                          <a:ea typeface="Calibri"/>
                          <a:cs typeface="Times New Roman"/>
                        </a:rPr>
                        <a:t>/</a:t>
                      </a:r>
                      <a:r>
                        <a:rPr lang="en-US" sz="2000" dirty="0" err="1">
                          <a:effectLst/>
                          <a:latin typeface="+mj-lt"/>
                          <a:ea typeface="Calibri"/>
                          <a:cs typeface="Times New Roman"/>
                        </a:rPr>
                        <a:t>Menyadur</a:t>
                      </a:r>
                      <a:r>
                        <a:rPr lang="en-US" sz="2000" dirty="0">
                          <a:effectLst/>
                          <a:latin typeface="+mj-lt"/>
                          <a:ea typeface="Calibri"/>
                          <a:cs typeface="Times New Roman"/>
                        </a:rPr>
                        <a:t> </a:t>
                      </a:r>
                      <a:r>
                        <a:rPr lang="en-US" sz="2000" dirty="0" err="1">
                          <a:effectLst/>
                          <a:latin typeface="+mj-lt"/>
                          <a:ea typeface="Calibri"/>
                          <a:cs typeface="Times New Roman"/>
                        </a:rPr>
                        <a:t>buku</a:t>
                      </a:r>
                      <a:r>
                        <a:rPr lang="en-US" sz="2000" dirty="0">
                          <a:effectLst/>
                          <a:latin typeface="+mj-lt"/>
                          <a:ea typeface="Calibri"/>
                          <a:cs typeface="Times New Roman"/>
                        </a:rPr>
                        <a:t> </a:t>
                      </a:r>
                      <a:r>
                        <a:rPr lang="en-US" sz="2000" dirty="0" err="1">
                          <a:effectLst/>
                          <a:latin typeface="+mj-lt"/>
                          <a:ea typeface="Calibri"/>
                          <a:cs typeface="Times New Roman"/>
                        </a:rPr>
                        <a:t>ilmiah</a:t>
                      </a:r>
                      <a:endParaRPr lang="en-US" sz="2000" dirty="0">
                        <a:effectLst/>
                        <a:latin typeface="+mj-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j-lt"/>
                          <a:ea typeface="Calibri"/>
                          <a:cs typeface="Times New Roman"/>
                        </a:rPr>
                        <a:t>Buku</a:t>
                      </a:r>
                      <a:r>
                        <a:rPr lang="en-US" sz="2000" dirty="0">
                          <a:effectLst/>
                          <a:latin typeface="+mj-lt"/>
                          <a:ea typeface="Calibri"/>
                          <a:cs typeface="Times New Roman"/>
                        </a:rPr>
                        <a:t> </a:t>
                      </a:r>
                      <a:r>
                        <a:rPr lang="en-US" sz="2000" dirty="0" err="1">
                          <a:effectLst/>
                          <a:latin typeface="+mj-lt"/>
                          <a:ea typeface="Calibri"/>
                          <a:cs typeface="Times New Roman"/>
                        </a:rPr>
                        <a:t>asli</a:t>
                      </a: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15</a:t>
                      </a:r>
                    </a:p>
                  </a:txBody>
                  <a:tcPr marL="68580" marR="68580" marT="0" marB="0" anchor="ctr"/>
                </a:tc>
                <a:extLst>
                  <a:ext uri="{0D108BD9-81ED-4DB2-BD59-A6C34878D82A}">
                    <a16:rowId xmlns:a16="http://schemas.microsoft.com/office/drawing/2014/main" val="10006"/>
                  </a:ext>
                </a:extLst>
              </a:tr>
              <a:tr h="445042">
                <a:tc>
                  <a:txBody>
                    <a:bodyPr/>
                    <a:lstStyle/>
                    <a:p>
                      <a:pPr algn="ctr"/>
                      <a:r>
                        <a:rPr lang="en-US" dirty="0"/>
                        <a:t>22</a:t>
                      </a:r>
                    </a:p>
                  </a:txBody>
                  <a:tcPr marL="68580" marR="68580" marT="0" marB="0" anchor="ctr"/>
                </a:tc>
                <a:tc>
                  <a:txBody>
                    <a:bodyPr/>
                    <a:lstStyle/>
                    <a:p>
                      <a:pPr algn="just">
                        <a:lnSpc>
                          <a:spcPct val="100000"/>
                        </a:lnSpc>
                        <a:spcAft>
                          <a:spcPts val="0"/>
                        </a:spcAft>
                        <a:tabLst>
                          <a:tab pos="228600" algn="l"/>
                        </a:tabLst>
                      </a:pPr>
                      <a:r>
                        <a:rPr lang="en-US" sz="2000" dirty="0">
                          <a:effectLst/>
                          <a:latin typeface="+mj-lt"/>
                          <a:ea typeface="Calibri"/>
                          <a:cs typeface="Times New Roman"/>
                        </a:rPr>
                        <a:t>Editor/</a:t>
                      </a:r>
                      <a:r>
                        <a:rPr lang="en-US" sz="2000" dirty="0" err="1">
                          <a:effectLst/>
                          <a:latin typeface="+mj-lt"/>
                          <a:ea typeface="Calibri"/>
                          <a:cs typeface="Times New Roman"/>
                        </a:rPr>
                        <a:t>Menyunting</a:t>
                      </a:r>
                      <a:r>
                        <a:rPr lang="en-US" sz="2000" dirty="0">
                          <a:effectLst/>
                          <a:latin typeface="+mj-lt"/>
                          <a:ea typeface="Calibri"/>
                          <a:cs typeface="Times New Roman"/>
                        </a:rPr>
                        <a:t> </a:t>
                      </a:r>
                      <a:r>
                        <a:rPr lang="en-US" sz="2000" dirty="0" err="1">
                          <a:effectLst/>
                          <a:latin typeface="+mj-lt"/>
                          <a:ea typeface="Calibri"/>
                          <a:cs typeface="Times New Roman"/>
                        </a:rPr>
                        <a:t>karya</a:t>
                      </a:r>
                      <a:r>
                        <a:rPr lang="en-US" sz="2000" dirty="0">
                          <a:effectLst/>
                          <a:latin typeface="+mj-lt"/>
                          <a:ea typeface="Calibri"/>
                          <a:cs typeface="Times New Roman"/>
                        </a:rPr>
                        <a:t> </a:t>
                      </a:r>
                      <a:r>
                        <a:rPr lang="en-US" sz="2000" dirty="0" err="1">
                          <a:effectLst/>
                          <a:latin typeface="+mj-lt"/>
                          <a:ea typeface="Calibri"/>
                          <a:cs typeface="Times New Roman"/>
                        </a:rPr>
                        <a:t>ilmiah</a:t>
                      </a:r>
                      <a:endParaRPr lang="en-US" sz="2000" dirty="0">
                        <a:effectLst/>
                        <a:latin typeface="+mj-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j-lt"/>
                          <a:ea typeface="Calibri"/>
                          <a:cs typeface="Times New Roman"/>
                        </a:rPr>
                        <a:t>Buku</a:t>
                      </a:r>
                      <a:r>
                        <a:rPr lang="en-US" sz="2000" dirty="0">
                          <a:effectLst/>
                          <a:latin typeface="+mj-lt"/>
                          <a:ea typeface="Calibri"/>
                          <a:cs typeface="Times New Roman"/>
                        </a:rPr>
                        <a:t> </a:t>
                      </a:r>
                      <a:r>
                        <a:rPr lang="en-US" sz="2000" dirty="0" err="1">
                          <a:effectLst/>
                          <a:latin typeface="+mj-lt"/>
                          <a:ea typeface="Calibri"/>
                          <a:cs typeface="Times New Roman"/>
                        </a:rPr>
                        <a:t>asli</a:t>
                      </a: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j-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j-lt"/>
                          <a:ea typeface="Calibri"/>
                          <a:cs typeface="Times New Roman"/>
                        </a:rPr>
                        <a:t>10</a:t>
                      </a:r>
                    </a:p>
                  </a:txBody>
                  <a:tcPr marL="68580" marR="68580" marT="0" marB="0" anchor="ctr"/>
                </a:tc>
                <a:extLst>
                  <a:ext uri="{0D108BD9-81ED-4DB2-BD59-A6C34878D82A}">
                    <a16:rowId xmlns:a16="http://schemas.microsoft.com/office/drawing/2014/main" val="10007"/>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39</a:t>
            </a:fld>
            <a:endParaRPr lang="en-US"/>
          </a:p>
        </p:txBody>
      </p:sp>
    </p:spTree>
    <p:extLst>
      <p:ext uri="{BB962C8B-B14F-4D97-AF65-F5344CB8AC3E}">
        <p14:creationId xmlns:p14="http://schemas.microsoft.com/office/powerpoint/2010/main" val="133593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1524000" y="1276285"/>
          <a:ext cx="9144000" cy="55817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07569" y="214456"/>
            <a:ext cx="6694715" cy="1061829"/>
          </a:xfrm>
          <a:prstGeom prst="rect">
            <a:avLst/>
          </a:prstGeom>
          <a:noFill/>
        </p:spPr>
        <p:txBody>
          <a:bodyPr wrap="square" rtlCol="0">
            <a:spAutoFit/>
          </a:bodyPr>
          <a:lstStyle/>
          <a:p>
            <a:pPr algn="ctr"/>
            <a:r>
              <a:rPr lang="id-ID" sz="2100" dirty="0"/>
              <a:t>JENJANG PENDIDIKAN DOSEN PTN DAN PTS</a:t>
            </a:r>
          </a:p>
          <a:p>
            <a:pPr algn="ctr"/>
            <a:r>
              <a:rPr lang="id-ID" sz="2100" dirty="0"/>
              <a:t>KEMENTERIAN RISTEK DAN PENDIDIKAN TINGGI</a:t>
            </a:r>
          </a:p>
          <a:p>
            <a:pPr algn="ctr"/>
            <a:endParaRPr lang="id-ID" sz="2100" dirty="0"/>
          </a:p>
        </p:txBody>
      </p:sp>
      <p:sp>
        <p:nvSpPr>
          <p:cNvPr id="6" name="TextBox 5"/>
          <p:cNvSpPr txBox="1"/>
          <p:nvPr/>
        </p:nvSpPr>
        <p:spPr>
          <a:xfrm>
            <a:off x="7278220" y="1835327"/>
            <a:ext cx="2754086" cy="461665"/>
          </a:xfrm>
          <a:prstGeom prst="rect">
            <a:avLst/>
          </a:prstGeom>
          <a:noFill/>
        </p:spPr>
        <p:txBody>
          <a:bodyPr wrap="square" rtlCol="0">
            <a:spAutoFit/>
          </a:bodyPr>
          <a:lstStyle/>
          <a:p>
            <a:pPr algn="ctr"/>
            <a:r>
              <a:rPr lang="id-ID" sz="1200" dirty="0">
                <a:solidFill>
                  <a:srgbClr val="FF0000"/>
                </a:solidFill>
              </a:rPr>
              <a:t>Sumber: forlap.ristekdikti.go.id</a:t>
            </a:r>
          </a:p>
          <a:p>
            <a:pPr algn="ctr"/>
            <a:r>
              <a:rPr lang="id-ID" sz="1200" dirty="0">
                <a:solidFill>
                  <a:srgbClr val="FF0000"/>
                </a:solidFill>
              </a:rPr>
              <a:t>Tgl, 1 Juni 2016</a:t>
            </a:r>
          </a:p>
        </p:txBody>
      </p:sp>
    </p:spTree>
    <p:extLst>
      <p:ext uri="{BB962C8B-B14F-4D97-AF65-F5344CB8AC3E}">
        <p14:creationId xmlns:p14="http://schemas.microsoft.com/office/powerpoint/2010/main" val="12662351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5154489" cy="430887"/>
          </a:xfrm>
          <a:prstGeom prst="rect">
            <a:avLst/>
          </a:prstGeom>
          <a:noFill/>
        </p:spPr>
        <p:txBody>
          <a:bodyPr wrap="square" rtlCol="0">
            <a:spAutoFit/>
          </a:bodyPr>
          <a:lstStyle/>
          <a:p>
            <a:r>
              <a:rPr lang="en-US" sz="2200" b="1" dirty="0">
                <a:solidFill>
                  <a:srgbClr val="0033CC"/>
                </a:solidFill>
              </a:rPr>
              <a:t>KEGIATAN PENELITIAN</a:t>
            </a:r>
          </a:p>
        </p:txBody>
      </p:sp>
      <p:graphicFrame>
        <p:nvGraphicFramePr>
          <p:cNvPr id="2" name="Table 1"/>
          <p:cNvGraphicFramePr>
            <a:graphicFrameLocks noGrp="1"/>
          </p:cNvGraphicFramePr>
          <p:nvPr>
            <p:extLst>
              <p:ext uri="{D42A27DB-BD31-4B8C-83A1-F6EECF244321}">
                <p14:modId xmlns:p14="http://schemas.microsoft.com/office/powerpoint/2010/main" val="1539942439"/>
              </p:ext>
            </p:extLst>
          </p:nvPr>
        </p:nvGraphicFramePr>
        <p:xfrm>
          <a:off x="1524001" y="1524000"/>
          <a:ext cx="9526292" cy="4785320"/>
        </p:xfrm>
        <a:graphic>
          <a:graphicData uri="http://schemas.openxmlformats.org/drawingml/2006/table">
            <a:tbl>
              <a:tblPr firstRow="1" firstCol="1" bandRow="1">
                <a:tableStyleId>{5C22544A-7EE6-4342-B048-85BDC9FD1C3A}</a:tableStyleId>
              </a:tblPr>
              <a:tblGrid>
                <a:gridCol w="810011">
                  <a:extLst>
                    <a:ext uri="{9D8B030D-6E8A-4147-A177-3AD203B41FA5}">
                      <a16:colId xmlns:a16="http://schemas.microsoft.com/office/drawing/2014/main" val="20000"/>
                    </a:ext>
                  </a:extLst>
                </a:gridCol>
                <a:gridCol w="4451158">
                  <a:extLst>
                    <a:ext uri="{9D8B030D-6E8A-4147-A177-3AD203B41FA5}">
                      <a16:colId xmlns:a16="http://schemas.microsoft.com/office/drawing/2014/main" val="20001"/>
                    </a:ext>
                  </a:extLst>
                </a:gridCol>
                <a:gridCol w="1695014">
                  <a:extLst>
                    <a:ext uri="{9D8B030D-6E8A-4147-A177-3AD203B41FA5}">
                      <a16:colId xmlns:a16="http://schemas.microsoft.com/office/drawing/2014/main" val="20002"/>
                    </a:ext>
                  </a:extLst>
                </a:gridCol>
                <a:gridCol w="1516591">
                  <a:extLst>
                    <a:ext uri="{9D8B030D-6E8A-4147-A177-3AD203B41FA5}">
                      <a16:colId xmlns:a16="http://schemas.microsoft.com/office/drawing/2014/main" val="20003"/>
                    </a:ext>
                  </a:extLst>
                </a:gridCol>
                <a:gridCol w="1053518">
                  <a:extLst>
                    <a:ext uri="{9D8B030D-6E8A-4147-A177-3AD203B41FA5}">
                      <a16:colId xmlns:a16="http://schemas.microsoft.com/office/drawing/2014/main" val="20004"/>
                    </a:ext>
                  </a:extLst>
                </a:gridCol>
              </a:tblGrid>
              <a:tr h="1025758">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41614">
                <a:tc>
                  <a:txBody>
                    <a:bodyPr/>
                    <a:lstStyle/>
                    <a:p>
                      <a:pPr algn="ctr">
                        <a:lnSpc>
                          <a:spcPct val="100000"/>
                        </a:lnSpc>
                        <a:spcAft>
                          <a:spcPts val="0"/>
                        </a:spcAft>
                        <a:tabLst>
                          <a:tab pos="228600" algn="l"/>
                        </a:tabLst>
                      </a:pPr>
                      <a:r>
                        <a:rPr lang="en-US" sz="2000" dirty="0">
                          <a:effectLst/>
                          <a:latin typeface="+mn-lt"/>
                          <a:ea typeface="Calibri"/>
                          <a:cs typeface="Times New Roman"/>
                        </a:rPr>
                        <a:t>23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Rancangan</a:t>
                      </a:r>
                      <a:r>
                        <a:rPr lang="en-US" sz="2000" dirty="0">
                          <a:effectLst/>
                          <a:latin typeface="+mn-lt"/>
                          <a:ea typeface="Calibri"/>
                          <a:cs typeface="Times New Roman"/>
                        </a:rPr>
                        <a:t> </a:t>
                      </a:r>
                      <a:r>
                        <a:rPr lang="en-US" sz="2000" dirty="0" err="1">
                          <a:effectLst/>
                          <a:latin typeface="+mn-lt"/>
                          <a:ea typeface="Calibri"/>
                          <a:cs typeface="Times New Roman"/>
                        </a:rPr>
                        <a:t>karya</a:t>
                      </a:r>
                      <a:r>
                        <a:rPr lang="en-US" sz="2000" dirty="0">
                          <a:effectLst/>
                          <a:latin typeface="+mn-lt"/>
                          <a:ea typeface="Calibri"/>
                          <a:cs typeface="Times New Roman"/>
                        </a:rPr>
                        <a:t> </a:t>
                      </a:r>
                      <a:r>
                        <a:rPr lang="en-US" sz="2000" dirty="0" err="1">
                          <a:effectLst/>
                          <a:latin typeface="+mn-lt"/>
                          <a:ea typeface="Calibri"/>
                          <a:cs typeface="Times New Roman"/>
                        </a:rPr>
                        <a:t>teknologi</a:t>
                      </a:r>
                      <a:r>
                        <a:rPr lang="en-US" sz="2000" dirty="0">
                          <a:effectLst/>
                          <a:latin typeface="+mn-lt"/>
                          <a:ea typeface="Calibri"/>
                          <a:cs typeface="Times New Roman"/>
                        </a:rPr>
                        <a:t>/</a:t>
                      </a:r>
                      <a:r>
                        <a:rPr lang="en-US" sz="2000" dirty="0" err="1">
                          <a:effectLst/>
                          <a:latin typeface="+mn-lt"/>
                          <a:ea typeface="Calibri"/>
                          <a:cs typeface="Times New Roman"/>
                        </a:rPr>
                        <a:t>seni</a:t>
                      </a:r>
                      <a:r>
                        <a:rPr lang="en-US" sz="2000" dirty="0">
                          <a:effectLst/>
                          <a:latin typeface="+mn-lt"/>
                          <a:ea typeface="Calibri"/>
                          <a:cs typeface="Times New Roman"/>
                        </a:rPr>
                        <a:t> yang </a:t>
                      </a:r>
                      <a:r>
                        <a:rPr lang="en-US" sz="2000" dirty="0" err="1">
                          <a:effectLst/>
                          <a:latin typeface="+mn-lt"/>
                          <a:ea typeface="Calibri"/>
                          <a:cs typeface="Times New Roman"/>
                        </a:rPr>
                        <a:t>dipatenkan</a:t>
                      </a:r>
                      <a:r>
                        <a:rPr lang="en-US" sz="2000" dirty="0">
                          <a:effectLst/>
                          <a:latin typeface="+mn-lt"/>
                          <a:ea typeface="Calibri"/>
                          <a:cs typeface="Times New Roman"/>
                        </a:rPr>
                        <a:t> </a:t>
                      </a: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Rancangan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80</a:t>
                      </a:r>
                    </a:p>
                  </a:txBody>
                  <a:tcPr marL="68580" marR="68580" marT="0" marB="0" anchor="ctr"/>
                </a:tc>
                <a:extLst>
                  <a:ext uri="{0D108BD9-81ED-4DB2-BD59-A6C34878D82A}">
                    <a16:rowId xmlns:a16="http://schemas.microsoft.com/office/drawing/2014/main" val="10001"/>
                  </a:ext>
                </a:extLst>
              </a:tr>
              <a:tr h="641614">
                <a:tc>
                  <a:txBody>
                    <a:bodyPr/>
                    <a:lstStyle/>
                    <a:p>
                      <a:pPr algn="ctr">
                        <a:lnSpc>
                          <a:spcPct val="100000"/>
                        </a:lnSpc>
                        <a:spcAft>
                          <a:spcPts val="0"/>
                        </a:spcAft>
                        <a:tabLst>
                          <a:tab pos="228600" algn="l"/>
                        </a:tabLst>
                      </a:pPr>
                      <a:r>
                        <a:rPr lang="en-US" sz="2000" dirty="0">
                          <a:effectLst/>
                          <a:latin typeface="+mn-lt"/>
                          <a:ea typeface="Calibri"/>
                          <a:cs typeface="Times New Roman"/>
                        </a:rPr>
                        <a:t>24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Rancangan</a:t>
                      </a:r>
                      <a:r>
                        <a:rPr lang="en-US" sz="2000" dirty="0">
                          <a:effectLst/>
                          <a:latin typeface="+mn-lt"/>
                          <a:ea typeface="Calibri"/>
                          <a:cs typeface="Times New Roman"/>
                        </a:rPr>
                        <a:t> </a:t>
                      </a:r>
                      <a:r>
                        <a:rPr lang="en-US" sz="2000" dirty="0" err="1">
                          <a:effectLst/>
                          <a:latin typeface="+mn-lt"/>
                          <a:ea typeface="Calibri"/>
                          <a:cs typeface="Times New Roman"/>
                        </a:rPr>
                        <a:t>karya</a:t>
                      </a:r>
                      <a:r>
                        <a:rPr lang="en-US" sz="2000" dirty="0">
                          <a:effectLst/>
                          <a:latin typeface="+mn-lt"/>
                          <a:ea typeface="Calibri"/>
                          <a:cs typeface="Times New Roman"/>
                        </a:rPr>
                        <a:t> </a:t>
                      </a:r>
                      <a:r>
                        <a:rPr lang="en-US" sz="2000" dirty="0" err="1">
                          <a:effectLst/>
                          <a:latin typeface="+mn-lt"/>
                          <a:ea typeface="Calibri"/>
                          <a:cs typeface="Times New Roman"/>
                        </a:rPr>
                        <a:t>teknologi</a:t>
                      </a:r>
                      <a:r>
                        <a:rPr lang="en-US" sz="2000" dirty="0">
                          <a:effectLst/>
                          <a:latin typeface="+mn-lt"/>
                          <a:ea typeface="Calibri"/>
                          <a:cs typeface="Times New Roman"/>
                        </a:rPr>
                        <a:t>/</a:t>
                      </a:r>
                      <a:r>
                        <a:rPr lang="en-US" sz="2000" dirty="0" err="1">
                          <a:effectLst/>
                          <a:latin typeface="+mn-lt"/>
                          <a:ea typeface="Calibri"/>
                          <a:cs typeface="Times New Roman"/>
                        </a:rPr>
                        <a:t>seni</a:t>
                      </a:r>
                      <a:r>
                        <a:rPr lang="en-US" sz="2000" dirty="0">
                          <a:effectLst/>
                          <a:latin typeface="+mn-lt"/>
                          <a:ea typeface="Calibri"/>
                          <a:cs typeface="Times New Roman"/>
                        </a:rPr>
                        <a:t> yang </a:t>
                      </a:r>
                      <a:r>
                        <a:rPr lang="en-US" sz="2000" dirty="0" err="1">
                          <a:effectLst/>
                          <a:latin typeface="+mn-lt"/>
                          <a:ea typeface="Calibri"/>
                          <a:cs typeface="Times New Roman"/>
                        </a:rPr>
                        <a:t>dipatenkan</a:t>
                      </a:r>
                      <a:r>
                        <a:rPr lang="en-US" sz="2000" dirty="0">
                          <a:effectLst/>
                          <a:latin typeface="+mn-lt"/>
                          <a:ea typeface="Calibri"/>
                          <a:cs typeface="Times New Roman"/>
                        </a:rPr>
                        <a:t> </a:t>
                      </a:r>
                      <a:r>
                        <a:rPr lang="en-US" sz="2000" dirty="0" err="1">
                          <a:effectLst/>
                          <a:latin typeface="+mn-lt"/>
                          <a:ea typeface="Calibri"/>
                          <a:cs typeface="Times New Roman"/>
                        </a:rPr>
                        <a:t>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Rancangan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40</a:t>
                      </a:r>
                    </a:p>
                  </a:txBody>
                  <a:tcPr marL="68580" marR="68580" marT="0" marB="0" anchor="ctr"/>
                </a:tc>
                <a:extLst>
                  <a:ext uri="{0D108BD9-81ED-4DB2-BD59-A6C34878D82A}">
                    <a16:rowId xmlns:a16="http://schemas.microsoft.com/office/drawing/2014/main" val="10002"/>
                  </a:ext>
                </a:extLst>
              </a:tr>
              <a:tr h="1604036">
                <a:tc>
                  <a:txBody>
                    <a:bodyPr/>
                    <a:lstStyle/>
                    <a:p>
                      <a:pPr algn="ctr">
                        <a:lnSpc>
                          <a:spcPct val="100000"/>
                        </a:lnSpc>
                        <a:spcAft>
                          <a:spcPts val="0"/>
                        </a:spcAft>
                        <a:tabLst>
                          <a:tab pos="228600" algn="l"/>
                        </a:tabLst>
                      </a:pPr>
                      <a:r>
                        <a:rPr lang="en-US" sz="2000" dirty="0">
                          <a:effectLst/>
                          <a:latin typeface="+mn-lt"/>
                          <a:ea typeface="Calibri"/>
                          <a:cs typeface="Times New Roman"/>
                        </a:rPr>
                        <a:t>25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Rancangan</a:t>
                      </a:r>
                      <a:r>
                        <a:rPr lang="en-US" sz="2000" dirty="0">
                          <a:effectLst/>
                          <a:latin typeface="+mn-lt"/>
                          <a:ea typeface="Calibri"/>
                          <a:cs typeface="Times New Roman"/>
                        </a:rPr>
                        <a:t> </a:t>
                      </a:r>
                      <a:r>
                        <a:rPr lang="en-US" sz="2000" dirty="0" err="1">
                          <a:effectLst/>
                          <a:latin typeface="+mn-lt"/>
                          <a:ea typeface="Calibri"/>
                          <a:cs typeface="Times New Roman"/>
                        </a:rPr>
                        <a:t>karya</a:t>
                      </a:r>
                      <a:r>
                        <a:rPr lang="en-US" sz="2000" dirty="0">
                          <a:effectLst/>
                          <a:latin typeface="+mn-lt"/>
                          <a:ea typeface="Calibri"/>
                          <a:cs typeface="Times New Roman"/>
                        </a:rPr>
                        <a:t> </a:t>
                      </a:r>
                      <a:r>
                        <a:rPr lang="en-US" sz="2000" dirty="0" err="1">
                          <a:effectLst/>
                          <a:latin typeface="+mn-lt"/>
                          <a:ea typeface="Calibri"/>
                          <a:cs typeface="Times New Roman"/>
                        </a:rPr>
                        <a:t>teknologi</a:t>
                      </a:r>
                      <a:r>
                        <a:rPr lang="en-US" sz="2000" dirty="0">
                          <a:effectLst/>
                          <a:latin typeface="+mn-lt"/>
                          <a:ea typeface="Calibri"/>
                          <a:cs typeface="Times New Roman"/>
                        </a:rPr>
                        <a:t> yang </a:t>
                      </a:r>
                      <a:r>
                        <a:rPr lang="en-US" sz="2000" dirty="0" err="1">
                          <a:effectLst/>
                          <a:latin typeface="+mn-lt"/>
                          <a:ea typeface="Calibri"/>
                          <a:cs typeface="Times New Roman"/>
                        </a:rPr>
                        <a:t>tidak</a:t>
                      </a:r>
                      <a:r>
                        <a:rPr lang="en-US" sz="2000" dirty="0">
                          <a:effectLst/>
                          <a:latin typeface="+mn-lt"/>
                          <a:ea typeface="Calibri"/>
                          <a:cs typeface="Times New Roman"/>
                        </a:rPr>
                        <a:t> </a:t>
                      </a:r>
                      <a:r>
                        <a:rPr lang="en-US" sz="2000" dirty="0" err="1">
                          <a:effectLst/>
                          <a:latin typeface="+mn-lt"/>
                          <a:ea typeface="Calibri"/>
                          <a:cs typeface="Times New Roman"/>
                        </a:rPr>
                        <a:t>dipatenkan</a:t>
                      </a:r>
                      <a:r>
                        <a:rPr lang="en-US" sz="2000" dirty="0">
                          <a:effectLst/>
                          <a:latin typeface="+mn-lt"/>
                          <a:ea typeface="Calibri"/>
                          <a:cs typeface="Times New Roman"/>
                        </a:rPr>
                        <a:t>;</a:t>
                      </a:r>
                      <a:r>
                        <a:rPr lang="en-US" sz="2000" baseline="0" dirty="0">
                          <a:effectLst/>
                          <a:latin typeface="+mn-lt"/>
                          <a:ea typeface="Calibri"/>
                          <a:cs typeface="Times New Roman"/>
                        </a:rPr>
                        <a:t> </a:t>
                      </a:r>
                      <a:r>
                        <a:rPr lang="en-US" sz="2000" baseline="0" dirty="0" err="1">
                          <a:effectLst/>
                          <a:latin typeface="+mn-lt"/>
                          <a:ea typeface="Calibri"/>
                          <a:cs typeface="Times New Roman"/>
                        </a:rPr>
                        <a:t>rancangan</a:t>
                      </a:r>
                      <a:r>
                        <a:rPr lang="en-US" sz="2000" baseline="0" dirty="0">
                          <a:effectLst/>
                          <a:latin typeface="+mn-lt"/>
                          <a:ea typeface="Calibri"/>
                          <a:cs typeface="Times New Roman"/>
                        </a:rPr>
                        <a:t> </a:t>
                      </a:r>
                      <a:r>
                        <a:rPr lang="en-US" sz="2000" baseline="0" dirty="0" err="1">
                          <a:effectLst/>
                          <a:latin typeface="+mn-lt"/>
                          <a:ea typeface="Calibri"/>
                          <a:cs typeface="Times New Roman"/>
                        </a:rPr>
                        <a:t>karya</a:t>
                      </a:r>
                      <a:r>
                        <a:rPr lang="en-US" sz="2000" baseline="0" dirty="0">
                          <a:effectLst/>
                          <a:latin typeface="+mn-lt"/>
                          <a:ea typeface="Calibri"/>
                          <a:cs typeface="Times New Roman"/>
                        </a:rPr>
                        <a:t> </a:t>
                      </a:r>
                      <a:r>
                        <a:rPr lang="en-US" sz="2000" baseline="0" dirty="0" err="1">
                          <a:effectLst/>
                          <a:latin typeface="+mn-lt"/>
                          <a:ea typeface="Calibri"/>
                          <a:cs typeface="Times New Roman"/>
                        </a:rPr>
                        <a:t>seni</a:t>
                      </a:r>
                      <a:r>
                        <a:rPr lang="en-US" sz="2000" baseline="0" dirty="0">
                          <a:effectLst/>
                          <a:latin typeface="+mn-lt"/>
                          <a:ea typeface="Calibri"/>
                          <a:cs typeface="Times New Roman"/>
                        </a:rPr>
                        <a:t> </a:t>
                      </a:r>
                      <a:r>
                        <a:rPr lang="en-US" sz="2000" dirty="0">
                          <a:effectLst/>
                          <a:latin typeface="+mn-lt"/>
                          <a:ea typeface="Calibri"/>
                          <a:cs typeface="Times New Roman"/>
                        </a:rPr>
                        <a:t>monumental/ </a:t>
                      </a:r>
                      <a:r>
                        <a:rPr lang="en-US" sz="2000" dirty="0" err="1">
                          <a:effectLst/>
                          <a:latin typeface="+mn-lt"/>
                          <a:ea typeface="Calibri"/>
                          <a:cs typeface="Times New Roman"/>
                        </a:rPr>
                        <a:t>seni</a:t>
                      </a:r>
                      <a:r>
                        <a:rPr lang="en-US" sz="2000" dirty="0">
                          <a:effectLst/>
                          <a:latin typeface="+mn-lt"/>
                          <a:ea typeface="Calibri"/>
                          <a:cs typeface="Times New Roman"/>
                        </a:rPr>
                        <a:t> </a:t>
                      </a:r>
                      <a:r>
                        <a:rPr lang="en-US" sz="2000" dirty="0" err="1">
                          <a:effectLst/>
                          <a:latin typeface="+mn-lt"/>
                          <a:ea typeface="Calibri"/>
                          <a:cs typeface="Times New Roman"/>
                        </a:rPr>
                        <a:t>pertunjukan</a:t>
                      </a:r>
                      <a:r>
                        <a:rPr lang="en-US" sz="2000" dirty="0">
                          <a:effectLst/>
                          <a:latin typeface="+mn-lt"/>
                          <a:ea typeface="Calibri"/>
                          <a:cs typeface="Times New Roman"/>
                        </a:rPr>
                        <a:t>;</a:t>
                      </a:r>
                      <a:r>
                        <a:rPr lang="en-US" sz="2000" baseline="0" dirty="0">
                          <a:effectLst/>
                          <a:latin typeface="+mn-lt"/>
                          <a:ea typeface="Calibri"/>
                          <a:cs typeface="Times New Roman"/>
                        </a:rPr>
                        <a:t>  </a:t>
                      </a:r>
                      <a:r>
                        <a:rPr lang="en-US" sz="2000" baseline="0" dirty="0" err="1">
                          <a:effectLst/>
                          <a:latin typeface="+mn-lt"/>
                          <a:ea typeface="Calibri"/>
                          <a:cs typeface="Times New Roman"/>
                        </a:rPr>
                        <a:t>karya</a:t>
                      </a:r>
                      <a:r>
                        <a:rPr lang="en-US" sz="2000" baseline="0" dirty="0">
                          <a:effectLst/>
                          <a:latin typeface="+mn-lt"/>
                          <a:ea typeface="Calibri"/>
                          <a:cs typeface="Times New Roman"/>
                        </a:rPr>
                        <a:t> </a:t>
                      </a:r>
                      <a:r>
                        <a:rPr lang="en-US" sz="2000" baseline="0" dirty="0" err="1">
                          <a:effectLst/>
                          <a:latin typeface="+mn-lt"/>
                          <a:ea typeface="Calibri"/>
                          <a:cs typeface="Times New Roman"/>
                        </a:rPr>
                        <a:t>sastra</a:t>
                      </a:r>
                      <a:r>
                        <a:rPr lang="en-US" sz="2000" baseline="0" dirty="0">
                          <a:effectLst/>
                          <a:latin typeface="+mn-lt"/>
                          <a:ea typeface="Calibri"/>
                          <a:cs typeface="Times New Roman"/>
                        </a:rPr>
                        <a:t> :</a:t>
                      </a:r>
                    </a:p>
                    <a:p>
                      <a:pPr algn="just">
                        <a:lnSpc>
                          <a:spcPct val="100000"/>
                        </a:lnSpc>
                        <a:spcAft>
                          <a:spcPts val="0"/>
                        </a:spcAft>
                        <a:tabLst>
                          <a:tab pos="228600" algn="l"/>
                        </a:tabLst>
                      </a:pP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Rancangan</a:t>
                      </a:r>
                      <a:r>
                        <a:rPr lang="en-US" sz="2000" dirty="0">
                          <a:effectLst/>
                          <a:latin typeface="+mn-lt"/>
                          <a:ea typeface="Calibri"/>
                          <a:cs typeface="Times New Roman"/>
                        </a:rPr>
                        <a:t> </a:t>
                      </a: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20</a:t>
                      </a:r>
                    </a:p>
                  </a:txBody>
                  <a:tcPr marL="68580" marR="68580" marT="0" marB="0" anchor="ctr"/>
                </a:tc>
                <a:extLst>
                  <a:ext uri="{0D108BD9-81ED-4DB2-BD59-A6C34878D82A}">
                    <a16:rowId xmlns:a16="http://schemas.microsoft.com/office/drawing/2014/main" val="10003"/>
                  </a:ext>
                </a:extLst>
              </a:tr>
              <a:tr h="436149">
                <a:tc>
                  <a:txBody>
                    <a:bodyPr/>
                    <a:lstStyle/>
                    <a:p>
                      <a:pPr algn="ctr">
                        <a:lnSpc>
                          <a:spcPct val="100000"/>
                        </a:lnSpc>
                        <a:spcAft>
                          <a:spcPts val="0"/>
                        </a:spcAft>
                        <a:tabLst>
                          <a:tab pos="228600" algn="l"/>
                        </a:tabLst>
                      </a:pPr>
                      <a:r>
                        <a:rPr lang="en-US" sz="2000" dirty="0">
                          <a:effectLst/>
                          <a:latin typeface="+mn-lt"/>
                          <a:ea typeface="Calibri"/>
                          <a:cs typeface="Times New Roman"/>
                        </a:rPr>
                        <a:t>26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Rancangan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4"/>
                  </a:ext>
                </a:extLst>
              </a:tr>
              <a:tr h="436149">
                <a:tc>
                  <a:txBody>
                    <a:bodyPr/>
                    <a:lstStyle/>
                    <a:p>
                      <a:pPr algn="ctr">
                        <a:lnSpc>
                          <a:spcPct val="100000"/>
                        </a:lnSpc>
                        <a:spcAft>
                          <a:spcPts val="0"/>
                        </a:spcAft>
                        <a:tabLst>
                          <a:tab pos="228600" algn="l"/>
                        </a:tabLst>
                      </a:pPr>
                      <a:r>
                        <a:rPr lang="en-US" sz="2000" dirty="0">
                          <a:effectLst/>
                          <a:latin typeface="+mn-lt"/>
                          <a:ea typeface="Calibri"/>
                          <a:cs typeface="Times New Roman"/>
                        </a:rPr>
                        <a:t>27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Lokal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Rancangan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40</a:t>
            </a:fld>
            <a:endParaRPr lang="en-US"/>
          </a:p>
        </p:txBody>
      </p:sp>
    </p:spTree>
    <p:extLst>
      <p:ext uri="{BB962C8B-B14F-4D97-AF65-F5344CB8AC3E}">
        <p14:creationId xmlns:p14="http://schemas.microsoft.com/office/powerpoint/2010/main" val="1797073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859809"/>
            <a:ext cx="5840289" cy="430887"/>
          </a:xfrm>
          <a:prstGeom prst="rect">
            <a:avLst/>
          </a:prstGeom>
          <a:noFill/>
        </p:spPr>
        <p:txBody>
          <a:bodyPr wrap="square" rtlCol="0">
            <a:spAutoFit/>
          </a:bodyPr>
          <a:lstStyle/>
          <a:p>
            <a:r>
              <a:rPr lang="en-US" sz="2200" b="1" dirty="0">
                <a:solidFill>
                  <a:srgbClr val="0033CC"/>
                </a:solidFill>
              </a:rPr>
              <a:t>KEGIATAN YANG TERMASUK KARYA SENI</a:t>
            </a:r>
          </a:p>
        </p:txBody>
      </p:sp>
      <p:graphicFrame>
        <p:nvGraphicFramePr>
          <p:cNvPr id="2" name="Table 1"/>
          <p:cNvGraphicFramePr>
            <a:graphicFrameLocks noGrp="1"/>
          </p:cNvGraphicFramePr>
          <p:nvPr>
            <p:extLst>
              <p:ext uri="{D42A27DB-BD31-4B8C-83A1-F6EECF244321}">
                <p14:modId xmlns:p14="http://schemas.microsoft.com/office/powerpoint/2010/main" val="507578762"/>
              </p:ext>
            </p:extLst>
          </p:nvPr>
        </p:nvGraphicFramePr>
        <p:xfrm>
          <a:off x="1524000" y="1346576"/>
          <a:ext cx="9402305" cy="5101004"/>
        </p:xfrm>
        <a:graphic>
          <a:graphicData uri="http://schemas.openxmlformats.org/drawingml/2006/table">
            <a:tbl>
              <a:tblPr firstRow="1" firstCol="1" bandRow="1">
                <a:tableStyleId>{5C22544A-7EE6-4342-B048-85BDC9FD1C3A}</a:tableStyleId>
              </a:tblPr>
              <a:tblGrid>
                <a:gridCol w="799468">
                  <a:extLst>
                    <a:ext uri="{9D8B030D-6E8A-4147-A177-3AD203B41FA5}">
                      <a16:colId xmlns:a16="http://schemas.microsoft.com/office/drawing/2014/main" val="20000"/>
                    </a:ext>
                  </a:extLst>
                </a:gridCol>
                <a:gridCol w="5097626">
                  <a:extLst>
                    <a:ext uri="{9D8B030D-6E8A-4147-A177-3AD203B41FA5}">
                      <a16:colId xmlns:a16="http://schemas.microsoft.com/office/drawing/2014/main" val="20001"/>
                    </a:ext>
                  </a:extLst>
                </a:gridCol>
                <a:gridCol w="1232702">
                  <a:extLst>
                    <a:ext uri="{9D8B030D-6E8A-4147-A177-3AD203B41FA5}">
                      <a16:colId xmlns:a16="http://schemas.microsoft.com/office/drawing/2014/main" val="20002"/>
                    </a:ext>
                  </a:extLst>
                </a:gridCol>
                <a:gridCol w="1320753">
                  <a:extLst>
                    <a:ext uri="{9D8B030D-6E8A-4147-A177-3AD203B41FA5}">
                      <a16:colId xmlns:a16="http://schemas.microsoft.com/office/drawing/2014/main" val="20003"/>
                    </a:ext>
                  </a:extLst>
                </a:gridCol>
                <a:gridCol w="951756">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1800" dirty="0">
                          <a:effectLst/>
                        </a:rPr>
                        <a:t>No</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err="1">
                          <a:effectLst/>
                        </a:rPr>
                        <a:t>Komponen</a:t>
                      </a:r>
                      <a:r>
                        <a:rPr lang="en-US" sz="1800" dirty="0">
                          <a:effectLst/>
                        </a:rPr>
                        <a:t> </a:t>
                      </a:r>
                      <a:r>
                        <a:rPr lang="en-US" sz="1800" dirty="0" err="1">
                          <a:effectLst/>
                        </a:rPr>
                        <a:t>Kegiatan</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err="1">
                          <a:effectLst/>
                        </a:rPr>
                        <a:t>Bukti</a:t>
                      </a:r>
                      <a:r>
                        <a:rPr lang="en-US" sz="1800" dirty="0">
                          <a:effectLst/>
                        </a:rPr>
                        <a:t> </a:t>
                      </a:r>
                      <a:r>
                        <a:rPr lang="en-US" sz="1800" dirty="0" err="1">
                          <a:effectLst/>
                        </a:rPr>
                        <a:t>Kegiatan</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rPr>
                        <a:t>Batas </a:t>
                      </a:r>
                      <a:r>
                        <a:rPr lang="en-US" sz="1800" dirty="0" err="1">
                          <a:effectLst/>
                        </a:rPr>
                        <a:t>maksimal</a:t>
                      </a:r>
                      <a:r>
                        <a:rPr lang="en-US" sz="1800" dirty="0">
                          <a:effectLst/>
                        </a:rPr>
                        <a:t>  </a:t>
                      </a:r>
                      <a:r>
                        <a:rPr lang="en-US" sz="1800" dirty="0" err="1">
                          <a:effectLst/>
                        </a:rPr>
                        <a:t>diakui</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err="1">
                          <a:effectLst/>
                        </a:rPr>
                        <a:t>Angka</a:t>
                      </a:r>
                      <a:r>
                        <a:rPr lang="en-US" sz="1800" dirty="0">
                          <a:effectLst/>
                        </a:rPr>
                        <a:t> </a:t>
                      </a:r>
                      <a:r>
                        <a:rPr lang="en-US" sz="1800" dirty="0" err="1">
                          <a:effectLst/>
                        </a:rPr>
                        <a:t>kredit</a:t>
                      </a:r>
                      <a:endParaRPr lang="en-US"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1</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Sebagai</a:t>
                      </a:r>
                      <a:r>
                        <a:rPr lang="en-US" sz="1800" dirty="0">
                          <a:effectLst/>
                          <a:latin typeface="+mn-lt"/>
                          <a:ea typeface="Calibri"/>
                          <a:cs typeface="Times New Roman"/>
                        </a:rPr>
                        <a:t> </a:t>
                      </a:r>
                      <a:r>
                        <a:rPr lang="en-US" sz="1800" dirty="0" err="1">
                          <a:effectLst/>
                          <a:latin typeface="+mn-lt"/>
                          <a:ea typeface="Calibri"/>
                          <a:cs typeface="Times New Roman"/>
                        </a:rPr>
                        <a:t>komposer</a:t>
                      </a:r>
                      <a:r>
                        <a:rPr lang="en-US" sz="1800" dirty="0">
                          <a:effectLst/>
                          <a:latin typeface="+mn-lt"/>
                          <a:ea typeface="Calibri"/>
                          <a:cs typeface="Times New Roman"/>
                        </a:rPr>
                        <a:t>/</a:t>
                      </a:r>
                      <a:r>
                        <a:rPr lang="en-US" sz="1800" dirty="0" err="1">
                          <a:effectLst/>
                          <a:latin typeface="+mn-lt"/>
                          <a:ea typeface="Calibri"/>
                          <a:cs typeface="Times New Roman"/>
                        </a:rPr>
                        <a:t>Penulis</a:t>
                      </a:r>
                      <a:r>
                        <a:rPr lang="en-US" sz="1800" dirty="0">
                          <a:effectLst/>
                          <a:latin typeface="+mn-lt"/>
                          <a:ea typeface="Calibri"/>
                          <a:cs typeface="Times New Roman"/>
                        </a:rPr>
                        <a:t> </a:t>
                      </a:r>
                      <a:r>
                        <a:rPr lang="en-US" sz="1800" dirty="0" err="1">
                          <a:effectLst/>
                          <a:latin typeface="+mn-lt"/>
                          <a:ea typeface="Calibri"/>
                          <a:cs typeface="Times New Roman"/>
                        </a:rPr>
                        <a:t>Naskah</a:t>
                      </a:r>
                      <a:r>
                        <a:rPr lang="en-US" sz="1800" dirty="0">
                          <a:effectLst/>
                          <a:latin typeface="+mn-lt"/>
                          <a:ea typeface="Calibri"/>
                          <a:cs typeface="Times New Roman"/>
                        </a:rPr>
                        <a:t> / </a:t>
                      </a:r>
                      <a:r>
                        <a:rPr lang="en-US" sz="1800" dirty="0" err="1">
                          <a:effectLst/>
                          <a:latin typeface="+mn-lt"/>
                          <a:ea typeface="Calibri"/>
                          <a:cs typeface="Times New Roman"/>
                        </a:rPr>
                        <a:t>Sutradara</a:t>
                      </a:r>
                      <a:r>
                        <a:rPr lang="en-US" sz="1800" dirty="0">
                          <a:effectLst/>
                          <a:latin typeface="+mn-lt"/>
                          <a:ea typeface="Calibri"/>
                          <a:cs typeface="Times New Roman"/>
                        </a:rPr>
                        <a:t>/ </a:t>
                      </a:r>
                      <a:r>
                        <a:rPr lang="en-US" sz="1800" dirty="0" err="1">
                          <a:effectLst/>
                          <a:latin typeface="+mn-lt"/>
                          <a:ea typeface="Calibri"/>
                          <a:cs typeface="Times New Roman"/>
                        </a:rPr>
                        <a:t>Perancang</a:t>
                      </a:r>
                      <a:r>
                        <a:rPr lang="en-US" sz="1800" dirty="0">
                          <a:effectLst/>
                          <a:latin typeface="+mn-lt"/>
                          <a:ea typeface="Calibri"/>
                          <a:cs typeface="Times New Roman"/>
                        </a:rPr>
                        <a:t> /</a:t>
                      </a:r>
                      <a:r>
                        <a:rPr lang="en-US" sz="1800" dirty="0" err="1">
                          <a:effectLst/>
                          <a:latin typeface="+mn-lt"/>
                          <a:ea typeface="Calibri"/>
                          <a:cs typeface="Times New Roman"/>
                        </a:rPr>
                        <a:t>Pencipta</a:t>
                      </a:r>
                      <a:r>
                        <a:rPr lang="en-US" sz="1800" dirty="0">
                          <a:effectLst/>
                          <a:latin typeface="+mn-lt"/>
                          <a:ea typeface="Calibri"/>
                          <a:cs typeface="Times New Roman"/>
                        </a:rPr>
                        <a:t>/ </a:t>
                      </a:r>
                      <a:r>
                        <a:rPr lang="en-US" sz="1800" dirty="0" err="1">
                          <a:effectLst/>
                          <a:latin typeface="+mn-lt"/>
                          <a:ea typeface="Calibri"/>
                          <a:cs typeface="Times New Roman"/>
                        </a:rPr>
                        <a:t>Penggubah</a:t>
                      </a:r>
                      <a:r>
                        <a:rPr lang="en-US" sz="1800" dirty="0">
                          <a:effectLst/>
                          <a:latin typeface="+mn-lt"/>
                          <a:ea typeface="Calibri"/>
                          <a:cs typeface="Times New Roman"/>
                        </a:rPr>
                        <a:t> /</a:t>
                      </a:r>
                      <a:r>
                        <a:rPr lang="en-US" sz="1800" dirty="0" err="1">
                          <a:effectLst/>
                          <a:latin typeface="+mn-lt"/>
                          <a:ea typeface="Calibri"/>
                          <a:cs typeface="Times New Roman"/>
                        </a:rPr>
                        <a:t>Kameramen</a:t>
                      </a:r>
                      <a:r>
                        <a:rPr lang="en-US" sz="1800" dirty="0">
                          <a:effectLst/>
                          <a:latin typeface="+mn-lt"/>
                          <a:ea typeface="Calibri"/>
                          <a:cs typeface="Times New Roman"/>
                        </a:rPr>
                        <a:t>/Animator/ </a:t>
                      </a:r>
                      <a:r>
                        <a:rPr lang="en-US" sz="1800" dirty="0" err="1">
                          <a:effectLst/>
                          <a:latin typeface="+mn-lt"/>
                          <a:ea typeface="Calibri"/>
                          <a:cs typeface="Times New Roman"/>
                        </a:rPr>
                        <a:t>Kurator</a:t>
                      </a:r>
                      <a:r>
                        <a:rPr lang="en-US" sz="1800" dirty="0">
                          <a:effectLst/>
                          <a:latin typeface="+mn-lt"/>
                          <a:ea typeface="Calibri"/>
                          <a:cs typeface="Times New Roman"/>
                        </a:rPr>
                        <a:t> /Editor Audio Visual (Tingkat </a:t>
                      </a:r>
                      <a:r>
                        <a:rPr lang="en-US" sz="1800" dirty="0" err="1">
                          <a:effectLst/>
                          <a:latin typeface="+mn-lt"/>
                          <a:ea typeface="Calibri"/>
                          <a:cs typeface="Times New Roman"/>
                        </a:rPr>
                        <a:t>Internasional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Sesuai</a:t>
                      </a:r>
                      <a:r>
                        <a:rPr lang="en-US" sz="1800" dirty="0">
                          <a:effectLst/>
                          <a:latin typeface="+mn-lt"/>
                          <a:ea typeface="Calibri"/>
                          <a:cs typeface="Times New Roman"/>
                        </a:rPr>
                        <a:t> </a:t>
                      </a:r>
                      <a:r>
                        <a:rPr lang="en-US" sz="1800" dirty="0" err="1">
                          <a:effectLst/>
                          <a:latin typeface="+mn-lt"/>
                          <a:ea typeface="Calibri"/>
                          <a:cs typeface="Times New Roman"/>
                        </a:rPr>
                        <a:t>kegiatan</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a:t>
                      </a:r>
                      <a:r>
                        <a:rPr lang="en-US" sz="1800" dirty="0" err="1">
                          <a:effectLst/>
                          <a:latin typeface="+mn-lt"/>
                          <a:ea typeface="Calibri"/>
                          <a:cs typeface="Times New Roman"/>
                        </a:rPr>
                        <a:t>karya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20</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2</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3</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Lokal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4</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Sebagai</a:t>
                      </a:r>
                      <a:r>
                        <a:rPr lang="en-US" sz="1800" dirty="0">
                          <a:effectLst/>
                          <a:latin typeface="+mn-lt"/>
                          <a:ea typeface="Calibri"/>
                          <a:cs typeface="Times New Roman"/>
                        </a:rPr>
                        <a:t> </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Artistik</a:t>
                      </a:r>
                      <a:r>
                        <a:rPr lang="en-US" sz="1800" dirty="0">
                          <a:effectLst/>
                          <a:latin typeface="+mn-lt"/>
                          <a:ea typeface="Calibri"/>
                          <a:cs typeface="Times New Roman"/>
                        </a:rPr>
                        <a:t>/</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Musik</a:t>
                      </a:r>
                      <a:r>
                        <a:rPr lang="en-US" sz="1800" dirty="0">
                          <a:effectLst/>
                          <a:latin typeface="+mn-lt"/>
                          <a:ea typeface="Calibri"/>
                          <a:cs typeface="Times New Roman"/>
                        </a:rPr>
                        <a:t> /</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Rias</a:t>
                      </a:r>
                      <a:r>
                        <a:rPr lang="en-US" sz="1800" dirty="0">
                          <a:effectLst/>
                          <a:latin typeface="+mn-lt"/>
                          <a:ea typeface="Calibri"/>
                          <a:cs typeface="Times New Roman"/>
                        </a:rPr>
                        <a:t>/</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Busana</a:t>
                      </a:r>
                      <a:r>
                        <a:rPr lang="en-US" sz="1800" dirty="0">
                          <a:effectLst/>
                          <a:latin typeface="+mn-lt"/>
                          <a:ea typeface="Calibri"/>
                          <a:cs typeface="Times New Roman"/>
                        </a:rPr>
                        <a:t>/</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Tari</a:t>
                      </a:r>
                      <a:r>
                        <a:rPr lang="en-US" sz="1800" dirty="0">
                          <a:effectLst/>
                          <a:latin typeface="+mn-lt"/>
                          <a:ea typeface="Calibri"/>
                          <a:cs typeface="Times New Roman"/>
                        </a:rPr>
                        <a:t>/</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Lampu</a:t>
                      </a:r>
                      <a:r>
                        <a:rPr lang="en-US" sz="1800" dirty="0">
                          <a:effectLst/>
                          <a:latin typeface="+mn-lt"/>
                          <a:ea typeface="Calibri"/>
                          <a:cs typeface="Times New Roman"/>
                        </a:rPr>
                        <a:t>/</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Suara</a:t>
                      </a:r>
                      <a:r>
                        <a:rPr lang="en-US" sz="1800" dirty="0">
                          <a:effectLst/>
                          <a:latin typeface="+mn-lt"/>
                          <a:ea typeface="Calibri"/>
                          <a:cs typeface="Times New Roman"/>
                        </a:rPr>
                        <a:t>/ </a:t>
                      </a:r>
                      <a:r>
                        <a:rPr lang="en-US" sz="1800" dirty="0" err="1">
                          <a:effectLst/>
                          <a:latin typeface="+mn-lt"/>
                          <a:ea typeface="Calibri"/>
                          <a:cs typeface="Times New Roman"/>
                        </a:rPr>
                        <a:t>Penata</a:t>
                      </a:r>
                      <a:r>
                        <a:rPr lang="en-US" sz="1800" dirty="0">
                          <a:effectLst/>
                          <a:latin typeface="+mn-lt"/>
                          <a:ea typeface="Calibri"/>
                          <a:cs typeface="Times New Roman"/>
                        </a:rPr>
                        <a:t> </a:t>
                      </a:r>
                      <a:r>
                        <a:rPr lang="en-US" sz="1800" dirty="0" err="1">
                          <a:effectLst/>
                          <a:latin typeface="+mn-lt"/>
                          <a:ea typeface="Calibri"/>
                          <a:cs typeface="Times New Roman"/>
                        </a:rPr>
                        <a:t>Panggung</a:t>
                      </a:r>
                      <a:r>
                        <a:rPr lang="en-US" sz="1800" dirty="0">
                          <a:effectLst/>
                          <a:latin typeface="+mn-lt"/>
                          <a:ea typeface="Calibri"/>
                          <a:cs typeface="Times New Roman"/>
                        </a:rPr>
                        <a:t> /</a:t>
                      </a:r>
                      <a:r>
                        <a:rPr lang="en-US" sz="1800" dirty="0" err="1">
                          <a:effectLst/>
                          <a:latin typeface="+mn-lt"/>
                          <a:ea typeface="Calibri"/>
                          <a:cs typeface="Times New Roman"/>
                        </a:rPr>
                        <a:t>Ilustrator</a:t>
                      </a:r>
                      <a:r>
                        <a:rPr lang="en-US" sz="1800" dirty="0">
                          <a:effectLst/>
                          <a:latin typeface="+mn-lt"/>
                          <a:ea typeface="Calibri"/>
                          <a:cs typeface="Times New Roman"/>
                        </a:rPr>
                        <a:t> </a:t>
                      </a:r>
                      <a:r>
                        <a:rPr lang="en-US" sz="1800" dirty="0" err="1">
                          <a:effectLst/>
                          <a:latin typeface="+mn-lt"/>
                          <a:ea typeface="Calibri"/>
                          <a:cs typeface="Times New Roman"/>
                        </a:rPr>
                        <a:t>Foto</a:t>
                      </a:r>
                      <a:r>
                        <a:rPr lang="en-US" sz="1800" dirty="0">
                          <a:effectLst/>
                          <a:latin typeface="+mn-lt"/>
                          <a:ea typeface="Calibri"/>
                          <a:cs typeface="Times New Roman"/>
                        </a:rPr>
                        <a:t>/ </a:t>
                      </a:r>
                      <a:r>
                        <a:rPr lang="en-US" sz="1800" dirty="0" err="1">
                          <a:effectLst/>
                          <a:latin typeface="+mn-lt"/>
                          <a:ea typeface="Calibri"/>
                          <a:cs typeface="Times New Roman"/>
                        </a:rPr>
                        <a:t>Konduktor</a:t>
                      </a:r>
                      <a:r>
                        <a:rPr lang="en-US" sz="1800" dirty="0">
                          <a:effectLst/>
                          <a:latin typeface="+mn-lt"/>
                          <a:ea typeface="Calibri"/>
                          <a:cs typeface="Times New Roman"/>
                        </a:rPr>
                        <a:t> (Tingkat </a:t>
                      </a:r>
                      <a:r>
                        <a:rPr lang="en-US" sz="1800" dirty="0" err="1">
                          <a:effectLst/>
                          <a:latin typeface="+mn-lt"/>
                          <a:ea typeface="Calibri"/>
                          <a:cs typeface="Times New Roman"/>
                        </a:rPr>
                        <a:t>Internasional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Sesuai</a:t>
                      </a:r>
                      <a:r>
                        <a:rPr lang="en-US" sz="1800" dirty="0">
                          <a:effectLst/>
                          <a:latin typeface="+mn-lt"/>
                          <a:ea typeface="Calibri"/>
                          <a:cs typeface="Times New Roman"/>
                        </a:rPr>
                        <a:t> </a:t>
                      </a:r>
                      <a:r>
                        <a:rPr lang="en-US" sz="1800" dirty="0" err="1">
                          <a:effectLst/>
                          <a:latin typeface="+mn-lt"/>
                          <a:ea typeface="Calibri"/>
                          <a:cs typeface="Times New Roman"/>
                        </a:rPr>
                        <a:t>kegiatan</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a:t>
                      </a:r>
                      <a:r>
                        <a:rPr lang="en-US" sz="1800" dirty="0" err="1">
                          <a:effectLst/>
                          <a:latin typeface="+mn-lt"/>
                          <a:ea typeface="Calibri"/>
                          <a:cs typeface="Times New Roman"/>
                        </a:rPr>
                        <a:t>pentas</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5</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6</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6</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Lokal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41</a:t>
            </a:fld>
            <a:endParaRPr lang="en-US"/>
          </a:p>
        </p:txBody>
      </p:sp>
    </p:spTree>
    <p:extLst>
      <p:ext uri="{BB962C8B-B14F-4D97-AF65-F5344CB8AC3E}">
        <p14:creationId xmlns:p14="http://schemas.microsoft.com/office/powerpoint/2010/main" val="1756915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859809"/>
            <a:ext cx="5840289" cy="430887"/>
          </a:xfrm>
          <a:prstGeom prst="rect">
            <a:avLst/>
          </a:prstGeom>
          <a:noFill/>
        </p:spPr>
        <p:txBody>
          <a:bodyPr wrap="square" rtlCol="0">
            <a:spAutoFit/>
          </a:bodyPr>
          <a:lstStyle/>
          <a:p>
            <a:r>
              <a:rPr lang="en-US" sz="2200" b="1" dirty="0">
                <a:solidFill>
                  <a:srgbClr val="0033CC"/>
                </a:solidFill>
              </a:rPr>
              <a:t>KEGIATAN YANG TERMASUK KARYA SENI</a:t>
            </a:r>
          </a:p>
        </p:txBody>
      </p:sp>
      <p:graphicFrame>
        <p:nvGraphicFramePr>
          <p:cNvPr id="2" name="Table 1"/>
          <p:cNvGraphicFramePr>
            <a:graphicFrameLocks noGrp="1"/>
          </p:cNvGraphicFramePr>
          <p:nvPr>
            <p:extLst>
              <p:ext uri="{D42A27DB-BD31-4B8C-83A1-F6EECF244321}">
                <p14:modId xmlns:p14="http://schemas.microsoft.com/office/powerpoint/2010/main" val="1104561852"/>
              </p:ext>
            </p:extLst>
          </p:nvPr>
        </p:nvGraphicFramePr>
        <p:xfrm>
          <a:off x="1510145" y="1346576"/>
          <a:ext cx="10082587" cy="4826684"/>
        </p:xfrm>
        <a:graphic>
          <a:graphicData uri="http://schemas.openxmlformats.org/drawingml/2006/table">
            <a:tbl>
              <a:tblPr firstRow="1" firstCol="1" bandRow="1">
                <a:tableStyleId>{5C22544A-7EE6-4342-B048-85BDC9FD1C3A}</a:tableStyleId>
              </a:tblPr>
              <a:tblGrid>
                <a:gridCol w="857313">
                  <a:extLst>
                    <a:ext uri="{9D8B030D-6E8A-4147-A177-3AD203B41FA5}">
                      <a16:colId xmlns:a16="http://schemas.microsoft.com/office/drawing/2014/main" val="20000"/>
                    </a:ext>
                  </a:extLst>
                </a:gridCol>
                <a:gridCol w="5466453">
                  <a:extLst>
                    <a:ext uri="{9D8B030D-6E8A-4147-A177-3AD203B41FA5}">
                      <a16:colId xmlns:a16="http://schemas.microsoft.com/office/drawing/2014/main" val="20001"/>
                    </a:ext>
                  </a:extLst>
                </a:gridCol>
                <a:gridCol w="1321891">
                  <a:extLst>
                    <a:ext uri="{9D8B030D-6E8A-4147-A177-3AD203B41FA5}">
                      <a16:colId xmlns:a16="http://schemas.microsoft.com/office/drawing/2014/main" val="20002"/>
                    </a:ext>
                  </a:extLst>
                </a:gridCol>
                <a:gridCol w="1416312">
                  <a:extLst>
                    <a:ext uri="{9D8B030D-6E8A-4147-A177-3AD203B41FA5}">
                      <a16:colId xmlns:a16="http://schemas.microsoft.com/office/drawing/2014/main" val="20003"/>
                    </a:ext>
                  </a:extLst>
                </a:gridCol>
                <a:gridCol w="1020618">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1800" dirty="0">
                          <a:effectLst/>
                        </a:rPr>
                        <a:t>No</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err="1">
                          <a:effectLst/>
                        </a:rPr>
                        <a:t>Komponen</a:t>
                      </a:r>
                      <a:r>
                        <a:rPr lang="en-US" sz="1800" dirty="0">
                          <a:effectLst/>
                        </a:rPr>
                        <a:t> </a:t>
                      </a:r>
                      <a:r>
                        <a:rPr lang="en-US" sz="1800" dirty="0" err="1">
                          <a:effectLst/>
                        </a:rPr>
                        <a:t>Kegiatan</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err="1">
                          <a:effectLst/>
                        </a:rPr>
                        <a:t>Bukti</a:t>
                      </a:r>
                      <a:r>
                        <a:rPr lang="en-US" sz="1800" dirty="0">
                          <a:effectLst/>
                        </a:rPr>
                        <a:t> </a:t>
                      </a:r>
                      <a:r>
                        <a:rPr lang="en-US" sz="1800" dirty="0" err="1">
                          <a:effectLst/>
                        </a:rPr>
                        <a:t>Kegiatan</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rPr>
                        <a:t>Batas </a:t>
                      </a:r>
                      <a:r>
                        <a:rPr lang="en-US" sz="1800" dirty="0" err="1">
                          <a:effectLst/>
                        </a:rPr>
                        <a:t>maksimal</a:t>
                      </a:r>
                      <a:r>
                        <a:rPr lang="en-US" sz="1800" dirty="0">
                          <a:effectLst/>
                        </a:rPr>
                        <a:t>  </a:t>
                      </a:r>
                      <a:r>
                        <a:rPr lang="en-US" sz="1800" dirty="0" err="1">
                          <a:effectLst/>
                        </a:rPr>
                        <a:t>diakui</a:t>
                      </a:r>
                      <a:endParaRPr lang="en-US" sz="18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err="1">
                          <a:effectLst/>
                        </a:rPr>
                        <a:t>Angka</a:t>
                      </a:r>
                      <a:r>
                        <a:rPr lang="en-US" sz="1800" dirty="0">
                          <a:effectLst/>
                        </a:rPr>
                        <a:t> </a:t>
                      </a:r>
                      <a:r>
                        <a:rPr lang="en-US" sz="1800" dirty="0" err="1">
                          <a:effectLst/>
                        </a:rPr>
                        <a:t>kredit</a:t>
                      </a:r>
                      <a:endParaRPr lang="en-US"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7</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Sebagai</a:t>
                      </a:r>
                      <a:r>
                        <a:rPr lang="en-US" sz="1800" dirty="0">
                          <a:effectLst/>
                          <a:latin typeface="+mn-lt"/>
                          <a:ea typeface="Calibri"/>
                          <a:cs typeface="Times New Roman"/>
                        </a:rPr>
                        <a:t> </a:t>
                      </a:r>
                      <a:r>
                        <a:rPr lang="en-US" sz="1800" dirty="0" err="1">
                          <a:effectLst/>
                          <a:latin typeface="+mn-lt"/>
                          <a:ea typeface="Calibri"/>
                          <a:cs typeface="Times New Roman"/>
                        </a:rPr>
                        <a:t>Pemusik</a:t>
                      </a:r>
                      <a:r>
                        <a:rPr lang="en-US" sz="1800" dirty="0">
                          <a:effectLst/>
                          <a:latin typeface="+mn-lt"/>
                          <a:ea typeface="Calibri"/>
                          <a:cs typeface="Times New Roman"/>
                        </a:rPr>
                        <a:t>/</a:t>
                      </a:r>
                      <a:r>
                        <a:rPr lang="en-US" sz="1800" dirty="0" err="1">
                          <a:effectLst/>
                          <a:latin typeface="+mn-lt"/>
                          <a:ea typeface="Calibri"/>
                          <a:cs typeface="Times New Roman"/>
                        </a:rPr>
                        <a:t>Pengrawit</a:t>
                      </a:r>
                      <a:r>
                        <a:rPr lang="en-US" sz="1800" dirty="0">
                          <a:effectLst/>
                          <a:latin typeface="+mn-lt"/>
                          <a:ea typeface="Calibri"/>
                          <a:cs typeface="Times New Roman"/>
                        </a:rPr>
                        <a:t>/</a:t>
                      </a:r>
                      <a:r>
                        <a:rPr lang="en-US" sz="1800" dirty="0" err="1">
                          <a:effectLst/>
                          <a:latin typeface="+mn-lt"/>
                          <a:ea typeface="Calibri"/>
                          <a:cs typeface="Times New Roman"/>
                        </a:rPr>
                        <a:t>Penari</a:t>
                      </a:r>
                      <a:r>
                        <a:rPr lang="en-US" sz="1800" dirty="0">
                          <a:effectLst/>
                          <a:latin typeface="+mn-lt"/>
                          <a:ea typeface="Calibri"/>
                          <a:cs typeface="Times New Roman"/>
                        </a:rPr>
                        <a:t>/</a:t>
                      </a:r>
                      <a:r>
                        <a:rPr lang="en-US" sz="1800" dirty="0" err="1">
                          <a:effectLst/>
                          <a:latin typeface="+mn-lt"/>
                          <a:ea typeface="Calibri"/>
                          <a:cs typeface="Times New Roman"/>
                        </a:rPr>
                        <a:t>Dalang</a:t>
                      </a:r>
                      <a:r>
                        <a:rPr lang="en-US" sz="1800" dirty="0">
                          <a:effectLst/>
                          <a:latin typeface="+mn-lt"/>
                          <a:ea typeface="Calibri"/>
                          <a:cs typeface="Times New Roman"/>
                        </a:rPr>
                        <a:t>/ </a:t>
                      </a:r>
                      <a:r>
                        <a:rPr lang="en-US" sz="1800" dirty="0" err="1">
                          <a:effectLst/>
                          <a:latin typeface="+mn-lt"/>
                          <a:ea typeface="Calibri"/>
                          <a:cs typeface="Times New Roman"/>
                        </a:rPr>
                        <a:t>Pemeran</a:t>
                      </a:r>
                      <a:r>
                        <a:rPr lang="en-US" sz="1800" dirty="0">
                          <a:effectLst/>
                          <a:latin typeface="+mn-lt"/>
                          <a:ea typeface="Calibri"/>
                          <a:cs typeface="Times New Roman"/>
                        </a:rPr>
                        <a:t>/</a:t>
                      </a:r>
                      <a:r>
                        <a:rPr lang="en-US" sz="1800" dirty="0" err="1">
                          <a:effectLst/>
                          <a:latin typeface="+mn-lt"/>
                          <a:ea typeface="Calibri"/>
                          <a:cs typeface="Times New Roman"/>
                        </a:rPr>
                        <a:t>Pengarah</a:t>
                      </a:r>
                      <a:r>
                        <a:rPr lang="en-US" sz="1800" dirty="0">
                          <a:effectLst/>
                          <a:latin typeface="+mn-lt"/>
                          <a:ea typeface="Calibri"/>
                          <a:cs typeface="Times New Roman"/>
                        </a:rPr>
                        <a:t> </a:t>
                      </a:r>
                      <a:r>
                        <a:rPr lang="en-US" sz="1800" dirty="0" err="1">
                          <a:effectLst/>
                          <a:latin typeface="+mn-lt"/>
                          <a:ea typeface="Calibri"/>
                          <a:cs typeface="Times New Roman"/>
                        </a:rPr>
                        <a:t>Acara</a:t>
                      </a:r>
                      <a:r>
                        <a:rPr lang="en-US" sz="1800" dirty="0">
                          <a:effectLst/>
                          <a:latin typeface="+mn-lt"/>
                          <a:ea typeface="Calibri"/>
                          <a:cs typeface="Times New Roman"/>
                        </a:rPr>
                        <a:t> </a:t>
                      </a:r>
                      <a:r>
                        <a:rPr lang="en-US" sz="1800" dirty="0" err="1">
                          <a:effectLst/>
                          <a:latin typeface="+mn-lt"/>
                          <a:ea typeface="Calibri"/>
                          <a:cs typeface="Times New Roman"/>
                        </a:rPr>
                        <a:t>Televisi</a:t>
                      </a:r>
                      <a:r>
                        <a:rPr lang="en-US" sz="1800" dirty="0">
                          <a:effectLst/>
                          <a:latin typeface="+mn-lt"/>
                          <a:ea typeface="Calibri"/>
                          <a:cs typeface="Times New Roman"/>
                        </a:rPr>
                        <a:t>/</a:t>
                      </a:r>
                      <a:r>
                        <a:rPr lang="en-US" sz="1800" dirty="0" err="1">
                          <a:effectLst/>
                          <a:latin typeface="+mn-lt"/>
                          <a:ea typeface="Calibri"/>
                          <a:cs typeface="Times New Roman"/>
                        </a:rPr>
                        <a:t>Pelaksana</a:t>
                      </a:r>
                      <a:r>
                        <a:rPr lang="en-US" sz="1800" dirty="0">
                          <a:effectLst/>
                          <a:latin typeface="+mn-lt"/>
                          <a:ea typeface="Calibri"/>
                          <a:cs typeface="Times New Roman"/>
                        </a:rPr>
                        <a:t> </a:t>
                      </a:r>
                      <a:r>
                        <a:rPr lang="en-US" sz="1800" dirty="0" err="1">
                          <a:effectLst/>
                          <a:latin typeface="+mn-lt"/>
                          <a:ea typeface="Calibri"/>
                          <a:cs typeface="Times New Roman"/>
                        </a:rPr>
                        <a:t>Perancangan</a:t>
                      </a:r>
                      <a:r>
                        <a:rPr lang="en-US" sz="1800" dirty="0">
                          <a:effectLst/>
                          <a:latin typeface="+mn-lt"/>
                          <a:ea typeface="Calibri"/>
                          <a:cs typeface="Times New Roman"/>
                        </a:rPr>
                        <a:t>/</a:t>
                      </a:r>
                      <a:r>
                        <a:rPr lang="en-US" sz="1800" dirty="0" err="1">
                          <a:effectLst/>
                          <a:latin typeface="+mn-lt"/>
                          <a:ea typeface="Calibri"/>
                          <a:cs typeface="Times New Roman"/>
                        </a:rPr>
                        <a:t>Pendisplay</a:t>
                      </a:r>
                      <a:r>
                        <a:rPr lang="en-US" sz="1800" baseline="0" dirty="0">
                          <a:effectLst/>
                          <a:latin typeface="+mn-lt"/>
                          <a:ea typeface="Calibri"/>
                          <a:cs typeface="Times New Roman"/>
                        </a:rPr>
                        <a:t> </a:t>
                      </a:r>
                      <a:r>
                        <a:rPr lang="en-US" sz="1800" baseline="0" dirty="0" err="1">
                          <a:effectLst/>
                          <a:latin typeface="+mn-lt"/>
                          <a:ea typeface="Calibri"/>
                          <a:cs typeface="Times New Roman"/>
                        </a:rPr>
                        <a:t>Pameran</a:t>
                      </a:r>
                      <a:r>
                        <a:rPr lang="en-US" sz="1800" baseline="0" dirty="0">
                          <a:effectLst/>
                          <a:latin typeface="+mn-lt"/>
                          <a:ea typeface="Calibri"/>
                          <a:cs typeface="Times New Roman"/>
                        </a:rPr>
                        <a:t>/</a:t>
                      </a:r>
                      <a:r>
                        <a:rPr lang="en-US" sz="1800" baseline="0" dirty="0" err="1">
                          <a:effectLst/>
                          <a:latin typeface="+mn-lt"/>
                          <a:ea typeface="Calibri"/>
                          <a:cs typeface="Times New Roman"/>
                        </a:rPr>
                        <a:t>Pembuat</a:t>
                      </a:r>
                      <a:r>
                        <a:rPr lang="en-US" sz="1800" baseline="0" dirty="0">
                          <a:effectLst/>
                          <a:latin typeface="+mn-lt"/>
                          <a:ea typeface="Calibri"/>
                          <a:cs typeface="Times New Roman"/>
                        </a:rPr>
                        <a:t> </a:t>
                      </a:r>
                      <a:r>
                        <a:rPr lang="en-US" sz="1800" baseline="0" dirty="0" err="1">
                          <a:effectLst/>
                          <a:latin typeface="+mn-lt"/>
                          <a:ea typeface="Calibri"/>
                          <a:cs typeface="Times New Roman"/>
                        </a:rPr>
                        <a:t>Foto</a:t>
                      </a:r>
                      <a:r>
                        <a:rPr lang="en-US" sz="1800" baseline="0" dirty="0">
                          <a:effectLst/>
                          <a:latin typeface="+mn-lt"/>
                          <a:ea typeface="Calibri"/>
                          <a:cs typeface="Times New Roman"/>
                        </a:rPr>
                        <a:t> </a:t>
                      </a:r>
                      <a:r>
                        <a:rPr lang="en-US" sz="1800" baseline="0" dirty="0" err="1">
                          <a:effectLst/>
                          <a:latin typeface="+mn-lt"/>
                          <a:ea typeface="Calibri"/>
                          <a:cs typeface="Times New Roman"/>
                        </a:rPr>
                        <a:t>Dokumentasi</a:t>
                      </a:r>
                      <a:r>
                        <a:rPr lang="en-US" sz="1800" baseline="0" dirty="0">
                          <a:effectLst/>
                          <a:latin typeface="+mn-lt"/>
                          <a:ea typeface="Calibri"/>
                          <a:cs typeface="Times New Roman"/>
                        </a:rPr>
                        <a:t>/</a:t>
                      </a:r>
                      <a:r>
                        <a:rPr lang="en-US" sz="1800" baseline="0" dirty="0" err="1">
                          <a:effectLst/>
                          <a:latin typeface="+mn-lt"/>
                          <a:ea typeface="Calibri"/>
                          <a:cs typeface="Times New Roman"/>
                        </a:rPr>
                        <a:t>Pewarta</a:t>
                      </a:r>
                      <a:r>
                        <a:rPr lang="en-US" sz="1800" baseline="0" dirty="0">
                          <a:effectLst/>
                          <a:latin typeface="+mn-lt"/>
                          <a:ea typeface="Calibri"/>
                          <a:cs typeface="Times New Roman"/>
                        </a:rPr>
                        <a:t> </a:t>
                      </a:r>
                      <a:r>
                        <a:rPr lang="en-US" sz="1800" baseline="0" dirty="0" err="1">
                          <a:effectLst/>
                          <a:latin typeface="+mn-lt"/>
                          <a:ea typeface="Calibri"/>
                          <a:cs typeface="Times New Roman"/>
                        </a:rPr>
                        <a:t>Foto</a:t>
                      </a:r>
                      <a:r>
                        <a:rPr lang="en-US" sz="1800" baseline="0" dirty="0">
                          <a:effectLst/>
                          <a:latin typeface="+mn-lt"/>
                          <a:ea typeface="Calibri"/>
                          <a:cs typeface="Times New Roman"/>
                        </a:rPr>
                        <a:t>/</a:t>
                      </a:r>
                      <a:r>
                        <a:rPr lang="en-US" sz="1800" baseline="0" dirty="0" err="1">
                          <a:effectLst/>
                          <a:latin typeface="+mn-lt"/>
                          <a:ea typeface="Calibri"/>
                          <a:cs typeface="Times New Roman"/>
                        </a:rPr>
                        <a:t>Pembawa</a:t>
                      </a:r>
                      <a:r>
                        <a:rPr lang="en-US" sz="1800" baseline="0" dirty="0">
                          <a:effectLst/>
                          <a:latin typeface="+mn-lt"/>
                          <a:ea typeface="Calibri"/>
                          <a:cs typeface="Times New Roman"/>
                        </a:rPr>
                        <a:t> </a:t>
                      </a:r>
                      <a:r>
                        <a:rPr lang="en-US" sz="1800" baseline="0" dirty="0" err="1">
                          <a:effectLst/>
                          <a:latin typeface="+mn-lt"/>
                          <a:ea typeface="Calibri"/>
                          <a:cs typeface="Times New Roman"/>
                        </a:rPr>
                        <a:t>Acara</a:t>
                      </a:r>
                      <a:r>
                        <a:rPr lang="en-US" sz="1800" baseline="0" dirty="0">
                          <a:effectLst/>
                          <a:latin typeface="+mn-lt"/>
                          <a:ea typeface="Calibri"/>
                          <a:cs typeface="Times New Roman"/>
                        </a:rPr>
                        <a:t>/Reporter/</a:t>
                      </a:r>
                      <a:r>
                        <a:rPr lang="en-US" sz="1800" baseline="0" dirty="0" err="1">
                          <a:effectLst/>
                          <a:latin typeface="+mn-lt"/>
                          <a:ea typeface="Calibri"/>
                          <a:cs typeface="Times New Roman"/>
                        </a:rPr>
                        <a:t>Redaktur</a:t>
                      </a:r>
                      <a:r>
                        <a:rPr lang="en-US" sz="1800" baseline="0" dirty="0">
                          <a:effectLst/>
                          <a:latin typeface="+mn-lt"/>
                          <a:ea typeface="Calibri"/>
                          <a:cs typeface="Times New Roman"/>
                        </a:rPr>
                        <a:t> </a:t>
                      </a:r>
                      <a:r>
                        <a:rPr lang="en-US" sz="1800" baseline="0" dirty="0" err="1">
                          <a:effectLst/>
                          <a:latin typeface="+mn-lt"/>
                          <a:ea typeface="Calibri"/>
                          <a:cs typeface="Times New Roman"/>
                        </a:rPr>
                        <a:t>Pelaksana</a:t>
                      </a:r>
                      <a:r>
                        <a:rPr lang="en-US" sz="1800" dirty="0">
                          <a:effectLst/>
                          <a:latin typeface="+mn-lt"/>
                          <a:ea typeface="Calibri"/>
                          <a:cs typeface="Times New Roman"/>
                        </a:rPr>
                        <a:t> (Tingkat </a:t>
                      </a:r>
                      <a:r>
                        <a:rPr lang="en-US" sz="1800" dirty="0" err="1">
                          <a:effectLst/>
                          <a:latin typeface="+mn-lt"/>
                          <a:ea typeface="Calibri"/>
                          <a:cs typeface="Times New Roman"/>
                        </a:rPr>
                        <a:t>Internasional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Sesuai</a:t>
                      </a:r>
                      <a:r>
                        <a:rPr lang="en-US" sz="1800" dirty="0">
                          <a:effectLst/>
                          <a:latin typeface="+mn-lt"/>
                          <a:ea typeface="Calibri"/>
                          <a:cs typeface="Times New Roman"/>
                        </a:rPr>
                        <a:t> </a:t>
                      </a:r>
                      <a:r>
                        <a:rPr lang="en-US" sz="1800" dirty="0" err="1">
                          <a:effectLst/>
                          <a:latin typeface="+mn-lt"/>
                          <a:ea typeface="Calibri"/>
                          <a:cs typeface="Times New Roman"/>
                        </a:rPr>
                        <a:t>kegiatan</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a:t>
                      </a:r>
                      <a:r>
                        <a:rPr lang="en-US" sz="1800" dirty="0" err="1">
                          <a:effectLst/>
                          <a:latin typeface="+mn-lt"/>
                          <a:ea typeface="Calibri"/>
                          <a:cs typeface="Times New Roman"/>
                        </a:rPr>
                        <a:t>sajian</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6</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8</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4</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9</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Lokal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10</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Sebagai</a:t>
                      </a:r>
                      <a:r>
                        <a:rPr lang="en-US" sz="1800" dirty="0">
                          <a:effectLst/>
                          <a:latin typeface="+mn-lt"/>
                          <a:ea typeface="Calibri"/>
                          <a:cs typeface="Times New Roman"/>
                        </a:rPr>
                        <a:t> </a:t>
                      </a:r>
                      <a:r>
                        <a:rPr lang="en-US" sz="1800" dirty="0" err="1">
                          <a:effectLst/>
                          <a:latin typeface="+mn-lt"/>
                          <a:ea typeface="Calibri"/>
                          <a:cs typeface="Times New Roman"/>
                        </a:rPr>
                        <a:t>Penulis</a:t>
                      </a:r>
                      <a:r>
                        <a:rPr lang="en-US" sz="1800" dirty="0">
                          <a:effectLst/>
                          <a:latin typeface="+mn-lt"/>
                          <a:ea typeface="Calibri"/>
                          <a:cs typeface="Times New Roman"/>
                        </a:rPr>
                        <a:t> </a:t>
                      </a:r>
                      <a:r>
                        <a:rPr lang="en-US" sz="1800" dirty="0" err="1">
                          <a:effectLst/>
                          <a:latin typeface="+mn-lt"/>
                          <a:ea typeface="Calibri"/>
                          <a:cs typeface="Times New Roman"/>
                        </a:rPr>
                        <a:t>Naskah</a:t>
                      </a:r>
                      <a:r>
                        <a:rPr lang="en-US" sz="1800" dirty="0">
                          <a:effectLst/>
                          <a:latin typeface="+mn-lt"/>
                          <a:ea typeface="Calibri"/>
                          <a:cs typeface="Times New Roman"/>
                        </a:rPr>
                        <a:t> Drama/Novel (Tingkat </a:t>
                      </a:r>
                      <a:r>
                        <a:rPr lang="en-US" sz="1800" dirty="0" err="1">
                          <a:effectLst/>
                          <a:latin typeface="+mn-lt"/>
                          <a:ea typeface="Calibri"/>
                          <a:cs typeface="Times New Roman"/>
                        </a:rPr>
                        <a:t>Internasional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Sesuai</a:t>
                      </a:r>
                      <a:r>
                        <a:rPr lang="en-US" sz="1800" dirty="0">
                          <a:effectLst/>
                          <a:latin typeface="+mn-lt"/>
                          <a:ea typeface="Calibri"/>
                          <a:cs typeface="Times New Roman"/>
                        </a:rPr>
                        <a:t> </a:t>
                      </a:r>
                      <a:r>
                        <a:rPr lang="en-US" sz="1800" dirty="0" err="1">
                          <a:effectLst/>
                          <a:latin typeface="+mn-lt"/>
                          <a:ea typeface="Calibri"/>
                          <a:cs typeface="Times New Roman"/>
                        </a:rPr>
                        <a:t>kegiatan</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a:t>
                      </a:r>
                      <a:r>
                        <a:rPr lang="en-US" sz="1800" dirty="0" err="1">
                          <a:effectLst/>
                          <a:latin typeface="+mn-lt"/>
                          <a:ea typeface="Calibri"/>
                          <a:cs typeface="Times New Roman"/>
                        </a:rPr>
                        <a:t>karya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20</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11</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1800" dirty="0">
                          <a:effectLst/>
                          <a:latin typeface="+mn-lt"/>
                          <a:ea typeface="Calibri"/>
                          <a:cs typeface="Times New Roman"/>
                        </a:rPr>
                        <a:t>12</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(Tingkat </a:t>
                      </a:r>
                      <a:r>
                        <a:rPr lang="en-US" sz="1800" dirty="0" err="1">
                          <a:effectLst/>
                          <a:latin typeface="+mn-lt"/>
                          <a:ea typeface="Calibri"/>
                          <a:cs typeface="Times New Roman"/>
                        </a:rPr>
                        <a:t>Lokal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1800" dirty="0" err="1">
                          <a:effectLst/>
                          <a:latin typeface="+mn-lt"/>
                          <a:ea typeface="Calibri"/>
                          <a:cs typeface="Times New Roman"/>
                        </a:rPr>
                        <a:t>s.d.a</a:t>
                      </a:r>
                      <a:r>
                        <a:rPr lang="en-US" sz="18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1800" dirty="0" err="1">
                          <a:effectLst/>
                          <a:latin typeface="+mn-lt"/>
                          <a:ea typeface="Calibri"/>
                          <a:cs typeface="Times New Roman"/>
                        </a:rPr>
                        <a:t>s.d.a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10</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42</a:t>
            </a:fld>
            <a:endParaRPr lang="en-US"/>
          </a:p>
        </p:txBody>
      </p:sp>
    </p:spTree>
    <p:extLst>
      <p:ext uri="{BB962C8B-B14F-4D97-AF65-F5344CB8AC3E}">
        <p14:creationId xmlns:p14="http://schemas.microsoft.com/office/powerpoint/2010/main" val="1065311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1016914"/>
            <a:ext cx="5840289" cy="430887"/>
          </a:xfrm>
          <a:prstGeom prst="rect">
            <a:avLst/>
          </a:prstGeom>
          <a:noFill/>
        </p:spPr>
        <p:txBody>
          <a:bodyPr wrap="square" rtlCol="0">
            <a:spAutoFit/>
          </a:bodyPr>
          <a:lstStyle/>
          <a:p>
            <a:r>
              <a:rPr lang="en-US" sz="2200" b="1" dirty="0">
                <a:solidFill>
                  <a:srgbClr val="0033CC"/>
                </a:solidFill>
              </a:rPr>
              <a:t>KEGIATAN YANG TERMASUK KARYA SENI</a:t>
            </a:r>
          </a:p>
        </p:txBody>
      </p:sp>
      <p:graphicFrame>
        <p:nvGraphicFramePr>
          <p:cNvPr id="2" name="Table 1"/>
          <p:cNvGraphicFramePr>
            <a:graphicFrameLocks noGrp="1"/>
          </p:cNvGraphicFramePr>
          <p:nvPr>
            <p:extLst>
              <p:ext uri="{D42A27DB-BD31-4B8C-83A1-F6EECF244321}">
                <p14:modId xmlns:p14="http://schemas.microsoft.com/office/powerpoint/2010/main" val="202550399"/>
              </p:ext>
            </p:extLst>
          </p:nvPr>
        </p:nvGraphicFramePr>
        <p:xfrm>
          <a:off x="1510144" y="1787476"/>
          <a:ext cx="9540148" cy="4095164"/>
        </p:xfrm>
        <a:graphic>
          <a:graphicData uri="http://schemas.openxmlformats.org/drawingml/2006/table">
            <a:tbl>
              <a:tblPr firstRow="1" firstCol="1" bandRow="1">
                <a:tableStyleId>{5C22544A-7EE6-4342-B048-85BDC9FD1C3A}</a:tableStyleId>
              </a:tblPr>
              <a:tblGrid>
                <a:gridCol w="811190">
                  <a:extLst>
                    <a:ext uri="{9D8B030D-6E8A-4147-A177-3AD203B41FA5}">
                      <a16:colId xmlns:a16="http://schemas.microsoft.com/office/drawing/2014/main" val="20000"/>
                    </a:ext>
                  </a:extLst>
                </a:gridCol>
                <a:gridCol w="4814996">
                  <a:extLst>
                    <a:ext uri="{9D8B030D-6E8A-4147-A177-3AD203B41FA5}">
                      <a16:colId xmlns:a16="http://schemas.microsoft.com/office/drawing/2014/main" val="20001"/>
                    </a:ext>
                  </a:extLst>
                </a:gridCol>
                <a:gridCol w="1518797">
                  <a:extLst>
                    <a:ext uri="{9D8B030D-6E8A-4147-A177-3AD203B41FA5}">
                      <a16:colId xmlns:a16="http://schemas.microsoft.com/office/drawing/2014/main" val="20002"/>
                    </a:ext>
                  </a:extLst>
                </a:gridCol>
                <a:gridCol w="1429456">
                  <a:extLst>
                    <a:ext uri="{9D8B030D-6E8A-4147-A177-3AD203B41FA5}">
                      <a16:colId xmlns:a16="http://schemas.microsoft.com/office/drawing/2014/main" val="20003"/>
                    </a:ext>
                  </a:extLst>
                </a:gridCol>
                <a:gridCol w="965709">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400" dirty="0">
                          <a:effectLst/>
                        </a:rPr>
                        <a:t>No</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err="1">
                          <a:effectLst/>
                        </a:rPr>
                        <a:t>Komponen</a:t>
                      </a:r>
                      <a:r>
                        <a:rPr lang="en-US" sz="2400" dirty="0">
                          <a:effectLst/>
                        </a:rPr>
                        <a:t> </a:t>
                      </a:r>
                      <a:r>
                        <a:rPr lang="en-US" sz="2400" dirty="0" err="1">
                          <a:effectLst/>
                        </a:rPr>
                        <a:t>Kegiatan</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err="1">
                          <a:effectLst/>
                        </a:rPr>
                        <a:t>Bukti</a:t>
                      </a:r>
                      <a:r>
                        <a:rPr lang="en-US" sz="2400" dirty="0">
                          <a:effectLst/>
                        </a:rPr>
                        <a:t> </a:t>
                      </a:r>
                      <a:r>
                        <a:rPr lang="en-US" sz="2400" dirty="0" err="1">
                          <a:effectLst/>
                        </a:rPr>
                        <a:t>Kegiatan</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400" dirty="0">
                          <a:effectLst/>
                          <a:latin typeface="Calibri"/>
                          <a:ea typeface="Calibri"/>
                          <a:cs typeface="Times New Roman"/>
                        </a:rPr>
                        <a:t>13</a:t>
                      </a:r>
                    </a:p>
                  </a:txBody>
                  <a:tcPr marL="68580" marR="68580" marT="0" marB="0" anchor="ctr"/>
                </a:tc>
                <a:tc>
                  <a:txBody>
                    <a:bodyPr/>
                    <a:lstStyle/>
                    <a:p>
                      <a:pPr algn="just">
                        <a:lnSpc>
                          <a:spcPct val="100000"/>
                        </a:lnSpc>
                        <a:spcAft>
                          <a:spcPts val="0"/>
                        </a:spcAft>
                        <a:tabLst>
                          <a:tab pos="228600" algn="l"/>
                        </a:tabLst>
                      </a:pPr>
                      <a:r>
                        <a:rPr lang="en-US" sz="2400" dirty="0" err="1">
                          <a:effectLst/>
                          <a:latin typeface="Calibri"/>
                          <a:ea typeface="Calibri"/>
                          <a:cs typeface="Times New Roman"/>
                        </a:rPr>
                        <a:t>Sebagai</a:t>
                      </a:r>
                      <a:r>
                        <a:rPr lang="en-US" sz="2400" dirty="0">
                          <a:effectLst/>
                          <a:latin typeface="Calibri"/>
                          <a:ea typeface="Calibri"/>
                          <a:cs typeface="Times New Roman"/>
                        </a:rPr>
                        <a:t> </a:t>
                      </a:r>
                      <a:r>
                        <a:rPr lang="en-US" sz="2400" dirty="0" err="1">
                          <a:effectLst/>
                          <a:latin typeface="Calibri"/>
                          <a:ea typeface="Calibri"/>
                          <a:cs typeface="Times New Roman"/>
                        </a:rPr>
                        <a:t>Penulis</a:t>
                      </a:r>
                      <a:r>
                        <a:rPr lang="en-US" sz="2400" dirty="0">
                          <a:effectLst/>
                          <a:latin typeface="Calibri"/>
                          <a:ea typeface="Calibri"/>
                          <a:cs typeface="Times New Roman"/>
                        </a:rPr>
                        <a:t> </a:t>
                      </a:r>
                      <a:r>
                        <a:rPr lang="en-US" sz="2400" dirty="0" err="1">
                          <a:effectLst/>
                          <a:latin typeface="Calibri"/>
                          <a:ea typeface="Calibri"/>
                          <a:cs typeface="Times New Roman"/>
                        </a:rPr>
                        <a:t>Buku</a:t>
                      </a:r>
                      <a:r>
                        <a:rPr lang="en-US" sz="2400" dirty="0">
                          <a:effectLst/>
                          <a:latin typeface="Calibri"/>
                          <a:ea typeface="Calibri"/>
                          <a:cs typeface="Times New Roman"/>
                        </a:rPr>
                        <a:t> Kumpulan </a:t>
                      </a:r>
                      <a:r>
                        <a:rPr lang="en-US" sz="2400" dirty="0" err="1">
                          <a:effectLst/>
                          <a:latin typeface="Calibri"/>
                          <a:ea typeface="Calibri"/>
                          <a:cs typeface="Times New Roman"/>
                        </a:rPr>
                        <a:t>Cerpen</a:t>
                      </a:r>
                      <a:r>
                        <a:rPr lang="en-US" sz="2400" dirty="0">
                          <a:effectLst/>
                          <a:latin typeface="Calibri"/>
                          <a:ea typeface="Calibri"/>
                          <a:cs typeface="Times New Roman"/>
                        </a:rPr>
                        <a:t> (Tingkat </a:t>
                      </a:r>
                      <a:r>
                        <a:rPr lang="en-US" sz="2400" dirty="0" err="1">
                          <a:effectLst/>
                          <a:latin typeface="Calibri"/>
                          <a:ea typeface="Calibri"/>
                          <a:cs typeface="Times New Roman"/>
                        </a:rPr>
                        <a:t>Internasional</a:t>
                      </a:r>
                      <a:r>
                        <a:rPr lang="en-US" sz="2400" dirty="0">
                          <a:effectLst/>
                          <a:latin typeface="Calibri"/>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400" dirty="0" err="1">
                          <a:effectLst/>
                          <a:latin typeface="+mn-lt"/>
                          <a:ea typeface="Calibri"/>
                          <a:cs typeface="Times New Roman"/>
                        </a:rPr>
                        <a:t>Sesuai</a:t>
                      </a:r>
                      <a:r>
                        <a:rPr lang="en-US" sz="2400" dirty="0">
                          <a:effectLst/>
                          <a:latin typeface="+mn-lt"/>
                          <a:ea typeface="Calibri"/>
                          <a:cs typeface="Times New Roman"/>
                        </a:rPr>
                        <a:t> </a:t>
                      </a:r>
                      <a:r>
                        <a:rPr lang="en-US" sz="2400" dirty="0" err="1">
                          <a:effectLst/>
                          <a:latin typeface="+mn-lt"/>
                          <a:ea typeface="Calibri"/>
                          <a:cs typeface="Times New Roman"/>
                        </a:rPr>
                        <a:t>kegiatan</a:t>
                      </a:r>
                      <a:endParaRPr lang="en-US" sz="24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 </a:t>
                      </a:r>
                      <a:r>
                        <a:rPr lang="en-US" sz="2400" dirty="0" err="1">
                          <a:effectLst/>
                          <a:latin typeface="Calibri"/>
                          <a:ea typeface="Calibri"/>
                          <a:cs typeface="Times New Roman"/>
                        </a:rPr>
                        <a:t>karya</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20</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400" dirty="0">
                          <a:effectLst/>
                          <a:latin typeface="Calibri"/>
                          <a:ea typeface="Calibri"/>
                          <a:cs typeface="Times New Roman"/>
                        </a:rPr>
                        <a:t>14</a:t>
                      </a:r>
                    </a:p>
                  </a:txBody>
                  <a:tcPr marL="68580" marR="68580" marT="0" marB="0" anchor="ctr"/>
                </a:tc>
                <a:tc>
                  <a:txBody>
                    <a:bodyPr/>
                    <a:lstStyle/>
                    <a:p>
                      <a:pPr algn="just">
                        <a:lnSpc>
                          <a:spcPct val="100000"/>
                        </a:lnSpc>
                        <a:spcAft>
                          <a:spcPts val="0"/>
                        </a:spcAft>
                        <a:tabLst>
                          <a:tab pos="228600" algn="l"/>
                        </a:tabLst>
                      </a:pPr>
                      <a:r>
                        <a:rPr lang="en-US" sz="2400" dirty="0" err="1">
                          <a:effectLst/>
                          <a:latin typeface="Calibri"/>
                          <a:ea typeface="Calibri"/>
                          <a:cs typeface="Times New Roman"/>
                        </a:rPr>
                        <a:t>s.d.a</a:t>
                      </a:r>
                      <a:r>
                        <a:rPr lang="en-US" sz="2400" dirty="0">
                          <a:effectLst/>
                          <a:latin typeface="Calibri"/>
                          <a:ea typeface="Calibri"/>
                          <a:cs typeface="Times New Roman"/>
                        </a:rPr>
                        <a:t>. (Tingkat </a:t>
                      </a:r>
                      <a:r>
                        <a:rPr lang="en-US" sz="2400" dirty="0" err="1">
                          <a:effectLst/>
                          <a:latin typeface="Calibri"/>
                          <a:ea typeface="Calibri"/>
                          <a:cs typeface="Times New Roman"/>
                        </a:rPr>
                        <a:t>Nasional</a:t>
                      </a:r>
                      <a:r>
                        <a:rPr lang="en-US" sz="2400" dirty="0">
                          <a:effectLst/>
                          <a:latin typeface="Calibri"/>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400" dirty="0" err="1">
                          <a:effectLst/>
                          <a:latin typeface="+mn-lt"/>
                          <a:ea typeface="Calibri"/>
                          <a:cs typeface="Times New Roman"/>
                        </a:rPr>
                        <a:t>s.d.a</a:t>
                      </a:r>
                      <a:r>
                        <a:rPr lang="en-US" sz="24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400" dirty="0" err="1">
                          <a:effectLst/>
                          <a:latin typeface="Calibri"/>
                          <a:ea typeface="Calibri"/>
                          <a:cs typeface="Times New Roman"/>
                        </a:rPr>
                        <a:t>s.d.a</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15</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400" dirty="0">
                          <a:effectLst/>
                          <a:latin typeface="Calibri"/>
                          <a:ea typeface="Calibri"/>
                          <a:cs typeface="Times New Roman"/>
                        </a:rPr>
                        <a:t>15</a:t>
                      </a:r>
                    </a:p>
                  </a:txBody>
                  <a:tcPr marL="68580" marR="68580" marT="0" marB="0" anchor="ctr"/>
                </a:tc>
                <a:tc>
                  <a:txBody>
                    <a:bodyPr/>
                    <a:lstStyle/>
                    <a:p>
                      <a:pPr algn="just">
                        <a:lnSpc>
                          <a:spcPct val="100000"/>
                        </a:lnSpc>
                        <a:spcAft>
                          <a:spcPts val="0"/>
                        </a:spcAft>
                        <a:tabLst>
                          <a:tab pos="228600" algn="l"/>
                        </a:tabLst>
                      </a:pPr>
                      <a:r>
                        <a:rPr lang="en-US" sz="2400" dirty="0" err="1">
                          <a:effectLst/>
                          <a:latin typeface="Calibri"/>
                          <a:ea typeface="Calibri"/>
                          <a:cs typeface="Times New Roman"/>
                        </a:rPr>
                        <a:t>s.d.a</a:t>
                      </a:r>
                      <a:r>
                        <a:rPr lang="en-US" sz="2400" dirty="0">
                          <a:effectLst/>
                          <a:latin typeface="Calibri"/>
                          <a:ea typeface="Calibri"/>
                          <a:cs typeface="Times New Roman"/>
                        </a:rPr>
                        <a:t>. (Tingkat </a:t>
                      </a:r>
                      <a:r>
                        <a:rPr lang="en-US" sz="2400" dirty="0" err="1">
                          <a:effectLst/>
                          <a:latin typeface="Calibri"/>
                          <a:ea typeface="Calibri"/>
                          <a:cs typeface="Times New Roman"/>
                        </a:rPr>
                        <a:t>Lokal</a:t>
                      </a:r>
                      <a:r>
                        <a:rPr lang="en-US" sz="2400" dirty="0">
                          <a:effectLst/>
                          <a:latin typeface="Calibri"/>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400" dirty="0" err="1">
                          <a:effectLst/>
                          <a:latin typeface="+mn-lt"/>
                          <a:ea typeface="Calibri"/>
                          <a:cs typeface="Times New Roman"/>
                        </a:rPr>
                        <a:t>s.d.a</a:t>
                      </a:r>
                      <a:r>
                        <a:rPr lang="en-US" sz="24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400" dirty="0" err="1">
                          <a:effectLst/>
                          <a:latin typeface="Calibri"/>
                          <a:ea typeface="Calibri"/>
                          <a:cs typeface="Times New Roman"/>
                        </a:rPr>
                        <a:t>s.d.a</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10</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400" dirty="0">
                          <a:effectLst/>
                          <a:latin typeface="Calibri"/>
                          <a:ea typeface="Calibri"/>
                          <a:cs typeface="Times New Roman"/>
                        </a:rPr>
                        <a:t>16</a:t>
                      </a:r>
                    </a:p>
                  </a:txBody>
                  <a:tcPr marL="68580" marR="68580" marT="0" marB="0" anchor="ctr"/>
                </a:tc>
                <a:tc>
                  <a:txBody>
                    <a:bodyPr/>
                    <a:lstStyle/>
                    <a:p>
                      <a:pPr algn="just">
                        <a:lnSpc>
                          <a:spcPct val="100000"/>
                        </a:lnSpc>
                        <a:spcAft>
                          <a:spcPts val="0"/>
                        </a:spcAft>
                        <a:tabLst>
                          <a:tab pos="228600" algn="l"/>
                        </a:tabLst>
                      </a:pPr>
                      <a:r>
                        <a:rPr lang="en-US" sz="2400" dirty="0" err="1">
                          <a:effectLst/>
                          <a:latin typeface="Calibri"/>
                          <a:ea typeface="Calibri"/>
                          <a:cs typeface="Times New Roman"/>
                        </a:rPr>
                        <a:t>Sebagai</a:t>
                      </a:r>
                      <a:r>
                        <a:rPr lang="en-US" sz="2400" dirty="0">
                          <a:effectLst/>
                          <a:latin typeface="Calibri"/>
                          <a:ea typeface="Calibri"/>
                          <a:cs typeface="Times New Roman"/>
                        </a:rPr>
                        <a:t> </a:t>
                      </a:r>
                      <a:r>
                        <a:rPr lang="en-US" sz="2400" dirty="0" err="1">
                          <a:effectLst/>
                          <a:latin typeface="Calibri"/>
                          <a:ea typeface="Calibri"/>
                          <a:cs typeface="Times New Roman"/>
                        </a:rPr>
                        <a:t>Penulis</a:t>
                      </a:r>
                      <a:r>
                        <a:rPr lang="en-US" sz="2400" dirty="0">
                          <a:effectLst/>
                          <a:latin typeface="Calibri"/>
                          <a:ea typeface="Calibri"/>
                          <a:cs typeface="Times New Roman"/>
                        </a:rPr>
                        <a:t> </a:t>
                      </a:r>
                      <a:r>
                        <a:rPr lang="en-US" sz="2400" dirty="0" err="1">
                          <a:effectLst/>
                          <a:latin typeface="Calibri"/>
                          <a:ea typeface="Calibri"/>
                          <a:cs typeface="Times New Roman"/>
                        </a:rPr>
                        <a:t>Buku</a:t>
                      </a:r>
                      <a:r>
                        <a:rPr lang="en-US" sz="2400" dirty="0">
                          <a:effectLst/>
                          <a:latin typeface="Calibri"/>
                          <a:ea typeface="Calibri"/>
                          <a:cs typeface="Times New Roman"/>
                        </a:rPr>
                        <a:t> Kumpulan </a:t>
                      </a:r>
                      <a:r>
                        <a:rPr lang="en-US" sz="2400" dirty="0" err="1">
                          <a:effectLst/>
                          <a:latin typeface="Calibri"/>
                          <a:ea typeface="Calibri"/>
                          <a:cs typeface="Times New Roman"/>
                        </a:rPr>
                        <a:t>Puisi</a:t>
                      </a:r>
                      <a:r>
                        <a:rPr lang="en-US" sz="2400" dirty="0">
                          <a:effectLst/>
                          <a:latin typeface="Calibri"/>
                          <a:ea typeface="Calibri"/>
                          <a:cs typeface="Times New Roman"/>
                        </a:rPr>
                        <a:t> (Tingkat </a:t>
                      </a:r>
                      <a:r>
                        <a:rPr lang="en-US" sz="2400" dirty="0" err="1">
                          <a:effectLst/>
                          <a:latin typeface="Calibri"/>
                          <a:ea typeface="Calibri"/>
                          <a:cs typeface="Times New Roman"/>
                        </a:rPr>
                        <a:t>Internasional</a:t>
                      </a:r>
                      <a:r>
                        <a:rPr lang="en-US" sz="2400" dirty="0">
                          <a:effectLst/>
                          <a:latin typeface="Calibri"/>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400" dirty="0" err="1">
                          <a:effectLst/>
                          <a:latin typeface="+mn-lt"/>
                          <a:ea typeface="Calibri"/>
                          <a:cs typeface="Times New Roman"/>
                        </a:rPr>
                        <a:t>Sesuai</a:t>
                      </a:r>
                      <a:r>
                        <a:rPr lang="en-US" sz="2400" dirty="0">
                          <a:effectLst/>
                          <a:latin typeface="+mn-lt"/>
                          <a:ea typeface="Calibri"/>
                          <a:cs typeface="Times New Roman"/>
                        </a:rPr>
                        <a:t> </a:t>
                      </a:r>
                      <a:r>
                        <a:rPr lang="en-US" sz="2400" dirty="0" err="1">
                          <a:effectLst/>
                          <a:latin typeface="+mn-lt"/>
                          <a:ea typeface="Calibri"/>
                          <a:cs typeface="Times New Roman"/>
                        </a:rPr>
                        <a:t>kegiatan</a:t>
                      </a:r>
                      <a:endParaRPr lang="en-US" sz="24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 </a:t>
                      </a:r>
                      <a:r>
                        <a:rPr lang="en-US" sz="2400" dirty="0" err="1">
                          <a:effectLst/>
                          <a:latin typeface="Calibri"/>
                          <a:ea typeface="Calibri"/>
                          <a:cs typeface="Times New Roman"/>
                        </a:rPr>
                        <a:t>karya</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20</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400" dirty="0">
                          <a:effectLst/>
                          <a:latin typeface="Calibri"/>
                          <a:ea typeface="Calibri"/>
                          <a:cs typeface="Times New Roman"/>
                        </a:rPr>
                        <a:t>17</a:t>
                      </a:r>
                    </a:p>
                  </a:txBody>
                  <a:tcPr marL="68580" marR="68580" marT="0" marB="0" anchor="ctr"/>
                </a:tc>
                <a:tc>
                  <a:txBody>
                    <a:bodyPr/>
                    <a:lstStyle/>
                    <a:p>
                      <a:pPr algn="just">
                        <a:lnSpc>
                          <a:spcPct val="100000"/>
                        </a:lnSpc>
                        <a:spcAft>
                          <a:spcPts val="0"/>
                        </a:spcAft>
                        <a:tabLst>
                          <a:tab pos="228600" algn="l"/>
                        </a:tabLst>
                      </a:pPr>
                      <a:r>
                        <a:rPr lang="en-US" sz="2400" dirty="0" err="1">
                          <a:effectLst/>
                          <a:latin typeface="Calibri"/>
                          <a:ea typeface="Calibri"/>
                          <a:cs typeface="Times New Roman"/>
                        </a:rPr>
                        <a:t>s.d.a</a:t>
                      </a:r>
                      <a:r>
                        <a:rPr lang="en-US" sz="2400" dirty="0">
                          <a:effectLst/>
                          <a:latin typeface="Calibri"/>
                          <a:ea typeface="Calibri"/>
                          <a:cs typeface="Times New Roman"/>
                        </a:rPr>
                        <a:t>. (Tingkat </a:t>
                      </a:r>
                      <a:r>
                        <a:rPr lang="en-US" sz="2400" dirty="0" err="1">
                          <a:effectLst/>
                          <a:latin typeface="Calibri"/>
                          <a:ea typeface="Calibri"/>
                          <a:cs typeface="Times New Roman"/>
                        </a:rPr>
                        <a:t>Nasional</a:t>
                      </a:r>
                      <a:r>
                        <a:rPr lang="en-US" sz="2400" dirty="0">
                          <a:effectLst/>
                          <a:latin typeface="Calibri"/>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400" dirty="0" err="1">
                          <a:effectLst/>
                          <a:latin typeface="+mn-lt"/>
                          <a:ea typeface="Calibri"/>
                          <a:cs typeface="Times New Roman"/>
                        </a:rPr>
                        <a:t>s.d.a</a:t>
                      </a:r>
                      <a:r>
                        <a:rPr lang="en-US" sz="24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400" dirty="0" err="1">
                          <a:effectLst/>
                          <a:latin typeface="Calibri"/>
                          <a:ea typeface="Calibri"/>
                          <a:cs typeface="Times New Roman"/>
                        </a:rPr>
                        <a:t>s.d.a</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15</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400" dirty="0">
                          <a:effectLst/>
                          <a:latin typeface="Calibri"/>
                          <a:ea typeface="Calibri"/>
                          <a:cs typeface="Times New Roman"/>
                        </a:rPr>
                        <a:t>18</a:t>
                      </a:r>
                    </a:p>
                  </a:txBody>
                  <a:tcPr marL="68580" marR="68580" marT="0" marB="0" anchor="ctr"/>
                </a:tc>
                <a:tc>
                  <a:txBody>
                    <a:bodyPr/>
                    <a:lstStyle/>
                    <a:p>
                      <a:pPr algn="just">
                        <a:lnSpc>
                          <a:spcPct val="100000"/>
                        </a:lnSpc>
                        <a:spcAft>
                          <a:spcPts val="0"/>
                        </a:spcAft>
                        <a:tabLst>
                          <a:tab pos="228600" algn="l"/>
                        </a:tabLst>
                      </a:pPr>
                      <a:r>
                        <a:rPr lang="en-US" sz="2400" dirty="0" err="1">
                          <a:effectLst/>
                          <a:latin typeface="Calibri"/>
                          <a:ea typeface="Calibri"/>
                          <a:cs typeface="Times New Roman"/>
                        </a:rPr>
                        <a:t>s.d.a</a:t>
                      </a:r>
                      <a:r>
                        <a:rPr lang="en-US" sz="2400" dirty="0">
                          <a:effectLst/>
                          <a:latin typeface="Calibri"/>
                          <a:ea typeface="Calibri"/>
                          <a:cs typeface="Times New Roman"/>
                        </a:rPr>
                        <a:t>. (Tingkat </a:t>
                      </a:r>
                      <a:r>
                        <a:rPr lang="en-US" sz="2400" dirty="0" err="1">
                          <a:effectLst/>
                          <a:latin typeface="Calibri"/>
                          <a:ea typeface="Calibri"/>
                          <a:cs typeface="Times New Roman"/>
                        </a:rPr>
                        <a:t>Lokal</a:t>
                      </a:r>
                      <a:r>
                        <a:rPr lang="en-US" sz="2400" dirty="0">
                          <a:effectLst/>
                          <a:latin typeface="Calibri"/>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400" dirty="0" err="1">
                          <a:effectLst/>
                          <a:latin typeface="+mn-lt"/>
                          <a:ea typeface="Calibri"/>
                          <a:cs typeface="Times New Roman"/>
                        </a:rPr>
                        <a:t>s.d.a</a:t>
                      </a:r>
                      <a:r>
                        <a:rPr lang="en-US" sz="24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400" dirty="0" err="1">
                          <a:effectLst/>
                          <a:latin typeface="Calibri"/>
                          <a:ea typeface="Calibri"/>
                          <a:cs typeface="Times New Roman"/>
                        </a:rPr>
                        <a:t>s.d.a</a:t>
                      </a:r>
                      <a:endParaRPr lang="en-US" sz="24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400" dirty="0">
                          <a:effectLst/>
                          <a:latin typeface="Calibri"/>
                          <a:ea typeface="Calibri"/>
                          <a:cs typeface="Times New Roman"/>
                        </a:rPr>
                        <a:t>10</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43</a:t>
            </a:fld>
            <a:endParaRPr lang="en-US"/>
          </a:p>
        </p:txBody>
      </p:sp>
    </p:spTree>
    <p:extLst>
      <p:ext uri="{BB962C8B-B14F-4D97-AF65-F5344CB8AC3E}">
        <p14:creationId xmlns:p14="http://schemas.microsoft.com/office/powerpoint/2010/main" val="7193462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119399015"/>
              </p:ext>
            </p:extLst>
          </p:nvPr>
        </p:nvGraphicFramePr>
        <p:xfrm>
          <a:off x="1523999" y="873456"/>
          <a:ext cx="9140945" cy="2621280"/>
        </p:xfrm>
        <a:graphic>
          <a:graphicData uri="http://schemas.openxmlformats.org/drawingml/2006/table">
            <a:tbl>
              <a:tblPr firstRow="1" bandRow="1">
                <a:tableStyleId>{5C22544A-7EE6-4342-B048-85BDC9FD1C3A}</a:tableStyleId>
              </a:tblPr>
              <a:tblGrid>
                <a:gridCol w="9140945">
                  <a:extLst>
                    <a:ext uri="{9D8B030D-6E8A-4147-A177-3AD203B41FA5}">
                      <a16:colId xmlns:a16="http://schemas.microsoft.com/office/drawing/2014/main" val="20000"/>
                    </a:ext>
                  </a:extLst>
                </a:gridCol>
              </a:tblGrid>
              <a:tr h="477252">
                <a:tc>
                  <a:txBody>
                    <a:bodyPr/>
                    <a:lstStyle/>
                    <a:p>
                      <a:pPr algn="ctr"/>
                      <a:r>
                        <a:rPr lang="en-US" sz="2800" baseline="0" dirty="0"/>
                        <a:t>BUKU REFERENSI</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r>
                        <a:rPr lang="en-US" sz="2200" kern="1200" dirty="0" err="1">
                          <a:solidFill>
                            <a:schemeClr val="dk1"/>
                          </a:solidFill>
                          <a:effectLst/>
                          <a:latin typeface="+mn-lt"/>
                          <a:ea typeface="+mn-ea"/>
                          <a:cs typeface="+mn-cs"/>
                        </a:rPr>
                        <a:t>Suatu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tulisan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dalam</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bentuk</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buku</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substansi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pembahasannya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pada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satu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bidang</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ilmu</a:t>
                      </a:r>
                      <a:r>
                        <a:rPr lang="en-US" sz="2200" kern="1200" dirty="0">
                          <a:solidFill>
                            <a:schemeClr val="dk1"/>
                          </a:solidFill>
                          <a:effectLst/>
                          <a:latin typeface="+mn-lt"/>
                          <a:ea typeface="+mn-ea"/>
                          <a:cs typeface="+mn-cs"/>
                        </a:rPr>
                        <a:t>. Isi </a:t>
                      </a:r>
                      <a:r>
                        <a:rPr lang="en-US" sz="2200" kern="1200" dirty="0" err="1">
                          <a:solidFill>
                            <a:schemeClr val="dk1"/>
                          </a:solidFill>
                          <a:effectLst/>
                          <a:latin typeface="+mn-lt"/>
                          <a:ea typeface="+mn-ea"/>
                          <a:cs typeface="+mn-cs"/>
                        </a:rPr>
                        <a:t>tulisan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harus</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memenuhi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syarat-syarat</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sebuah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karya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ilmiah</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utuh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yaitu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adanya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rumusan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masalah</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mengandung</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nilai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kebaruan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metodologi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pemecahan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masalah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dukungan</a:t>
                      </a:r>
                      <a:r>
                        <a:rPr lang="en-US" sz="2200" kern="1200" dirty="0">
                          <a:solidFill>
                            <a:schemeClr val="dk1"/>
                          </a:solidFill>
                          <a:effectLst/>
                          <a:latin typeface="+mn-lt"/>
                          <a:ea typeface="+mn-ea"/>
                          <a:cs typeface="+mn-cs"/>
                        </a:rPr>
                        <a:t> data </a:t>
                      </a:r>
                      <a:r>
                        <a:rPr lang="en-US" sz="2200" kern="1200" dirty="0" err="1">
                          <a:solidFill>
                            <a:schemeClr val="dk1"/>
                          </a:solidFill>
                          <a:effectLst/>
                          <a:latin typeface="+mn-lt"/>
                          <a:ea typeface="+mn-ea"/>
                          <a:cs typeface="+mn-cs"/>
                        </a:rPr>
                        <a:t>atau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teori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mutakhir</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lengkap</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jelas</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serta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ada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kesimpulan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daftar</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pustaka</a:t>
                      </a:r>
                      <a:r>
                        <a:rPr lang="en-US" sz="2200" kern="1200" dirty="0">
                          <a:solidFill>
                            <a:schemeClr val="dk1"/>
                          </a:solidFill>
                          <a:effectLst/>
                          <a:latin typeface="+mn-lt"/>
                          <a:ea typeface="+mn-ea"/>
                          <a:cs typeface="+mn-cs"/>
                        </a:rPr>
                        <a:t>.</a:t>
                      </a: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44</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942724790"/>
              </p:ext>
            </p:extLst>
          </p:nvPr>
        </p:nvGraphicFramePr>
        <p:xfrm>
          <a:off x="1631504" y="3490638"/>
          <a:ext cx="9033440" cy="3024425"/>
        </p:xfrm>
        <a:graphic>
          <a:graphicData uri="http://schemas.openxmlformats.org/drawingml/2006/table">
            <a:tbl>
              <a:tblPr firstRow="1" bandRow="1">
                <a:tableStyleId>{5C22544A-7EE6-4342-B048-85BDC9FD1C3A}</a:tableStyleId>
              </a:tblPr>
              <a:tblGrid>
                <a:gridCol w="9033440">
                  <a:extLst>
                    <a:ext uri="{9D8B030D-6E8A-4147-A177-3AD203B41FA5}">
                      <a16:colId xmlns:a16="http://schemas.microsoft.com/office/drawing/2014/main" val="20000"/>
                    </a:ext>
                  </a:extLst>
                </a:gridCol>
              </a:tblGrid>
              <a:tr h="586025">
                <a:tc>
                  <a:txBody>
                    <a:bodyPr/>
                    <a:lstStyle/>
                    <a:p>
                      <a:pPr algn="ctr"/>
                      <a:r>
                        <a:rPr lang="en-US" sz="2800" baseline="0" dirty="0"/>
                        <a:t>MONOGRAF</a:t>
                      </a:r>
                      <a:endParaRPr lang="en-US" sz="2800" dirty="0"/>
                    </a:p>
                  </a:txBody>
                  <a:tcPr>
                    <a:solidFill>
                      <a:srgbClr val="002060"/>
                    </a:solidFill>
                  </a:tcPr>
                </a:tc>
                <a:extLst>
                  <a:ext uri="{0D108BD9-81ED-4DB2-BD59-A6C34878D82A}">
                    <a16:rowId xmlns:a16="http://schemas.microsoft.com/office/drawing/2014/main" val="10000"/>
                  </a:ext>
                </a:extLst>
              </a:tr>
              <a:tr h="2171737">
                <a:tc>
                  <a:txBody>
                    <a:bodyPr/>
                    <a:lstStyle/>
                    <a:p>
                      <a:r>
                        <a:rPr lang="en-US" sz="2200" kern="1200" dirty="0" err="1">
                          <a:solidFill>
                            <a:schemeClr val="dk1"/>
                          </a:solidFill>
                          <a:effectLst/>
                          <a:latin typeface="+mn-lt"/>
                          <a:ea typeface="+mn-ea"/>
                          <a:cs typeface="+mn-cs"/>
                        </a:rPr>
                        <a:t>suatu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tulisan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ilmiah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dalam</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bentuk</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buku</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substansi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pembahasannya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hanya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pada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satu</a:t>
                      </a:r>
                      <a:r>
                        <a:rPr lang="en-US" sz="2200" kern="1200" dirty="0">
                          <a:solidFill>
                            <a:schemeClr val="dk1"/>
                          </a:solidFill>
                          <a:effectLst/>
                          <a:latin typeface="+mn-lt"/>
                          <a:ea typeface="+mn-ea"/>
                          <a:cs typeface="+mn-cs"/>
                        </a:rPr>
                        <a:t> </a:t>
                      </a:r>
                      <a:r>
                        <a:rPr lang="id-ID" sz="2200" kern="1200" dirty="0">
                          <a:solidFill>
                            <a:schemeClr val="dk1"/>
                          </a:solidFill>
                          <a:effectLst/>
                          <a:latin typeface="+mn-lt"/>
                          <a:ea typeface="+mn-ea"/>
                          <a:cs typeface="+mn-cs"/>
                        </a:rPr>
                        <a:t>topik/</a:t>
                      </a:r>
                      <a:r>
                        <a:rPr lang="en-US" sz="2200" kern="1200" dirty="0" err="1">
                          <a:solidFill>
                            <a:schemeClr val="dk1"/>
                          </a:solidFill>
                          <a:effectLst/>
                          <a:latin typeface="+mn-lt"/>
                          <a:ea typeface="+mn-ea"/>
                          <a:cs typeface="+mn-cs"/>
                        </a:rPr>
                        <a:t>hal</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dalam</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suatu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bidang</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ilmu</a:t>
                      </a:r>
                      <a:r>
                        <a:rPr lang="en-US" sz="2200" kern="1200" dirty="0">
                          <a:solidFill>
                            <a:schemeClr val="dk1"/>
                          </a:solidFill>
                          <a:effectLst/>
                          <a:latin typeface="+mn-lt"/>
                          <a:ea typeface="+mn-ea"/>
                          <a:cs typeface="+mn-cs"/>
                        </a:rPr>
                        <a:t>. Isi </a:t>
                      </a:r>
                      <a:r>
                        <a:rPr lang="en-US" sz="2200" kern="1200" dirty="0" err="1">
                          <a:solidFill>
                            <a:schemeClr val="dk1"/>
                          </a:solidFill>
                          <a:effectLst/>
                          <a:latin typeface="+mn-lt"/>
                          <a:ea typeface="+mn-ea"/>
                          <a:cs typeface="+mn-cs"/>
                        </a:rPr>
                        <a:t>tulisan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harus</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memenuhi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syarat-syarat</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sebuah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karya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ilmiah</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utuh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yaitu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adanya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rumusan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masalah</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mengandung</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nilai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kebaruan</a:t>
                      </a:r>
                      <a:r>
                        <a:rPr lang="en-US" sz="2200" kern="1200" dirty="0">
                          <a:solidFill>
                            <a:schemeClr val="dk1"/>
                          </a:solidFill>
                          <a:effectLst/>
                          <a:latin typeface="+mn-lt"/>
                          <a:ea typeface="+mn-ea"/>
                          <a:cs typeface="+mn-cs"/>
                        </a:rPr>
                        <a:t> (novelty/</a:t>
                      </a:r>
                      <a:r>
                        <a:rPr lang="en-US" sz="2200" kern="1200" dirty="0" err="1">
                          <a:solidFill>
                            <a:schemeClr val="dk1"/>
                          </a:solidFill>
                          <a:effectLst/>
                          <a:latin typeface="+mn-lt"/>
                          <a:ea typeface="+mn-ea"/>
                          <a:cs typeface="+mn-cs"/>
                        </a:rPr>
                        <a:t>ies</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metodologi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pemecahan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masalah</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dukungan</a:t>
                      </a:r>
                      <a:r>
                        <a:rPr lang="en-US" sz="2200" kern="1200" dirty="0">
                          <a:solidFill>
                            <a:schemeClr val="dk1"/>
                          </a:solidFill>
                          <a:effectLst/>
                          <a:latin typeface="+mn-lt"/>
                          <a:ea typeface="+mn-ea"/>
                          <a:cs typeface="+mn-cs"/>
                        </a:rPr>
                        <a:t> data </a:t>
                      </a:r>
                      <a:r>
                        <a:rPr lang="en-US" sz="2200" kern="1200" dirty="0" err="1">
                          <a:solidFill>
                            <a:schemeClr val="dk1"/>
                          </a:solidFill>
                          <a:effectLst/>
                          <a:latin typeface="+mn-lt"/>
                          <a:ea typeface="+mn-ea"/>
                          <a:cs typeface="+mn-cs"/>
                        </a:rPr>
                        <a:t>atau</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teori</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mutakhir</a:t>
                      </a:r>
                      <a:r>
                        <a:rPr lang="en-US" sz="2200" kern="1200" dirty="0">
                          <a:solidFill>
                            <a:schemeClr val="dk1"/>
                          </a:solidFill>
                          <a:effectLst/>
                          <a:latin typeface="+mn-lt"/>
                          <a:ea typeface="+mn-ea"/>
                          <a:cs typeface="+mn-cs"/>
                        </a:rPr>
                        <a:t> yang </a:t>
                      </a:r>
                      <a:r>
                        <a:rPr lang="en-US" sz="2200" kern="1200" dirty="0" err="1">
                          <a:solidFill>
                            <a:schemeClr val="dk1"/>
                          </a:solidFill>
                          <a:effectLst/>
                          <a:latin typeface="+mn-lt"/>
                          <a:ea typeface="+mn-ea"/>
                          <a:cs typeface="+mn-cs"/>
                        </a:rPr>
                        <a:t>lengkap</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jelas</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serta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ada</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kesimpulan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dan</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daftar</a:t>
                      </a:r>
                      <a:r>
                        <a:rPr lang="en-US" sz="2200" kern="1200" dirty="0">
                          <a:solidFill>
                            <a:schemeClr val="dk1"/>
                          </a:solidFill>
                          <a:effectLst/>
                          <a:latin typeface="+mn-lt"/>
                          <a:ea typeface="+mn-ea"/>
                          <a:cs typeface="+mn-cs"/>
                        </a:rPr>
                        <a:t> </a:t>
                      </a:r>
                      <a:r>
                        <a:rPr lang="en-US" sz="2200" kern="1200" dirty="0" err="1">
                          <a:solidFill>
                            <a:schemeClr val="dk1"/>
                          </a:solidFill>
                          <a:effectLst/>
                          <a:latin typeface="+mn-lt"/>
                          <a:ea typeface="+mn-ea"/>
                          <a:cs typeface="+mn-cs"/>
                        </a:rPr>
                        <a:t>pustaka</a:t>
                      </a:r>
                      <a:r>
                        <a:rPr lang="en-US" sz="2200" kern="1200" dirty="0">
                          <a:solidFill>
                            <a:schemeClr val="dk1"/>
                          </a:solidFill>
                          <a:effectLst/>
                          <a:latin typeface="+mn-lt"/>
                          <a:ea typeface="+mn-ea"/>
                          <a:cs typeface="+mn-cs"/>
                        </a:rPr>
                        <a:t>.</a:t>
                      </a:r>
                      <a:endParaRPr lang="en-US" sz="22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46811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sp>
        <p:nvSpPr>
          <p:cNvPr id="3" name="Slide Number Placeholder 2"/>
          <p:cNvSpPr>
            <a:spLocks noGrp="1"/>
          </p:cNvSpPr>
          <p:nvPr>
            <p:ph type="sldNum" sz="quarter" idx="12"/>
          </p:nvPr>
        </p:nvSpPr>
        <p:spPr/>
        <p:txBody>
          <a:bodyPr/>
          <a:lstStyle/>
          <a:p>
            <a:fld id="{F39CD914-836E-48FF-ADCD-1F633A2791FE}" type="slidenum">
              <a:rPr lang="en-US" smtClean="0"/>
              <a:pPr/>
              <a:t>45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829570037"/>
              </p:ext>
            </p:extLst>
          </p:nvPr>
        </p:nvGraphicFramePr>
        <p:xfrm>
          <a:off x="1510145" y="1066800"/>
          <a:ext cx="9154800" cy="4998720"/>
        </p:xfrm>
        <a:graphic>
          <a:graphicData uri="http://schemas.openxmlformats.org/drawingml/2006/table">
            <a:tbl>
              <a:tblPr firstRow="1" bandRow="1">
                <a:tableStyleId>{5C22544A-7EE6-4342-B048-85BDC9FD1C3A}</a:tableStyleId>
              </a:tblPr>
              <a:tblGrid>
                <a:gridCol w="9154800">
                  <a:extLst>
                    <a:ext uri="{9D8B030D-6E8A-4147-A177-3AD203B41FA5}">
                      <a16:colId xmlns:a16="http://schemas.microsoft.com/office/drawing/2014/main" val="20000"/>
                    </a:ext>
                  </a:extLst>
                </a:gridCol>
              </a:tblGrid>
              <a:tr h="477252">
                <a:tc>
                  <a:txBody>
                    <a:bodyPr/>
                    <a:lstStyle/>
                    <a:p>
                      <a:pPr algn="ctr"/>
                      <a:r>
                        <a:rPr lang="en-US" sz="2800" baseline="0" dirty="0"/>
                        <a:t>CIRI BUKU REFERENSI / MONOGRAF</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marL="395288" lvl="4" indent="-395288">
                        <a:buFont typeface="+mj-lt"/>
                        <a:buAutoNum type="arabicPeriod"/>
                      </a:pPr>
                      <a:r>
                        <a:rPr lang="id-ID" sz="2400" kern="1200" dirty="0">
                          <a:solidFill>
                            <a:schemeClr val="dk1"/>
                          </a:solidFill>
                          <a:effectLst/>
                          <a:latin typeface="+mn-lt"/>
                          <a:ea typeface="+mn-ea"/>
                          <a:cs typeface="+mn-cs"/>
                        </a:rPr>
                        <a:t>Isi buku sesuai dengan bidang keilmuan penulis</a:t>
                      </a:r>
                      <a:endParaRPr lang="en-US" sz="2400" kern="1200" dirty="0">
                        <a:solidFill>
                          <a:schemeClr val="dk1"/>
                        </a:solidFill>
                        <a:effectLst/>
                        <a:latin typeface="+mn-lt"/>
                        <a:ea typeface="+mn-ea"/>
                        <a:cs typeface="+mn-cs"/>
                      </a:endParaRPr>
                    </a:p>
                    <a:p>
                      <a:pPr marL="395288" lvl="4" indent="-395288">
                        <a:buFont typeface="+mj-lt"/>
                        <a:buAutoNum type="arabicPeriod"/>
                      </a:pPr>
                      <a:r>
                        <a:rPr lang="id-ID" sz="2400" kern="1200" dirty="0">
                          <a:solidFill>
                            <a:schemeClr val="dk1"/>
                          </a:solidFill>
                          <a:effectLst/>
                          <a:latin typeface="+mn-lt"/>
                          <a:ea typeface="+mn-ea"/>
                          <a:cs typeface="+mn-cs"/>
                        </a:rPr>
                        <a:t>Merupakan hasil penelitian atau pemikiran yang original. Kriteria ini yang membedakan antara buku referensi/</a:t>
                      </a:r>
                      <a:r>
                        <a:rPr lang="en-US" sz="2400" kern="1200" dirty="0">
                          <a:solidFill>
                            <a:schemeClr val="dk1"/>
                          </a:solidFill>
                          <a:effectLst/>
                          <a:latin typeface="+mn-lt"/>
                          <a:ea typeface="+mn-ea"/>
                          <a:cs typeface="+mn-cs"/>
                        </a:rPr>
                        <a:t> </a:t>
                      </a:r>
                      <a:r>
                        <a:rPr lang="id-ID" sz="2400" kern="1200" dirty="0">
                          <a:solidFill>
                            <a:schemeClr val="dk1"/>
                          </a:solidFill>
                          <a:effectLst/>
                          <a:latin typeface="+mn-lt"/>
                          <a:ea typeface="+mn-ea"/>
                          <a:cs typeface="+mn-cs"/>
                        </a:rPr>
                        <a:t>monograf dengan buku ajar</a:t>
                      </a:r>
                      <a:endParaRPr lang="en-US" sz="2400" kern="1200" dirty="0">
                        <a:solidFill>
                          <a:schemeClr val="dk1"/>
                        </a:solidFill>
                        <a:effectLst/>
                        <a:latin typeface="+mn-lt"/>
                        <a:ea typeface="+mn-ea"/>
                        <a:cs typeface="+mn-cs"/>
                      </a:endParaRPr>
                    </a:p>
                    <a:p>
                      <a:pPr marL="395288" lvl="4" indent="-395288">
                        <a:buFont typeface="+mj-lt"/>
                        <a:buAutoNum type="arabicPeriod"/>
                      </a:pPr>
                      <a:r>
                        <a:rPr lang="id-ID" sz="2400" kern="1200" dirty="0">
                          <a:solidFill>
                            <a:schemeClr val="dk1"/>
                          </a:solidFill>
                          <a:effectLst/>
                          <a:latin typeface="+mn-lt"/>
                          <a:ea typeface="+mn-ea"/>
                          <a:cs typeface="+mn-cs"/>
                        </a:rPr>
                        <a:t>Memiliki ISBN</a:t>
                      </a:r>
                      <a:endParaRPr lang="en-US" sz="2400" kern="1200" dirty="0">
                        <a:solidFill>
                          <a:schemeClr val="dk1"/>
                        </a:solidFill>
                        <a:effectLst/>
                        <a:latin typeface="+mn-lt"/>
                        <a:ea typeface="+mn-ea"/>
                        <a:cs typeface="+mn-cs"/>
                      </a:endParaRPr>
                    </a:p>
                    <a:p>
                      <a:pPr marL="395288" lvl="4" indent="-395288">
                        <a:buFont typeface="+mj-lt"/>
                        <a:buAutoNum type="arabicPeriod"/>
                      </a:pPr>
                      <a:r>
                        <a:rPr lang="id-ID" sz="2400" kern="1200" dirty="0">
                          <a:solidFill>
                            <a:schemeClr val="dk1"/>
                          </a:solidFill>
                          <a:effectLst/>
                          <a:latin typeface="+mn-lt"/>
                          <a:ea typeface="+mn-ea"/>
                          <a:cs typeface="+mn-cs"/>
                        </a:rPr>
                        <a:t>Tebal paling sedikit 40 (empat puluh) halaman cetak (menurut format UNESCO).</a:t>
                      </a:r>
                      <a:endParaRPr lang="en-US" sz="2400" kern="1200" dirty="0">
                        <a:solidFill>
                          <a:schemeClr val="dk1"/>
                        </a:solidFill>
                        <a:effectLst/>
                        <a:latin typeface="+mn-lt"/>
                        <a:ea typeface="+mn-ea"/>
                        <a:cs typeface="+mn-cs"/>
                      </a:endParaRPr>
                    </a:p>
                    <a:p>
                      <a:pPr marL="395288" lvl="4" indent="-395288">
                        <a:buFont typeface="+mj-lt"/>
                        <a:buAutoNum type="arabicPeriod"/>
                      </a:pPr>
                      <a:r>
                        <a:rPr lang="id-ID" sz="2400" kern="1200" dirty="0">
                          <a:solidFill>
                            <a:schemeClr val="dk1"/>
                          </a:solidFill>
                          <a:effectLst/>
                          <a:latin typeface="+mn-lt"/>
                          <a:ea typeface="+mn-ea"/>
                          <a:cs typeface="+mn-cs"/>
                        </a:rPr>
                        <a:t>Ukuran : standar, 15 x 23 cm</a:t>
                      </a:r>
                      <a:endParaRPr lang="en-US" sz="2400" kern="1200" dirty="0">
                        <a:solidFill>
                          <a:schemeClr val="dk1"/>
                        </a:solidFill>
                        <a:effectLst/>
                        <a:latin typeface="+mn-lt"/>
                        <a:ea typeface="+mn-ea"/>
                        <a:cs typeface="+mn-cs"/>
                      </a:endParaRPr>
                    </a:p>
                    <a:p>
                      <a:pPr marL="395288" lvl="4" indent="-395288">
                        <a:buFont typeface="+mj-lt"/>
                        <a:buAutoNum type="arabicPeriod"/>
                      </a:pPr>
                      <a:r>
                        <a:rPr lang="id-ID" sz="2400" kern="1200" dirty="0">
                          <a:solidFill>
                            <a:schemeClr val="dk1"/>
                          </a:solidFill>
                          <a:effectLst/>
                          <a:latin typeface="+mn-lt"/>
                          <a:ea typeface="+mn-ea"/>
                          <a:cs typeface="+mn-cs"/>
                        </a:rPr>
                        <a:t>Diterbitkan oleh penerbit Badan Ilmiah/Organisasi</a:t>
                      </a:r>
                      <a:r>
                        <a:rPr lang="en-US" sz="2400" kern="1200" dirty="0">
                          <a:solidFill>
                            <a:schemeClr val="dk1"/>
                          </a:solidFill>
                          <a:effectLst/>
                          <a:latin typeface="+mn-lt"/>
                          <a:ea typeface="+mn-ea"/>
                          <a:cs typeface="+mn-cs"/>
                        </a:rPr>
                        <a:t> </a:t>
                      </a:r>
                      <a:r>
                        <a:rPr lang="id-ID" sz="2400" kern="1200" dirty="0">
                          <a:solidFill>
                            <a:schemeClr val="dk1"/>
                          </a:solidFill>
                          <a:effectLst/>
                          <a:latin typeface="+mn-lt"/>
                          <a:ea typeface="+mn-ea"/>
                          <a:cs typeface="+mn-cs"/>
                        </a:rPr>
                        <a:t>/Perguruan Tinggi</a:t>
                      </a:r>
                      <a:endParaRPr lang="en-US" sz="2400" kern="1200" dirty="0">
                        <a:solidFill>
                          <a:schemeClr val="dk1"/>
                        </a:solidFill>
                        <a:effectLst/>
                        <a:latin typeface="+mn-lt"/>
                        <a:ea typeface="+mn-ea"/>
                        <a:cs typeface="+mn-cs"/>
                      </a:endParaRPr>
                    </a:p>
                    <a:p>
                      <a:pPr marL="395288" lvl="4" indent="-395288">
                        <a:buFont typeface="+mj-lt"/>
                        <a:buAutoNum type="arabicPeriod"/>
                      </a:pPr>
                      <a:r>
                        <a:rPr lang="id-ID" sz="2400" kern="1200" dirty="0">
                          <a:solidFill>
                            <a:schemeClr val="dk1"/>
                          </a:solidFill>
                          <a:effectLst/>
                          <a:latin typeface="+mn-lt"/>
                          <a:ea typeface="+mn-ea"/>
                          <a:cs typeface="+mn-cs"/>
                        </a:rPr>
                        <a:t>Isi tidak menyimpang dari falsafah Pancasila dan Undang-Undang Dasar 1945</a:t>
                      </a:r>
                      <a:endParaRPr lang="en-US" sz="2000"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4829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sp>
        <p:nvSpPr>
          <p:cNvPr id="3" name="Slide Number Placeholder 2"/>
          <p:cNvSpPr>
            <a:spLocks noGrp="1"/>
          </p:cNvSpPr>
          <p:nvPr>
            <p:ph type="sldNum" sz="quarter" idx="12"/>
          </p:nvPr>
        </p:nvSpPr>
        <p:spPr/>
        <p:txBody>
          <a:bodyPr/>
          <a:lstStyle/>
          <a:p>
            <a:fld id="{F39CD914-836E-48FF-ADCD-1F633A2791FE}" type="slidenum">
              <a:rPr lang="en-US" smtClean="0"/>
              <a:pPr/>
              <a:t>46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34576987"/>
              </p:ext>
            </p:extLst>
          </p:nvPr>
        </p:nvGraphicFramePr>
        <p:xfrm>
          <a:off x="1523999" y="990600"/>
          <a:ext cx="9140945" cy="5181600"/>
        </p:xfrm>
        <a:graphic>
          <a:graphicData uri="http://schemas.openxmlformats.org/drawingml/2006/table">
            <a:tbl>
              <a:tblPr firstRow="1" bandRow="1">
                <a:tableStyleId>{5C22544A-7EE6-4342-B048-85BDC9FD1C3A}</a:tableStyleId>
              </a:tblPr>
              <a:tblGrid>
                <a:gridCol w="9140945">
                  <a:extLst>
                    <a:ext uri="{9D8B030D-6E8A-4147-A177-3AD203B41FA5}">
                      <a16:colId xmlns:a16="http://schemas.microsoft.com/office/drawing/2014/main" val="20000"/>
                    </a:ext>
                  </a:extLst>
                </a:gridCol>
              </a:tblGrid>
              <a:tr h="477252">
                <a:tc>
                  <a:txBody>
                    <a:bodyPr/>
                    <a:lstStyle/>
                    <a:p>
                      <a:pPr algn="ctr"/>
                      <a:r>
                        <a:rPr lang="en-US" sz="2800" baseline="0" dirty="0"/>
                        <a:t>KRITERIA JURNAL INTERNASIONAL</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marL="395288" lvl="1" indent="-395288">
                        <a:buFont typeface="+mj-lt"/>
                        <a:buAutoNum type="arabicPeriod"/>
                      </a:pPr>
                      <a:r>
                        <a:rPr lang="id-ID" sz="2000" kern="1200" dirty="0">
                          <a:solidFill>
                            <a:schemeClr val="dk1"/>
                          </a:solidFill>
                          <a:effectLst/>
                          <a:latin typeface="+mn-lt"/>
                          <a:ea typeface="+mn-ea"/>
                          <a:cs typeface="+mn-cs"/>
                        </a:rPr>
                        <a:t>Karya ilmiah yang diterbitkan ditulis </a:t>
                      </a:r>
                      <a:r>
                        <a:rPr lang="id-ID" sz="2000" b="1" kern="1200" dirty="0">
                          <a:solidFill>
                            <a:schemeClr val="dk1"/>
                          </a:solidFill>
                          <a:effectLst/>
                          <a:latin typeface="+mn-lt"/>
                          <a:ea typeface="+mn-ea"/>
                          <a:cs typeface="+mn-cs"/>
                        </a:rPr>
                        <a:t>dengan memenuhi kaidah ilmiah dan etika keilmuan</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Memiliki ISSN</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Ditulis dengan menggunakan bahasa resmi PBB</a:t>
                      </a:r>
                      <a:r>
                        <a:rPr lang="en-US" sz="2000" kern="1200" dirty="0">
                          <a:solidFill>
                            <a:schemeClr val="dk1"/>
                          </a:solidFill>
                          <a:effectLst/>
                          <a:latin typeface="+mn-lt"/>
                          <a:ea typeface="+mn-ea"/>
                          <a:cs typeface="+mn-cs"/>
                        </a:rPr>
                        <a:t> </a:t>
                      </a:r>
                      <a:r>
                        <a:rPr lang="id-ID" sz="2000" kern="1200" dirty="0">
                          <a:solidFill>
                            <a:schemeClr val="dk1"/>
                          </a:solidFill>
                          <a:effectLst/>
                          <a:latin typeface="+mn-lt"/>
                          <a:ea typeface="+mn-ea"/>
                          <a:cs typeface="+mn-cs"/>
                        </a:rPr>
                        <a:t>(Inggris, Perancis, Arab, Rusia, dan Cina)</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Memiliki terbitan versi online</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Dikelola secara profesional </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Editorial Board (Dewan Redaksi) adalah pakar di bidangnya dan biasanya berasal dari berbagai negara.</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Artikel ilmiah yang diterbitkan dalam satu issue berasal dari penulis berbagai negara</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Memuat karya ilmiah dari penulis yang berasal dari berbagai negara dalam setiap penerbitannya</a:t>
                      </a:r>
                      <a:endParaRPr lang="en-US" sz="2000" kern="1200" dirty="0">
                        <a:solidFill>
                          <a:schemeClr val="dk1"/>
                        </a:solidFill>
                        <a:effectLst/>
                        <a:latin typeface="+mn-lt"/>
                        <a:ea typeface="+mn-ea"/>
                        <a:cs typeface="+mn-cs"/>
                      </a:endParaRPr>
                    </a:p>
                    <a:p>
                      <a:pPr marL="395288" lvl="1" indent="-395288">
                        <a:buFont typeface="+mj-lt"/>
                        <a:buAutoNum type="arabicPeriod"/>
                      </a:pPr>
                      <a:r>
                        <a:rPr lang="id-ID" sz="2000" kern="1200" dirty="0">
                          <a:solidFill>
                            <a:schemeClr val="dk1"/>
                          </a:solidFill>
                          <a:effectLst/>
                          <a:latin typeface="+mn-lt"/>
                          <a:ea typeface="+mn-ea"/>
                          <a:cs typeface="+mn-cs"/>
                        </a:rPr>
                        <a:t>Terindek oleh database internasional bereputasi, </a:t>
                      </a:r>
                      <a:r>
                        <a:rPr lang="id-ID" sz="2000" b="1" kern="1200" dirty="0">
                          <a:solidFill>
                            <a:schemeClr val="dk1"/>
                          </a:solidFill>
                          <a:effectLst/>
                          <a:latin typeface="+mn-lt"/>
                          <a:ea typeface="+mn-ea"/>
                          <a:cs typeface="+mn-cs"/>
                        </a:rPr>
                        <a:t>Scopus dan Web of Science</a:t>
                      </a:r>
                      <a:r>
                        <a:rPr lang="en-US" sz="2000" b="1" kern="1200" dirty="0">
                          <a:solidFill>
                            <a:schemeClr val="dk1"/>
                          </a:solidFill>
                          <a:effectLst/>
                          <a:latin typeface="+mn-lt"/>
                          <a:ea typeface="+mn-ea"/>
                          <a:cs typeface="+mn-cs"/>
                        </a:rPr>
                        <a:t>.</a:t>
                      </a:r>
                      <a:endParaRPr lang="en-US" sz="2000" b="1" kern="1200" dirty="0">
                        <a:solidFill>
                          <a:schemeClr val="tx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07565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978587665"/>
              </p:ext>
            </p:extLst>
          </p:nvPr>
        </p:nvGraphicFramePr>
        <p:xfrm>
          <a:off x="1510145" y="944880"/>
          <a:ext cx="9867389" cy="4267200"/>
        </p:xfrm>
        <a:graphic>
          <a:graphicData uri="http://schemas.openxmlformats.org/drawingml/2006/table">
            <a:tbl>
              <a:tblPr firstRow="1" bandRow="1">
                <a:tableStyleId>{5C22544A-7EE6-4342-B048-85BDC9FD1C3A}</a:tableStyleId>
              </a:tblPr>
              <a:tblGrid>
                <a:gridCol w="9867389">
                  <a:extLst>
                    <a:ext uri="{9D8B030D-6E8A-4147-A177-3AD203B41FA5}">
                      <a16:colId xmlns:a16="http://schemas.microsoft.com/office/drawing/2014/main" val="20000"/>
                    </a:ext>
                  </a:extLst>
                </a:gridCol>
              </a:tblGrid>
              <a:tr h="477252">
                <a:tc>
                  <a:txBody>
                    <a:bodyPr/>
                    <a:lstStyle/>
                    <a:p>
                      <a:pPr algn="ctr"/>
                      <a:r>
                        <a:rPr lang="en-US" sz="2800" baseline="0" dirty="0"/>
                        <a:t>JURNAL INTERNASIONAL BEREPUTASI</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lvl="0" algn="just"/>
                      <a:r>
                        <a:rPr lang="en-US" sz="2400" kern="1200" dirty="0">
                          <a:solidFill>
                            <a:schemeClr val="dk1"/>
                          </a:solidFill>
                          <a:effectLst/>
                          <a:latin typeface="+mn-lt"/>
                          <a:ea typeface="+mn-ea"/>
                          <a:cs typeface="+mn-cs"/>
                        </a:rPr>
                        <a:t>J</a:t>
                      </a:r>
                      <a:r>
                        <a:rPr lang="id-ID" sz="2400" kern="1200" dirty="0">
                          <a:solidFill>
                            <a:schemeClr val="dk1"/>
                          </a:solidFill>
                          <a:effectLst/>
                          <a:latin typeface="+mn-lt"/>
                          <a:ea typeface="+mn-ea"/>
                          <a:cs typeface="+mn-cs"/>
                        </a:rPr>
                        <a:t>urnal yang memenuhi kriteria jurnal internasional dengan kriteria tambahan terindek oleh </a:t>
                      </a:r>
                      <a:r>
                        <a:rPr lang="id-ID" sz="2400" b="1" kern="1200" dirty="0">
                          <a:solidFill>
                            <a:srgbClr val="FF0000"/>
                          </a:solidFill>
                          <a:effectLst/>
                          <a:latin typeface="+mn-lt"/>
                          <a:ea typeface="+mn-ea"/>
                          <a:cs typeface="+mn-cs"/>
                        </a:rPr>
                        <a:t>database internasional bereputasi (Web of Science, Scopus, atau Microsoft Academic Search</a:t>
                      </a:r>
                      <a:r>
                        <a:rPr lang="id-ID" sz="2400" kern="1200" dirty="0">
                          <a:solidFill>
                            <a:schemeClr val="dk1"/>
                          </a:solidFill>
                          <a:effectLst/>
                          <a:latin typeface="+mn-lt"/>
                          <a:ea typeface="+mn-ea"/>
                          <a:cs typeface="+mn-cs"/>
                        </a:rPr>
                        <a:t>) dan mempunyai </a:t>
                      </a:r>
                      <a:r>
                        <a:rPr lang="id-ID" sz="2400" b="1" kern="1200" dirty="0">
                          <a:solidFill>
                            <a:srgbClr val="FF0000"/>
                          </a:solidFill>
                          <a:effectLst/>
                          <a:latin typeface="+mn-lt"/>
                          <a:ea typeface="+mn-ea"/>
                          <a:cs typeface="+mn-cs"/>
                        </a:rPr>
                        <a:t>faktor dampak (</a:t>
                      </a:r>
                      <a:r>
                        <a:rPr lang="id-ID" sz="2400" b="1" i="1" kern="1200" dirty="0">
                          <a:solidFill>
                            <a:srgbClr val="FF0000"/>
                          </a:solidFill>
                          <a:effectLst/>
                          <a:latin typeface="+mn-lt"/>
                          <a:ea typeface="+mn-ea"/>
                          <a:cs typeface="+mn-cs"/>
                        </a:rPr>
                        <a:t>impact factor</a:t>
                      </a:r>
                      <a:r>
                        <a:rPr lang="id-ID" sz="2400" b="1" kern="1200" dirty="0">
                          <a:solidFill>
                            <a:srgbClr val="FF0000"/>
                          </a:solidFill>
                          <a:effectLst/>
                          <a:latin typeface="+mn-lt"/>
                          <a:ea typeface="+mn-ea"/>
                          <a:cs typeface="+mn-cs"/>
                        </a:rPr>
                        <a:t>) </a:t>
                      </a:r>
                      <a:r>
                        <a:rPr lang="id-ID" sz="2400" kern="1200" dirty="0">
                          <a:solidFill>
                            <a:schemeClr val="dk1"/>
                          </a:solidFill>
                          <a:effectLst/>
                          <a:latin typeface="+mn-lt"/>
                          <a:ea typeface="+mn-ea"/>
                          <a:cs typeface="+mn-cs"/>
                        </a:rPr>
                        <a:t>dari ISI Web of Science (Thomson Reuters) atau Scimago Journal Rank (SJR). </a:t>
                      </a:r>
                    </a:p>
                    <a:p>
                      <a:pPr lvl="0" algn="just"/>
                      <a:endParaRPr lang="id-ID" sz="2400" kern="1200" dirty="0">
                        <a:solidFill>
                          <a:schemeClr val="dk1"/>
                        </a:solidFill>
                        <a:effectLst/>
                        <a:latin typeface="+mn-lt"/>
                        <a:ea typeface="+mn-ea"/>
                        <a:cs typeface="+mn-cs"/>
                      </a:endParaRPr>
                    </a:p>
                    <a:p>
                      <a:pPr lvl="0" algn="just"/>
                      <a:r>
                        <a:rPr lang="id-ID" sz="2400" kern="1200" dirty="0">
                          <a:solidFill>
                            <a:schemeClr val="dk1"/>
                          </a:solidFill>
                          <a:effectLst/>
                          <a:latin typeface="+mn-lt"/>
                          <a:ea typeface="+mn-ea"/>
                          <a:cs typeface="+mn-cs"/>
                        </a:rPr>
                        <a:t>Jurnal ini mempunyai urutan tertinggi dalam penilaian karya ilmiah dengan nilai maksimal 40</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Tetapi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bila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jurnal</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tersebut</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belum</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memiliki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faktor</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dampak</a:t>
                      </a:r>
                      <a:r>
                        <a:rPr lang="en-US" sz="2400" kern="1200" dirty="0">
                          <a:solidFill>
                            <a:schemeClr val="dk1"/>
                          </a:solidFill>
                          <a:effectLst/>
                          <a:latin typeface="+mn-lt"/>
                          <a:ea typeface="+mn-ea"/>
                          <a:cs typeface="+mn-cs"/>
                        </a:rPr>
                        <a:t> (impact factor), </a:t>
                      </a:r>
                      <a:r>
                        <a:rPr lang="en-US" sz="2400" kern="1200" dirty="0" err="1">
                          <a:solidFill>
                            <a:schemeClr val="dk1"/>
                          </a:solidFill>
                          <a:effectLst/>
                          <a:latin typeface="+mn-lt"/>
                          <a:ea typeface="+mn-ea"/>
                          <a:cs typeface="+mn-cs"/>
                        </a:rPr>
                        <a:t>maka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penilaiannya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menempati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urutan</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kedua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dengan</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nilai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maksimal</a:t>
                      </a:r>
                      <a:r>
                        <a:rPr lang="en-US" sz="2400" kern="1200" dirty="0">
                          <a:solidFill>
                            <a:schemeClr val="dk1"/>
                          </a:solidFill>
                          <a:effectLst/>
                          <a:latin typeface="+mn-lt"/>
                          <a:ea typeface="+mn-ea"/>
                          <a:cs typeface="+mn-cs"/>
                        </a:rPr>
                        <a:t> 30.</a:t>
                      </a: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47</a:t>
            </a:fld>
            <a:endParaRPr lang="en-US"/>
          </a:p>
        </p:txBody>
      </p:sp>
    </p:spTree>
    <p:extLst>
      <p:ext uri="{BB962C8B-B14F-4D97-AF65-F5344CB8AC3E}">
        <p14:creationId xmlns:p14="http://schemas.microsoft.com/office/powerpoint/2010/main" val="555996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21980"/>
            <a:ext cx="7263344" cy="540547"/>
          </a:xfrm>
        </p:spPr>
        <p:txBody>
          <a:bodyPr>
            <a:normAutofit fontScale="90000"/>
          </a:bodyPr>
          <a:lstStyle/>
          <a:p>
            <a:r>
              <a:rPr lang="en-US"/>
              <a:t>JURNAL INTERNASIONAL BEREPUTASI</a:t>
            </a:r>
          </a:p>
        </p:txBody>
      </p:sp>
      <p:sp>
        <p:nvSpPr>
          <p:cNvPr id="3" name="Content Placeholder 2"/>
          <p:cNvSpPr>
            <a:spLocks noGrp="1"/>
          </p:cNvSpPr>
          <p:nvPr>
            <p:ph idx="1"/>
          </p:nvPr>
        </p:nvSpPr>
        <p:spPr>
          <a:xfrm>
            <a:off x="2589212" y="1366787"/>
            <a:ext cx="8915400" cy="4544435"/>
          </a:xfrm>
        </p:spPr>
        <p:txBody>
          <a:bodyPr/>
          <a:lstStyle/>
          <a:p>
            <a:r>
              <a:rPr lang="en-US" dirty="0" err="1"/>
              <a:t>Jurnal</a:t>
            </a:r>
            <a:r>
              <a:rPr lang="en-US" dirty="0"/>
              <a:t> </a:t>
            </a:r>
            <a:r>
              <a:rPr lang="en-US" dirty="0" err="1"/>
              <a:t>Nasional</a:t>
            </a:r>
            <a:r>
              <a:rPr lang="en-US" dirty="0"/>
              <a:t> </a:t>
            </a:r>
            <a:r>
              <a:rPr lang="en-US" dirty="0" err="1"/>
              <a:t>Terakreditasi</a:t>
            </a:r>
            <a:r>
              <a:rPr lang="en-US" dirty="0"/>
              <a:t> yang </a:t>
            </a:r>
            <a:r>
              <a:rPr lang="en-US" dirty="0" err="1"/>
              <a:t>terindeks</a:t>
            </a:r>
            <a:r>
              <a:rPr lang="en-US" dirty="0"/>
              <a:t> di DOAJ </a:t>
            </a:r>
            <a:r>
              <a:rPr lang="en-US" dirty="0" err="1"/>
              <a:t>dan</a:t>
            </a:r>
            <a:r>
              <a:rPr lang="en-US" dirty="0"/>
              <a:t> </a:t>
            </a:r>
            <a:r>
              <a:rPr lang="en-US" dirty="0" err="1"/>
              <a:t>mendapat</a:t>
            </a:r>
            <a:r>
              <a:rPr lang="en-US" dirty="0"/>
              <a:t> </a:t>
            </a:r>
            <a:r>
              <a:rPr lang="en-US" dirty="0" err="1"/>
              <a:t>tanda</a:t>
            </a:r>
            <a:r>
              <a:rPr lang="en-US" dirty="0"/>
              <a:t> </a:t>
            </a:r>
            <a:r>
              <a:rPr lang="en-US" i="1" dirty="0"/>
              <a:t>green thick</a:t>
            </a:r>
            <a:r>
              <a:rPr lang="en-US" dirty="0"/>
              <a:t> (</a:t>
            </a:r>
            <a:r>
              <a:rPr lang="en-US" dirty="0">
                <a:solidFill>
                  <a:srgbClr val="92D050"/>
                </a:solidFill>
              </a:rPr>
              <a:t>✔️</a:t>
            </a:r>
            <a:r>
              <a:rPr lang="en-US" dirty="0"/>
              <a:t>) </a:t>
            </a:r>
            <a:r>
              <a:rPr lang="en-US" dirty="0" err="1"/>
              <a:t>dan</a:t>
            </a:r>
            <a:r>
              <a:rPr lang="en-US" dirty="0"/>
              <a:t> </a:t>
            </a:r>
            <a:r>
              <a:rPr lang="en-US" i="1" dirty="0"/>
              <a:t>seal</a:t>
            </a:r>
            <a:r>
              <a:rPr lang="en-US" dirty="0"/>
              <a:t>, </a:t>
            </a:r>
            <a:r>
              <a:rPr lang="en-US" dirty="0" err="1"/>
              <a:t>dikategorikan</a:t>
            </a:r>
            <a:r>
              <a:rPr lang="en-US" dirty="0"/>
              <a:t> </a:t>
            </a:r>
            <a:r>
              <a:rPr lang="en-US" dirty="0" err="1"/>
              <a:t>sebagai</a:t>
            </a:r>
            <a:r>
              <a:rPr lang="en-US" dirty="0"/>
              <a:t> </a:t>
            </a:r>
            <a:r>
              <a:rPr lang="en-US" dirty="0" err="1"/>
              <a:t>jurnal</a:t>
            </a:r>
            <a:r>
              <a:rPr lang="en-US" dirty="0"/>
              <a:t> </a:t>
            </a:r>
            <a:r>
              <a:rPr lang="en-US" dirty="0" err="1"/>
              <a:t>internasional</a:t>
            </a:r>
            <a:r>
              <a:rPr lang="en-US" dirty="0"/>
              <a:t> </a:t>
            </a:r>
            <a:r>
              <a:rPr lang="en-US" dirty="0" err="1"/>
              <a:t>bereputasi</a:t>
            </a:r>
            <a:r>
              <a:rPr lang="en-US" dirty="0"/>
              <a:t>.</a:t>
            </a:r>
          </a:p>
        </p:txBody>
      </p:sp>
    </p:spTree>
    <p:extLst>
      <p:ext uri="{BB962C8B-B14F-4D97-AF65-F5344CB8AC3E}">
        <p14:creationId xmlns:p14="http://schemas.microsoft.com/office/powerpoint/2010/main" val="19872310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30922"/>
          </a:xfrm>
          <a:solidFill>
            <a:srgbClr val="92D050"/>
          </a:solidFill>
        </p:spPr>
        <p:txBody>
          <a:bodyPr>
            <a:normAutofit fontScale="90000"/>
          </a:bodyPr>
          <a:lstStyle/>
          <a:p>
            <a:pPr algn="ctr"/>
            <a:r>
              <a:rPr lang="en-US" b="1" dirty="0">
                <a:solidFill>
                  <a:srgbClr val="FFFF00"/>
                </a:solidFill>
              </a:rPr>
              <a:t>JURNAL NASIONAL TERAKREDITASI LIPI</a:t>
            </a:r>
          </a:p>
        </p:txBody>
      </p:sp>
      <p:sp>
        <p:nvSpPr>
          <p:cNvPr id="3" name="Content Placeholder 2"/>
          <p:cNvSpPr>
            <a:spLocks noGrp="1"/>
          </p:cNvSpPr>
          <p:nvPr>
            <p:ph idx="1"/>
          </p:nvPr>
        </p:nvSpPr>
        <p:spPr>
          <a:xfrm>
            <a:off x="2589212" y="1645920"/>
            <a:ext cx="8915400" cy="4265302"/>
          </a:xfrm>
        </p:spPr>
        <p:txBody>
          <a:bodyPr>
            <a:normAutofit/>
          </a:bodyPr>
          <a:lstStyle/>
          <a:p>
            <a:r>
              <a:rPr lang="en-US" sz="2400" dirty="0" err="1"/>
              <a:t>Jurnal</a:t>
            </a:r>
            <a:r>
              <a:rPr lang="en-US" sz="2400" dirty="0"/>
              <a:t> </a:t>
            </a:r>
            <a:r>
              <a:rPr lang="en-US" sz="2400" dirty="0" err="1"/>
              <a:t>nasional</a:t>
            </a:r>
            <a:r>
              <a:rPr lang="en-US" sz="2400" dirty="0"/>
              <a:t> </a:t>
            </a:r>
            <a:r>
              <a:rPr lang="en-US" sz="2400" dirty="0" err="1"/>
              <a:t>terakreditasi</a:t>
            </a:r>
            <a:r>
              <a:rPr lang="en-US" sz="2400" dirty="0"/>
              <a:t> LIPI </a:t>
            </a:r>
            <a:r>
              <a:rPr lang="en-US" sz="2400" dirty="0" err="1"/>
              <a:t>dinilai</a:t>
            </a:r>
            <a:r>
              <a:rPr lang="en-US" sz="2400" dirty="0"/>
              <a:t> </a:t>
            </a:r>
            <a:r>
              <a:rPr lang="en-US" sz="2400" dirty="0" err="1"/>
              <a:t>sama</a:t>
            </a:r>
            <a:r>
              <a:rPr lang="en-US" sz="2400" dirty="0"/>
              <a:t> </a:t>
            </a:r>
            <a:r>
              <a:rPr lang="en-US" sz="2400" dirty="0" err="1"/>
              <a:t>dengan</a:t>
            </a:r>
            <a:r>
              <a:rPr lang="en-US" sz="2400" dirty="0"/>
              <a:t> </a:t>
            </a:r>
            <a:r>
              <a:rPr lang="en-US" sz="2400" dirty="0" err="1"/>
              <a:t>jurnal</a:t>
            </a:r>
            <a:r>
              <a:rPr lang="en-US" sz="2400" dirty="0"/>
              <a:t> </a:t>
            </a:r>
            <a:r>
              <a:rPr lang="en-US" sz="2400" dirty="0" err="1"/>
              <a:t>nasional</a:t>
            </a:r>
            <a:r>
              <a:rPr lang="en-US" sz="2400" dirty="0"/>
              <a:t> </a:t>
            </a:r>
            <a:r>
              <a:rPr lang="en-US" sz="2400" dirty="0" err="1"/>
              <a:t>terakreditasi</a:t>
            </a:r>
            <a:r>
              <a:rPr lang="en-US" sz="2400" dirty="0"/>
              <a:t> </a:t>
            </a:r>
            <a:r>
              <a:rPr lang="en-US" sz="2400" dirty="0" err="1"/>
              <a:t>Kemenristekdikti</a:t>
            </a:r>
            <a:r>
              <a:rPr lang="en-US" sz="2400" dirty="0"/>
              <a:t>.</a:t>
            </a:r>
          </a:p>
        </p:txBody>
      </p:sp>
    </p:spTree>
    <p:extLst>
      <p:ext uri="{BB962C8B-B14F-4D97-AF65-F5344CB8AC3E}">
        <p14:creationId xmlns:p14="http://schemas.microsoft.com/office/powerpoint/2010/main" val="175000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07988" y="115048"/>
            <a:ext cx="8619353" cy="954107"/>
          </a:xfrm>
          <a:prstGeom prst="rect">
            <a:avLst/>
          </a:prstGeom>
          <a:noFill/>
        </p:spPr>
        <p:txBody>
          <a:bodyPr wrap="square" rtlCol="0">
            <a:spAutoFit/>
          </a:bodyPr>
          <a:lstStyle/>
          <a:p>
            <a:pPr algn="ctr"/>
            <a:r>
              <a:rPr lang="id-ID" sz="2800" dirty="0"/>
              <a:t>JABATAN AKADEMIK DOSEN NASIONAL</a:t>
            </a:r>
          </a:p>
          <a:p>
            <a:pPr algn="ctr"/>
            <a:r>
              <a:rPr lang="id-ID" sz="2800" dirty="0"/>
              <a:t>KEMENTERIAN RISTEK DAN PENDIDIKAN TINGGI</a:t>
            </a:r>
          </a:p>
        </p:txBody>
      </p:sp>
      <p:sp>
        <p:nvSpPr>
          <p:cNvPr id="8" name="TextBox 7"/>
          <p:cNvSpPr txBox="1"/>
          <p:nvPr/>
        </p:nvSpPr>
        <p:spPr>
          <a:xfrm>
            <a:off x="4254178" y="1069155"/>
            <a:ext cx="3526972" cy="584775"/>
          </a:xfrm>
          <a:prstGeom prst="rect">
            <a:avLst/>
          </a:prstGeom>
          <a:noFill/>
        </p:spPr>
        <p:txBody>
          <a:bodyPr wrap="square" rtlCol="0">
            <a:spAutoFit/>
          </a:bodyPr>
          <a:lstStyle/>
          <a:p>
            <a:pPr algn="ctr"/>
            <a:r>
              <a:rPr lang="id-ID" sz="1600" dirty="0"/>
              <a:t>Sumber: forlap.ristekdikti.go.id</a:t>
            </a:r>
          </a:p>
          <a:p>
            <a:pPr algn="ctr"/>
            <a:r>
              <a:rPr lang="id-ID" sz="1600" dirty="0"/>
              <a:t>Tgl, 1 Juni 2016</a:t>
            </a:r>
          </a:p>
        </p:txBody>
      </p:sp>
      <p:graphicFrame>
        <p:nvGraphicFramePr>
          <p:cNvPr id="7" name="Chart 6"/>
          <p:cNvGraphicFramePr>
            <a:graphicFrameLocks/>
          </p:cNvGraphicFramePr>
          <p:nvPr>
            <p:extLst>
              <p:ext uri="{D42A27DB-BD31-4B8C-83A1-F6EECF244321}">
                <p14:modId xmlns:p14="http://schemas.microsoft.com/office/powerpoint/2010/main" val="452825171"/>
              </p:ext>
            </p:extLst>
          </p:nvPr>
        </p:nvGraphicFramePr>
        <p:xfrm>
          <a:off x="787399" y="592101"/>
          <a:ext cx="9956801" cy="60047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72310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1587" y="31896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3200" y="965863"/>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703512" y="31896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794292538"/>
              </p:ext>
            </p:extLst>
          </p:nvPr>
        </p:nvGraphicFramePr>
        <p:xfrm>
          <a:off x="1524000" y="1484784"/>
          <a:ext cx="9154799" cy="4971514"/>
        </p:xfrm>
        <a:graphic>
          <a:graphicData uri="http://schemas.openxmlformats.org/drawingml/2006/table">
            <a:tbl>
              <a:tblPr firstRow="1" bandRow="1">
                <a:tableStyleId>{5C22544A-7EE6-4342-B048-85BDC9FD1C3A}</a:tableStyleId>
              </a:tblPr>
              <a:tblGrid>
                <a:gridCol w="9154799">
                  <a:extLst>
                    <a:ext uri="{9D8B030D-6E8A-4147-A177-3AD203B41FA5}">
                      <a16:colId xmlns:a16="http://schemas.microsoft.com/office/drawing/2014/main" val="20000"/>
                    </a:ext>
                  </a:extLst>
                </a:gridCol>
              </a:tblGrid>
              <a:tr h="571052">
                <a:tc>
                  <a:txBody>
                    <a:bodyPr/>
                    <a:lstStyle/>
                    <a:p>
                      <a:pPr algn="ctr"/>
                      <a:r>
                        <a:rPr lang="en-US" sz="2800" baseline="0" dirty="0"/>
                        <a:t>JURNAL INTERNASIONAL</a:t>
                      </a:r>
                      <a:endParaRPr lang="en-US" sz="2800" dirty="0"/>
                    </a:p>
                  </a:txBody>
                  <a:tcPr>
                    <a:solidFill>
                      <a:srgbClr val="002060"/>
                    </a:solidFill>
                  </a:tcPr>
                </a:tc>
                <a:extLst>
                  <a:ext uri="{0D108BD9-81ED-4DB2-BD59-A6C34878D82A}">
                    <a16:rowId xmlns:a16="http://schemas.microsoft.com/office/drawing/2014/main" val="10000"/>
                  </a:ext>
                </a:extLst>
              </a:tr>
              <a:tr h="4400462">
                <a:tc>
                  <a:txBody>
                    <a:bodyPr/>
                    <a:lstStyle/>
                    <a:p>
                      <a:pPr lvl="0" algn="just"/>
                      <a:r>
                        <a:rPr lang="id-ID" sz="3200" kern="1200" dirty="0">
                          <a:solidFill>
                            <a:schemeClr val="dk1"/>
                          </a:solidFill>
                          <a:effectLst/>
                          <a:latin typeface="+mn-lt"/>
                          <a:ea typeface="+mn-ea"/>
                          <a:cs typeface="+mn-cs"/>
                        </a:rPr>
                        <a:t>Jurnal yang memenuhi kriteria jurnal internasional yang belum terindek pada database internasional bereputasi (Web of Science, Scopus, atau Microsoft Academic Search) namun telah terindek pada database internasional seperti DOAJ, CABI, Copernicus, </a:t>
                      </a:r>
                      <a:r>
                        <a:rPr lang="id-ID" sz="3200" kern="1200" dirty="0" err="1">
                          <a:solidFill>
                            <a:schemeClr val="dk1"/>
                          </a:solidFill>
                          <a:effectLst/>
                          <a:latin typeface="+mn-lt"/>
                          <a:ea typeface="+mn-ea"/>
                          <a:cs typeface="+mn-cs"/>
                        </a:rPr>
                        <a:t>Ebscho</a:t>
                      </a:r>
                      <a:r>
                        <a:rPr lang="id-ID" sz="3200" kern="1200" dirty="0">
                          <a:solidFill>
                            <a:schemeClr val="dk1"/>
                          </a:solidFill>
                          <a:effectLst/>
                          <a:latin typeface="+mn-lt"/>
                          <a:ea typeface="+mn-ea"/>
                          <a:cs typeface="+mn-cs"/>
                        </a:rPr>
                        <a:t> dapat dinilai sebagai jurnal internasional dengan nilai maksimal 20.</a:t>
                      </a:r>
                      <a:endParaRPr lang="en-US" sz="32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50</a:t>
            </a:fld>
            <a:endParaRPr lang="en-US"/>
          </a:p>
        </p:txBody>
      </p:sp>
    </p:spTree>
    <p:extLst>
      <p:ext uri="{BB962C8B-B14F-4D97-AF65-F5344CB8AC3E}">
        <p14:creationId xmlns:p14="http://schemas.microsoft.com/office/powerpoint/2010/main" val="3247639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333582338"/>
              </p:ext>
            </p:extLst>
          </p:nvPr>
        </p:nvGraphicFramePr>
        <p:xfrm>
          <a:off x="1524000" y="1127760"/>
          <a:ext cx="9298898" cy="4876800"/>
        </p:xfrm>
        <a:graphic>
          <a:graphicData uri="http://schemas.openxmlformats.org/drawingml/2006/table">
            <a:tbl>
              <a:tblPr firstRow="1" bandRow="1">
                <a:tableStyleId>{5C22544A-7EE6-4342-B048-85BDC9FD1C3A}</a:tableStyleId>
              </a:tblPr>
              <a:tblGrid>
                <a:gridCol w="9298898">
                  <a:extLst>
                    <a:ext uri="{9D8B030D-6E8A-4147-A177-3AD203B41FA5}">
                      <a16:colId xmlns:a16="http://schemas.microsoft.com/office/drawing/2014/main" val="20000"/>
                    </a:ext>
                  </a:extLst>
                </a:gridCol>
              </a:tblGrid>
              <a:tr h="477252">
                <a:tc>
                  <a:txBody>
                    <a:bodyPr/>
                    <a:lstStyle/>
                    <a:p>
                      <a:pPr algn="ctr"/>
                      <a:r>
                        <a:rPr lang="en-US" sz="2800" baseline="0" dirty="0"/>
                        <a:t>JURNAL EDISI KHUSUS</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lvl="0" algn="just"/>
                      <a:r>
                        <a:rPr lang="id-ID" sz="2800" kern="1200" dirty="0">
                          <a:solidFill>
                            <a:schemeClr val="dk1"/>
                          </a:solidFill>
                          <a:effectLst/>
                          <a:latin typeface="+mn-lt"/>
                          <a:ea typeface="+mn-ea"/>
                          <a:cs typeface="+mn-cs"/>
                        </a:rPr>
                        <a:t>Publikasi pada Jurnal internasional edisi khusus atau jurnal ilmiah nasional terakreditasi edisi khusus yang memuat artikel yang disajikan dalam sebuah seminar/simposium/lokakarya dapat dinilai sama dengan jurnal edisi normal (bukan edisi khusus) namun tidak dapat digunakan untuk memenuhi syarat publikasi kenaikan jabatan akademik. Perlu ditekankan, edisi khusus ini harus diproses seperti pada penerbitan non edisi khusus (terbitan normal) dan memenuhi syarat-syarat karya ilmiah.</a:t>
                      </a:r>
                      <a:endParaRPr lang="en-US" sz="28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51</a:t>
            </a:fld>
            <a:endParaRPr lang="en-US"/>
          </a:p>
        </p:txBody>
      </p:sp>
    </p:spTree>
    <p:extLst>
      <p:ext uri="{BB962C8B-B14F-4D97-AF65-F5344CB8AC3E}">
        <p14:creationId xmlns:p14="http://schemas.microsoft.com/office/powerpoint/2010/main" val="1557892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0150109"/>
              </p:ext>
            </p:extLst>
          </p:nvPr>
        </p:nvGraphicFramePr>
        <p:xfrm>
          <a:off x="1510145" y="914400"/>
          <a:ext cx="9432675" cy="5538358"/>
        </p:xfrm>
        <a:graphic>
          <a:graphicData uri="http://schemas.openxmlformats.org/drawingml/2006/table">
            <a:tbl>
              <a:tblPr firstRow="1" bandRow="1">
                <a:tableStyleId>{5C22544A-7EE6-4342-B048-85BDC9FD1C3A}</a:tableStyleId>
              </a:tblPr>
              <a:tblGrid>
                <a:gridCol w="9432675">
                  <a:extLst>
                    <a:ext uri="{9D8B030D-6E8A-4147-A177-3AD203B41FA5}">
                      <a16:colId xmlns:a16="http://schemas.microsoft.com/office/drawing/2014/main" val="20000"/>
                    </a:ext>
                  </a:extLst>
                </a:gridCol>
              </a:tblGrid>
              <a:tr h="496182">
                <a:tc>
                  <a:txBody>
                    <a:bodyPr/>
                    <a:lstStyle/>
                    <a:p>
                      <a:pPr algn="ctr"/>
                      <a:r>
                        <a:rPr lang="en-US" sz="2800" baseline="0" dirty="0"/>
                        <a:t>KRITERIA PENULIS JURNAL</a:t>
                      </a:r>
                      <a:endParaRPr lang="en-US" sz="2800" dirty="0"/>
                    </a:p>
                  </a:txBody>
                  <a:tcPr>
                    <a:solidFill>
                      <a:srgbClr val="002060"/>
                    </a:solidFill>
                  </a:tcPr>
                </a:tc>
                <a:extLst>
                  <a:ext uri="{0D108BD9-81ED-4DB2-BD59-A6C34878D82A}">
                    <a16:rowId xmlns:a16="http://schemas.microsoft.com/office/drawing/2014/main" val="10000"/>
                  </a:ext>
                </a:extLst>
              </a:tr>
              <a:tr h="5020198">
                <a:tc>
                  <a:txBody>
                    <a:bodyPr/>
                    <a:lstStyle/>
                    <a:p>
                      <a:pPr lvl="0"/>
                      <a:r>
                        <a:rPr lang="en-US" sz="2600" kern="1200" dirty="0" err="1">
                          <a:solidFill>
                            <a:schemeClr val="dk1"/>
                          </a:solidFill>
                          <a:effectLst/>
                          <a:latin typeface="+mn-lt"/>
                          <a:ea typeface="+mn-ea"/>
                          <a:cs typeface="+mn-cs"/>
                        </a:rPr>
                        <a:t>Penulis</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karya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ilmiah</a:t>
                      </a:r>
                      <a:r>
                        <a:rPr lang="en-US" sz="2600" kern="1200" dirty="0">
                          <a:solidFill>
                            <a:schemeClr val="dk1"/>
                          </a:solidFill>
                          <a:effectLst/>
                          <a:latin typeface="+mn-lt"/>
                          <a:ea typeface="+mn-ea"/>
                          <a:cs typeface="+mn-cs"/>
                        </a:rPr>
                        <a:t> yang </a:t>
                      </a:r>
                      <a:r>
                        <a:rPr lang="en-US" sz="2600" kern="1200" dirty="0" err="1">
                          <a:solidFill>
                            <a:schemeClr val="dk1"/>
                          </a:solidFill>
                          <a:effectLst/>
                          <a:latin typeface="+mn-lt"/>
                          <a:ea typeface="+mn-ea"/>
                          <a:cs typeface="+mn-cs"/>
                        </a:rPr>
                        <a:t>dipublikasikan</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pada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jurnal</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ilmiah</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nasional</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nasional</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terakreditasi</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internasional</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dan</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internasional</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bereputasi</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terdiri</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atas</a:t>
                      </a:r>
                      <a:r>
                        <a:rPr lang="en-US" sz="2600" kern="1200" dirty="0">
                          <a:solidFill>
                            <a:schemeClr val="dk1"/>
                          </a:solidFill>
                          <a:effectLst/>
                          <a:latin typeface="+mn-lt"/>
                          <a:ea typeface="+mn-ea"/>
                          <a:cs typeface="+mn-cs"/>
                        </a:rPr>
                        <a:t>:</a:t>
                      </a:r>
                    </a:p>
                    <a:p>
                      <a:pPr marL="514350" lvl="0" indent="-514350">
                        <a:buFont typeface="+mj-lt"/>
                        <a:buAutoNum type="arabicPeriod"/>
                      </a:pPr>
                      <a:r>
                        <a:rPr lang="en-US" sz="2600" b="1" kern="1200" dirty="0" err="1">
                          <a:solidFill>
                            <a:srgbClr val="FF0000"/>
                          </a:solidFill>
                          <a:effectLst/>
                          <a:latin typeface="+mn-lt"/>
                          <a:ea typeface="+mn-ea"/>
                          <a:cs typeface="+mn-cs"/>
                        </a:rPr>
                        <a:t>Penulis</a:t>
                      </a:r>
                      <a:r>
                        <a:rPr lang="en-US" sz="2600" b="1" kern="1200" dirty="0">
                          <a:solidFill>
                            <a:srgbClr val="FF0000"/>
                          </a:solidFill>
                          <a:effectLst/>
                          <a:latin typeface="+mn-lt"/>
                          <a:ea typeface="+mn-ea"/>
                          <a:cs typeface="+mn-cs"/>
                        </a:rPr>
                        <a:t> </a:t>
                      </a:r>
                      <a:r>
                        <a:rPr lang="en-US" sz="2600" b="1" kern="1200" dirty="0" err="1">
                          <a:solidFill>
                            <a:srgbClr val="FF0000"/>
                          </a:solidFill>
                          <a:effectLst/>
                          <a:latin typeface="+mn-lt"/>
                          <a:ea typeface="+mn-ea"/>
                          <a:cs typeface="+mn-cs"/>
                        </a:rPr>
                        <a:t>pertama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adalah</a:t>
                      </a:r>
                      <a:r>
                        <a:rPr lang="en-US" sz="2600" kern="1200" dirty="0">
                          <a:solidFill>
                            <a:schemeClr val="dk1"/>
                          </a:solidFill>
                          <a:effectLst/>
                          <a:latin typeface="+mn-lt"/>
                          <a:ea typeface="+mn-ea"/>
                          <a:cs typeface="+mn-cs"/>
                        </a:rPr>
                        <a:t> yang </a:t>
                      </a:r>
                      <a:r>
                        <a:rPr lang="en-US" sz="2600" kern="1200" dirty="0" err="1">
                          <a:solidFill>
                            <a:schemeClr val="dk1"/>
                          </a:solidFill>
                          <a:effectLst/>
                          <a:latin typeface="+mn-lt"/>
                          <a:ea typeface="+mn-ea"/>
                          <a:cs typeface="+mn-cs"/>
                        </a:rPr>
                        <a:t>disebut</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pertama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dalam</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setiap</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karya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ilmiah</a:t>
                      </a:r>
                      <a:r>
                        <a:rPr lang="en-US" sz="2600" kern="1200" dirty="0">
                          <a:solidFill>
                            <a:schemeClr val="dk1"/>
                          </a:solidFill>
                          <a:effectLst/>
                          <a:latin typeface="+mn-lt"/>
                          <a:ea typeface="+mn-ea"/>
                          <a:cs typeface="+mn-cs"/>
                        </a:rPr>
                        <a:t>.</a:t>
                      </a:r>
                    </a:p>
                    <a:p>
                      <a:pPr marL="514350" lvl="0" indent="-514350">
                        <a:buFont typeface="+mj-lt"/>
                        <a:buAutoNum type="arabicPeriod"/>
                      </a:pPr>
                      <a:r>
                        <a:rPr lang="en-US" sz="2600" b="1" kern="1200" dirty="0" err="1">
                          <a:solidFill>
                            <a:srgbClr val="FF0000"/>
                          </a:solidFill>
                          <a:effectLst/>
                          <a:latin typeface="+mn-lt"/>
                          <a:ea typeface="+mn-ea"/>
                          <a:cs typeface="+mn-cs"/>
                        </a:rPr>
                        <a:t>Penulis</a:t>
                      </a:r>
                      <a:r>
                        <a:rPr lang="en-US" sz="2600" b="1" kern="1200" dirty="0">
                          <a:solidFill>
                            <a:srgbClr val="FF0000"/>
                          </a:solidFill>
                          <a:effectLst/>
                          <a:latin typeface="+mn-lt"/>
                          <a:ea typeface="+mn-ea"/>
                          <a:cs typeface="+mn-cs"/>
                        </a:rPr>
                        <a:t> </a:t>
                      </a:r>
                      <a:r>
                        <a:rPr lang="en-US" sz="2600" b="1" kern="1200" dirty="0" err="1">
                          <a:solidFill>
                            <a:srgbClr val="FF0000"/>
                          </a:solidFill>
                          <a:effectLst/>
                          <a:latin typeface="+mn-lt"/>
                          <a:ea typeface="+mn-ea"/>
                          <a:cs typeface="+mn-cs"/>
                        </a:rPr>
                        <a:t>pendamping</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adalah</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penulis</a:t>
                      </a:r>
                      <a:r>
                        <a:rPr lang="en-US" sz="2600" kern="1200" dirty="0">
                          <a:solidFill>
                            <a:schemeClr val="dk1"/>
                          </a:solidFill>
                          <a:effectLst/>
                          <a:latin typeface="+mn-lt"/>
                          <a:ea typeface="+mn-ea"/>
                          <a:cs typeface="+mn-cs"/>
                        </a:rPr>
                        <a:t> yang </a:t>
                      </a:r>
                      <a:r>
                        <a:rPr lang="en-US" sz="2600" kern="1200" dirty="0" err="1">
                          <a:solidFill>
                            <a:schemeClr val="dk1"/>
                          </a:solidFill>
                          <a:effectLst/>
                          <a:latin typeface="+mn-lt"/>
                          <a:ea typeface="+mn-ea"/>
                          <a:cs typeface="+mn-cs"/>
                        </a:rPr>
                        <a:t>disebut</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ke</a:t>
                      </a:r>
                      <a:r>
                        <a:rPr lang="en-US" sz="2600" kern="1200" dirty="0">
                          <a:solidFill>
                            <a:schemeClr val="dk1"/>
                          </a:solidFill>
                          <a:effectLst/>
                          <a:latin typeface="+mn-lt"/>
                          <a:ea typeface="+mn-ea"/>
                          <a:cs typeface="+mn-cs"/>
                        </a:rPr>
                        <a:t> 2 (</a:t>
                      </a:r>
                      <a:r>
                        <a:rPr lang="en-US" sz="2600" kern="1200" dirty="0" err="1">
                          <a:solidFill>
                            <a:schemeClr val="dk1"/>
                          </a:solidFill>
                          <a:effectLst/>
                          <a:latin typeface="+mn-lt"/>
                          <a:ea typeface="+mn-ea"/>
                          <a:cs typeface="+mn-cs"/>
                        </a:rPr>
                        <a:t>dua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dan</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seterusnya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dalam</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setiap</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karya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ilmiah</a:t>
                      </a:r>
                      <a:r>
                        <a:rPr lang="en-US" sz="2600" kern="1200" dirty="0">
                          <a:solidFill>
                            <a:schemeClr val="dk1"/>
                          </a:solidFill>
                          <a:effectLst/>
                          <a:latin typeface="+mn-lt"/>
                          <a:ea typeface="+mn-ea"/>
                          <a:cs typeface="+mn-cs"/>
                        </a:rPr>
                        <a:t>.</a:t>
                      </a:r>
                    </a:p>
                    <a:p>
                      <a:pPr marL="514350" lvl="0" indent="-514350">
                        <a:buFont typeface="+mj-lt"/>
                        <a:buAutoNum type="arabicPeriod"/>
                      </a:pPr>
                      <a:r>
                        <a:rPr lang="en-US" sz="2600" b="1" kern="1200" dirty="0" err="1">
                          <a:solidFill>
                            <a:srgbClr val="FF0000"/>
                          </a:solidFill>
                          <a:effectLst/>
                          <a:latin typeface="+mn-lt"/>
                          <a:ea typeface="+mn-ea"/>
                          <a:cs typeface="+mn-cs"/>
                        </a:rPr>
                        <a:t>Penulis</a:t>
                      </a:r>
                      <a:r>
                        <a:rPr lang="en-US" sz="2600" b="1" kern="1200" dirty="0">
                          <a:solidFill>
                            <a:srgbClr val="FF0000"/>
                          </a:solidFill>
                          <a:effectLst/>
                          <a:latin typeface="+mn-lt"/>
                          <a:ea typeface="+mn-ea"/>
                          <a:cs typeface="+mn-cs"/>
                        </a:rPr>
                        <a:t> </a:t>
                      </a:r>
                      <a:r>
                        <a:rPr lang="en-US" sz="2600" b="1" kern="1200" dirty="0" err="1">
                          <a:solidFill>
                            <a:srgbClr val="FF0000"/>
                          </a:solidFill>
                          <a:effectLst/>
                          <a:latin typeface="+mn-lt"/>
                          <a:ea typeface="+mn-ea"/>
                          <a:cs typeface="+mn-cs"/>
                        </a:rPr>
                        <a:t>korespondensi</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adalah</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penulis</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pertama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atau</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penulis</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pendamping</a:t>
                      </a:r>
                      <a:r>
                        <a:rPr lang="en-US" sz="2600" kern="1200" dirty="0">
                          <a:solidFill>
                            <a:schemeClr val="dk1"/>
                          </a:solidFill>
                          <a:effectLst/>
                          <a:latin typeface="+mn-lt"/>
                          <a:ea typeface="+mn-ea"/>
                          <a:cs typeface="+mn-cs"/>
                        </a:rPr>
                        <a:t> yang </a:t>
                      </a:r>
                      <a:r>
                        <a:rPr lang="en-US" sz="2600" kern="1200" dirty="0" err="1">
                          <a:solidFill>
                            <a:schemeClr val="dk1"/>
                          </a:solidFill>
                          <a:effectLst/>
                          <a:latin typeface="+mn-lt"/>
                          <a:ea typeface="+mn-ea"/>
                          <a:cs typeface="+mn-cs"/>
                        </a:rPr>
                        <a:t>bertanggung</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jawab</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untuk</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korespondensi</a:t>
                      </a:r>
                      <a:r>
                        <a:rPr lang="en-US" sz="2600" kern="1200" dirty="0">
                          <a:solidFill>
                            <a:schemeClr val="dk1"/>
                          </a:solidFill>
                          <a:effectLst/>
                          <a:latin typeface="+mn-lt"/>
                          <a:ea typeface="+mn-ea"/>
                          <a:cs typeface="+mn-cs"/>
                        </a:rPr>
                        <a:t>.</a:t>
                      </a:r>
                    </a:p>
                    <a:p>
                      <a:pPr marL="514350" lvl="0" indent="-514350">
                        <a:buFont typeface="+mj-lt"/>
                        <a:buAutoNum type="arabicPeriod"/>
                      </a:pPr>
                      <a:r>
                        <a:rPr lang="en-US" sz="2600" b="1" kern="1200" dirty="0" err="1">
                          <a:solidFill>
                            <a:srgbClr val="FF0000"/>
                          </a:solidFill>
                          <a:effectLst/>
                          <a:latin typeface="+mn-lt"/>
                          <a:ea typeface="+mn-ea"/>
                          <a:cs typeface="+mn-cs"/>
                        </a:rPr>
                        <a:t>Penulis</a:t>
                      </a:r>
                      <a:r>
                        <a:rPr lang="en-US" sz="2600" b="1" kern="1200" dirty="0">
                          <a:solidFill>
                            <a:srgbClr val="FF0000"/>
                          </a:solidFill>
                          <a:effectLst/>
                          <a:latin typeface="+mn-lt"/>
                          <a:ea typeface="+mn-ea"/>
                          <a:cs typeface="+mn-cs"/>
                        </a:rPr>
                        <a:t> </a:t>
                      </a:r>
                      <a:r>
                        <a:rPr lang="en-US" sz="2600" b="1" kern="1200" dirty="0" err="1">
                          <a:solidFill>
                            <a:srgbClr val="FF0000"/>
                          </a:solidFill>
                          <a:effectLst/>
                          <a:latin typeface="+mn-lt"/>
                          <a:ea typeface="+mn-ea"/>
                          <a:cs typeface="+mn-cs"/>
                        </a:rPr>
                        <a:t>utama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adalah</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penulis</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pertama</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dan</a:t>
                      </a:r>
                      <a:r>
                        <a:rPr lang="en-US" sz="2600" kern="1200" dirty="0">
                          <a:solidFill>
                            <a:schemeClr val="dk1"/>
                          </a:solidFill>
                          <a:effectLst/>
                          <a:latin typeface="+mn-lt"/>
                          <a:ea typeface="+mn-ea"/>
                          <a:cs typeface="+mn-cs"/>
                        </a:rPr>
                        <a:t>/</a:t>
                      </a:r>
                      <a:r>
                        <a:rPr lang="en-US" sz="2600" kern="1200" dirty="0" err="1">
                          <a:solidFill>
                            <a:schemeClr val="dk1"/>
                          </a:solidFill>
                          <a:effectLst/>
                          <a:latin typeface="+mn-lt"/>
                          <a:ea typeface="+mn-ea"/>
                          <a:cs typeface="+mn-cs"/>
                        </a:rPr>
                        <a:t>atau</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penulis</a:t>
                      </a:r>
                      <a:r>
                        <a:rPr lang="en-US" sz="2600" kern="1200" dirty="0">
                          <a:solidFill>
                            <a:schemeClr val="dk1"/>
                          </a:solidFill>
                          <a:effectLst/>
                          <a:latin typeface="+mn-lt"/>
                          <a:ea typeface="+mn-ea"/>
                          <a:cs typeface="+mn-cs"/>
                        </a:rPr>
                        <a:t> </a:t>
                      </a:r>
                      <a:r>
                        <a:rPr lang="en-US" sz="2600" kern="1200" dirty="0" err="1">
                          <a:solidFill>
                            <a:schemeClr val="dk1"/>
                          </a:solidFill>
                          <a:effectLst/>
                          <a:latin typeface="+mn-lt"/>
                          <a:ea typeface="+mn-ea"/>
                          <a:cs typeface="+mn-cs"/>
                        </a:rPr>
                        <a:t>korespondensi</a:t>
                      </a:r>
                      <a:endParaRPr lang="en-US" sz="26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52</a:t>
            </a:fld>
            <a:endParaRPr lang="en-US"/>
          </a:p>
        </p:txBody>
      </p:sp>
    </p:spTree>
    <p:extLst>
      <p:ext uri="{BB962C8B-B14F-4D97-AF65-F5344CB8AC3E}">
        <p14:creationId xmlns:p14="http://schemas.microsoft.com/office/powerpoint/2010/main" val="231602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703512"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859031536"/>
              </p:ext>
            </p:extLst>
          </p:nvPr>
        </p:nvGraphicFramePr>
        <p:xfrm>
          <a:off x="1510145" y="914400"/>
          <a:ext cx="9687507" cy="5730240"/>
        </p:xfrm>
        <a:graphic>
          <a:graphicData uri="http://schemas.openxmlformats.org/drawingml/2006/table">
            <a:tbl>
              <a:tblPr firstRow="1" bandRow="1">
                <a:tableStyleId>{5C22544A-7EE6-4342-B048-85BDC9FD1C3A}</a:tableStyleId>
              </a:tblPr>
              <a:tblGrid>
                <a:gridCol w="9687507">
                  <a:extLst>
                    <a:ext uri="{9D8B030D-6E8A-4147-A177-3AD203B41FA5}">
                      <a16:colId xmlns:a16="http://schemas.microsoft.com/office/drawing/2014/main" val="20000"/>
                    </a:ext>
                  </a:extLst>
                </a:gridCol>
              </a:tblGrid>
              <a:tr h="477252">
                <a:tc>
                  <a:txBody>
                    <a:bodyPr/>
                    <a:lstStyle/>
                    <a:p>
                      <a:pPr algn="ctr"/>
                      <a:r>
                        <a:rPr lang="en-US" sz="2800" baseline="0" dirty="0"/>
                        <a:t>HAK PATEN / HAK KEKAYAAN INTELEKTUAL (HKI)</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lvl="0" algn="just"/>
                      <a:r>
                        <a:rPr lang="id-ID" sz="2800" kern="1200" dirty="0">
                          <a:solidFill>
                            <a:schemeClr val="dk1"/>
                          </a:solidFill>
                          <a:effectLst/>
                          <a:latin typeface="+mn-lt"/>
                          <a:ea typeface="+mn-ea"/>
                          <a:cs typeface="+mn-cs"/>
                        </a:rPr>
                        <a:t>Membuat rancangan dan karya teknologi yang</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memperoleh</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hak</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kekayaan</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intelektual</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berupa</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rancangan</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dan</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karya</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teknologi</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berupa</a:t>
                      </a:r>
                      <a:r>
                        <a:rPr lang="en-US" sz="2800" kern="1200" dirty="0">
                          <a:solidFill>
                            <a:schemeClr val="dk1"/>
                          </a:solidFill>
                          <a:effectLst/>
                          <a:latin typeface="+mn-lt"/>
                          <a:ea typeface="+mn-ea"/>
                          <a:cs typeface="+mn-cs"/>
                        </a:rPr>
                        <a:t> </a:t>
                      </a:r>
                      <a:r>
                        <a:rPr lang="id-ID" sz="2800" kern="1200" dirty="0">
                          <a:solidFill>
                            <a:schemeClr val="dk1"/>
                          </a:solidFill>
                          <a:effectLst/>
                          <a:latin typeface="+mn-lt"/>
                          <a:ea typeface="+mn-ea"/>
                          <a:cs typeface="+mn-cs"/>
                        </a:rPr>
                        <a:t>hak cipta/</a:t>
                      </a:r>
                      <a:r>
                        <a:rPr lang="en-US" sz="2800" kern="1200" dirty="0" err="1">
                          <a:solidFill>
                            <a:schemeClr val="dk1"/>
                          </a:solidFill>
                          <a:effectLst/>
                          <a:latin typeface="+mn-lt"/>
                          <a:ea typeface="+mn-ea"/>
                          <a:cs typeface="+mn-cs"/>
                        </a:rPr>
                        <a:t>hak</a:t>
                      </a:r>
                      <a:r>
                        <a:rPr lang="en-US" sz="2800" kern="1200" dirty="0">
                          <a:solidFill>
                            <a:schemeClr val="dk1"/>
                          </a:solidFill>
                          <a:effectLst/>
                          <a:latin typeface="+mn-lt"/>
                          <a:ea typeface="+mn-ea"/>
                          <a:cs typeface="+mn-cs"/>
                        </a:rPr>
                        <a:t> paten </a:t>
                      </a:r>
                      <a:r>
                        <a:rPr lang="id-ID" sz="2800" kern="1200" dirty="0">
                          <a:solidFill>
                            <a:schemeClr val="dk1"/>
                          </a:solidFill>
                          <a:effectLst/>
                          <a:latin typeface="+mn-lt"/>
                          <a:ea typeface="+mn-ea"/>
                          <a:cs typeface="+mn-cs"/>
                        </a:rPr>
                        <a:t>dari badan atau instansi yang berwenang pada tingkat:</a:t>
                      </a:r>
                      <a:endParaRPr lang="en-US" sz="2800" kern="1200" dirty="0">
                        <a:solidFill>
                          <a:schemeClr val="dk1"/>
                        </a:solidFill>
                        <a:effectLst/>
                        <a:latin typeface="+mn-lt"/>
                        <a:ea typeface="+mn-ea"/>
                        <a:cs typeface="+mn-cs"/>
                      </a:endParaRPr>
                    </a:p>
                    <a:p>
                      <a:pPr marL="514350" indent="-514350" algn="just">
                        <a:buFont typeface="+mj-lt"/>
                        <a:buAutoNum type="arabicPeriod"/>
                      </a:pPr>
                      <a:r>
                        <a:rPr lang="id-ID" sz="2800" kern="1200" dirty="0">
                          <a:solidFill>
                            <a:schemeClr val="dk1"/>
                          </a:solidFill>
                          <a:effectLst/>
                          <a:latin typeface="+mn-lt"/>
                          <a:ea typeface="+mn-ea"/>
                          <a:cs typeface="+mn-cs"/>
                        </a:rPr>
                        <a:t>Internasional adalah mendapat sertifikasi ha</a:t>
                      </a:r>
                      <a:r>
                        <a:rPr lang="en-US" sz="2800" kern="1200" dirty="0">
                          <a:solidFill>
                            <a:schemeClr val="dk1"/>
                          </a:solidFill>
                          <a:effectLst/>
                          <a:latin typeface="+mn-lt"/>
                          <a:ea typeface="+mn-ea"/>
                          <a:cs typeface="+mn-cs"/>
                        </a:rPr>
                        <a:t>k </a:t>
                      </a:r>
                      <a:r>
                        <a:rPr lang="en-US" sz="2800" kern="1200" dirty="0" err="1">
                          <a:solidFill>
                            <a:schemeClr val="dk1"/>
                          </a:solidFill>
                          <a:effectLst/>
                          <a:latin typeface="+mn-lt"/>
                          <a:ea typeface="+mn-ea"/>
                          <a:cs typeface="+mn-cs"/>
                        </a:rPr>
                        <a:t>kekayaan</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intelektual</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hak</a:t>
                      </a:r>
                      <a:r>
                        <a:rPr lang="en-US" sz="2800" kern="1200" dirty="0">
                          <a:solidFill>
                            <a:schemeClr val="dk1"/>
                          </a:solidFill>
                          <a:effectLst/>
                          <a:latin typeface="+mn-lt"/>
                          <a:ea typeface="+mn-ea"/>
                          <a:cs typeface="+mn-cs"/>
                        </a:rPr>
                        <a:t> </a:t>
                      </a:r>
                      <a:r>
                        <a:rPr lang="id-ID" sz="2800" kern="1200" dirty="0">
                          <a:solidFill>
                            <a:schemeClr val="dk1"/>
                          </a:solidFill>
                          <a:effectLst/>
                          <a:latin typeface="+mn-lt"/>
                          <a:ea typeface="+mn-ea"/>
                          <a:cs typeface="+mn-cs"/>
                        </a:rPr>
                        <a:t>cipta/</a:t>
                      </a:r>
                      <a:r>
                        <a:rPr lang="en-US" sz="2800" kern="1200" dirty="0">
                          <a:solidFill>
                            <a:schemeClr val="dk1"/>
                          </a:solidFill>
                          <a:effectLst/>
                          <a:latin typeface="+mn-lt"/>
                          <a:ea typeface="+mn-ea"/>
                          <a:cs typeface="+mn-cs"/>
                        </a:rPr>
                        <a:t> </a:t>
                      </a:r>
                      <a:r>
                        <a:rPr lang="id-ID" sz="2800" kern="1200" dirty="0">
                          <a:solidFill>
                            <a:schemeClr val="dk1"/>
                          </a:solidFill>
                          <a:effectLst/>
                          <a:latin typeface="+mn-lt"/>
                          <a:ea typeface="+mn-ea"/>
                          <a:cs typeface="+mn-cs"/>
                        </a:rPr>
                        <a:t>hak </a:t>
                      </a:r>
                      <a:r>
                        <a:rPr lang="en-US" sz="2800" kern="1200" dirty="0">
                          <a:solidFill>
                            <a:schemeClr val="dk1"/>
                          </a:solidFill>
                          <a:effectLst/>
                          <a:latin typeface="+mn-lt"/>
                          <a:ea typeface="+mn-ea"/>
                          <a:cs typeface="+mn-cs"/>
                        </a:rPr>
                        <a:t>paten) </a:t>
                      </a:r>
                      <a:r>
                        <a:rPr lang="id-ID" sz="2800" kern="1200" dirty="0">
                          <a:solidFill>
                            <a:schemeClr val="dk1"/>
                          </a:solidFill>
                          <a:effectLst/>
                          <a:latin typeface="+mn-lt"/>
                          <a:ea typeface="+mn-ea"/>
                          <a:cs typeface="+mn-cs"/>
                        </a:rPr>
                        <a:t>dari badan atau instansi yang berwenang untuk tingkat internasional.</a:t>
                      </a:r>
                      <a:endParaRPr lang="en-US" sz="2800" kern="1200" dirty="0">
                        <a:solidFill>
                          <a:schemeClr val="dk1"/>
                        </a:solidFill>
                        <a:effectLst/>
                        <a:latin typeface="+mn-lt"/>
                        <a:ea typeface="+mn-ea"/>
                        <a:cs typeface="+mn-cs"/>
                      </a:endParaRPr>
                    </a:p>
                    <a:p>
                      <a:pPr marL="514350" indent="-514350" algn="just">
                        <a:buFont typeface="+mj-lt"/>
                        <a:buAutoNum type="arabicPeriod"/>
                      </a:pPr>
                      <a:r>
                        <a:rPr lang="id-ID" sz="2800" kern="1200" dirty="0">
                          <a:solidFill>
                            <a:schemeClr val="dk1"/>
                          </a:solidFill>
                          <a:effectLst/>
                          <a:latin typeface="+mn-lt"/>
                          <a:ea typeface="+mn-ea"/>
                          <a:cs typeface="+mn-cs"/>
                        </a:rPr>
                        <a:t>Nasional adalah mendapat sertifikasi hak</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kekayaan</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intelektual</a:t>
                      </a:r>
                      <a:r>
                        <a:rPr lang="en-US" sz="2800" kern="1200" dirty="0">
                          <a:solidFill>
                            <a:schemeClr val="dk1"/>
                          </a:solidFill>
                          <a:effectLst/>
                          <a:latin typeface="+mn-lt"/>
                          <a:ea typeface="+mn-ea"/>
                          <a:cs typeface="+mn-cs"/>
                        </a:rPr>
                        <a:t> (</a:t>
                      </a:r>
                      <a:r>
                        <a:rPr lang="en-US" sz="2800" kern="1200" dirty="0" err="1">
                          <a:solidFill>
                            <a:schemeClr val="dk1"/>
                          </a:solidFill>
                          <a:effectLst/>
                          <a:latin typeface="+mn-lt"/>
                          <a:ea typeface="+mn-ea"/>
                          <a:cs typeface="+mn-cs"/>
                        </a:rPr>
                        <a:t>hak</a:t>
                      </a:r>
                      <a:r>
                        <a:rPr lang="id-ID" sz="2800" kern="1200" dirty="0">
                          <a:solidFill>
                            <a:schemeClr val="dk1"/>
                          </a:solidFill>
                          <a:effectLst/>
                          <a:latin typeface="+mn-lt"/>
                          <a:ea typeface="+mn-ea"/>
                          <a:cs typeface="+mn-cs"/>
                        </a:rPr>
                        <a:t> cipta/hak </a:t>
                      </a:r>
                      <a:r>
                        <a:rPr lang="en-US" sz="2800" kern="1200" dirty="0">
                          <a:solidFill>
                            <a:schemeClr val="dk1"/>
                          </a:solidFill>
                          <a:effectLst/>
                          <a:latin typeface="+mn-lt"/>
                          <a:ea typeface="+mn-ea"/>
                          <a:cs typeface="+mn-cs"/>
                        </a:rPr>
                        <a:t>paten) </a:t>
                      </a:r>
                      <a:r>
                        <a:rPr lang="id-ID" sz="2800" kern="1200" dirty="0">
                          <a:solidFill>
                            <a:schemeClr val="dk1"/>
                          </a:solidFill>
                          <a:effectLst/>
                          <a:latin typeface="+mn-lt"/>
                          <a:ea typeface="+mn-ea"/>
                          <a:cs typeface="+mn-cs"/>
                        </a:rPr>
                        <a:t>dari badan atau instansi yang berwenang untuk tingkat nasional.</a:t>
                      </a:r>
                      <a:endParaRPr lang="en-US" sz="28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53</a:t>
            </a:fld>
            <a:endParaRPr lang="en-US"/>
          </a:p>
        </p:txBody>
      </p:sp>
    </p:spTree>
    <p:extLst>
      <p:ext uri="{BB962C8B-B14F-4D97-AF65-F5344CB8AC3E}">
        <p14:creationId xmlns:p14="http://schemas.microsoft.com/office/powerpoint/2010/main" val="13898672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1344593499"/>
              </p:ext>
            </p:extLst>
          </p:nvPr>
        </p:nvGraphicFramePr>
        <p:xfrm>
          <a:off x="1507089" y="818864"/>
          <a:ext cx="9960386" cy="5711778"/>
        </p:xfrm>
        <a:graphic>
          <a:graphicData uri="http://schemas.openxmlformats.org/drawingml/2006/table">
            <a:tbl>
              <a:tblPr firstRow="1" bandRow="1">
                <a:tableStyleId>{5C22544A-7EE6-4342-B048-85BDC9FD1C3A}</a:tableStyleId>
              </a:tblPr>
              <a:tblGrid>
                <a:gridCol w="9960386">
                  <a:extLst>
                    <a:ext uri="{9D8B030D-6E8A-4147-A177-3AD203B41FA5}">
                      <a16:colId xmlns:a16="http://schemas.microsoft.com/office/drawing/2014/main" val="20000"/>
                    </a:ext>
                  </a:extLst>
                </a:gridCol>
              </a:tblGrid>
              <a:tr h="493249">
                <a:tc>
                  <a:txBody>
                    <a:bodyPr/>
                    <a:lstStyle/>
                    <a:p>
                      <a:pPr algn="ctr"/>
                      <a:r>
                        <a:rPr lang="en-US" sz="2800" baseline="0" dirty="0"/>
                        <a:t>PENILAIAN KARYA ILMIAH </a:t>
                      </a:r>
                      <a:endParaRPr lang="en-US" sz="2800" dirty="0"/>
                    </a:p>
                  </a:txBody>
                  <a:tcPr>
                    <a:solidFill>
                      <a:srgbClr val="002060"/>
                    </a:solidFill>
                  </a:tcPr>
                </a:tc>
                <a:extLst>
                  <a:ext uri="{0D108BD9-81ED-4DB2-BD59-A6C34878D82A}">
                    <a16:rowId xmlns:a16="http://schemas.microsoft.com/office/drawing/2014/main" val="10000"/>
                  </a:ext>
                </a:extLst>
              </a:tr>
              <a:tr h="5193618">
                <a:tc>
                  <a:txBody>
                    <a:bodyPr/>
                    <a:lstStyle/>
                    <a:p>
                      <a:pPr marL="341313" lvl="0" indent="-341313" algn="just">
                        <a:buFont typeface="+mj-lt"/>
                        <a:buAutoNum type="arabicPeriod"/>
                      </a:pPr>
                      <a:r>
                        <a:rPr lang="id-ID" sz="2200" kern="1200" dirty="0">
                          <a:solidFill>
                            <a:schemeClr val="dk1"/>
                          </a:solidFill>
                          <a:effectLst/>
                          <a:latin typeface="+mn-lt"/>
                          <a:ea typeface="+mn-ea"/>
                          <a:cs typeface="+mn-cs"/>
                        </a:rPr>
                        <a:t>Proses penilaian jurnal yang hanya mempunyai edisi elektronik disamakan dengan kriteria jurnal yang berlaku (tidak dibedakan). </a:t>
                      </a:r>
                      <a:endParaRPr lang="en-US" sz="2200" kern="1200" dirty="0">
                        <a:solidFill>
                          <a:schemeClr val="dk1"/>
                        </a:solidFill>
                        <a:effectLst/>
                        <a:latin typeface="+mn-lt"/>
                        <a:ea typeface="+mn-ea"/>
                        <a:cs typeface="+mn-cs"/>
                      </a:endParaRPr>
                    </a:p>
                    <a:p>
                      <a:pPr marL="341313" lvl="0" indent="-341313" algn="just">
                        <a:buFont typeface="+mj-lt"/>
                        <a:buAutoNum type="arabicPeriod"/>
                      </a:pPr>
                      <a:r>
                        <a:rPr lang="id-ID" sz="2200" kern="1200" dirty="0">
                          <a:solidFill>
                            <a:schemeClr val="dk1"/>
                          </a:solidFill>
                          <a:effectLst/>
                          <a:latin typeface="+mn-lt"/>
                          <a:ea typeface="+mn-ea"/>
                          <a:cs typeface="+mn-cs"/>
                        </a:rPr>
                        <a:t>Artikel dalam jurnal nasional tidak terakreditasi yang terindeks oleh DOAJ dinilai maksimal 15.</a:t>
                      </a:r>
                      <a:endParaRPr lang="en-US" sz="2200" kern="1200" dirty="0">
                        <a:solidFill>
                          <a:schemeClr val="dk1"/>
                        </a:solidFill>
                        <a:effectLst/>
                        <a:latin typeface="+mn-lt"/>
                        <a:ea typeface="+mn-ea"/>
                        <a:cs typeface="+mn-cs"/>
                      </a:endParaRPr>
                    </a:p>
                    <a:p>
                      <a:pPr marL="341313" lvl="0" indent="-341313" algn="just">
                        <a:buFont typeface="+mj-lt"/>
                        <a:buAutoNum type="arabicPeriod"/>
                      </a:pPr>
                      <a:r>
                        <a:rPr lang="id-ID" sz="2200" kern="1200" dirty="0">
                          <a:solidFill>
                            <a:schemeClr val="dk1"/>
                          </a:solidFill>
                          <a:effectLst/>
                          <a:latin typeface="+mn-lt"/>
                          <a:ea typeface="+mn-ea"/>
                          <a:cs typeface="+mn-cs"/>
                        </a:rPr>
                        <a:t>Jurnal nasional yang tidak memenuhi kriteri jurnal nasional disetarakan dengan publikasi pada proseding yang tidak didesiminasikan pada suatu seminar atau yang lainnya. </a:t>
                      </a:r>
                      <a:endParaRPr lang="en-US" sz="2200" kern="1200" dirty="0">
                        <a:solidFill>
                          <a:schemeClr val="dk1"/>
                        </a:solidFill>
                        <a:effectLst/>
                        <a:latin typeface="+mn-lt"/>
                        <a:ea typeface="+mn-ea"/>
                        <a:cs typeface="+mn-cs"/>
                      </a:endParaRPr>
                    </a:p>
                    <a:p>
                      <a:pPr marL="341313" lvl="0" indent="-341313" algn="just">
                        <a:buFont typeface="+mj-lt"/>
                        <a:buAutoNum type="arabicPeriod"/>
                      </a:pPr>
                      <a:r>
                        <a:rPr lang="id-ID" sz="2200" kern="1200" dirty="0">
                          <a:solidFill>
                            <a:schemeClr val="dk1"/>
                          </a:solidFill>
                          <a:effectLst/>
                          <a:latin typeface="+mn-lt"/>
                          <a:ea typeface="+mn-ea"/>
                          <a:cs typeface="+mn-cs"/>
                        </a:rPr>
                        <a:t>Jurnal ilmiah yang walaupun ditulis dalam Bahasa Resmi PBB namun tidak memenuhi syarat-syarat sebagai jurnal ilmiah internasional, disetarakan dengan jurnal ilmiah nasional tidak terakreditasi.</a:t>
                      </a:r>
                      <a:endParaRPr lang="en-US" sz="2200" kern="1200" dirty="0">
                        <a:solidFill>
                          <a:schemeClr val="dk1"/>
                        </a:solidFill>
                        <a:effectLst/>
                        <a:latin typeface="+mn-lt"/>
                        <a:ea typeface="+mn-ea"/>
                        <a:cs typeface="+mn-cs"/>
                      </a:endParaRPr>
                    </a:p>
                    <a:p>
                      <a:pPr marL="341313" indent="-341313" algn="just">
                        <a:buFont typeface="+mj-lt"/>
                        <a:buAutoNum type="arabicPeriod"/>
                      </a:pPr>
                      <a:r>
                        <a:rPr lang="id-ID" sz="2200" kern="1200" dirty="0">
                          <a:solidFill>
                            <a:schemeClr val="dk1"/>
                          </a:solidFill>
                          <a:effectLst/>
                          <a:latin typeface="+mn-lt"/>
                          <a:ea typeface="+mn-ea"/>
                          <a:cs typeface="+mn-cs"/>
                        </a:rPr>
                        <a:t>Karya ilmiah yang dipublikasikan pada jurnal internasional bereputasi yang terbit paling lama 6 (enam) bulan sebelum tmt SK Jabatan Akademik terakhir dan belum pernah dinilai/digunakan untuk kenaikan jabatan dapat digunakan untuk kenaikan jabatan berikutnya.</a:t>
                      </a:r>
                      <a:endParaRPr lang="en-US" sz="22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54</a:t>
            </a:fld>
            <a:endParaRPr lang="en-US"/>
          </a:p>
        </p:txBody>
      </p:sp>
    </p:spTree>
    <p:extLst>
      <p:ext uri="{BB962C8B-B14F-4D97-AF65-F5344CB8AC3E}">
        <p14:creationId xmlns:p14="http://schemas.microsoft.com/office/powerpoint/2010/main" val="7808213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JUKNIS PELAKSANAAN PENILAIAN ANGKA KREDIT JABFUNG DOSEN</a:t>
            </a:r>
          </a:p>
        </p:txBody>
      </p:sp>
      <p:graphicFrame>
        <p:nvGraphicFramePr>
          <p:cNvPr id="2" name="Table 1"/>
          <p:cNvGraphicFramePr>
            <a:graphicFrameLocks noGrp="1"/>
          </p:cNvGraphicFramePr>
          <p:nvPr>
            <p:extLst>
              <p:ext uri="{D42A27DB-BD31-4B8C-83A1-F6EECF244321}">
                <p14:modId xmlns:p14="http://schemas.microsoft.com/office/powerpoint/2010/main" val="78374295"/>
              </p:ext>
            </p:extLst>
          </p:nvPr>
        </p:nvGraphicFramePr>
        <p:xfrm>
          <a:off x="1507090" y="818864"/>
          <a:ext cx="9420740" cy="5730240"/>
        </p:xfrm>
        <a:graphic>
          <a:graphicData uri="http://schemas.openxmlformats.org/drawingml/2006/table">
            <a:tbl>
              <a:tblPr firstRow="1" bandRow="1">
                <a:tableStyleId>{5C22544A-7EE6-4342-B048-85BDC9FD1C3A}</a:tableStyleId>
              </a:tblPr>
              <a:tblGrid>
                <a:gridCol w="9420740">
                  <a:extLst>
                    <a:ext uri="{9D8B030D-6E8A-4147-A177-3AD203B41FA5}">
                      <a16:colId xmlns:a16="http://schemas.microsoft.com/office/drawing/2014/main" val="20000"/>
                    </a:ext>
                  </a:extLst>
                </a:gridCol>
              </a:tblGrid>
              <a:tr h="477252">
                <a:tc>
                  <a:txBody>
                    <a:bodyPr/>
                    <a:lstStyle/>
                    <a:p>
                      <a:pPr algn="ctr"/>
                      <a:r>
                        <a:rPr lang="en-US" sz="2800" baseline="0" dirty="0"/>
                        <a:t>SYARAT-SYARAT PROSIDING</a:t>
                      </a:r>
                      <a:endParaRPr lang="en-US" sz="2800" dirty="0"/>
                    </a:p>
                  </a:txBody>
                  <a:tcPr>
                    <a:solidFill>
                      <a:srgbClr val="002060"/>
                    </a:solidFill>
                  </a:tcPr>
                </a:tc>
                <a:extLst>
                  <a:ext uri="{0D108BD9-81ED-4DB2-BD59-A6C34878D82A}">
                    <a16:rowId xmlns:a16="http://schemas.microsoft.com/office/drawing/2014/main" val="10000"/>
                  </a:ext>
                </a:extLst>
              </a:tr>
              <a:tr h="1656347">
                <a:tc>
                  <a:txBody>
                    <a:bodyPr/>
                    <a:lstStyle/>
                    <a:p>
                      <a:pPr marL="463550" indent="-463550"/>
                      <a:r>
                        <a:rPr lang="id-ID" sz="2400" b="1" kern="1200" dirty="0">
                          <a:solidFill>
                            <a:schemeClr val="dk1"/>
                          </a:solidFill>
                          <a:effectLst/>
                          <a:latin typeface="+mn-lt"/>
                          <a:ea typeface="+mn-ea"/>
                          <a:cs typeface="+mn-cs"/>
                        </a:rPr>
                        <a:t>a. 	Untuk Prosiding Seminar Nasional</a:t>
                      </a:r>
                      <a:endParaRPr lang="en-US" sz="2400" kern="1200" dirty="0">
                        <a:solidFill>
                          <a:schemeClr val="dk1"/>
                        </a:solidFill>
                        <a:effectLst/>
                        <a:latin typeface="+mn-lt"/>
                        <a:ea typeface="+mn-ea"/>
                        <a:cs typeface="+mn-cs"/>
                      </a:endParaRPr>
                    </a:p>
                    <a:p>
                      <a:pPr marL="463550" indent="0"/>
                      <a:r>
                        <a:rPr lang="id-ID" sz="2400" kern="1200" dirty="0">
                          <a:solidFill>
                            <a:schemeClr val="dk1"/>
                          </a:solidFill>
                          <a:effectLst/>
                          <a:latin typeface="+mn-lt"/>
                          <a:ea typeface="+mn-ea"/>
                          <a:cs typeface="+mn-cs"/>
                        </a:rPr>
                        <a:t>1). 	Memuat makalah lengkap </a:t>
                      </a:r>
                      <a:endParaRPr lang="en-US" sz="2400" kern="1200" dirty="0">
                        <a:solidFill>
                          <a:schemeClr val="dk1"/>
                        </a:solidFill>
                        <a:effectLst/>
                        <a:latin typeface="+mn-lt"/>
                        <a:ea typeface="+mn-ea"/>
                        <a:cs typeface="+mn-cs"/>
                      </a:endParaRPr>
                    </a:p>
                    <a:p>
                      <a:pPr marL="463550" indent="0"/>
                      <a:r>
                        <a:rPr lang="id-ID" sz="2400" kern="1200" dirty="0">
                          <a:solidFill>
                            <a:schemeClr val="dk1"/>
                          </a:solidFill>
                          <a:effectLst/>
                          <a:latin typeface="+mn-lt"/>
                          <a:ea typeface="+mn-ea"/>
                          <a:cs typeface="+mn-cs"/>
                        </a:rPr>
                        <a:t>2).  Ditulis dalam Bahasa Indonesia</a:t>
                      </a:r>
                      <a:endParaRPr lang="en-US" sz="2400" kern="1200" dirty="0">
                        <a:solidFill>
                          <a:schemeClr val="dk1"/>
                        </a:solidFill>
                        <a:effectLst/>
                        <a:latin typeface="+mn-lt"/>
                        <a:ea typeface="+mn-ea"/>
                        <a:cs typeface="+mn-cs"/>
                      </a:endParaRPr>
                    </a:p>
                    <a:p>
                      <a:pPr marL="463550" indent="0"/>
                      <a:r>
                        <a:rPr lang="id-ID" sz="2400" kern="1200" dirty="0">
                          <a:solidFill>
                            <a:schemeClr val="dk1"/>
                          </a:solidFill>
                          <a:effectLst/>
                          <a:latin typeface="+mn-lt"/>
                          <a:ea typeface="+mn-ea"/>
                          <a:cs typeface="+mn-cs"/>
                        </a:rPr>
                        <a:t>3). 	Ada editor yang sesuai dengan bidang ilmunya</a:t>
                      </a:r>
                      <a:endParaRPr lang="en-US" sz="2400" kern="1200" dirty="0">
                        <a:solidFill>
                          <a:schemeClr val="dk1"/>
                        </a:solidFill>
                        <a:effectLst/>
                        <a:latin typeface="+mn-lt"/>
                        <a:ea typeface="+mn-ea"/>
                        <a:cs typeface="+mn-cs"/>
                      </a:endParaRPr>
                    </a:p>
                    <a:p>
                      <a:pPr marL="463550" indent="0"/>
                      <a:r>
                        <a:rPr lang="id-ID" sz="2400" kern="1200" dirty="0">
                          <a:solidFill>
                            <a:schemeClr val="dk1"/>
                          </a:solidFill>
                          <a:effectLst/>
                          <a:latin typeface="+mn-lt"/>
                          <a:ea typeface="+mn-ea"/>
                          <a:cs typeface="+mn-cs"/>
                        </a:rPr>
                        <a:t>4). 	Memiliki ISBN</a:t>
                      </a:r>
                      <a:endParaRPr lang="en-US" sz="2400" kern="1200" dirty="0">
                        <a:solidFill>
                          <a:schemeClr val="dk1"/>
                        </a:solidFill>
                        <a:effectLst/>
                        <a:latin typeface="+mn-lt"/>
                        <a:ea typeface="+mn-ea"/>
                        <a:cs typeface="+mn-cs"/>
                      </a:endParaRPr>
                    </a:p>
                    <a:p>
                      <a:pPr marL="914400" indent="-450850"/>
                      <a:r>
                        <a:rPr lang="id-ID" sz="2400" kern="1200" dirty="0">
                          <a:solidFill>
                            <a:schemeClr val="dk1"/>
                          </a:solidFill>
                          <a:effectLst/>
                          <a:latin typeface="+mn-lt"/>
                          <a:ea typeface="+mn-ea"/>
                          <a:cs typeface="+mn-cs"/>
                        </a:rPr>
                        <a:t>5).	Diterbitkan oleh lembaga ilmiah yang bereputasi, yaitu organisasi profesi, perguruan tinggi, lembaga penelitian</a:t>
                      </a:r>
                    </a:p>
                    <a:p>
                      <a:pPr marL="914400" indent="-450850"/>
                      <a:endParaRPr lang="en-US" sz="2400" kern="1200" dirty="0">
                        <a:solidFill>
                          <a:schemeClr val="dk1"/>
                        </a:solidFill>
                        <a:effectLst/>
                        <a:latin typeface="+mn-lt"/>
                        <a:ea typeface="+mn-ea"/>
                        <a:cs typeface="+mn-cs"/>
                      </a:endParaRPr>
                    </a:p>
                    <a:p>
                      <a:pPr marL="463550" indent="-463550"/>
                      <a:r>
                        <a:rPr lang="id-ID" sz="2400" b="1" kern="1200" dirty="0">
                          <a:solidFill>
                            <a:schemeClr val="dk1"/>
                          </a:solidFill>
                          <a:effectLst/>
                          <a:latin typeface="+mn-lt"/>
                          <a:ea typeface="+mn-ea"/>
                          <a:cs typeface="+mn-cs"/>
                        </a:rPr>
                        <a:t>b. 	Untuk Prosiding Seminar Internasional</a:t>
                      </a:r>
                      <a:endParaRPr lang="en-US" sz="2400" kern="1200" dirty="0">
                        <a:solidFill>
                          <a:schemeClr val="dk1"/>
                        </a:solidFill>
                        <a:effectLst/>
                        <a:latin typeface="+mn-lt"/>
                        <a:ea typeface="+mn-ea"/>
                        <a:cs typeface="+mn-cs"/>
                      </a:endParaRPr>
                    </a:p>
                    <a:p>
                      <a:pPr marL="914400" indent="-450850"/>
                      <a:r>
                        <a:rPr lang="id-ID" sz="2400" kern="1200" dirty="0">
                          <a:solidFill>
                            <a:schemeClr val="dk1"/>
                          </a:solidFill>
                          <a:effectLst/>
                          <a:latin typeface="+mn-lt"/>
                          <a:ea typeface="+mn-ea"/>
                          <a:cs typeface="+mn-cs"/>
                        </a:rPr>
                        <a:t>1). 	Ditulis dalam bahasa resmi PBB (Inggris, Perancis, Rusia, Arab, Cina)</a:t>
                      </a:r>
                      <a:endParaRPr lang="en-US" sz="2400" kern="1200" dirty="0">
                        <a:solidFill>
                          <a:schemeClr val="dk1"/>
                        </a:solidFill>
                        <a:effectLst/>
                        <a:latin typeface="+mn-lt"/>
                        <a:ea typeface="+mn-ea"/>
                        <a:cs typeface="+mn-cs"/>
                      </a:endParaRPr>
                    </a:p>
                    <a:p>
                      <a:pPr marL="914400" indent="-450850"/>
                      <a:r>
                        <a:rPr lang="id-ID" sz="2400" kern="1200" dirty="0">
                          <a:solidFill>
                            <a:schemeClr val="dk1"/>
                          </a:solidFill>
                          <a:effectLst/>
                          <a:latin typeface="+mn-lt"/>
                          <a:ea typeface="+mn-ea"/>
                          <a:cs typeface="+mn-cs"/>
                        </a:rPr>
                        <a:t>2). 	Ada editor yang berasal dari berbagai negara</a:t>
                      </a:r>
                      <a:endParaRPr lang="en-US" sz="2400" kern="1200" dirty="0">
                        <a:solidFill>
                          <a:schemeClr val="dk1"/>
                        </a:solidFill>
                        <a:effectLst/>
                        <a:latin typeface="+mn-lt"/>
                        <a:ea typeface="+mn-ea"/>
                        <a:cs typeface="+mn-cs"/>
                      </a:endParaRPr>
                    </a:p>
                    <a:p>
                      <a:pPr marL="914400" indent="-450850"/>
                      <a:r>
                        <a:rPr lang="id-ID" sz="2400" kern="1200" dirty="0">
                          <a:solidFill>
                            <a:schemeClr val="dk1"/>
                          </a:solidFill>
                          <a:effectLst/>
                          <a:latin typeface="+mn-lt"/>
                          <a:ea typeface="+mn-ea"/>
                          <a:cs typeface="+mn-cs"/>
                        </a:rPr>
                        <a:t>3). 	Penulis berasal dari berbagai negara</a:t>
                      </a:r>
                      <a:endParaRPr lang="en-US" sz="2400" kern="1200" dirty="0">
                        <a:solidFill>
                          <a:schemeClr val="dk1"/>
                        </a:solidFill>
                        <a:effectLst/>
                        <a:latin typeface="+mn-lt"/>
                        <a:ea typeface="+mn-ea"/>
                        <a:cs typeface="+mn-cs"/>
                      </a:endParaRPr>
                    </a:p>
                    <a:p>
                      <a:pPr marL="914400" indent="-450850"/>
                      <a:r>
                        <a:rPr lang="id-ID" sz="2400" kern="1200" dirty="0">
                          <a:solidFill>
                            <a:schemeClr val="dk1"/>
                          </a:solidFill>
                          <a:effectLst/>
                          <a:latin typeface="+mn-lt"/>
                          <a:ea typeface="+mn-ea"/>
                          <a:cs typeface="+mn-cs"/>
                        </a:rPr>
                        <a:t>4). 	Memiliki ISBN</a:t>
                      </a:r>
                      <a:endParaRPr lang="en-US" sz="2800" kern="1200" dirty="0">
                        <a:solidFill>
                          <a:schemeClr val="dk1"/>
                        </a:solidFill>
                        <a:effectLst/>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F39CD914-836E-48FF-ADCD-1F633A2791FE}" type="slidenum">
              <a:rPr lang="en-US" smtClean="0"/>
              <a:pPr/>
              <a:t>55</a:t>
            </a:fld>
            <a:endParaRPr lang="en-US"/>
          </a:p>
        </p:txBody>
      </p:sp>
    </p:spTree>
    <p:extLst>
      <p:ext uri="{BB962C8B-B14F-4D97-AF65-F5344CB8AC3E}">
        <p14:creationId xmlns:p14="http://schemas.microsoft.com/office/powerpoint/2010/main" val="6190540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6930822" cy="430887"/>
          </a:xfrm>
          <a:prstGeom prst="rect">
            <a:avLst/>
          </a:prstGeom>
          <a:noFill/>
        </p:spPr>
        <p:txBody>
          <a:bodyPr wrap="square" rtlCol="0">
            <a:spAutoFit/>
          </a:bodyPr>
          <a:lstStyle/>
          <a:p>
            <a:r>
              <a:rPr lang="en-US" sz="2200" b="1" dirty="0">
                <a:solidFill>
                  <a:srgbClr val="0033CC"/>
                </a:solidFill>
              </a:rPr>
              <a:t>KEGIATAN PENGABDIAN KEPADA MASYARAKAT</a:t>
            </a:r>
          </a:p>
        </p:txBody>
      </p:sp>
      <p:graphicFrame>
        <p:nvGraphicFramePr>
          <p:cNvPr id="2" name="Table 1"/>
          <p:cNvGraphicFramePr>
            <a:graphicFrameLocks noGrp="1"/>
          </p:cNvGraphicFramePr>
          <p:nvPr>
            <p:extLst>
              <p:ext uri="{D42A27DB-BD31-4B8C-83A1-F6EECF244321}">
                <p14:modId xmlns:p14="http://schemas.microsoft.com/office/powerpoint/2010/main" val="1340157793"/>
              </p:ext>
            </p:extLst>
          </p:nvPr>
        </p:nvGraphicFramePr>
        <p:xfrm>
          <a:off x="1631504" y="1524000"/>
          <a:ext cx="9311315" cy="4851350"/>
        </p:xfrm>
        <a:graphic>
          <a:graphicData uri="http://schemas.openxmlformats.org/drawingml/2006/table">
            <a:tbl>
              <a:tblPr firstRow="1" firstCol="1" bandRow="1">
                <a:tableStyleId>{5C22544A-7EE6-4342-B048-85BDC9FD1C3A}</a:tableStyleId>
              </a:tblPr>
              <a:tblGrid>
                <a:gridCol w="791731">
                  <a:extLst>
                    <a:ext uri="{9D8B030D-6E8A-4147-A177-3AD203B41FA5}">
                      <a16:colId xmlns:a16="http://schemas.microsoft.com/office/drawing/2014/main" val="20000"/>
                    </a:ext>
                  </a:extLst>
                </a:gridCol>
                <a:gridCol w="4612304">
                  <a:extLst>
                    <a:ext uri="{9D8B030D-6E8A-4147-A177-3AD203B41FA5}">
                      <a16:colId xmlns:a16="http://schemas.microsoft.com/office/drawing/2014/main" val="20001"/>
                    </a:ext>
                  </a:extLst>
                </a:gridCol>
                <a:gridCol w="1395169">
                  <a:extLst>
                    <a:ext uri="{9D8B030D-6E8A-4147-A177-3AD203B41FA5}">
                      <a16:colId xmlns:a16="http://schemas.microsoft.com/office/drawing/2014/main" val="20002"/>
                    </a:ext>
                  </a:extLst>
                </a:gridCol>
                <a:gridCol w="1482367">
                  <a:extLst>
                    <a:ext uri="{9D8B030D-6E8A-4147-A177-3AD203B41FA5}">
                      <a16:colId xmlns:a16="http://schemas.microsoft.com/office/drawing/2014/main" val="20003"/>
                    </a:ext>
                  </a:extLst>
                </a:gridCol>
                <a:gridCol w="1029744">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Menduduki</a:t>
                      </a:r>
                      <a:r>
                        <a:rPr lang="en-US" sz="2000" baseline="0" dirty="0">
                          <a:effectLst/>
                          <a:latin typeface="+mn-lt"/>
                          <a:ea typeface="Calibri"/>
                          <a:cs typeface="Times New Roman"/>
                        </a:rPr>
                        <a:t> </a:t>
                      </a:r>
                      <a:r>
                        <a:rPr lang="en-US" sz="2000" baseline="0" dirty="0" err="1">
                          <a:effectLst/>
                          <a:latin typeface="+mn-lt"/>
                          <a:ea typeface="Calibri"/>
                          <a:cs typeface="Times New Roman"/>
                        </a:rPr>
                        <a:t>jabatan</a:t>
                      </a:r>
                      <a:r>
                        <a:rPr lang="en-US" sz="2000" baseline="0" dirty="0">
                          <a:effectLst/>
                          <a:latin typeface="+mn-lt"/>
                          <a:ea typeface="Calibri"/>
                          <a:cs typeface="Times New Roman"/>
                        </a:rPr>
                        <a:t> </a:t>
                      </a:r>
                      <a:r>
                        <a:rPr lang="en-US" sz="2000" baseline="0" dirty="0" err="1">
                          <a:effectLst/>
                          <a:latin typeface="+mn-lt"/>
                          <a:ea typeface="Calibri"/>
                          <a:cs typeface="Times New Roman"/>
                        </a:rPr>
                        <a:t>pimpinan</a:t>
                      </a:r>
                      <a:r>
                        <a:rPr lang="en-US" sz="2000" baseline="0" dirty="0">
                          <a:effectLst/>
                          <a:latin typeface="+mn-lt"/>
                          <a:ea typeface="Calibri"/>
                          <a:cs typeface="Times New Roman"/>
                        </a:rPr>
                        <a:t> </a:t>
                      </a:r>
                      <a:r>
                        <a:rPr lang="en-US" sz="2000" baseline="0" dirty="0" err="1">
                          <a:effectLst/>
                          <a:latin typeface="+mn-lt"/>
                          <a:ea typeface="Calibri"/>
                          <a:cs typeface="Times New Roman"/>
                        </a:rPr>
                        <a:t>pada</a:t>
                      </a:r>
                      <a:r>
                        <a:rPr lang="en-US" sz="2000" baseline="0" dirty="0">
                          <a:effectLst/>
                          <a:latin typeface="+mn-lt"/>
                          <a:ea typeface="Calibri"/>
                          <a:cs typeface="Times New Roman"/>
                        </a:rPr>
                        <a:t> </a:t>
                      </a:r>
                      <a:r>
                        <a:rPr lang="en-US" sz="2000" baseline="0" dirty="0" err="1">
                          <a:effectLst/>
                          <a:latin typeface="+mn-lt"/>
                          <a:ea typeface="Calibri"/>
                          <a:cs typeface="Times New Roman"/>
                        </a:rPr>
                        <a:t>lembaga</a:t>
                      </a:r>
                      <a:r>
                        <a:rPr lang="en-US" sz="2000" baseline="0" dirty="0">
                          <a:effectLst/>
                          <a:latin typeface="+mn-lt"/>
                          <a:ea typeface="Calibri"/>
                          <a:cs typeface="Times New Roman"/>
                        </a:rPr>
                        <a:t> </a:t>
                      </a:r>
                      <a:r>
                        <a:rPr lang="en-US" sz="2000" baseline="0" dirty="0" err="1">
                          <a:effectLst/>
                          <a:latin typeface="+mn-lt"/>
                          <a:ea typeface="Calibri"/>
                          <a:cs typeface="Times New Roman"/>
                        </a:rPr>
                        <a:t>pemerintah</a:t>
                      </a:r>
                      <a:r>
                        <a:rPr lang="en-US" sz="2000" baseline="0" dirty="0">
                          <a:effectLst/>
                          <a:latin typeface="+mn-lt"/>
                          <a:ea typeface="Calibri"/>
                          <a:cs typeface="Times New Roman"/>
                        </a:rPr>
                        <a:t>/ </a:t>
                      </a:r>
                      <a:r>
                        <a:rPr lang="en-US" sz="2000" baseline="0" dirty="0" err="1">
                          <a:effectLst/>
                          <a:latin typeface="+mn-lt"/>
                          <a:ea typeface="Calibri"/>
                          <a:cs typeface="Times New Roman"/>
                        </a:rPr>
                        <a:t>pejabat</a:t>
                      </a:r>
                      <a:r>
                        <a:rPr lang="en-US" sz="2000" baseline="0" dirty="0">
                          <a:effectLst/>
                          <a:latin typeface="+mn-lt"/>
                          <a:ea typeface="Calibri"/>
                          <a:cs typeface="Times New Roman"/>
                        </a:rPr>
                        <a:t> </a:t>
                      </a:r>
                      <a:r>
                        <a:rPr lang="en-US" sz="2000" baseline="0" dirty="0" err="1">
                          <a:effectLst/>
                          <a:latin typeface="+mn-lt"/>
                          <a:ea typeface="Calibri"/>
                          <a:cs typeface="Times New Roman"/>
                        </a:rPr>
                        <a:t>negara</a:t>
                      </a:r>
                      <a:r>
                        <a:rPr lang="en-US" sz="2000" baseline="0" dirty="0">
                          <a:effectLst/>
                          <a:latin typeface="+mn-lt"/>
                          <a:ea typeface="Calibri"/>
                          <a:cs typeface="Times New Roman"/>
                        </a:rPr>
                        <a:t> yang </a:t>
                      </a:r>
                      <a:r>
                        <a:rPr lang="en-US" sz="2000" baseline="0" dirty="0" err="1">
                          <a:effectLst/>
                          <a:latin typeface="+mn-lt"/>
                          <a:ea typeface="Calibri"/>
                          <a:cs typeface="Times New Roman"/>
                        </a:rPr>
                        <a:t>dibebaskan</a:t>
                      </a:r>
                      <a:r>
                        <a:rPr lang="en-US" sz="2000" baseline="0" dirty="0">
                          <a:effectLst/>
                          <a:latin typeface="+mn-lt"/>
                          <a:ea typeface="Calibri"/>
                          <a:cs typeface="Times New Roman"/>
                        </a:rPr>
                        <a:t> </a:t>
                      </a:r>
                      <a:r>
                        <a:rPr lang="en-US" sz="2000" baseline="0" dirty="0" err="1">
                          <a:effectLst/>
                          <a:latin typeface="+mn-lt"/>
                          <a:ea typeface="Calibri"/>
                          <a:cs typeface="Times New Roman"/>
                        </a:rPr>
                        <a:t>dari</a:t>
                      </a:r>
                      <a:r>
                        <a:rPr lang="en-US" sz="2000" baseline="0" dirty="0">
                          <a:effectLst/>
                          <a:latin typeface="+mn-lt"/>
                          <a:ea typeface="Calibri"/>
                          <a:cs typeface="Times New Roman"/>
                        </a:rPr>
                        <a:t> </a:t>
                      </a:r>
                      <a:r>
                        <a:rPr lang="en-US" sz="2000" baseline="0" dirty="0" err="1">
                          <a:effectLst/>
                          <a:latin typeface="+mn-lt"/>
                          <a:ea typeface="Calibri"/>
                          <a:cs typeface="Times New Roman"/>
                        </a:rPr>
                        <a:t>jabatan</a:t>
                      </a:r>
                      <a:r>
                        <a:rPr lang="en-US" sz="2000" baseline="0" dirty="0">
                          <a:effectLst/>
                          <a:latin typeface="+mn-lt"/>
                          <a:ea typeface="Calibri"/>
                          <a:cs typeface="Times New Roman"/>
                        </a:rPr>
                        <a:t> </a:t>
                      </a:r>
                      <a:r>
                        <a:rPr lang="en-US" sz="2000" baseline="0" dirty="0" err="1">
                          <a:effectLst/>
                          <a:latin typeface="+mn-lt"/>
                          <a:ea typeface="Calibri"/>
                          <a:cs typeface="Times New Roman"/>
                        </a:rPr>
                        <a:t>organiknya</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Per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5,5</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tc>
                  <a:txBody>
                    <a:bodyPr/>
                    <a:lstStyle/>
                    <a:p>
                      <a:pPr algn="l">
                        <a:lnSpc>
                          <a:spcPct val="100000"/>
                        </a:lnSpc>
                        <a:spcAft>
                          <a:spcPts val="0"/>
                        </a:spcAft>
                        <a:tabLst>
                          <a:tab pos="228600" algn="l"/>
                        </a:tabLst>
                      </a:pPr>
                      <a:r>
                        <a:rPr lang="en-US" sz="2000" dirty="0" err="1">
                          <a:effectLst/>
                          <a:latin typeface="+mn-lt"/>
                          <a:ea typeface="Calibri"/>
                          <a:cs typeface="Times New Roman"/>
                        </a:rPr>
                        <a:t>Melaksanakan</a:t>
                      </a:r>
                      <a:r>
                        <a:rPr lang="en-US" sz="2000" dirty="0">
                          <a:effectLst/>
                          <a:latin typeface="+mn-lt"/>
                          <a:ea typeface="Calibri"/>
                          <a:cs typeface="Times New Roman"/>
                        </a:rPr>
                        <a:t> </a:t>
                      </a:r>
                      <a:r>
                        <a:rPr lang="en-US" sz="2000" dirty="0" err="1">
                          <a:effectLst/>
                          <a:latin typeface="+mn-lt"/>
                          <a:ea typeface="Calibri"/>
                          <a:cs typeface="Times New Roman"/>
                        </a:rPr>
                        <a:t>pengembangan</a:t>
                      </a:r>
                      <a:r>
                        <a:rPr lang="en-US" sz="2000" dirty="0">
                          <a:effectLst/>
                          <a:latin typeface="+mn-lt"/>
                          <a:ea typeface="Calibri"/>
                          <a:cs typeface="Times New Roman"/>
                        </a:rPr>
                        <a:t> </a:t>
                      </a:r>
                      <a:r>
                        <a:rPr lang="en-US" sz="2000" dirty="0" err="1">
                          <a:effectLst/>
                          <a:latin typeface="+mn-lt"/>
                          <a:ea typeface="Calibri"/>
                          <a:cs typeface="Times New Roman"/>
                        </a:rPr>
                        <a:t>hasil</a:t>
                      </a:r>
                      <a:r>
                        <a:rPr lang="en-US" sz="2000" dirty="0">
                          <a:effectLst/>
                          <a:latin typeface="+mn-lt"/>
                          <a:ea typeface="Calibri"/>
                          <a:cs typeface="Times New Roman"/>
                        </a:rPr>
                        <a:t> </a:t>
                      </a:r>
                      <a:r>
                        <a:rPr lang="en-US" sz="2000" dirty="0" err="1">
                          <a:effectLst/>
                          <a:latin typeface="+mn-lt"/>
                          <a:ea typeface="Calibri"/>
                          <a:cs typeface="Times New Roman"/>
                        </a:rPr>
                        <a:t>diklat</a:t>
                      </a:r>
                      <a:r>
                        <a:rPr lang="en-US" sz="2000" dirty="0">
                          <a:effectLst/>
                          <a:latin typeface="+mn-lt"/>
                          <a:ea typeface="Calibri"/>
                          <a:cs typeface="Times New Roman"/>
                        </a:rPr>
                        <a:t> yang </a:t>
                      </a:r>
                      <a:r>
                        <a:rPr lang="en-US" sz="2000" dirty="0" err="1">
                          <a:effectLst/>
                          <a:latin typeface="+mn-lt"/>
                          <a:ea typeface="Calibri"/>
                          <a:cs typeface="Times New Roman"/>
                        </a:rPr>
                        <a:t>dapat</a:t>
                      </a:r>
                      <a:r>
                        <a:rPr lang="en-US" sz="2000" dirty="0">
                          <a:effectLst/>
                          <a:latin typeface="+mn-lt"/>
                          <a:ea typeface="Calibri"/>
                          <a:cs typeface="Times New Roman"/>
                        </a:rPr>
                        <a:t> </a:t>
                      </a:r>
                      <a:r>
                        <a:rPr lang="en-US" sz="2000" dirty="0" err="1">
                          <a:effectLst/>
                          <a:latin typeface="+mn-lt"/>
                          <a:ea typeface="Calibri"/>
                          <a:cs typeface="Times New Roman"/>
                        </a:rPr>
                        <a:t>dimanfaatkan</a:t>
                      </a:r>
                      <a:r>
                        <a:rPr lang="en-US" sz="2000" dirty="0">
                          <a:effectLst/>
                          <a:latin typeface="+mn-lt"/>
                          <a:ea typeface="Calibri"/>
                          <a:cs typeface="Times New Roman"/>
                        </a:rPr>
                        <a:t> </a:t>
                      </a:r>
                      <a:r>
                        <a:rPr lang="en-US" sz="2000" dirty="0" err="1">
                          <a:effectLst/>
                          <a:latin typeface="+mn-lt"/>
                          <a:ea typeface="Calibri"/>
                          <a:cs typeface="Times New Roman"/>
                        </a:rPr>
                        <a:t>oleh</a:t>
                      </a:r>
                      <a:r>
                        <a:rPr lang="en-US" sz="2000" dirty="0">
                          <a:effectLst/>
                          <a:latin typeface="+mn-lt"/>
                          <a:ea typeface="Calibri"/>
                          <a:cs typeface="Times New Roman"/>
                        </a:rPr>
                        <a:t> </a:t>
                      </a:r>
                      <a:r>
                        <a:rPr lang="en-US" sz="2000" dirty="0" err="1">
                          <a:effectLst/>
                          <a:latin typeface="+mn-lt"/>
                          <a:ea typeface="Calibri"/>
                          <a:cs typeface="Times New Roman"/>
                        </a:rPr>
                        <a:t>masyarakat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Per Program</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Memberi</a:t>
                      </a:r>
                      <a:r>
                        <a:rPr lang="en-US" sz="2000" dirty="0">
                          <a:effectLst/>
                          <a:latin typeface="+mn-lt"/>
                          <a:ea typeface="Calibri"/>
                          <a:cs typeface="Times New Roman"/>
                        </a:rPr>
                        <a:t> </a:t>
                      </a:r>
                      <a:r>
                        <a:rPr lang="en-US" sz="2000" dirty="0" err="1">
                          <a:effectLst/>
                          <a:latin typeface="+mn-lt"/>
                          <a:ea typeface="Calibri"/>
                          <a:cs typeface="Times New Roman"/>
                        </a:rPr>
                        <a:t>latihan</a:t>
                      </a:r>
                      <a:r>
                        <a:rPr lang="en-US" sz="2000" dirty="0">
                          <a:effectLst/>
                          <a:latin typeface="+mn-lt"/>
                          <a:ea typeface="Calibri"/>
                          <a:cs typeface="Times New Roman"/>
                        </a:rPr>
                        <a:t>/ </a:t>
                      </a:r>
                      <a:r>
                        <a:rPr lang="en-US" sz="2000" dirty="0" err="1">
                          <a:effectLst/>
                          <a:latin typeface="+mn-lt"/>
                          <a:ea typeface="Calibri"/>
                          <a:cs typeface="Times New Roman"/>
                        </a:rPr>
                        <a:t>penyuluhan</a:t>
                      </a:r>
                      <a:r>
                        <a:rPr lang="en-US" sz="2000" dirty="0">
                          <a:effectLst/>
                          <a:latin typeface="+mn-lt"/>
                          <a:ea typeface="Calibri"/>
                          <a:cs typeface="Times New Roman"/>
                        </a:rPr>
                        <a:t>/ </a:t>
                      </a:r>
                      <a:r>
                        <a:rPr lang="en-US" sz="2000" dirty="0" err="1">
                          <a:effectLst/>
                          <a:latin typeface="+mn-lt"/>
                          <a:ea typeface="Calibri"/>
                          <a:cs typeface="Times New Roman"/>
                        </a:rPr>
                        <a:t>ceramah</a:t>
                      </a:r>
                      <a:r>
                        <a:rPr lang="en-US" sz="2000" baseline="0" dirty="0">
                          <a:effectLst/>
                          <a:latin typeface="+mn-lt"/>
                          <a:ea typeface="Calibri"/>
                          <a:cs typeface="Times New Roman"/>
                        </a:rPr>
                        <a:t> </a:t>
                      </a:r>
                      <a:r>
                        <a:rPr lang="en-US" sz="2000" dirty="0" err="1">
                          <a:effectLst/>
                          <a:latin typeface="+mn-lt"/>
                          <a:ea typeface="Calibri"/>
                          <a:cs typeface="Times New Roman"/>
                        </a:rPr>
                        <a:t>pd</a:t>
                      </a:r>
                      <a:r>
                        <a:rPr lang="en-US" sz="2000" dirty="0">
                          <a:effectLst/>
                          <a:latin typeface="+mn-lt"/>
                          <a:ea typeface="Calibri"/>
                          <a:cs typeface="Times New Roman"/>
                        </a:rPr>
                        <a:t> </a:t>
                      </a:r>
                      <a:r>
                        <a:rPr lang="en-US" sz="2000" dirty="0" err="1">
                          <a:effectLst/>
                          <a:latin typeface="+mn-lt"/>
                          <a:ea typeface="Calibri"/>
                          <a:cs typeface="Times New Roman"/>
                        </a:rPr>
                        <a:t>masyarakat</a:t>
                      </a:r>
                      <a:r>
                        <a:rPr lang="en-US" sz="2000" dirty="0">
                          <a:effectLst/>
                          <a:latin typeface="+mn-lt"/>
                          <a:ea typeface="Calibri"/>
                          <a:cs typeface="Times New Roman"/>
                        </a:rPr>
                        <a:t> </a:t>
                      </a: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4</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nasional</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a:effectLst/>
                          <a:latin typeface="+mn-lt"/>
                          <a:ea typeface="Calibri"/>
                          <a:cs typeface="Times New Roman"/>
                        </a:rPr>
                        <a:t>/ Program</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lokal</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56</a:t>
            </a:fld>
            <a:endParaRPr lang="en-US"/>
          </a:p>
        </p:txBody>
      </p:sp>
    </p:spTree>
    <p:extLst>
      <p:ext uri="{BB962C8B-B14F-4D97-AF65-F5344CB8AC3E}">
        <p14:creationId xmlns:p14="http://schemas.microsoft.com/office/powerpoint/2010/main" val="7116456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7395518" cy="430887"/>
          </a:xfrm>
          <a:prstGeom prst="rect">
            <a:avLst/>
          </a:prstGeom>
          <a:noFill/>
        </p:spPr>
        <p:txBody>
          <a:bodyPr wrap="square" rtlCol="0">
            <a:spAutoFit/>
          </a:bodyPr>
          <a:lstStyle/>
          <a:p>
            <a:r>
              <a:rPr lang="en-US" sz="2200" b="1" dirty="0">
                <a:solidFill>
                  <a:srgbClr val="0033CC"/>
                </a:solidFill>
              </a:rPr>
              <a:t>KEGIATAN PENGABDIAN KEPADA MASYARAKAT</a:t>
            </a:r>
          </a:p>
        </p:txBody>
      </p:sp>
      <p:graphicFrame>
        <p:nvGraphicFramePr>
          <p:cNvPr id="2" name="Table 1"/>
          <p:cNvGraphicFramePr>
            <a:graphicFrameLocks noGrp="1"/>
          </p:cNvGraphicFramePr>
          <p:nvPr>
            <p:extLst>
              <p:ext uri="{D42A27DB-BD31-4B8C-83A1-F6EECF244321}">
                <p14:modId xmlns:p14="http://schemas.microsoft.com/office/powerpoint/2010/main" val="1910210050"/>
              </p:ext>
            </p:extLst>
          </p:nvPr>
        </p:nvGraphicFramePr>
        <p:xfrm>
          <a:off x="1510144" y="1524000"/>
          <a:ext cx="9477646" cy="4936762"/>
        </p:xfrm>
        <a:graphic>
          <a:graphicData uri="http://schemas.openxmlformats.org/drawingml/2006/table">
            <a:tbl>
              <a:tblPr firstRow="1" firstCol="1" bandRow="1">
                <a:tableStyleId>{5C22544A-7EE6-4342-B048-85BDC9FD1C3A}</a:tableStyleId>
              </a:tblPr>
              <a:tblGrid>
                <a:gridCol w="805875">
                  <a:extLst>
                    <a:ext uri="{9D8B030D-6E8A-4147-A177-3AD203B41FA5}">
                      <a16:colId xmlns:a16="http://schemas.microsoft.com/office/drawing/2014/main" val="20000"/>
                    </a:ext>
                  </a:extLst>
                </a:gridCol>
                <a:gridCol w="4694695">
                  <a:extLst>
                    <a:ext uri="{9D8B030D-6E8A-4147-A177-3AD203B41FA5}">
                      <a16:colId xmlns:a16="http://schemas.microsoft.com/office/drawing/2014/main" val="20001"/>
                    </a:ext>
                  </a:extLst>
                </a:gridCol>
                <a:gridCol w="1420091">
                  <a:extLst>
                    <a:ext uri="{9D8B030D-6E8A-4147-A177-3AD203B41FA5}">
                      <a16:colId xmlns:a16="http://schemas.microsoft.com/office/drawing/2014/main" val="20002"/>
                    </a:ext>
                  </a:extLst>
                </a:gridCol>
                <a:gridCol w="1508847">
                  <a:extLst>
                    <a:ext uri="{9D8B030D-6E8A-4147-A177-3AD203B41FA5}">
                      <a16:colId xmlns:a16="http://schemas.microsoft.com/office/drawing/2014/main" val="20003"/>
                    </a:ext>
                  </a:extLst>
                </a:gridCol>
                <a:gridCol w="1048138">
                  <a:extLst>
                    <a:ext uri="{9D8B030D-6E8A-4147-A177-3AD203B41FA5}">
                      <a16:colId xmlns:a16="http://schemas.microsoft.com/office/drawing/2014/main" val="20004"/>
                    </a:ext>
                  </a:extLst>
                </a:gridCol>
              </a:tblGrid>
              <a:tr h="1036058">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972086">
                <a:tc>
                  <a:txBody>
                    <a:bodyPr/>
                    <a:lstStyle/>
                    <a:p>
                      <a:pPr algn="ctr">
                        <a:lnSpc>
                          <a:spcPct val="100000"/>
                        </a:lnSpc>
                        <a:spcAft>
                          <a:spcPts val="0"/>
                        </a:spcAft>
                        <a:tabLst>
                          <a:tab pos="228600" algn="l"/>
                        </a:tabLst>
                      </a:pPr>
                      <a:r>
                        <a:rPr lang="en-US" sz="1800" dirty="0">
                          <a:effectLst/>
                          <a:latin typeface="+mn-lt"/>
                          <a:ea typeface="Calibri"/>
                          <a:cs typeface="Times New Roman"/>
                        </a:rPr>
                        <a:t>6</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Memberi</a:t>
                      </a:r>
                      <a:r>
                        <a:rPr lang="en-US" sz="1800" dirty="0">
                          <a:effectLst/>
                          <a:latin typeface="+mn-lt"/>
                          <a:ea typeface="Calibri"/>
                          <a:cs typeface="Times New Roman"/>
                        </a:rPr>
                        <a:t> </a:t>
                      </a:r>
                      <a:r>
                        <a:rPr lang="en-US" sz="1800" dirty="0" err="1">
                          <a:effectLst/>
                          <a:latin typeface="+mn-lt"/>
                          <a:ea typeface="Calibri"/>
                          <a:cs typeface="Times New Roman"/>
                        </a:rPr>
                        <a:t>latihan</a:t>
                      </a:r>
                      <a:r>
                        <a:rPr lang="en-US" sz="1800" dirty="0">
                          <a:effectLst/>
                          <a:latin typeface="+mn-lt"/>
                          <a:ea typeface="Calibri"/>
                          <a:cs typeface="Times New Roman"/>
                        </a:rPr>
                        <a:t>/</a:t>
                      </a:r>
                      <a:r>
                        <a:rPr lang="en-US" sz="1800" dirty="0" err="1">
                          <a:effectLst/>
                          <a:latin typeface="+mn-lt"/>
                          <a:ea typeface="Calibri"/>
                          <a:cs typeface="Times New Roman"/>
                        </a:rPr>
                        <a:t>ceramah</a:t>
                      </a:r>
                      <a:r>
                        <a:rPr lang="en-US" sz="1800" dirty="0">
                          <a:effectLst/>
                          <a:latin typeface="+mn-lt"/>
                          <a:ea typeface="Calibri"/>
                          <a:cs typeface="Times New Roman"/>
                        </a:rPr>
                        <a:t>/</a:t>
                      </a:r>
                      <a:r>
                        <a:rPr lang="en-US" sz="1800" baseline="0" dirty="0">
                          <a:effectLst/>
                          <a:latin typeface="+mn-lt"/>
                          <a:ea typeface="Calibri"/>
                          <a:cs typeface="Times New Roman"/>
                        </a:rPr>
                        <a:t> </a:t>
                      </a:r>
                      <a:r>
                        <a:rPr lang="en-US" sz="1800" dirty="0" err="1">
                          <a:effectLst/>
                          <a:latin typeface="+mn-lt"/>
                          <a:ea typeface="Calibri"/>
                          <a:cs typeface="Times New Roman"/>
                        </a:rPr>
                        <a:t>pada</a:t>
                      </a:r>
                      <a:r>
                        <a:rPr lang="en-US" sz="1800" dirty="0">
                          <a:effectLst/>
                          <a:latin typeface="+mn-lt"/>
                          <a:ea typeface="Calibri"/>
                          <a:cs typeface="Times New Roman"/>
                        </a:rPr>
                        <a:t> </a:t>
                      </a:r>
                      <a:r>
                        <a:rPr lang="en-US" sz="1800" dirty="0" err="1">
                          <a:effectLst/>
                          <a:latin typeface="+mn-lt"/>
                          <a:ea typeface="Calibri"/>
                          <a:cs typeface="Times New Roman"/>
                        </a:rPr>
                        <a:t>masyarakat</a:t>
                      </a:r>
                      <a:r>
                        <a:rPr lang="en-US" sz="1800" dirty="0">
                          <a:effectLst/>
                          <a:latin typeface="+mn-lt"/>
                          <a:ea typeface="Calibri"/>
                          <a:cs typeface="Times New Roman"/>
                        </a:rPr>
                        <a:t> </a:t>
                      </a:r>
                      <a:r>
                        <a:rPr lang="en-US" sz="1800" dirty="0" err="1">
                          <a:effectLst/>
                          <a:latin typeface="+mn-lt"/>
                          <a:ea typeface="Calibri"/>
                          <a:cs typeface="Times New Roman"/>
                        </a:rPr>
                        <a:t>kurang</a:t>
                      </a:r>
                      <a:r>
                        <a:rPr lang="en-US" sz="1800" dirty="0">
                          <a:effectLst/>
                          <a:latin typeface="+mn-lt"/>
                          <a:ea typeface="Calibri"/>
                          <a:cs typeface="Times New Roman"/>
                        </a:rPr>
                        <a:t> </a:t>
                      </a:r>
                      <a:r>
                        <a:rPr lang="en-US" sz="1800" dirty="0" err="1">
                          <a:effectLst/>
                          <a:latin typeface="+mn-lt"/>
                          <a:ea typeface="Calibri"/>
                          <a:cs typeface="Times New Roman"/>
                        </a:rPr>
                        <a:t>dari</a:t>
                      </a:r>
                      <a:r>
                        <a:rPr lang="en-US" sz="1800" dirty="0">
                          <a:effectLst/>
                          <a:latin typeface="+mn-lt"/>
                          <a:ea typeface="Calibri"/>
                          <a:cs typeface="Times New Roman"/>
                        </a:rPr>
                        <a:t> </a:t>
                      </a:r>
                      <a:r>
                        <a:rPr lang="en-US" sz="1800" dirty="0" err="1">
                          <a:effectLst/>
                          <a:latin typeface="+mn-lt"/>
                          <a:ea typeface="Calibri"/>
                          <a:cs typeface="Times New Roman"/>
                        </a:rPr>
                        <a:t>satu</a:t>
                      </a:r>
                      <a:r>
                        <a:rPr lang="en-US" sz="1800" dirty="0">
                          <a:effectLst/>
                          <a:latin typeface="+mn-lt"/>
                          <a:ea typeface="Calibri"/>
                          <a:cs typeface="Times New Roman"/>
                        </a:rPr>
                        <a:t> semester (</a:t>
                      </a:r>
                      <a:r>
                        <a:rPr lang="en-US" sz="1800" dirty="0" err="1">
                          <a:effectLst/>
                          <a:latin typeface="+mn-lt"/>
                          <a:ea typeface="Calibri"/>
                          <a:cs typeface="Times New Roman"/>
                        </a:rPr>
                        <a:t>Internasional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1"/>
                  </a:ext>
                </a:extLst>
              </a:tr>
              <a:tr h="440529">
                <a:tc>
                  <a:txBody>
                    <a:bodyPr/>
                    <a:lstStyle/>
                    <a:p>
                      <a:pPr algn="ctr">
                        <a:lnSpc>
                          <a:spcPct val="100000"/>
                        </a:lnSpc>
                        <a:spcAft>
                          <a:spcPts val="0"/>
                        </a:spcAft>
                        <a:tabLst>
                          <a:tab pos="228600" algn="l"/>
                        </a:tabLst>
                      </a:pPr>
                      <a:r>
                        <a:rPr lang="en-US" sz="1800" dirty="0">
                          <a:effectLst/>
                          <a:latin typeface="+mn-lt"/>
                          <a:ea typeface="Calibri"/>
                          <a:cs typeface="Times New Roman"/>
                        </a:rPr>
                        <a:t>7</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a:t>
                      </a:r>
                      <a:r>
                        <a:rPr lang="en-US" sz="1800" dirty="0" err="1">
                          <a:effectLst/>
                          <a:latin typeface="+mn-lt"/>
                          <a:ea typeface="Calibri"/>
                          <a:cs typeface="Times New Roman"/>
                        </a:rPr>
                        <a:t>Nasional</a:t>
                      </a:r>
                      <a:r>
                        <a:rPr lang="en-US" sz="18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a:effectLst/>
                          <a:latin typeface="+mn-lt"/>
                          <a:ea typeface="Calibri"/>
                          <a:cs typeface="Times New Roman"/>
                        </a:rPr>
                        <a:t>/ Program</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2"/>
                  </a:ext>
                </a:extLst>
              </a:tr>
              <a:tr h="440529">
                <a:tc>
                  <a:txBody>
                    <a:bodyPr/>
                    <a:lstStyle/>
                    <a:p>
                      <a:pPr algn="ctr">
                        <a:lnSpc>
                          <a:spcPct val="100000"/>
                        </a:lnSpc>
                        <a:spcAft>
                          <a:spcPts val="0"/>
                        </a:spcAft>
                        <a:tabLst>
                          <a:tab pos="228600" algn="l"/>
                        </a:tabLst>
                      </a:pPr>
                      <a:r>
                        <a:rPr lang="en-US" sz="1800" dirty="0">
                          <a:effectLst/>
                          <a:latin typeface="+mn-lt"/>
                          <a:ea typeface="Calibri"/>
                          <a:cs typeface="Times New Roman"/>
                        </a:rPr>
                        <a:t>8</a:t>
                      </a:r>
                    </a:p>
                  </a:txBody>
                  <a:tcPr marL="68580" marR="68580" marT="0" marB="0" anchor="ctr"/>
                </a:tc>
                <a:tc>
                  <a:txBody>
                    <a:bodyPr/>
                    <a:lstStyle/>
                    <a:p>
                      <a:pPr algn="just">
                        <a:lnSpc>
                          <a:spcPct val="100000"/>
                        </a:lnSpc>
                        <a:spcAft>
                          <a:spcPts val="0"/>
                        </a:spcAft>
                        <a:tabLst>
                          <a:tab pos="228600" algn="l"/>
                        </a:tabLst>
                      </a:pPr>
                      <a:r>
                        <a:rPr lang="en-US" sz="1800" dirty="0" err="1">
                          <a:effectLst/>
                          <a:latin typeface="+mn-lt"/>
                          <a:ea typeface="Calibri"/>
                          <a:cs typeface="Times New Roman"/>
                        </a:rPr>
                        <a:t>s.d.a</a:t>
                      </a:r>
                      <a:r>
                        <a:rPr lang="en-US" sz="1800" dirty="0">
                          <a:effectLst/>
                          <a:latin typeface="+mn-lt"/>
                          <a:ea typeface="Calibri"/>
                          <a:cs typeface="Times New Roman"/>
                        </a:rPr>
                        <a:t>. (</a:t>
                      </a:r>
                      <a:r>
                        <a:rPr lang="en-US" sz="1800" dirty="0" err="1">
                          <a:effectLst/>
                          <a:latin typeface="+mn-lt"/>
                          <a:ea typeface="Calibri"/>
                          <a:cs typeface="Times New Roman"/>
                        </a:rPr>
                        <a:t>Lokal</a:t>
                      </a:r>
                      <a:r>
                        <a:rPr lang="en-US" sz="1800" baseline="0" dirty="0">
                          <a:effectLst/>
                          <a:latin typeface="+mn-lt"/>
                          <a:ea typeface="Calibri"/>
                          <a:cs typeface="Times New Roman"/>
                        </a:rPr>
                        <a:t> /</a:t>
                      </a:r>
                      <a:r>
                        <a:rPr lang="en-US" sz="1800" baseline="0" dirty="0" err="1">
                          <a:effectLst/>
                          <a:latin typeface="+mn-lt"/>
                          <a:ea typeface="Calibri"/>
                          <a:cs typeface="Times New Roman"/>
                        </a:rPr>
                        <a:t>Insidental</a:t>
                      </a:r>
                      <a:r>
                        <a:rPr lang="en-US" sz="1800" baseline="0" dirty="0">
                          <a:effectLst/>
                          <a:latin typeface="+mn-lt"/>
                          <a:ea typeface="Calibri"/>
                          <a:cs typeface="Times New Roman"/>
                        </a:rPr>
                        <a:t>)</a:t>
                      </a:r>
                      <a:endParaRPr lang="en-US" sz="18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3"/>
                  </a:ext>
                </a:extLst>
              </a:tr>
              <a:tr h="583251">
                <a:tc>
                  <a:txBody>
                    <a:bodyPr/>
                    <a:lstStyle/>
                    <a:p>
                      <a:pPr algn="ctr">
                        <a:lnSpc>
                          <a:spcPct val="100000"/>
                        </a:lnSpc>
                        <a:spcAft>
                          <a:spcPts val="0"/>
                        </a:spcAft>
                        <a:tabLst>
                          <a:tab pos="228600" algn="l"/>
                        </a:tabLst>
                      </a:pPr>
                      <a:r>
                        <a:rPr lang="en-US" sz="1800" dirty="0">
                          <a:effectLst/>
                          <a:latin typeface="+mn-lt"/>
                          <a:ea typeface="Calibri"/>
                          <a:cs typeface="Times New Roman"/>
                        </a:rPr>
                        <a:t>9</a:t>
                      </a:r>
                    </a:p>
                  </a:txBody>
                  <a:tcPr marL="68580" marR="68580" marT="0" marB="0" anchor="ctr"/>
                </a:tc>
                <a:tc>
                  <a:txBody>
                    <a:bodyPr/>
                    <a:lstStyle/>
                    <a:p>
                      <a:r>
                        <a:rPr lang="en-US" sz="1800" dirty="0" err="1">
                          <a:latin typeface="+mn-lt"/>
                        </a:rPr>
                        <a:t>Memberi</a:t>
                      </a:r>
                      <a:r>
                        <a:rPr lang="en-US" sz="1800" dirty="0">
                          <a:latin typeface="+mn-lt"/>
                        </a:rPr>
                        <a:t> </a:t>
                      </a:r>
                      <a:r>
                        <a:rPr lang="en-US" sz="1800" dirty="0" err="1">
                          <a:latin typeface="+mn-lt"/>
                        </a:rPr>
                        <a:t>pelayanan</a:t>
                      </a:r>
                      <a:r>
                        <a:rPr lang="en-US" sz="1800" dirty="0">
                          <a:latin typeface="+mn-lt"/>
                        </a:rPr>
                        <a:t> </a:t>
                      </a:r>
                      <a:r>
                        <a:rPr lang="en-US" sz="1800" dirty="0" err="1">
                          <a:latin typeface="+mn-lt"/>
                        </a:rPr>
                        <a:t>kpd</a:t>
                      </a:r>
                      <a:r>
                        <a:rPr lang="en-US" sz="1800" dirty="0">
                          <a:latin typeface="+mn-lt"/>
                        </a:rPr>
                        <a:t> </a:t>
                      </a:r>
                      <a:r>
                        <a:rPr lang="en-US" sz="1800" dirty="0" err="1">
                          <a:latin typeface="+mn-lt"/>
                        </a:rPr>
                        <a:t>masyarakat</a:t>
                      </a:r>
                      <a:r>
                        <a:rPr lang="en-US" sz="1800" dirty="0">
                          <a:latin typeface="+mn-lt"/>
                        </a:rPr>
                        <a:t> </a:t>
                      </a:r>
                      <a:r>
                        <a:rPr lang="en-US" sz="1800" dirty="0" err="1">
                          <a:latin typeface="+mn-lt"/>
                        </a:rPr>
                        <a:t>berdasarkan</a:t>
                      </a:r>
                      <a:r>
                        <a:rPr lang="en-US" sz="1800" dirty="0">
                          <a:latin typeface="+mn-lt"/>
                        </a:rPr>
                        <a:t> (</a:t>
                      </a:r>
                      <a:r>
                        <a:rPr lang="en-US" sz="1800" dirty="0" err="1">
                          <a:latin typeface="+mn-lt"/>
                        </a:rPr>
                        <a:t>bidang</a:t>
                      </a:r>
                      <a:r>
                        <a:rPr lang="en-US" sz="1800" dirty="0">
                          <a:latin typeface="+mn-lt"/>
                        </a:rPr>
                        <a:t> </a:t>
                      </a:r>
                      <a:r>
                        <a:rPr lang="en-US" sz="1800" dirty="0" err="1">
                          <a:latin typeface="+mn-lt"/>
                        </a:rPr>
                        <a:t>keahlian</a:t>
                      </a:r>
                      <a:r>
                        <a:rPr lang="en-US" sz="1800" dirty="0">
                          <a:latin typeface="+mn-lt"/>
                        </a:rPr>
                        <a:t>)</a:t>
                      </a:r>
                    </a:p>
                  </a:txBody>
                  <a:tcPr marL="68580" marR="68580" marT="0" marB="0" anchor="ctr"/>
                </a:tc>
                <a:tc>
                  <a:txBody>
                    <a:bodyPr/>
                    <a:lstStyle/>
                    <a:p>
                      <a:endParaRPr lang="en-US" sz="1800" dirty="0">
                        <a:latin typeface="+mn-lt"/>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4"/>
                  </a:ext>
                </a:extLst>
              </a:tr>
              <a:tr h="440529">
                <a:tc>
                  <a:txBody>
                    <a:bodyPr/>
                    <a:lstStyle/>
                    <a:p>
                      <a:pPr algn="ctr">
                        <a:lnSpc>
                          <a:spcPct val="100000"/>
                        </a:lnSpc>
                        <a:spcAft>
                          <a:spcPts val="0"/>
                        </a:spcAft>
                        <a:tabLst>
                          <a:tab pos="228600" algn="l"/>
                        </a:tabLst>
                      </a:pPr>
                      <a:r>
                        <a:rPr lang="en-US" sz="1800" dirty="0">
                          <a:effectLst/>
                          <a:latin typeface="+mn-lt"/>
                          <a:ea typeface="Calibri"/>
                          <a:cs typeface="Times New Roman"/>
                        </a:rPr>
                        <a:t>10</a:t>
                      </a:r>
                    </a:p>
                  </a:txBody>
                  <a:tcPr marL="68580" marR="68580" marT="0" marB="0" anchor="ctr"/>
                </a:tc>
                <a:tc>
                  <a:txBody>
                    <a:bodyPr/>
                    <a:lstStyle/>
                    <a:p>
                      <a:r>
                        <a:rPr lang="en-US" sz="1800" dirty="0" err="1">
                          <a:latin typeface="+mn-lt"/>
                        </a:rPr>
                        <a:t>s.d.a</a:t>
                      </a:r>
                      <a:r>
                        <a:rPr lang="en-US" sz="1800" dirty="0">
                          <a:latin typeface="+mn-lt"/>
                        </a:rPr>
                        <a:t> (</a:t>
                      </a:r>
                      <a:r>
                        <a:rPr lang="en-US" sz="1800" dirty="0" err="1">
                          <a:latin typeface="+mn-lt"/>
                        </a:rPr>
                        <a:t>penugasan</a:t>
                      </a:r>
                      <a:r>
                        <a:rPr lang="en-US" sz="1800" dirty="0">
                          <a:latin typeface="+mn-lt"/>
                        </a:rPr>
                        <a:t> </a:t>
                      </a:r>
                      <a:r>
                        <a:rPr lang="en-US" sz="1800" dirty="0" err="1">
                          <a:latin typeface="+mn-lt"/>
                        </a:rPr>
                        <a:t>perguruan</a:t>
                      </a:r>
                      <a:r>
                        <a:rPr lang="en-US" sz="1800" dirty="0">
                          <a:latin typeface="+mn-lt"/>
                        </a:rPr>
                        <a:t> </a:t>
                      </a:r>
                      <a:r>
                        <a:rPr lang="en-US" sz="1800" dirty="0" err="1">
                          <a:latin typeface="+mn-lt"/>
                        </a:rPr>
                        <a:t>tinggi</a:t>
                      </a:r>
                      <a:r>
                        <a:rPr lang="en-US" sz="1800" dirty="0">
                          <a:latin typeface="+mn-lt"/>
                        </a:rPr>
                        <a:t>)</a:t>
                      </a:r>
                    </a:p>
                  </a:txBody>
                  <a:tcPr marL="68580" marR="68580" marT="0" marB="0" anchor="ctr"/>
                </a:tc>
                <a:tc>
                  <a:txBody>
                    <a:bodyPr/>
                    <a:lstStyle/>
                    <a:p>
                      <a:endParaRPr lang="en-US" sz="1800">
                        <a:latin typeface="+mn-lt"/>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5"/>
                  </a:ext>
                </a:extLst>
              </a:tr>
              <a:tr h="440529">
                <a:tc>
                  <a:txBody>
                    <a:bodyPr/>
                    <a:lstStyle/>
                    <a:p>
                      <a:pPr algn="ctr">
                        <a:lnSpc>
                          <a:spcPct val="100000"/>
                        </a:lnSpc>
                        <a:spcAft>
                          <a:spcPts val="0"/>
                        </a:spcAft>
                        <a:tabLst>
                          <a:tab pos="228600" algn="l"/>
                        </a:tabLst>
                      </a:pPr>
                      <a:r>
                        <a:rPr lang="en-US" sz="1800" dirty="0">
                          <a:effectLst/>
                          <a:latin typeface="+mn-lt"/>
                          <a:ea typeface="Calibri"/>
                          <a:cs typeface="Times New Roman"/>
                        </a:rPr>
                        <a:t>11</a:t>
                      </a:r>
                    </a:p>
                  </a:txBody>
                  <a:tcPr marL="68580" marR="68580" marT="0" marB="0" anchor="ctr"/>
                </a:tc>
                <a:tc>
                  <a:txBody>
                    <a:bodyPr/>
                    <a:lstStyle/>
                    <a:p>
                      <a:r>
                        <a:rPr lang="en-US" sz="1800" dirty="0" err="1">
                          <a:latin typeface="+mn-lt"/>
                        </a:rPr>
                        <a:t>s.d.a</a:t>
                      </a:r>
                      <a:r>
                        <a:rPr lang="en-US" sz="1800" dirty="0">
                          <a:latin typeface="+mn-lt"/>
                        </a:rPr>
                        <a:t> (</a:t>
                      </a:r>
                      <a:r>
                        <a:rPr lang="en-US" sz="1800" dirty="0" err="1">
                          <a:latin typeface="+mn-lt"/>
                        </a:rPr>
                        <a:t>fungsi</a:t>
                      </a:r>
                      <a:r>
                        <a:rPr lang="en-US" sz="1800" dirty="0">
                          <a:latin typeface="+mn-lt"/>
                        </a:rPr>
                        <a:t> / </a:t>
                      </a:r>
                      <a:r>
                        <a:rPr lang="en-US" sz="1800" dirty="0" err="1">
                          <a:latin typeface="+mn-lt"/>
                        </a:rPr>
                        <a:t>jabatan</a:t>
                      </a:r>
                      <a:r>
                        <a:rPr lang="en-US" sz="1800" dirty="0">
                          <a:latin typeface="+mn-lt"/>
                        </a:rPr>
                        <a:t>)</a:t>
                      </a:r>
                    </a:p>
                  </a:txBody>
                  <a:tcPr marL="68580" marR="68580" marT="0" marB="0" anchor="ctr"/>
                </a:tc>
                <a:tc>
                  <a:txBody>
                    <a:bodyPr/>
                    <a:lstStyle/>
                    <a:p>
                      <a:endParaRPr lang="en-US" sz="1800" dirty="0">
                        <a:latin typeface="+mn-lt"/>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Program</a:t>
                      </a: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0,5</a:t>
                      </a:r>
                    </a:p>
                  </a:txBody>
                  <a:tcPr marL="68580" marR="68580" marT="0" marB="0" anchor="ctr"/>
                </a:tc>
                <a:extLst>
                  <a:ext uri="{0D108BD9-81ED-4DB2-BD59-A6C34878D82A}">
                    <a16:rowId xmlns:a16="http://schemas.microsoft.com/office/drawing/2014/main" val="10006"/>
                  </a:ext>
                </a:extLst>
              </a:tr>
              <a:tr h="583251">
                <a:tc>
                  <a:txBody>
                    <a:bodyPr/>
                    <a:lstStyle/>
                    <a:p>
                      <a:pPr algn="ctr">
                        <a:lnSpc>
                          <a:spcPct val="100000"/>
                        </a:lnSpc>
                        <a:spcAft>
                          <a:spcPts val="0"/>
                        </a:spcAft>
                        <a:tabLst>
                          <a:tab pos="228600" algn="l"/>
                        </a:tabLst>
                      </a:pPr>
                      <a:r>
                        <a:rPr lang="en-US" sz="1800" dirty="0">
                          <a:effectLst/>
                          <a:latin typeface="+mn-lt"/>
                          <a:ea typeface="Calibri"/>
                          <a:cs typeface="Times New Roman"/>
                        </a:rPr>
                        <a:t>12</a:t>
                      </a:r>
                    </a:p>
                  </a:txBody>
                  <a:tcPr marL="68580" marR="68580" marT="0" marB="0" anchor="ctr"/>
                </a:tc>
                <a:tc>
                  <a:txBody>
                    <a:bodyPr/>
                    <a:lstStyle/>
                    <a:p>
                      <a:r>
                        <a:rPr lang="en-US" sz="1800" dirty="0" err="1">
                          <a:latin typeface="+mn-lt"/>
                        </a:rPr>
                        <a:t>Menulis</a:t>
                      </a:r>
                      <a:r>
                        <a:rPr lang="en-US" sz="1800" dirty="0">
                          <a:latin typeface="+mn-lt"/>
                        </a:rPr>
                        <a:t> </a:t>
                      </a:r>
                      <a:r>
                        <a:rPr lang="en-US" sz="1800" dirty="0" err="1">
                          <a:latin typeface="+mn-lt"/>
                        </a:rPr>
                        <a:t>karya</a:t>
                      </a:r>
                      <a:r>
                        <a:rPr lang="en-US" sz="1800" dirty="0">
                          <a:latin typeface="+mn-lt"/>
                        </a:rPr>
                        <a:t> </a:t>
                      </a:r>
                      <a:r>
                        <a:rPr lang="en-US" sz="1800" dirty="0" err="1">
                          <a:latin typeface="+mn-lt"/>
                        </a:rPr>
                        <a:t>pengabdian</a:t>
                      </a:r>
                      <a:r>
                        <a:rPr lang="en-US" sz="1800" dirty="0">
                          <a:latin typeface="+mn-lt"/>
                        </a:rPr>
                        <a:t> </a:t>
                      </a:r>
                      <a:r>
                        <a:rPr lang="en-US" sz="1800" dirty="0" err="1">
                          <a:latin typeface="+mn-lt"/>
                        </a:rPr>
                        <a:t>pada</a:t>
                      </a:r>
                      <a:r>
                        <a:rPr lang="en-US" sz="1800" dirty="0">
                          <a:latin typeface="+mn-lt"/>
                        </a:rPr>
                        <a:t> </a:t>
                      </a:r>
                      <a:r>
                        <a:rPr lang="en-US" sz="1800" dirty="0" err="1">
                          <a:latin typeface="+mn-lt"/>
                        </a:rPr>
                        <a:t>masyarakat</a:t>
                      </a:r>
                      <a:r>
                        <a:rPr lang="en-US" sz="1800" dirty="0">
                          <a:latin typeface="+mn-lt"/>
                        </a:rPr>
                        <a:t> </a:t>
                      </a:r>
                      <a:r>
                        <a:rPr lang="en-US" sz="1800" dirty="0" err="1">
                          <a:latin typeface="+mn-lt"/>
                        </a:rPr>
                        <a:t>yg</a:t>
                      </a:r>
                      <a:r>
                        <a:rPr lang="en-US" sz="1800" dirty="0">
                          <a:latin typeface="+mn-lt"/>
                        </a:rPr>
                        <a:t> </a:t>
                      </a:r>
                      <a:r>
                        <a:rPr lang="en-US" sz="1800" dirty="0" err="1">
                          <a:latin typeface="+mn-lt"/>
                        </a:rPr>
                        <a:t>tdk</a:t>
                      </a:r>
                      <a:r>
                        <a:rPr lang="en-US" sz="1800" dirty="0">
                          <a:latin typeface="+mn-lt"/>
                        </a:rPr>
                        <a:t> </a:t>
                      </a:r>
                      <a:r>
                        <a:rPr lang="en-US" sz="1800" dirty="0" err="1">
                          <a:latin typeface="+mn-lt"/>
                        </a:rPr>
                        <a:t>dipublikasikan</a:t>
                      </a:r>
                      <a:endParaRPr lang="en-US" sz="1800" dirty="0">
                        <a:latin typeface="+mn-lt"/>
                      </a:endParaRPr>
                    </a:p>
                  </a:txBody>
                  <a:tcPr marL="68580" marR="68580" marT="0" marB="0" anchor="ctr"/>
                </a:tc>
                <a:tc>
                  <a:txBody>
                    <a:bodyPr/>
                    <a:lstStyle/>
                    <a:p>
                      <a:endParaRPr lang="en-US" sz="1800" dirty="0">
                        <a:latin typeface="+mn-lt"/>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 </a:t>
                      </a:r>
                      <a:r>
                        <a:rPr lang="en-US" sz="1800" dirty="0" err="1">
                          <a:effectLst/>
                          <a:latin typeface="+mn-lt"/>
                          <a:ea typeface="Calibri"/>
                          <a:cs typeface="Times New Roman"/>
                        </a:rPr>
                        <a:t>karya</a:t>
                      </a:r>
                      <a:endParaRPr lang="en-US" sz="18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18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7"/>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57</a:t>
            </a:fld>
            <a:endParaRPr lang="en-US"/>
          </a:p>
        </p:txBody>
      </p:sp>
    </p:spTree>
    <p:extLst>
      <p:ext uri="{BB962C8B-B14F-4D97-AF65-F5344CB8AC3E}">
        <p14:creationId xmlns:p14="http://schemas.microsoft.com/office/powerpoint/2010/main" val="195740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5840289" cy="430887"/>
          </a:xfrm>
          <a:prstGeom prst="rect">
            <a:avLst/>
          </a:prstGeom>
          <a:noFill/>
        </p:spPr>
        <p:txBody>
          <a:bodyPr wrap="square" rtlCol="0">
            <a:spAutoFit/>
          </a:bodyPr>
          <a:lstStyle/>
          <a:p>
            <a:r>
              <a:rPr lang="en-US" sz="2200" b="1" dirty="0">
                <a:solidFill>
                  <a:srgbClr val="0033CC"/>
                </a:solidFill>
              </a:rPr>
              <a:t>PENUNJANG KEGIATAN AKADEMIK DOSEN</a:t>
            </a:r>
          </a:p>
        </p:txBody>
      </p:sp>
      <p:graphicFrame>
        <p:nvGraphicFramePr>
          <p:cNvPr id="2" name="Table 1"/>
          <p:cNvGraphicFramePr>
            <a:graphicFrameLocks noGrp="1"/>
          </p:cNvGraphicFramePr>
          <p:nvPr>
            <p:extLst>
              <p:ext uri="{D42A27DB-BD31-4B8C-83A1-F6EECF244321}">
                <p14:modId xmlns:p14="http://schemas.microsoft.com/office/powerpoint/2010/main" val="1987235624"/>
              </p:ext>
            </p:extLst>
          </p:nvPr>
        </p:nvGraphicFramePr>
        <p:xfrm>
          <a:off x="1524001" y="1524001"/>
          <a:ext cx="9140944" cy="4851350"/>
        </p:xfrm>
        <a:graphic>
          <a:graphicData uri="http://schemas.openxmlformats.org/drawingml/2006/table">
            <a:tbl>
              <a:tblPr firstRow="1" firstCol="1" bandRow="1">
                <a:tableStyleId>{5C22544A-7EE6-4342-B048-85BDC9FD1C3A}</a:tableStyleId>
              </a:tblPr>
              <a:tblGrid>
                <a:gridCol w="777245">
                  <a:extLst>
                    <a:ext uri="{9D8B030D-6E8A-4147-A177-3AD203B41FA5}">
                      <a16:colId xmlns:a16="http://schemas.microsoft.com/office/drawing/2014/main" val="20000"/>
                    </a:ext>
                  </a:extLst>
                </a:gridCol>
                <a:gridCol w="4527912">
                  <a:extLst>
                    <a:ext uri="{9D8B030D-6E8A-4147-A177-3AD203B41FA5}">
                      <a16:colId xmlns:a16="http://schemas.microsoft.com/office/drawing/2014/main" val="20001"/>
                    </a:ext>
                  </a:extLst>
                </a:gridCol>
                <a:gridCol w="1369641">
                  <a:extLst>
                    <a:ext uri="{9D8B030D-6E8A-4147-A177-3AD203B41FA5}">
                      <a16:colId xmlns:a16="http://schemas.microsoft.com/office/drawing/2014/main" val="20002"/>
                    </a:ext>
                  </a:extLst>
                </a:gridCol>
                <a:gridCol w="1455244">
                  <a:extLst>
                    <a:ext uri="{9D8B030D-6E8A-4147-A177-3AD203B41FA5}">
                      <a16:colId xmlns:a16="http://schemas.microsoft.com/office/drawing/2014/main" val="20003"/>
                    </a:ext>
                  </a:extLst>
                </a:gridCol>
                <a:gridCol w="1010902">
                  <a:extLst>
                    <a:ext uri="{9D8B030D-6E8A-4147-A177-3AD203B41FA5}">
                      <a16:colId xmlns:a16="http://schemas.microsoft.com/office/drawing/2014/main" val="20004"/>
                    </a:ext>
                  </a:extLst>
                </a:gridCol>
              </a:tblGrid>
              <a:tr h="974576">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Menjadi</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dirty="0" err="1">
                          <a:effectLst/>
                          <a:latin typeface="+mn-lt"/>
                          <a:ea typeface="Calibri"/>
                          <a:cs typeface="Times New Roman"/>
                        </a:rPr>
                        <a:t>dalam</a:t>
                      </a:r>
                      <a:r>
                        <a:rPr lang="en-US" sz="2000" dirty="0">
                          <a:effectLst/>
                          <a:latin typeface="+mn-lt"/>
                          <a:ea typeface="Calibri"/>
                          <a:cs typeface="Times New Roman"/>
                        </a:rPr>
                        <a:t> </a:t>
                      </a:r>
                      <a:r>
                        <a:rPr lang="en-US" sz="2000" dirty="0" err="1">
                          <a:effectLst/>
                          <a:latin typeface="+mn-lt"/>
                          <a:ea typeface="Calibri"/>
                          <a:cs typeface="Times New Roman"/>
                        </a:rPr>
                        <a:t>suatu</a:t>
                      </a:r>
                      <a:r>
                        <a:rPr lang="en-US" sz="2000" baseline="0" dirty="0">
                          <a:effectLst/>
                          <a:latin typeface="+mn-lt"/>
                          <a:ea typeface="Calibri"/>
                          <a:cs typeface="Times New Roman"/>
                        </a:rPr>
                        <a:t> </a:t>
                      </a:r>
                      <a:r>
                        <a:rPr lang="en-US" sz="2000" baseline="0" dirty="0" err="1">
                          <a:effectLst/>
                          <a:latin typeface="+mn-lt"/>
                          <a:ea typeface="Calibri"/>
                          <a:cs typeface="Times New Roman"/>
                        </a:rPr>
                        <a:t>panitia</a:t>
                      </a:r>
                      <a:r>
                        <a:rPr lang="en-US" sz="2000" baseline="0" dirty="0">
                          <a:effectLst/>
                          <a:latin typeface="+mn-lt"/>
                          <a:ea typeface="Calibri"/>
                          <a:cs typeface="Times New Roman"/>
                        </a:rPr>
                        <a:t> / </a:t>
                      </a:r>
                      <a:r>
                        <a:rPr lang="en-US" sz="2000" baseline="0" dirty="0" err="1">
                          <a:effectLst/>
                          <a:latin typeface="+mn-lt"/>
                          <a:ea typeface="Calibri"/>
                          <a:cs typeface="Times New Roman"/>
                        </a:rPr>
                        <a:t>Badan</a:t>
                      </a:r>
                      <a:r>
                        <a:rPr lang="en-US" sz="2000" baseline="0" dirty="0">
                          <a:effectLst/>
                          <a:latin typeface="+mn-lt"/>
                          <a:ea typeface="Calibri"/>
                          <a:cs typeface="Times New Roman"/>
                        </a:rPr>
                        <a:t> </a:t>
                      </a:r>
                      <a:r>
                        <a:rPr lang="en-US" sz="2000" baseline="0" dirty="0" err="1">
                          <a:effectLst/>
                          <a:latin typeface="+mn-lt"/>
                          <a:ea typeface="Calibri"/>
                          <a:cs typeface="Times New Roman"/>
                        </a:rPr>
                        <a:t>pada</a:t>
                      </a:r>
                      <a:r>
                        <a:rPr lang="en-US" sz="2000" baseline="0" dirty="0">
                          <a:effectLst/>
                          <a:latin typeface="+mn-lt"/>
                          <a:ea typeface="Calibri"/>
                          <a:cs typeface="Times New Roman"/>
                        </a:rPr>
                        <a:t> </a:t>
                      </a:r>
                      <a:r>
                        <a:rPr lang="en-US" sz="2000" baseline="0" dirty="0" err="1">
                          <a:effectLst/>
                          <a:latin typeface="+mn-lt"/>
                          <a:ea typeface="Calibri"/>
                          <a:cs typeface="Times New Roman"/>
                        </a:rPr>
                        <a:t>perguruan</a:t>
                      </a:r>
                      <a:r>
                        <a:rPr lang="en-US" sz="2000" baseline="0" dirty="0">
                          <a:effectLst/>
                          <a:latin typeface="+mn-lt"/>
                          <a:ea typeface="Calibri"/>
                          <a:cs typeface="Times New Roman"/>
                        </a:rPr>
                        <a:t> </a:t>
                      </a:r>
                      <a:r>
                        <a:rPr lang="en-US" sz="2000" baseline="0" dirty="0" err="1">
                          <a:effectLst/>
                          <a:latin typeface="+mn-lt"/>
                          <a:ea typeface="Calibri"/>
                          <a:cs typeface="Times New Roman"/>
                        </a:rPr>
                        <a:t>tinggi</a:t>
                      </a:r>
                      <a:r>
                        <a:rPr lang="en-US" sz="2000" baseline="0" dirty="0">
                          <a:effectLst/>
                          <a:latin typeface="+mn-lt"/>
                          <a:ea typeface="Calibri"/>
                          <a:cs typeface="Times New Roman"/>
                        </a:rPr>
                        <a:t> (</a:t>
                      </a:r>
                      <a:r>
                        <a:rPr lang="en-US" sz="2000" baseline="0" dirty="0" err="1">
                          <a:effectLst/>
                          <a:latin typeface="+mn-lt"/>
                          <a:ea typeface="Calibri"/>
                          <a:cs typeface="Times New Roman"/>
                        </a:rPr>
                        <a:t>Ketua</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Per </a:t>
                      </a:r>
                      <a:r>
                        <a:rPr lang="en-US" sz="2000" dirty="0" err="1">
                          <a:effectLst/>
                          <a:latin typeface="+mn-lt"/>
                          <a:ea typeface="Calibri"/>
                          <a:cs typeface="Times New Roman"/>
                        </a:rPr>
                        <a:t>tahun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1"/>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baseline="0" dirty="0">
                          <a:effectLst/>
                          <a:latin typeface="+mn-lt"/>
                          <a:ea typeface="Calibri"/>
                          <a:cs typeface="Times New Roman"/>
                        </a:rPr>
                        <a:t>(</a:t>
                      </a:r>
                      <a:r>
                        <a:rPr lang="en-US" sz="2000" baseline="0" dirty="0" err="1">
                          <a:effectLst/>
                          <a:latin typeface="+mn-lt"/>
                          <a:ea typeface="Calibri"/>
                          <a:cs typeface="Times New Roman"/>
                        </a:rPr>
                        <a:t>Anggota</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Per </a:t>
                      </a:r>
                      <a:r>
                        <a:rPr lang="en-US" sz="2000" dirty="0" err="1">
                          <a:effectLst/>
                          <a:latin typeface="+mn-lt"/>
                          <a:ea typeface="Calibri"/>
                          <a:cs typeface="Times New Roman"/>
                        </a:rPr>
                        <a:t>tahun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2"/>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Menjadi</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baseline="0" dirty="0" err="1">
                          <a:effectLst/>
                          <a:latin typeface="+mn-lt"/>
                          <a:ea typeface="Calibri"/>
                          <a:cs typeface="Times New Roman"/>
                        </a:rPr>
                        <a:t>panitia</a:t>
                      </a:r>
                      <a:r>
                        <a:rPr lang="en-US" sz="2000" baseline="0" dirty="0">
                          <a:effectLst/>
                          <a:latin typeface="+mn-lt"/>
                          <a:ea typeface="Calibri"/>
                          <a:cs typeface="Times New Roman"/>
                        </a:rPr>
                        <a:t>/</a:t>
                      </a:r>
                      <a:r>
                        <a:rPr lang="en-US" sz="2000" baseline="0" dirty="0" err="1">
                          <a:effectLst/>
                          <a:latin typeface="+mn-lt"/>
                          <a:ea typeface="Calibri"/>
                          <a:cs typeface="Times New Roman"/>
                        </a:rPr>
                        <a:t>Badan</a:t>
                      </a:r>
                      <a:r>
                        <a:rPr lang="en-US" sz="2000" baseline="0" dirty="0">
                          <a:effectLst/>
                          <a:latin typeface="+mn-lt"/>
                          <a:ea typeface="Calibri"/>
                          <a:cs typeface="Times New Roman"/>
                        </a:rPr>
                        <a:t> </a:t>
                      </a:r>
                      <a:r>
                        <a:rPr lang="en-US" sz="2000" baseline="0" dirty="0" err="1">
                          <a:effectLst/>
                          <a:latin typeface="+mn-lt"/>
                          <a:ea typeface="Calibri"/>
                          <a:cs typeface="Times New Roman"/>
                        </a:rPr>
                        <a:t>pada</a:t>
                      </a:r>
                      <a:r>
                        <a:rPr lang="en-US" sz="2000" baseline="0" dirty="0">
                          <a:effectLst/>
                          <a:latin typeface="+mn-lt"/>
                          <a:ea typeface="Calibri"/>
                          <a:cs typeface="Times New Roman"/>
                        </a:rPr>
                        <a:t> </a:t>
                      </a:r>
                      <a:r>
                        <a:rPr lang="en-US" sz="2000" baseline="0" dirty="0" err="1">
                          <a:effectLst/>
                          <a:latin typeface="+mn-lt"/>
                          <a:ea typeface="Calibri"/>
                          <a:cs typeface="Times New Roman"/>
                        </a:rPr>
                        <a:t>lembaga</a:t>
                      </a:r>
                      <a:r>
                        <a:rPr lang="en-US" sz="2000" baseline="0" dirty="0">
                          <a:effectLst/>
                          <a:latin typeface="+mn-lt"/>
                          <a:ea typeface="Calibri"/>
                          <a:cs typeface="Times New Roman"/>
                        </a:rPr>
                        <a:t> </a:t>
                      </a:r>
                      <a:r>
                        <a:rPr lang="en-US" sz="2000" baseline="0" dirty="0" err="1">
                          <a:effectLst/>
                          <a:latin typeface="+mn-lt"/>
                          <a:ea typeface="Calibri"/>
                          <a:cs typeface="Times New Roman"/>
                        </a:rPr>
                        <a:t>Pemerintah</a:t>
                      </a:r>
                      <a:r>
                        <a:rPr lang="en-US" sz="2000" baseline="0" dirty="0">
                          <a:effectLst/>
                          <a:latin typeface="+mn-lt"/>
                          <a:ea typeface="Calibri"/>
                          <a:cs typeface="Times New Roman"/>
                        </a:rPr>
                        <a:t> (</a:t>
                      </a:r>
                      <a:r>
                        <a:rPr lang="en-US" sz="2000" baseline="0" dirty="0" err="1">
                          <a:effectLst/>
                          <a:latin typeface="+mn-lt"/>
                          <a:ea typeface="Calibri"/>
                          <a:cs typeface="Times New Roman"/>
                        </a:rPr>
                        <a:t>Panitia</a:t>
                      </a:r>
                      <a:r>
                        <a:rPr lang="en-US" sz="2000" baseline="0" dirty="0">
                          <a:effectLst/>
                          <a:latin typeface="+mn-lt"/>
                          <a:ea typeface="Calibri"/>
                          <a:cs typeface="Times New Roman"/>
                        </a:rPr>
                        <a:t> </a:t>
                      </a:r>
                      <a:r>
                        <a:rPr lang="en-US" sz="2000" baseline="0" dirty="0" err="1">
                          <a:effectLst/>
                          <a:latin typeface="+mn-lt"/>
                          <a:ea typeface="Calibri"/>
                          <a:cs typeface="Times New Roman"/>
                        </a:rPr>
                        <a:t>Pusat</a:t>
                      </a:r>
                      <a:r>
                        <a:rPr lang="en-US" sz="2000" baseline="0" dirty="0">
                          <a:effectLst/>
                          <a:latin typeface="+mn-lt"/>
                          <a:ea typeface="Calibri"/>
                          <a:cs typeface="Times New Roman"/>
                        </a:rPr>
                        <a:t> – </a:t>
                      </a:r>
                      <a:r>
                        <a:rPr lang="en-US" sz="2000" baseline="0" dirty="0" err="1">
                          <a:effectLst/>
                          <a:latin typeface="+mn-lt"/>
                          <a:ea typeface="Calibri"/>
                          <a:cs typeface="Times New Roman"/>
                        </a:rPr>
                        <a:t>Ketua</a:t>
                      </a:r>
                      <a:r>
                        <a:rPr lang="en-US" sz="2000" baseline="0" dirty="0">
                          <a:effectLst/>
                          <a:latin typeface="+mn-lt"/>
                          <a:ea typeface="Calibri"/>
                          <a:cs typeface="Times New Roman"/>
                        </a:rPr>
                        <a:t>/</a:t>
                      </a:r>
                      <a:r>
                        <a:rPr lang="en-US" sz="2000" baseline="0" dirty="0" err="1">
                          <a:effectLst/>
                          <a:latin typeface="+mn-lt"/>
                          <a:ea typeface="Calibri"/>
                          <a:cs typeface="Times New Roman"/>
                        </a:rPr>
                        <a:t>Wakil</a:t>
                      </a:r>
                      <a:r>
                        <a:rPr lang="en-US" sz="2000" baseline="0" dirty="0">
                          <a:effectLst/>
                          <a:latin typeface="+mn-lt"/>
                          <a:ea typeface="Calibri"/>
                          <a:cs typeface="Times New Roman"/>
                        </a:rPr>
                        <a:t> </a:t>
                      </a:r>
                      <a:r>
                        <a:rPr lang="en-US" sz="2000" baseline="0" dirty="0" err="1">
                          <a:effectLst/>
                          <a:latin typeface="+mn-lt"/>
                          <a:ea typeface="Calibri"/>
                          <a:cs typeface="Times New Roman"/>
                        </a:rPr>
                        <a:t>Ketua</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Per </a:t>
                      </a:r>
                      <a:r>
                        <a:rPr lang="en-US" sz="2000" dirty="0" err="1">
                          <a:effectLst/>
                          <a:latin typeface="+mn-lt"/>
                          <a:ea typeface="Calibri"/>
                          <a:cs typeface="Times New Roman"/>
                        </a:rPr>
                        <a:t>kepanitian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3"/>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4"/>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Panitia</a:t>
                      </a:r>
                      <a:r>
                        <a:rPr lang="en-US" sz="2000" dirty="0">
                          <a:effectLst/>
                          <a:latin typeface="+mn-lt"/>
                          <a:ea typeface="Calibri"/>
                          <a:cs typeface="Times New Roman"/>
                        </a:rPr>
                        <a:t> Daerah – </a:t>
                      </a:r>
                      <a:r>
                        <a:rPr lang="en-US" sz="2000" dirty="0" err="1">
                          <a:effectLst/>
                          <a:latin typeface="+mn-lt"/>
                          <a:ea typeface="Calibri"/>
                          <a:cs typeface="Times New Roman"/>
                        </a:rPr>
                        <a:t>Ketua</a:t>
                      </a:r>
                      <a:r>
                        <a:rPr lang="en-US" sz="2000" dirty="0">
                          <a:effectLst/>
                          <a:latin typeface="+mn-lt"/>
                          <a:ea typeface="Calibri"/>
                          <a:cs typeface="Times New Roman"/>
                        </a:rPr>
                        <a:t>/</a:t>
                      </a:r>
                      <a:r>
                        <a:rPr lang="en-US" sz="2000" dirty="0" err="1">
                          <a:effectLst/>
                          <a:latin typeface="+mn-lt"/>
                          <a:ea typeface="Calibri"/>
                          <a:cs typeface="Times New Roman"/>
                        </a:rPr>
                        <a:t>Wakil</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5"/>
                  </a:ext>
                </a:extLst>
              </a:tr>
              <a:tr h="414387">
                <a:tc>
                  <a:txBody>
                    <a:bodyPr/>
                    <a:lstStyle/>
                    <a:p>
                      <a:pPr algn="ctr">
                        <a:lnSpc>
                          <a:spcPct val="100000"/>
                        </a:lnSpc>
                        <a:spcAft>
                          <a:spcPts val="0"/>
                        </a:spcAft>
                        <a:tabLst>
                          <a:tab pos="228600" algn="l"/>
                        </a:tabLst>
                      </a:pPr>
                      <a:r>
                        <a:rPr lang="en-US" sz="2000" dirty="0">
                          <a:effectLst/>
                          <a:latin typeface="+mn-lt"/>
                          <a:ea typeface="Calibri"/>
                          <a:cs typeface="Times New Roman"/>
                        </a:rPr>
                        <a:t>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Panitia</a:t>
                      </a:r>
                      <a:r>
                        <a:rPr lang="en-US" sz="2000" dirty="0">
                          <a:effectLst/>
                          <a:latin typeface="+mn-lt"/>
                          <a:ea typeface="Calibri"/>
                          <a:cs typeface="Times New Roman"/>
                        </a:rPr>
                        <a:t> Daerah – </a:t>
                      </a:r>
                      <a:r>
                        <a:rPr lang="en-US" sz="2000" dirty="0" err="1">
                          <a:effectLst/>
                          <a:latin typeface="+mn-lt"/>
                          <a:ea typeface="Calibri"/>
                          <a:cs typeface="Times New Roman"/>
                        </a:rPr>
                        <a:t>Anggota</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6"/>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58</a:t>
            </a:fld>
            <a:endParaRPr lang="en-US"/>
          </a:p>
        </p:txBody>
      </p:sp>
    </p:spTree>
    <p:extLst>
      <p:ext uri="{BB962C8B-B14F-4D97-AF65-F5344CB8AC3E}">
        <p14:creationId xmlns:p14="http://schemas.microsoft.com/office/powerpoint/2010/main" val="9176792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5840289" cy="430887"/>
          </a:xfrm>
          <a:prstGeom prst="rect">
            <a:avLst/>
          </a:prstGeom>
          <a:noFill/>
        </p:spPr>
        <p:txBody>
          <a:bodyPr wrap="square" rtlCol="0">
            <a:spAutoFit/>
          </a:bodyPr>
          <a:lstStyle/>
          <a:p>
            <a:r>
              <a:rPr lang="en-US" sz="2200" b="1" dirty="0">
                <a:solidFill>
                  <a:srgbClr val="0033CC"/>
                </a:solidFill>
              </a:rPr>
              <a:t>PENUNJANG KEGIATAN AKADEMIK DOSEN</a:t>
            </a:r>
          </a:p>
        </p:txBody>
      </p:sp>
      <p:graphicFrame>
        <p:nvGraphicFramePr>
          <p:cNvPr id="2" name="Table 1"/>
          <p:cNvGraphicFramePr>
            <a:graphicFrameLocks noGrp="1"/>
          </p:cNvGraphicFramePr>
          <p:nvPr>
            <p:extLst>
              <p:ext uri="{D42A27DB-BD31-4B8C-83A1-F6EECF244321}">
                <p14:modId xmlns:p14="http://schemas.microsoft.com/office/powerpoint/2010/main" val="242474976"/>
              </p:ext>
            </p:extLst>
          </p:nvPr>
        </p:nvGraphicFramePr>
        <p:xfrm>
          <a:off x="1524001" y="1524000"/>
          <a:ext cx="9140944" cy="4930058"/>
        </p:xfrm>
        <a:graphic>
          <a:graphicData uri="http://schemas.openxmlformats.org/drawingml/2006/table">
            <a:tbl>
              <a:tblPr firstRow="1" firstCol="1" bandRow="1">
                <a:tableStyleId>{5C22544A-7EE6-4342-B048-85BDC9FD1C3A}</a:tableStyleId>
              </a:tblPr>
              <a:tblGrid>
                <a:gridCol w="777245">
                  <a:extLst>
                    <a:ext uri="{9D8B030D-6E8A-4147-A177-3AD203B41FA5}">
                      <a16:colId xmlns:a16="http://schemas.microsoft.com/office/drawing/2014/main" val="20000"/>
                    </a:ext>
                  </a:extLst>
                </a:gridCol>
                <a:gridCol w="4527912">
                  <a:extLst>
                    <a:ext uri="{9D8B030D-6E8A-4147-A177-3AD203B41FA5}">
                      <a16:colId xmlns:a16="http://schemas.microsoft.com/office/drawing/2014/main" val="20001"/>
                    </a:ext>
                  </a:extLst>
                </a:gridCol>
                <a:gridCol w="1284039">
                  <a:extLst>
                    <a:ext uri="{9D8B030D-6E8A-4147-A177-3AD203B41FA5}">
                      <a16:colId xmlns:a16="http://schemas.microsoft.com/office/drawing/2014/main" val="20002"/>
                    </a:ext>
                  </a:extLst>
                </a:gridCol>
                <a:gridCol w="1540846">
                  <a:extLst>
                    <a:ext uri="{9D8B030D-6E8A-4147-A177-3AD203B41FA5}">
                      <a16:colId xmlns:a16="http://schemas.microsoft.com/office/drawing/2014/main" val="20003"/>
                    </a:ext>
                  </a:extLst>
                </a:gridCol>
                <a:gridCol w="1010902">
                  <a:extLst>
                    <a:ext uri="{9D8B030D-6E8A-4147-A177-3AD203B41FA5}">
                      <a16:colId xmlns:a16="http://schemas.microsoft.com/office/drawing/2014/main" val="20004"/>
                    </a:ext>
                  </a:extLst>
                </a:gridCol>
              </a:tblGrid>
              <a:tr h="1093290">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83856">
                <a:tc>
                  <a:txBody>
                    <a:bodyPr/>
                    <a:lstStyle/>
                    <a:p>
                      <a:pPr algn="ctr">
                        <a:lnSpc>
                          <a:spcPct val="100000"/>
                        </a:lnSpc>
                        <a:spcAft>
                          <a:spcPts val="0"/>
                        </a:spcAft>
                        <a:tabLst>
                          <a:tab pos="228600" algn="l"/>
                        </a:tabLst>
                      </a:pPr>
                      <a:r>
                        <a:rPr lang="en-US" sz="2000" dirty="0">
                          <a:effectLst/>
                          <a:latin typeface="+mn-lt"/>
                          <a:ea typeface="Calibri"/>
                          <a:cs typeface="Times New Roman"/>
                        </a:rPr>
                        <a:t>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Menjadi</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dirty="0" err="1">
                          <a:effectLst/>
                          <a:latin typeface="+mn-lt"/>
                          <a:ea typeface="Calibri"/>
                          <a:cs typeface="Times New Roman"/>
                        </a:rPr>
                        <a:t>organisasi</a:t>
                      </a:r>
                      <a:r>
                        <a:rPr lang="en-US" sz="2000" dirty="0">
                          <a:effectLst/>
                          <a:latin typeface="+mn-lt"/>
                          <a:ea typeface="Calibri"/>
                          <a:cs typeface="Times New Roman"/>
                        </a:rPr>
                        <a:t> </a:t>
                      </a:r>
                      <a:r>
                        <a:rPr lang="en-US" sz="2000" dirty="0" err="1">
                          <a:effectLst/>
                          <a:latin typeface="+mn-lt"/>
                          <a:ea typeface="Calibri"/>
                          <a:cs typeface="Times New Roman"/>
                        </a:rPr>
                        <a:t>profesi</a:t>
                      </a:r>
                      <a:r>
                        <a:rPr lang="en-US" sz="2000" dirty="0">
                          <a:effectLst/>
                          <a:latin typeface="+mn-lt"/>
                          <a:ea typeface="Calibri"/>
                          <a:cs typeface="Times New Roman"/>
                        </a:rPr>
                        <a:t> </a:t>
                      </a:r>
                      <a:r>
                        <a:rPr lang="en-US" sz="2000" baseline="0" dirty="0">
                          <a:effectLst/>
                          <a:latin typeface="+mn-lt"/>
                          <a:ea typeface="Calibri"/>
                          <a:cs typeface="Times New Roman"/>
                        </a:rPr>
                        <a:t>(</a:t>
                      </a:r>
                      <a:r>
                        <a:rPr lang="en-US" sz="2000" baseline="0" dirty="0" err="1">
                          <a:effectLst/>
                          <a:latin typeface="+mn-lt"/>
                          <a:ea typeface="Calibri"/>
                          <a:cs typeface="Times New Roman"/>
                        </a:rPr>
                        <a:t>Internasional</a:t>
                      </a:r>
                      <a:r>
                        <a:rPr lang="en-US" sz="2000" baseline="0" dirty="0">
                          <a:effectLst/>
                          <a:latin typeface="+mn-lt"/>
                          <a:ea typeface="Calibri"/>
                          <a:cs typeface="Times New Roman"/>
                        </a:rPr>
                        <a:t> - </a:t>
                      </a:r>
                      <a:r>
                        <a:rPr lang="en-US" sz="2000" baseline="0" dirty="0" err="1">
                          <a:effectLst/>
                          <a:latin typeface="+mn-lt"/>
                          <a:ea typeface="Calibri"/>
                          <a:cs typeface="Times New Roman"/>
                        </a:rPr>
                        <a:t>Pengurus</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Periode</a:t>
                      </a:r>
                      <a:r>
                        <a:rPr lang="en-US" sz="2000" dirty="0">
                          <a:effectLst/>
                          <a:latin typeface="+mn-lt"/>
                          <a:ea typeface="Calibri"/>
                          <a:cs typeface="Times New Roman"/>
                        </a:rPr>
                        <a:t>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1"/>
                  </a:ext>
                </a:extLst>
              </a:tr>
              <a:tr h="464864">
                <a:tc>
                  <a:txBody>
                    <a:bodyPr/>
                    <a:lstStyle/>
                    <a:p>
                      <a:pPr algn="ctr">
                        <a:lnSpc>
                          <a:spcPct val="100000"/>
                        </a:lnSpc>
                        <a:spcAft>
                          <a:spcPts val="0"/>
                        </a:spcAft>
                        <a:tabLst>
                          <a:tab pos="228600" algn="l"/>
                        </a:tabLst>
                      </a:pPr>
                      <a:r>
                        <a:rPr lang="en-US" sz="2000" dirty="0">
                          <a:effectLst/>
                          <a:latin typeface="+mn-lt"/>
                          <a:ea typeface="Calibri"/>
                          <a:cs typeface="Times New Roman"/>
                        </a:rPr>
                        <a:t>8</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baseline="0" dirty="0">
                          <a:effectLst/>
                          <a:latin typeface="+mn-lt"/>
                          <a:ea typeface="Calibri"/>
                          <a:cs typeface="Times New Roman"/>
                        </a:rPr>
                        <a:t>(</a:t>
                      </a:r>
                      <a:r>
                        <a:rPr lang="en-US" sz="2000" baseline="0" dirty="0" err="1">
                          <a:effectLst/>
                          <a:latin typeface="+mn-lt"/>
                          <a:ea typeface="Calibri"/>
                          <a:cs typeface="Times New Roman"/>
                        </a:rPr>
                        <a:t>Anggota</a:t>
                      </a:r>
                      <a:r>
                        <a:rPr lang="en-US" sz="2000" baseline="0" dirty="0">
                          <a:effectLst/>
                          <a:latin typeface="+mn-lt"/>
                          <a:ea typeface="Calibri"/>
                          <a:cs typeface="Times New Roman"/>
                        </a:rPr>
                        <a:t> </a:t>
                      </a:r>
                      <a:r>
                        <a:rPr lang="en-US" sz="2000" baseline="0" dirty="0" err="1">
                          <a:effectLst/>
                          <a:latin typeface="+mn-lt"/>
                          <a:ea typeface="Calibri"/>
                          <a:cs typeface="Times New Roman"/>
                        </a:rPr>
                        <a:t>atas</a:t>
                      </a:r>
                      <a:r>
                        <a:rPr lang="en-US" sz="2000" baseline="0" dirty="0">
                          <a:effectLst/>
                          <a:latin typeface="+mn-lt"/>
                          <a:ea typeface="Calibri"/>
                          <a:cs typeface="Times New Roman"/>
                        </a:rPr>
                        <a:t> </a:t>
                      </a:r>
                      <a:r>
                        <a:rPr lang="en-US" sz="2000" baseline="0" dirty="0" err="1">
                          <a:effectLst/>
                          <a:latin typeface="+mn-lt"/>
                          <a:ea typeface="Calibri"/>
                          <a:cs typeface="Times New Roman"/>
                        </a:rPr>
                        <a:t>permintaan</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2"/>
                  </a:ext>
                </a:extLst>
              </a:tr>
              <a:tr h="464864">
                <a:tc>
                  <a:txBody>
                    <a:bodyPr/>
                    <a:lstStyle/>
                    <a:p>
                      <a:pPr algn="ctr">
                        <a:lnSpc>
                          <a:spcPct val="100000"/>
                        </a:lnSpc>
                        <a:spcAft>
                          <a:spcPts val="0"/>
                        </a:spcAft>
                        <a:tabLst>
                          <a:tab pos="228600" algn="l"/>
                        </a:tabLst>
                      </a:pPr>
                      <a:r>
                        <a:rPr lang="en-US" sz="2000" dirty="0">
                          <a:effectLst/>
                          <a:latin typeface="+mn-lt"/>
                          <a:ea typeface="Calibri"/>
                          <a:cs typeface="Times New Roman"/>
                        </a:rPr>
                        <a:t>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0,5</a:t>
                      </a:r>
                    </a:p>
                  </a:txBody>
                  <a:tcPr marL="68580" marR="68580" marT="0" marB="0" anchor="ctr"/>
                </a:tc>
                <a:extLst>
                  <a:ext uri="{0D108BD9-81ED-4DB2-BD59-A6C34878D82A}">
                    <a16:rowId xmlns:a16="http://schemas.microsoft.com/office/drawing/2014/main" val="10003"/>
                  </a:ext>
                </a:extLst>
              </a:tr>
              <a:tr h="683856">
                <a:tc>
                  <a:txBody>
                    <a:bodyPr/>
                    <a:lstStyle/>
                    <a:p>
                      <a:pPr algn="ctr">
                        <a:lnSpc>
                          <a:spcPct val="100000"/>
                        </a:lnSpc>
                        <a:spcAft>
                          <a:spcPts val="0"/>
                        </a:spcAft>
                        <a:tabLst>
                          <a:tab pos="228600" algn="l"/>
                        </a:tabLst>
                      </a:pPr>
                      <a:r>
                        <a:rPr lang="en-US" sz="2000" dirty="0">
                          <a:effectLst/>
                          <a:latin typeface="+mn-lt"/>
                          <a:ea typeface="Calibri"/>
                          <a:cs typeface="Times New Roman"/>
                        </a:rPr>
                        <a:t>10</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Menjadi</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dirty="0" err="1">
                          <a:effectLst/>
                          <a:latin typeface="+mn-lt"/>
                          <a:ea typeface="Calibri"/>
                          <a:cs typeface="Times New Roman"/>
                        </a:rPr>
                        <a:t>organisasi</a:t>
                      </a:r>
                      <a:r>
                        <a:rPr lang="en-US" sz="2000" dirty="0">
                          <a:effectLst/>
                          <a:latin typeface="+mn-lt"/>
                          <a:ea typeface="Calibri"/>
                          <a:cs typeface="Times New Roman"/>
                        </a:rPr>
                        <a:t> </a:t>
                      </a:r>
                      <a:r>
                        <a:rPr lang="en-US" sz="2000" dirty="0" err="1">
                          <a:effectLst/>
                          <a:latin typeface="+mn-lt"/>
                          <a:ea typeface="Calibri"/>
                          <a:cs typeface="Times New Roman"/>
                        </a:rPr>
                        <a:t>profesi</a:t>
                      </a:r>
                      <a:r>
                        <a:rPr lang="en-US" sz="2000" dirty="0">
                          <a:effectLst/>
                          <a:latin typeface="+mn-lt"/>
                          <a:ea typeface="Calibri"/>
                          <a:cs typeface="Times New Roman"/>
                        </a:rPr>
                        <a:t> </a:t>
                      </a:r>
                      <a:r>
                        <a:rPr lang="en-US" sz="2000" baseline="0" dirty="0">
                          <a:effectLst/>
                          <a:latin typeface="+mn-lt"/>
                          <a:ea typeface="Calibri"/>
                          <a:cs typeface="Times New Roman"/>
                        </a:rPr>
                        <a:t>(</a:t>
                      </a:r>
                      <a:r>
                        <a:rPr lang="en-US" sz="2000" baseline="0" dirty="0" err="1">
                          <a:effectLst/>
                          <a:latin typeface="+mn-lt"/>
                          <a:ea typeface="Calibri"/>
                          <a:cs typeface="Times New Roman"/>
                        </a:rPr>
                        <a:t>Nasional</a:t>
                      </a:r>
                      <a:r>
                        <a:rPr lang="en-US" sz="2000" baseline="0" dirty="0">
                          <a:effectLst/>
                          <a:latin typeface="+mn-lt"/>
                          <a:ea typeface="Calibri"/>
                          <a:cs typeface="Times New Roman"/>
                        </a:rPr>
                        <a:t> - </a:t>
                      </a:r>
                      <a:r>
                        <a:rPr lang="en-US" sz="2000" baseline="0" dirty="0" err="1">
                          <a:effectLst/>
                          <a:latin typeface="+mn-lt"/>
                          <a:ea typeface="Calibri"/>
                          <a:cs typeface="Times New Roman"/>
                        </a:rPr>
                        <a:t>Pengurus</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Periode</a:t>
                      </a:r>
                      <a:r>
                        <a:rPr lang="en-US" sz="2000" dirty="0">
                          <a:effectLst/>
                          <a:latin typeface="+mn-lt"/>
                          <a:ea typeface="Calibri"/>
                          <a:cs typeface="Times New Roman"/>
                        </a:rPr>
                        <a:t> </a:t>
                      </a:r>
                      <a:r>
                        <a:rPr lang="en-US" sz="2000" dirty="0" err="1">
                          <a:effectLst/>
                          <a:latin typeface="+mn-lt"/>
                          <a:ea typeface="Calibri"/>
                          <a:cs typeface="Times New Roman"/>
                        </a:rPr>
                        <a:t>Jabatan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1,5</a:t>
                      </a:r>
                    </a:p>
                  </a:txBody>
                  <a:tcPr marL="68580" marR="68580" marT="0" marB="0" anchor="ctr"/>
                </a:tc>
                <a:extLst>
                  <a:ext uri="{0D108BD9-81ED-4DB2-BD59-A6C34878D82A}">
                    <a16:rowId xmlns:a16="http://schemas.microsoft.com/office/drawing/2014/main" val="10004"/>
                  </a:ext>
                </a:extLst>
              </a:tr>
              <a:tr h="464864">
                <a:tc>
                  <a:txBody>
                    <a:bodyPr/>
                    <a:lstStyle/>
                    <a:p>
                      <a:pPr algn="ctr">
                        <a:lnSpc>
                          <a:spcPct val="100000"/>
                        </a:lnSpc>
                        <a:spcAft>
                          <a:spcPts val="0"/>
                        </a:spcAft>
                        <a:tabLst>
                          <a:tab pos="228600" algn="l"/>
                        </a:tabLst>
                      </a:pPr>
                      <a:r>
                        <a:rPr lang="en-US" sz="2000" dirty="0">
                          <a:effectLst/>
                          <a:latin typeface="+mn-lt"/>
                          <a:ea typeface="Calibri"/>
                          <a:cs typeface="Times New Roman"/>
                        </a:rPr>
                        <a:t>11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baseline="0" dirty="0">
                          <a:effectLst/>
                          <a:latin typeface="+mn-lt"/>
                          <a:ea typeface="Calibri"/>
                          <a:cs typeface="Times New Roman"/>
                        </a:rPr>
                        <a:t>(</a:t>
                      </a:r>
                      <a:r>
                        <a:rPr lang="en-US" sz="2000" baseline="0" dirty="0" err="1">
                          <a:effectLst/>
                          <a:latin typeface="+mn-lt"/>
                          <a:ea typeface="Calibri"/>
                          <a:cs typeface="Times New Roman"/>
                        </a:rPr>
                        <a:t>Anggota</a:t>
                      </a:r>
                      <a:r>
                        <a:rPr lang="en-US" sz="2000" baseline="0" dirty="0">
                          <a:effectLst/>
                          <a:latin typeface="+mn-lt"/>
                          <a:ea typeface="Calibri"/>
                          <a:cs typeface="Times New Roman"/>
                        </a:rPr>
                        <a:t> </a:t>
                      </a:r>
                      <a:r>
                        <a:rPr lang="en-US" sz="2000" baseline="0" dirty="0" err="1">
                          <a:effectLst/>
                          <a:latin typeface="+mn-lt"/>
                          <a:ea typeface="Calibri"/>
                          <a:cs typeface="Times New Roman"/>
                        </a:rPr>
                        <a:t>atas</a:t>
                      </a:r>
                      <a:r>
                        <a:rPr lang="en-US" sz="2000" baseline="0" dirty="0">
                          <a:effectLst/>
                          <a:latin typeface="+mn-lt"/>
                          <a:ea typeface="Calibri"/>
                          <a:cs typeface="Times New Roman"/>
                        </a:rPr>
                        <a:t> </a:t>
                      </a:r>
                      <a:r>
                        <a:rPr lang="en-US" sz="2000" baseline="0" dirty="0" err="1">
                          <a:effectLst/>
                          <a:latin typeface="+mn-lt"/>
                          <a:ea typeface="Calibri"/>
                          <a:cs typeface="Times New Roman"/>
                        </a:rPr>
                        <a:t>permintaan</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5"/>
                  </a:ext>
                </a:extLst>
              </a:tr>
              <a:tr h="464864">
                <a:tc>
                  <a:txBody>
                    <a:bodyPr/>
                    <a:lstStyle/>
                    <a:p>
                      <a:pPr algn="ctr">
                        <a:lnSpc>
                          <a:spcPct val="100000"/>
                        </a:lnSpc>
                        <a:spcAft>
                          <a:spcPts val="0"/>
                        </a:spcAft>
                        <a:tabLst>
                          <a:tab pos="228600" algn="l"/>
                        </a:tabLst>
                      </a:pPr>
                      <a:r>
                        <a:rPr lang="en-US" sz="2000" dirty="0">
                          <a:effectLst/>
                          <a:latin typeface="+mn-lt"/>
                          <a:ea typeface="Calibri"/>
                          <a:cs typeface="Times New Roman"/>
                        </a:rPr>
                        <a:t>12</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0,5</a:t>
                      </a:r>
                    </a:p>
                  </a:txBody>
                  <a:tcPr marL="68580" marR="68580" marT="0" marB="0" anchor="ctr"/>
                </a:tc>
                <a:extLst>
                  <a:ext uri="{0D108BD9-81ED-4DB2-BD59-A6C34878D82A}">
                    <a16:rowId xmlns:a16="http://schemas.microsoft.com/office/drawing/2014/main" val="10006"/>
                  </a:ext>
                </a:extLst>
              </a:tr>
              <a:tr h="464864">
                <a:tc>
                  <a:txBody>
                    <a:bodyPr/>
                    <a:lstStyle/>
                    <a:p>
                      <a:pPr algn="ctr">
                        <a:lnSpc>
                          <a:spcPct val="100000"/>
                        </a:lnSpc>
                        <a:spcAft>
                          <a:spcPts val="0"/>
                        </a:spcAft>
                        <a:tabLst>
                          <a:tab pos="228600" algn="l"/>
                        </a:tabLst>
                      </a:pPr>
                      <a:r>
                        <a:rPr lang="en-US" sz="2000" dirty="0">
                          <a:effectLst/>
                          <a:latin typeface="+mn-lt"/>
                          <a:ea typeface="Calibri"/>
                          <a:cs typeface="Times New Roman"/>
                        </a:rPr>
                        <a:t>13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Mewakili</a:t>
                      </a:r>
                      <a:r>
                        <a:rPr lang="en-US" sz="2000" dirty="0">
                          <a:effectLst/>
                          <a:latin typeface="+mn-lt"/>
                          <a:ea typeface="Calibri"/>
                          <a:cs typeface="Times New Roman"/>
                        </a:rPr>
                        <a:t> </a:t>
                      </a:r>
                      <a:r>
                        <a:rPr lang="en-US" sz="2000" dirty="0" err="1">
                          <a:effectLst/>
                          <a:latin typeface="+mn-lt"/>
                          <a:ea typeface="Calibri"/>
                          <a:cs typeface="Times New Roman"/>
                        </a:rPr>
                        <a:t>perguruan</a:t>
                      </a:r>
                      <a:r>
                        <a:rPr lang="en-US" sz="2000" dirty="0">
                          <a:effectLst/>
                          <a:latin typeface="+mn-lt"/>
                          <a:ea typeface="Calibri"/>
                          <a:cs typeface="Times New Roman"/>
                        </a:rPr>
                        <a:t> </a:t>
                      </a:r>
                      <a:r>
                        <a:rPr lang="en-US" sz="2000" dirty="0" err="1">
                          <a:effectLst/>
                          <a:latin typeface="+mn-lt"/>
                          <a:ea typeface="Calibri"/>
                          <a:cs typeface="Times New Roman"/>
                        </a:rPr>
                        <a:t>tinggi</a:t>
                      </a:r>
                      <a:r>
                        <a:rPr lang="en-US" sz="2000" dirty="0">
                          <a:effectLst/>
                          <a:latin typeface="+mn-lt"/>
                          <a:ea typeface="Calibri"/>
                          <a:cs typeface="Times New Roman"/>
                        </a:rPr>
                        <a:t> </a:t>
                      </a:r>
                      <a:r>
                        <a:rPr lang="en-US" sz="2000" dirty="0" err="1">
                          <a:effectLst/>
                          <a:latin typeface="+mn-lt"/>
                          <a:ea typeface="Calibri"/>
                          <a:cs typeface="Times New Roman"/>
                        </a:rPr>
                        <a:t>sbg</a:t>
                      </a:r>
                      <a:r>
                        <a:rPr lang="en-US" sz="2000" dirty="0">
                          <a:effectLst/>
                          <a:latin typeface="+mn-lt"/>
                          <a:ea typeface="Calibri"/>
                          <a:cs typeface="Times New Roman"/>
                        </a:rPr>
                        <a:t>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kepanitian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7"/>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59</a:t>
            </a:fld>
            <a:endParaRPr lang="en-US"/>
          </a:p>
        </p:txBody>
      </p:sp>
    </p:spTree>
    <p:extLst>
      <p:ext uri="{BB962C8B-B14F-4D97-AF65-F5344CB8AC3E}">
        <p14:creationId xmlns:p14="http://schemas.microsoft.com/office/powerpoint/2010/main" val="200681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19731" y="128763"/>
            <a:ext cx="8926286" cy="954107"/>
          </a:xfrm>
          <a:prstGeom prst="rect">
            <a:avLst/>
          </a:prstGeom>
          <a:noFill/>
        </p:spPr>
        <p:txBody>
          <a:bodyPr wrap="square" rtlCol="0">
            <a:spAutoFit/>
          </a:bodyPr>
          <a:lstStyle/>
          <a:p>
            <a:pPr algn="ctr"/>
            <a:r>
              <a:rPr lang="id-ID" sz="2800" dirty="0"/>
              <a:t>JABATAN AKADEMIK DOSEN PTN DAN PTS</a:t>
            </a:r>
          </a:p>
          <a:p>
            <a:pPr algn="ctr"/>
            <a:r>
              <a:rPr lang="id-ID" sz="2800" dirty="0"/>
              <a:t>KEMENTERIAN RISTEK DAN PENDIDIKAN TINGGI</a:t>
            </a:r>
          </a:p>
        </p:txBody>
      </p:sp>
      <p:sp>
        <p:nvSpPr>
          <p:cNvPr id="8" name="TextBox 7"/>
          <p:cNvSpPr txBox="1"/>
          <p:nvPr/>
        </p:nvSpPr>
        <p:spPr>
          <a:xfrm>
            <a:off x="4219388" y="6012844"/>
            <a:ext cx="3526972" cy="584775"/>
          </a:xfrm>
          <a:prstGeom prst="rect">
            <a:avLst/>
          </a:prstGeom>
          <a:noFill/>
        </p:spPr>
        <p:txBody>
          <a:bodyPr wrap="square" rtlCol="0">
            <a:spAutoFit/>
          </a:bodyPr>
          <a:lstStyle/>
          <a:p>
            <a:pPr algn="ctr"/>
            <a:r>
              <a:rPr lang="id-ID" sz="1600" dirty="0"/>
              <a:t>Sumber: forlap.ristekdikti.go.id</a:t>
            </a:r>
          </a:p>
          <a:p>
            <a:pPr algn="ctr"/>
            <a:r>
              <a:rPr lang="id-ID" sz="1600" dirty="0"/>
              <a:t>Tgl, 1 Juni 2016</a:t>
            </a:r>
          </a:p>
        </p:txBody>
      </p:sp>
      <p:graphicFrame>
        <p:nvGraphicFramePr>
          <p:cNvPr id="7" name="Chart 6"/>
          <p:cNvGraphicFramePr>
            <a:graphicFrameLocks/>
          </p:cNvGraphicFramePr>
          <p:nvPr>
            <p:extLst>
              <p:ext uri="{D42A27DB-BD31-4B8C-83A1-F6EECF244321}">
                <p14:modId xmlns:p14="http://schemas.microsoft.com/office/powerpoint/2010/main" val="343945053"/>
              </p:ext>
            </p:extLst>
          </p:nvPr>
        </p:nvGraphicFramePr>
        <p:xfrm>
          <a:off x="195034" y="1158073"/>
          <a:ext cx="6191251" cy="40624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80785147"/>
              </p:ext>
            </p:extLst>
          </p:nvPr>
        </p:nvGraphicFramePr>
        <p:xfrm>
          <a:off x="6000749" y="3145911"/>
          <a:ext cx="6191251" cy="406241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896248" y="5766622"/>
            <a:ext cx="2086216" cy="830997"/>
          </a:xfrm>
          <a:prstGeom prst="rect">
            <a:avLst/>
          </a:prstGeom>
          <a:noFill/>
        </p:spPr>
        <p:txBody>
          <a:bodyPr wrap="square" rtlCol="0">
            <a:spAutoFit/>
          </a:bodyPr>
          <a:lstStyle/>
          <a:p>
            <a:pPr algn="ctr"/>
            <a:r>
              <a:rPr lang="id-ID" sz="4800" dirty="0"/>
              <a:t>PTN</a:t>
            </a:r>
          </a:p>
        </p:txBody>
      </p:sp>
      <p:sp>
        <p:nvSpPr>
          <p:cNvPr id="12" name="Striped Right Arrow 11"/>
          <p:cNvSpPr/>
          <p:nvPr/>
        </p:nvSpPr>
        <p:spPr>
          <a:xfrm rot="16200000">
            <a:off x="8404413" y="2794650"/>
            <a:ext cx="1290918" cy="82027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8006764" y="1728329"/>
            <a:ext cx="2086216" cy="830997"/>
          </a:xfrm>
          <a:prstGeom prst="rect">
            <a:avLst/>
          </a:prstGeom>
          <a:noFill/>
        </p:spPr>
        <p:txBody>
          <a:bodyPr wrap="square" rtlCol="0">
            <a:spAutoFit/>
          </a:bodyPr>
          <a:lstStyle/>
          <a:p>
            <a:pPr algn="ctr"/>
            <a:r>
              <a:rPr lang="id-ID" sz="4800" dirty="0"/>
              <a:t>PTS</a:t>
            </a:r>
          </a:p>
        </p:txBody>
      </p:sp>
      <p:sp>
        <p:nvSpPr>
          <p:cNvPr id="14" name="Striped Right Arrow 13"/>
          <p:cNvSpPr/>
          <p:nvPr/>
        </p:nvSpPr>
        <p:spPr>
          <a:xfrm rot="5400000">
            <a:off x="2286000" y="4711028"/>
            <a:ext cx="1290918" cy="82027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875335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5840289" cy="430887"/>
          </a:xfrm>
          <a:prstGeom prst="rect">
            <a:avLst/>
          </a:prstGeom>
          <a:noFill/>
        </p:spPr>
        <p:txBody>
          <a:bodyPr wrap="square" rtlCol="0">
            <a:spAutoFit/>
          </a:bodyPr>
          <a:lstStyle/>
          <a:p>
            <a:r>
              <a:rPr lang="en-US" sz="2200" b="1" dirty="0">
                <a:solidFill>
                  <a:srgbClr val="0033CC"/>
                </a:solidFill>
              </a:rPr>
              <a:t>PENUNJANG KEGIATAN AKADEMIK DOSEN</a:t>
            </a:r>
          </a:p>
        </p:txBody>
      </p:sp>
      <p:graphicFrame>
        <p:nvGraphicFramePr>
          <p:cNvPr id="2" name="Table 1"/>
          <p:cNvGraphicFramePr>
            <a:graphicFrameLocks noGrp="1"/>
          </p:cNvGraphicFramePr>
          <p:nvPr>
            <p:extLst>
              <p:ext uri="{D42A27DB-BD31-4B8C-83A1-F6EECF244321}">
                <p14:modId xmlns:p14="http://schemas.microsoft.com/office/powerpoint/2010/main" val="403068011"/>
              </p:ext>
            </p:extLst>
          </p:nvPr>
        </p:nvGraphicFramePr>
        <p:xfrm>
          <a:off x="1510144" y="1524000"/>
          <a:ext cx="9154800" cy="5210870"/>
        </p:xfrm>
        <a:graphic>
          <a:graphicData uri="http://schemas.openxmlformats.org/drawingml/2006/table">
            <a:tbl>
              <a:tblPr firstRow="1" firstCol="1" bandRow="1">
                <a:tableStyleId>{5C22544A-7EE6-4342-B048-85BDC9FD1C3A}</a:tableStyleId>
              </a:tblPr>
              <a:tblGrid>
                <a:gridCol w="778424">
                  <a:extLst>
                    <a:ext uri="{9D8B030D-6E8A-4147-A177-3AD203B41FA5}">
                      <a16:colId xmlns:a16="http://schemas.microsoft.com/office/drawing/2014/main" val="20000"/>
                    </a:ext>
                  </a:extLst>
                </a:gridCol>
                <a:gridCol w="4534775">
                  <a:extLst>
                    <a:ext uri="{9D8B030D-6E8A-4147-A177-3AD203B41FA5}">
                      <a16:colId xmlns:a16="http://schemas.microsoft.com/office/drawing/2014/main" val="20001"/>
                    </a:ext>
                  </a:extLst>
                </a:gridCol>
                <a:gridCol w="1371717">
                  <a:extLst>
                    <a:ext uri="{9D8B030D-6E8A-4147-A177-3AD203B41FA5}">
                      <a16:colId xmlns:a16="http://schemas.microsoft.com/office/drawing/2014/main" val="20002"/>
                    </a:ext>
                  </a:extLst>
                </a:gridCol>
                <a:gridCol w="1457450">
                  <a:extLst>
                    <a:ext uri="{9D8B030D-6E8A-4147-A177-3AD203B41FA5}">
                      <a16:colId xmlns:a16="http://schemas.microsoft.com/office/drawing/2014/main" val="20003"/>
                    </a:ext>
                  </a:extLst>
                </a:gridCol>
                <a:gridCol w="1012434">
                  <a:extLst>
                    <a:ext uri="{9D8B030D-6E8A-4147-A177-3AD203B41FA5}">
                      <a16:colId xmlns:a16="http://schemas.microsoft.com/office/drawing/2014/main" val="20004"/>
                    </a:ext>
                  </a:extLst>
                </a:gridCol>
              </a:tblGrid>
              <a:tr h="1045447">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53930">
                <a:tc>
                  <a:txBody>
                    <a:bodyPr/>
                    <a:lstStyle/>
                    <a:p>
                      <a:pPr algn="ctr">
                        <a:lnSpc>
                          <a:spcPct val="100000"/>
                        </a:lnSpc>
                        <a:spcAft>
                          <a:spcPts val="0"/>
                        </a:spcAft>
                        <a:tabLst>
                          <a:tab pos="228600" algn="l"/>
                        </a:tabLst>
                      </a:pPr>
                      <a:r>
                        <a:rPr lang="en-US" sz="2000" dirty="0">
                          <a:effectLst/>
                          <a:latin typeface="+mn-lt"/>
                          <a:ea typeface="Calibri"/>
                          <a:cs typeface="Times New Roman"/>
                        </a:rPr>
                        <a:t>14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dirty="0" err="1">
                          <a:effectLst/>
                          <a:latin typeface="+mn-lt"/>
                          <a:ea typeface="Calibri"/>
                          <a:cs typeface="Times New Roman"/>
                        </a:rPr>
                        <a:t>delegasi</a:t>
                      </a:r>
                      <a:r>
                        <a:rPr lang="en-US" sz="2000" dirty="0">
                          <a:effectLst/>
                          <a:latin typeface="+mn-lt"/>
                          <a:ea typeface="Calibri"/>
                          <a:cs typeface="Times New Roman"/>
                        </a:rPr>
                        <a:t> </a:t>
                      </a:r>
                      <a:r>
                        <a:rPr lang="en-US" sz="2000" dirty="0" err="1">
                          <a:effectLst/>
                          <a:latin typeface="+mn-lt"/>
                          <a:ea typeface="Calibri"/>
                          <a:cs typeface="Times New Roman"/>
                        </a:rPr>
                        <a:t>nasional</a:t>
                      </a:r>
                      <a:r>
                        <a:rPr lang="en-US" sz="2000" dirty="0">
                          <a:effectLst/>
                          <a:latin typeface="+mn-lt"/>
                          <a:ea typeface="Calibri"/>
                          <a:cs typeface="Times New Roman"/>
                        </a:rPr>
                        <a:t>  (</a:t>
                      </a:r>
                      <a:r>
                        <a:rPr lang="en-US" sz="2000" dirty="0" err="1">
                          <a:effectLst/>
                          <a:latin typeface="+mn-lt"/>
                          <a:ea typeface="Calibri"/>
                          <a:cs typeface="Times New Roman"/>
                        </a:rPr>
                        <a:t>ketua</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 </a:t>
                      </a:r>
                      <a:r>
                        <a:rPr lang="en-US" sz="2000" dirty="0" err="1">
                          <a:effectLst/>
                          <a:latin typeface="+mn-lt"/>
                          <a:ea typeface="Calibri"/>
                          <a:cs typeface="Times New Roman"/>
                        </a:rPr>
                        <a:t>Panitia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kegiatan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1"/>
                  </a:ext>
                </a:extLst>
              </a:tr>
              <a:tr h="444521">
                <a:tc>
                  <a:txBody>
                    <a:bodyPr/>
                    <a:lstStyle/>
                    <a:p>
                      <a:pPr algn="ctr">
                        <a:lnSpc>
                          <a:spcPct val="100000"/>
                        </a:lnSpc>
                        <a:spcAft>
                          <a:spcPts val="0"/>
                        </a:spcAft>
                        <a:tabLst>
                          <a:tab pos="228600" algn="l"/>
                        </a:tabLst>
                      </a:pPr>
                      <a:r>
                        <a:rPr lang="en-US" sz="2000" dirty="0">
                          <a:effectLst/>
                          <a:latin typeface="+mn-lt"/>
                          <a:ea typeface="Calibri"/>
                          <a:cs typeface="Times New Roman"/>
                        </a:rPr>
                        <a:t>15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baseline="0" dirty="0">
                          <a:effectLst/>
                          <a:latin typeface="+mn-lt"/>
                          <a:ea typeface="Calibri"/>
                          <a:cs typeface="Times New Roman"/>
                        </a:rPr>
                        <a:t>(</a:t>
                      </a:r>
                      <a:r>
                        <a:rPr lang="en-US" sz="2000" baseline="0" dirty="0" err="1">
                          <a:effectLst/>
                          <a:latin typeface="+mn-lt"/>
                          <a:ea typeface="Calibri"/>
                          <a:cs typeface="Times New Roman"/>
                        </a:rPr>
                        <a:t>Anggota</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2"/>
                  </a:ext>
                </a:extLst>
              </a:tr>
              <a:tr h="653930">
                <a:tc>
                  <a:txBody>
                    <a:bodyPr/>
                    <a:lstStyle/>
                    <a:p>
                      <a:pPr algn="ctr">
                        <a:lnSpc>
                          <a:spcPct val="100000"/>
                        </a:lnSpc>
                        <a:spcAft>
                          <a:spcPts val="0"/>
                        </a:spcAft>
                        <a:tabLst>
                          <a:tab pos="228600" algn="l"/>
                        </a:tabLst>
                      </a:pPr>
                      <a:r>
                        <a:rPr lang="en-US" sz="2000" dirty="0">
                          <a:effectLst/>
                          <a:latin typeface="+mn-lt"/>
                          <a:ea typeface="Calibri"/>
                          <a:cs typeface="Times New Roman"/>
                        </a:rPr>
                        <a:t>16</a:t>
                      </a:r>
                    </a:p>
                  </a:txBody>
                  <a:tcPr marL="68580" marR="68580" marT="0" marB="0" anchor="ctr"/>
                </a:tc>
                <a:tc>
                  <a:txBody>
                    <a:bodyPr/>
                    <a:lstStyle/>
                    <a:p>
                      <a:pPr algn="l">
                        <a:lnSpc>
                          <a:spcPct val="100000"/>
                        </a:lnSpc>
                        <a:spcAft>
                          <a:spcPts val="0"/>
                        </a:spcAft>
                        <a:tabLst>
                          <a:tab pos="228600" algn="l"/>
                        </a:tabLst>
                      </a:pPr>
                      <a:r>
                        <a:rPr lang="en-US" sz="2000" dirty="0" err="1">
                          <a:effectLst/>
                          <a:latin typeface="+mn-lt"/>
                          <a:ea typeface="Calibri"/>
                          <a:cs typeface="Times New Roman"/>
                        </a:rPr>
                        <a:t>Berperan</a:t>
                      </a:r>
                      <a:r>
                        <a:rPr lang="en-US" sz="2000" dirty="0">
                          <a:effectLst/>
                          <a:latin typeface="+mn-lt"/>
                          <a:ea typeface="Calibri"/>
                          <a:cs typeface="Times New Roman"/>
                        </a:rPr>
                        <a:t> </a:t>
                      </a:r>
                      <a:r>
                        <a:rPr lang="en-US" sz="2000" dirty="0" err="1">
                          <a:effectLst/>
                          <a:latin typeface="+mn-lt"/>
                          <a:ea typeface="Calibri"/>
                          <a:cs typeface="Times New Roman"/>
                        </a:rPr>
                        <a:t>serta</a:t>
                      </a:r>
                      <a:r>
                        <a:rPr lang="en-US" sz="2000" dirty="0">
                          <a:effectLst/>
                          <a:latin typeface="+mn-lt"/>
                          <a:ea typeface="Calibri"/>
                          <a:cs typeface="Times New Roman"/>
                        </a:rPr>
                        <a:t> </a:t>
                      </a:r>
                      <a:r>
                        <a:rPr lang="en-US" sz="2000" dirty="0" err="1">
                          <a:effectLst/>
                          <a:latin typeface="+mn-lt"/>
                          <a:ea typeface="Calibri"/>
                          <a:cs typeface="Times New Roman"/>
                        </a:rPr>
                        <a:t>aktif</a:t>
                      </a:r>
                      <a:r>
                        <a:rPr lang="en-US" sz="2000" dirty="0">
                          <a:effectLst/>
                          <a:latin typeface="+mn-lt"/>
                          <a:ea typeface="Calibri"/>
                          <a:cs typeface="Times New Roman"/>
                        </a:rPr>
                        <a:t> </a:t>
                      </a:r>
                      <a:r>
                        <a:rPr lang="en-US" sz="2000" dirty="0" err="1">
                          <a:effectLst/>
                          <a:latin typeface="+mn-lt"/>
                          <a:ea typeface="Calibri"/>
                          <a:cs typeface="Times New Roman"/>
                        </a:rPr>
                        <a:t>dlm</a:t>
                      </a:r>
                      <a:r>
                        <a:rPr lang="en-US" sz="2000" dirty="0">
                          <a:effectLst/>
                          <a:latin typeface="+mn-lt"/>
                          <a:ea typeface="Calibri"/>
                          <a:cs typeface="Times New Roman"/>
                        </a:rPr>
                        <a:t> </a:t>
                      </a:r>
                      <a:r>
                        <a:rPr lang="en-US" sz="2000" dirty="0" err="1">
                          <a:effectLst/>
                          <a:latin typeface="+mn-lt"/>
                          <a:ea typeface="Calibri"/>
                          <a:cs typeface="Times New Roman"/>
                        </a:rPr>
                        <a:t>pertemuan</a:t>
                      </a:r>
                      <a:r>
                        <a:rPr lang="en-US" sz="2000" dirty="0">
                          <a:effectLst/>
                          <a:latin typeface="+mn-lt"/>
                          <a:ea typeface="Calibri"/>
                          <a:cs typeface="Times New Roman"/>
                        </a:rPr>
                        <a:t> </a:t>
                      </a:r>
                      <a:r>
                        <a:rPr lang="en-US" sz="2000" dirty="0" err="1">
                          <a:effectLst/>
                          <a:latin typeface="+mn-lt"/>
                          <a:ea typeface="Calibri"/>
                          <a:cs typeface="Times New Roman"/>
                        </a:rPr>
                        <a:t>ilmiah</a:t>
                      </a:r>
                      <a:r>
                        <a:rPr lang="en-US" sz="2000" dirty="0">
                          <a:effectLst/>
                          <a:latin typeface="+mn-lt"/>
                          <a:ea typeface="Calibri"/>
                          <a:cs typeface="Times New Roman"/>
                        </a:rPr>
                        <a:t> (Inter-</a:t>
                      </a:r>
                      <a:r>
                        <a:rPr lang="en-US" sz="2000" dirty="0" err="1">
                          <a:effectLst/>
                          <a:latin typeface="+mn-lt"/>
                          <a:ea typeface="Calibri"/>
                          <a:cs typeface="Times New Roman"/>
                        </a:rPr>
                        <a:t>nasional</a:t>
                      </a:r>
                      <a:r>
                        <a:rPr lang="en-US" sz="2000" dirty="0">
                          <a:effectLst/>
                          <a:latin typeface="+mn-lt"/>
                          <a:ea typeface="Calibri"/>
                          <a:cs typeface="Times New Roman"/>
                        </a:rPr>
                        <a:t>-regional) </a:t>
                      </a:r>
                      <a:r>
                        <a:rPr lang="en-US" sz="2000" dirty="0" err="1">
                          <a:effectLst/>
                          <a:latin typeface="+mn-lt"/>
                          <a:ea typeface="Calibri"/>
                          <a:cs typeface="Times New Roman"/>
                        </a:rPr>
                        <a:t>Ketua</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Piagam</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3"/>
                  </a:ext>
                </a:extLst>
              </a:tr>
              <a:tr h="444521">
                <a:tc>
                  <a:txBody>
                    <a:bodyPr/>
                    <a:lstStyle/>
                    <a:p>
                      <a:pPr algn="ctr">
                        <a:lnSpc>
                          <a:spcPct val="100000"/>
                        </a:lnSpc>
                        <a:spcAft>
                          <a:spcPts val="0"/>
                        </a:spcAft>
                        <a:tabLst>
                          <a:tab pos="228600" algn="l"/>
                        </a:tabLst>
                      </a:pPr>
                      <a:r>
                        <a:rPr lang="en-US" sz="2000" dirty="0">
                          <a:effectLst/>
                          <a:latin typeface="+mn-lt"/>
                          <a:ea typeface="Calibri"/>
                          <a:cs typeface="Times New Roman"/>
                        </a:rPr>
                        <a:t>17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4"/>
                  </a:ext>
                </a:extLst>
              </a:tr>
              <a:tr h="653930">
                <a:tc>
                  <a:txBody>
                    <a:bodyPr/>
                    <a:lstStyle/>
                    <a:p>
                      <a:pPr algn="ctr">
                        <a:lnSpc>
                          <a:spcPct val="100000"/>
                        </a:lnSpc>
                        <a:spcAft>
                          <a:spcPts val="0"/>
                        </a:spcAft>
                        <a:tabLst>
                          <a:tab pos="228600" algn="l"/>
                        </a:tabLst>
                      </a:pPr>
                      <a:r>
                        <a:rPr lang="en-US" sz="2000" dirty="0">
                          <a:effectLst/>
                          <a:latin typeface="+mn-lt"/>
                          <a:ea typeface="Calibri"/>
                          <a:cs typeface="Times New Roman"/>
                        </a:rPr>
                        <a:t>18</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Berperan</a:t>
                      </a:r>
                      <a:r>
                        <a:rPr lang="en-US" sz="2000" dirty="0">
                          <a:effectLst/>
                          <a:latin typeface="+mn-lt"/>
                          <a:ea typeface="Calibri"/>
                          <a:cs typeface="Times New Roman"/>
                        </a:rPr>
                        <a:t> </a:t>
                      </a:r>
                      <a:r>
                        <a:rPr lang="en-US" sz="2000" dirty="0" err="1">
                          <a:effectLst/>
                          <a:latin typeface="+mn-lt"/>
                          <a:ea typeface="Calibri"/>
                          <a:cs typeface="Times New Roman"/>
                        </a:rPr>
                        <a:t>serta</a:t>
                      </a:r>
                      <a:r>
                        <a:rPr lang="en-US" sz="2000" dirty="0">
                          <a:effectLst/>
                          <a:latin typeface="+mn-lt"/>
                          <a:ea typeface="Calibri"/>
                          <a:cs typeface="Times New Roman"/>
                        </a:rPr>
                        <a:t> </a:t>
                      </a:r>
                      <a:r>
                        <a:rPr lang="en-US" sz="2000" dirty="0" err="1">
                          <a:effectLst/>
                          <a:latin typeface="+mn-lt"/>
                          <a:ea typeface="Calibri"/>
                          <a:cs typeface="Times New Roman"/>
                        </a:rPr>
                        <a:t>aktif</a:t>
                      </a:r>
                      <a:r>
                        <a:rPr lang="en-US" sz="2000" dirty="0">
                          <a:effectLst/>
                          <a:latin typeface="+mn-lt"/>
                          <a:ea typeface="Calibri"/>
                          <a:cs typeface="Times New Roman"/>
                        </a:rPr>
                        <a:t> </a:t>
                      </a:r>
                      <a:r>
                        <a:rPr lang="en-US" sz="2000" dirty="0" err="1">
                          <a:effectLst/>
                          <a:latin typeface="+mn-lt"/>
                          <a:ea typeface="Calibri"/>
                          <a:cs typeface="Times New Roman"/>
                        </a:rPr>
                        <a:t>dlm</a:t>
                      </a:r>
                      <a:r>
                        <a:rPr lang="en-US" sz="2000" dirty="0">
                          <a:effectLst/>
                          <a:latin typeface="+mn-lt"/>
                          <a:ea typeface="Calibri"/>
                          <a:cs typeface="Times New Roman"/>
                        </a:rPr>
                        <a:t> </a:t>
                      </a:r>
                      <a:r>
                        <a:rPr lang="en-US" sz="2000" dirty="0" err="1">
                          <a:effectLst/>
                          <a:latin typeface="+mn-lt"/>
                          <a:ea typeface="Calibri"/>
                          <a:cs typeface="Times New Roman"/>
                        </a:rPr>
                        <a:t>pertemuan</a:t>
                      </a:r>
                      <a:r>
                        <a:rPr lang="en-US" sz="2000" dirty="0">
                          <a:effectLst/>
                          <a:latin typeface="+mn-lt"/>
                          <a:ea typeface="Calibri"/>
                          <a:cs typeface="Times New Roman"/>
                        </a:rPr>
                        <a:t> </a:t>
                      </a:r>
                      <a:r>
                        <a:rPr lang="en-US" sz="2000" dirty="0" err="1">
                          <a:effectLst/>
                          <a:latin typeface="+mn-lt"/>
                          <a:ea typeface="Calibri"/>
                          <a:cs typeface="Times New Roman"/>
                        </a:rPr>
                        <a:t>ilmiah</a:t>
                      </a:r>
                      <a:r>
                        <a:rPr lang="en-US" sz="2000" dirty="0">
                          <a:effectLst/>
                          <a:latin typeface="+mn-lt"/>
                          <a:ea typeface="Calibri"/>
                          <a:cs typeface="Times New Roman"/>
                        </a:rPr>
                        <a:t> (di </a:t>
                      </a:r>
                      <a:r>
                        <a:rPr lang="en-US" sz="2000" dirty="0" err="1">
                          <a:effectLst/>
                          <a:latin typeface="+mn-lt"/>
                          <a:ea typeface="Calibri"/>
                          <a:cs typeface="Times New Roman"/>
                        </a:rPr>
                        <a:t>Perguruan</a:t>
                      </a:r>
                      <a:r>
                        <a:rPr lang="en-US" sz="2000" dirty="0">
                          <a:effectLst/>
                          <a:latin typeface="+mn-lt"/>
                          <a:ea typeface="Calibri"/>
                          <a:cs typeface="Times New Roman"/>
                        </a:rPr>
                        <a:t> </a:t>
                      </a:r>
                      <a:r>
                        <a:rPr lang="en-US" sz="2000" dirty="0" err="1">
                          <a:effectLst/>
                          <a:latin typeface="+mn-lt"/>
                          <a:ea typeface="Calibri"/>
                          <a:cs typeface="Times New Roman"/>
                        </a:rPr>
                        <a:t>Tinggi</a:t>
                      </a:r>
                      <a:r>
                        <a:rPr lang="en-US" sz="2000" dirty="0">
                          <a:effectLst/>
                          <a:latin typeface="+mn-lt"/>
                          <a:ea typeface="Calibri"/>
                          <a:cs typeface="Times New Roman"/>
                        </a:rPr>
                        <a:t>) </a:t>
                      </a:r>
                      <a:r>
                        <a:rPr lang="en-US" sz="2000" dirty="0" err="1">
                          <a:effectLst/>
                          <a:latin typeface="+mn-lt"/>
                          <a:ea typeface="Calibri"/>
                          <a:cs typeface="Times New Roman"/>
                        </a:rPr>
                        <a:t>Ketua</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5"/>
                  </a:ext>
                </a:extLst>
              </a:tr>
              <a:tr h="444521">
                <a:tc>
                  <a:txBody>
                    <a:bodyPr/>
                    <a:lstStyle/>
                    <a:p>
                      <a:pPr algn="ctr">
                        <a:lnSpc>
                          <a:spcPct val="100000"/>
                        </a:lnSpc>
                        <a:spcAft>
                          <a:spcPts val="0"/>
                        </a:spcAft>
                        <a:tabLst>
                          <a:tab pos="228600" algn="l"/>
                        </a:tabLst>
                      </a:pPr>
                      <a:r>
                        <a:rPr lang="en-US" sz="2000" dirty="0">
                          <a:effectLst/>
                          <a:latin typeface="+mn-lt"/>
                          <a:ea typeface="Calibri"/>
                          <a:cs typeface="Times New Roman"/>
                        </a:rPr>
                        <a:t>19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6"/>
                  </a:ext>
                </a:extLst>
              </a:tr>
              <a:tr h="444521">
                <a:tc>
                  <a:txBody>
                    <a:bodyPr/>
                    <a:lstStyle/>
                    <a:p>
                      <a:pPr algn="ctr">
                        <a:lnSpc>
                          <a:spcPct val="100000"/>
                        </a:lnSpc>
                        <a:spcAft>
                          <a:spcPts val="0"/>
                        </a:spcAft>
                        <a:tabLst>
                          <a:tab pos="228600" algn="l"/>
                        </a:tabLst>
                      </a:pPr>
                      <a:r>
                        <a:rPr lang="en-US" sz="2000" dirty="0">
                          <a:effectLst/>
                          <a:latin typeface="+mn-lt"/>
                          <a:ea typeface="Calibri"/>
                          <a:cs typeface="Times New Roman"/>
                        </a:rPr>
                        <a:t>20</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Mendapat</a:t>
                      </a:r>
                      <a:r>
                        <a:rPr lang="en-US" sz="2000" dirty="0">
                          <a:effectLst/>
                          <a:latin typeface="+mn-lt"/>
                          <a:ea typeface="Calibri"/>
                          <a:cs typeface="Times New Roman"/>
                        </a:rPr>
                        <a:t> </a:t>
                      </a:r>
                      <a:r>
                        <a:rPr lang="en-US" sz="2000" dirty="0" err="1">
                          <a:effectLst/>
                          <a:latin typeface="+mn-lt"/>
                          <a:ea typeface="Calibri"/>
                          <a:cs typeface="Times New Roman"/>
                        </a:rPr>
                        <a:t>penghargaan</a:t>
                      </a:r>
                      <a:r>
                        <a:rPr lang="en-US" sz="2000" dirty="0">
                          <a:effectLst/>
                          <a:latin typeface="+mn-lt"/>
                          <a:ea typeface="Calibri"/>
                          <a:cs typeface="Times New Roman"/>
                        </a:rPr>
                        <a:t>/</a:t>
                      </a:r>
                      <a:r>
                        <a:rPr lang="en-US" sz="2000" dirty="0" err="1">
                          <a:effectLst/>
                          <a:latin typeface="+mn-lt"/>
                          <a:ea typeface="Calibri"/>
                          <a:cs typeface="Times New Roman"/>
                        </a:rPr>
                        <a:t>tanda</a:t>
                      </a:r>
                      <a:r>
                        <a:rPr lang="en-US" sz="2000" dirty="0">
                          <a:effectLst/>
                          <a:latin typeface="+mn-lt"/>
                          <a:ea typeface="Calibri"/>
                          <a:cs typeface="Times New Roman"/>
                        </a:rPr>
                        <a:t> </a:t>
                      </a:r>
                      <a:r>
                        <a:rPr lang="en-US" sz="2000" dirty="0" err="1">
                          <a:effectLst/>
                          <a:latin typeface="+mn-lt"/>
                          <a:ea typeface="Calibri"/>
                          <a:cs typeface="Times New Roman"/>
                        </a:rPr>
                        <a:t>jasa</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piagam</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endParaRPr lang="en-US" sz="20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7"/>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60</a:t>
            </a:fld>
            <a:endParaRPr lang="en-US"/>
          </a:p>
        </p:txBody>
      </p:sp>
    </p:spTree>
    <p:extLst>
      <p:ext uri="{BB962C8B-B14F-4D97-AF65-F5344CB8AC3E}">
        <p14:creationId xmlns:p14="http://schemas.microsoft.com/office/powerpoint/2010/main" val="12532076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980729"/>
            <a:ext cx="5840289" cy="430887"/>
          </a:xfrm>
          <a:prstGeom prst="rect">
            <a:avLst/>
          </a:prstGeom>
          <a:noFill/>
        </p:spPr>
        <p:txBody>
          <a:bodyPr wrap="square" rtlCol="0">
            <a:spAutoFit/>
          </a:bodyPr>
          <a:lstStyle/>
          <a:p>
            <a:r>
              <a:rPr lang="en-US" sz="2200" b="1" dirty="0">
                <a:solidFill>
                  <a:srgbClr val="0033CC"/>
                </a:solidFill>
              </a:rPr>
              <a:t>PENUNJANG KEGIATAN AKADEMIK DOSEN</a:t>
            </a:r>
          </a:p>
        </p:txBody>
      </p:sp>
      <p:graphicFrame>
        <p:nvGraphicFramePr>
          <p:cNvPr id="2" name="Table 1"/>
          <p:cNvGraphicFramePr>
            <a:graphicFrameLocks noGrp="1"/>
          </p:cNvGraphicFramePr>
          <p:nvPr>
            <p:extLst>
              <p:ext uri="{D42A27DB-BD31-4B8C-83A1-F6EECF244321}">
                <p14:modId xmlns:p14="http://schemas.microsoft.com/office/powerpoint/2010/main" val="813465002"/>
              </p:ext>
            </p:extLst>
          </p:nvPr>
        </p:nvGraphicFramePr>
        <p:xfrm>
          <a:off x="1524001" y="1677890"/>
          <a:ext cx="9140944" cy="4631429"/>
        </p:xfrm>
        <a:graphic>
          <a:graphicData uri="http://schemas.openxmlformats.org/drawingml/2006/table">
            <a:tbl>
              <a:tblPr firstRow="1" firstCol="1" bandRow="1">
                <a:tableStyleId>{5C22544A-7EE6-4342-B048-85BDC9FD1C3A}</a:tableStyleId>
              </a:tblPr>
              <a:tblGrid>
                <a:gridCol w="777245">
                  <a:extLst>
                    <a:ext uri="{9D8B030D-6E8A-4147-A177-3AD203B41FA5}">
                      <a16:colId xmlns:a16="http://schemas.microsoft.com/office/drawing/2014/main" val="20000"/>
                    </a:ext>
                  </a:extLst>
                </a:gridCol>
                <a:gridCol w="4527912">
                  <a:extLst>
                    <a:ext uri="{9D8B030D-6E8A-4147-A177-3AD203B41FA5}">
                      <a16:colId xmlns:a16="http://schemas.microsoft.com/office/drawing/2014/main" val="20001"/>
                    </a:ext>
                  </a:extLst>
                </a:gridCol>
                <a:gridCol w="1369641">
                  <a:extLst>
                    <a:ext uri="{9D8B030D-6E8A-4147-A177-3AD203B41FA5}">
                      <a16:colId xmlns:a16="http://schemas.microsoft.com/office/drawing/2014/main" val="20002"/>
                    </a:ext>
                  </a:extLst>
                </a:gridCol>
                <a:gridCol w="1455244">
                  <a:extLst>
                    <a:ext uri="{9D8B030D-6E8A-4147-A177-3AD203B41FA5}">
                      <a16:colId xmlns:a16="http://schemas.microsoft.com/office/drawing/2014/main" val="20003"/>
                    </a:ext>
                  </a:extLst>
                </a:gridCol>
                <a:gridCol w="1010902">
                  <a:extLst>
                    <a:ext uri="{9D8B030D-6E8A-4147-A177-3AD203B41FA5}">
                      <a16:colId xmlns:a16="http://schemas.microsoft.com/office/drawing/2014/main" val="20004"/>
                    </a:ext>
                  </a:extLst>
                </a:gridCol>
              </a:tblGrid>
              <a:tr h="1058131">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61864">
                <a:tc>
                  <a:txBody>
                    <a:bodyPr/>
                    <a:lstStyle/>
                    <a:p>
                      <a:pPr algn="ctr">
                        <a:lnSpc>
                          <a:spcPct val="100000"/>
                        </a:lnSpc>
                        <a:spcAft>
                          <a:spcPts val="0"/>
                        </a:spcAft>
                        <a:tabLst>
                          <a:tab pos="228600" algn="l"/>
                        </a:tabLst>
                      </a:pPr>
                      <a:r>
                        <a:rPr lang="en-US" sz="2000" dirty="0">
                          <a:effectLst/>
                          <a:latin typeface="Calibri"/>
                          <a:ea typeface="Calibri"/>
                          <a:cs typeface="Times New Roman"/>
                        </a:rPr>
                        <a:t>21</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SLKS/KBS 30 TAHUN</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a:t>
                      </a:r>
                      <a:r>
                        <a:rPr lang="en-US" sz="2000" dirty="0" err="1">
                          <a:effectLst/>
                          <a:latin typeface="+mn-lt"/>
                          <a:ea typeface="Calibri"/>
                          <a:cs typeface="Times New Roman"/>
                        </a:rPr>
                        <a:t>Piagam</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piagam</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1"/>
                  </a:ext>
                </a:extLst>
              </a:tr>
              <a:tr h="449914">
                <a:tc>
                  <a:txBody>
                    <a:bodyPr/>
                    <a:lstStyle/>
                    <a:p>
                      <a:pPr algn="ctr">
                        <a:lnSpc>
                          <a:spcPct val="100000"/>
                        </a:lnSpc>
                        <a:spcAft>
                          <a:spcPts val="0"/>
                        </a:spcAft>
                        <a:tabLst>
                          <a:tab pos="228600" algn="l"/>
                        </a:tabLst>
                      </a:pPr>
                      <a:r>
                        <a:rPr lang="en-US" sz="2000" dirty="0">
                          <a:effectLst/>
                          <a:latin typeface="Calibri"/>
                          <a:ea typeface="Calibri"/>
                          <a:cs typeface="Times New Roman"/>
                        </a:rPr>
                        <a:t>22</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SLKS/KBS 20 TAHUN</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2</a:t>
                      </a:r>
                    </a:p>
                  </a:txBody>
                  <a:tcPr marL="68580" marR="68580" marT="0" marB="0" anchor="ctr"/>
                </a:tc>
                <a:extLst>
                  <a:ext uri="{0D108BD9-81ED-4DB2-BD59-A6C34878D82A}">
                    <a16:rowId xmlns:a16="http://schemas.microsoft.com/office/drawing/2014/main" val="10002"/>
                  </a:ext>
                </a:extLst>
              </a:tr>
              <a:tr h="449914">
                <a:tc>
                  <a:txBody>
                    <a:bodyPr/>
                    <a:lstStyle/>
                    <a:p>
                      <a:pPr algn="ctr">
                        <a:lnSpc>
                          <a:spcPct val="100000"/>
                        </a:lnSpc>
                        <a:spcAft>
                          <a:spcPts val="0"/>
                        </a:spcAft>
                        <a:tabLst>
                          <a:tab pos="228600" algn="l"/>
                        </a:tabLst>
                      </a:pPr>
                      <a:r>
                        <a:rPr lang="en-US" sz="2000" dirty="0">
                          <a:effectLst/>
                          <a:latin typeface="Calibri"/>
                          <a:ea typeface="Calibri"/>
                          <a:cs typeface="Times New Roman"/>
                        </a:rPr>
                        <a:t>23</a:t>
                      </a:r>
                    </a:p>
                  </a:txBody>
                  <a:tcPr marL="68580" marR="68580" marT="0" marB="0" anchor="ctr"/>
                </a:tc>
                <a:tc>
                  <a:txBody>
                    <a:bodyPr/>
                    <a:lstStyle/>
                    <a:p>
                      <a:pPr algn="just">
                        <a:lnSpc>
                          <a:spcPct val="100000"/>
                        </a:lnSpc>
                        <a:spcAft>
                          <a:spcPts val="0"/>
                        </a:spcAft>
                        <a:tabLst>
                          <a:tab pos="228600" algn="l"/>
                        </a:tabLst>
                      </a:pPr>
                      <a:r>
                        <a:rPr lang="en-US" sz="2000" dirty="0">
                          <a:effectLst/>
                          <a:latin typeface="+mn-lt"/>
                          <a:ea typeface="Calibri"/>
                          <a:cs typeface="Times New Roman"/>
                        </a:rPr>
                        <a:t>SLKS/KBS 10 TAHUN</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3"/>
                  </a:ext>
                </a:extLst>
              </a:tr>
              <a:tr h="449914">
                <a:tc>
                  <a:txBody>
                    <a:bodyPr/>
                    <a:lstStyle/>
                    <a:p>
                      <a:pPr algn="ctr">
                        <a:lnSpc>
                          <a:spcPct val="100000"/>
                        </a:lnSpc>
                        <a:spcAft>
                          <a:spcPts val="0"/>
                        </a:spcAft>
                        <a:tabLst>
                          <a:tab pos="228600" algn="l"/>
                        </a:tabLst>
                      </a:pPr>
                      <a:r>
                        <a:rPr lang="en-US" sz="2000" dirty="0">
                          <a:effectLst/>
                          <a:latin typeface="Calibri"/>
                          <a:ea typeface="Calibri"/>
                          <a:cs typeface="Times New Roman"/>
                        </a:rPr>
                        <a:t>24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Penghargaan</a:t>
                      </a:r>
                      <a:r>
                        <a:rPr lang="en-US" sz="2000" dirty="0">
                          <a:effectLst/>
                          <a:latin typeface="+mn-lt"/>
                          <a:ea typeface="Calibri"/>
                          <a:cs typeface="Times New Roman"/>
                        </a:rPr>
                        <a:t> Tk. </a:t>
                      </a:r>
                      <a:r>
                        <a:rPr lang="en-US" sz="2000" dirty="0" err="1">
                          <a:effectLst/>
                          <a:latin typeface="+mn-lt"/>
                          <a:ea typeface="Calibri"/>
                          <a:cs typeface="Times New Roman"/>
                        </a:rPr>
                        <a:t>Internasional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extLst>
                  <a:ext uri="{0D108BD9-81ED-4DB2-BD59-A6C34878D82A}">
                    <a16:rowId xmlns:a16="http://schemas.microsoft.com/office/drawing/2014/main" val="10004"/>
                  </a:ext>
                </a:extLst>
              </a:tr>
              <a:tr h="449914">
                <a:tc>
                  <a:txBody>
                    <a:bodyPr/>
                    <a:lstStyle/>
                    <a:p>
                      <a:pPr algn="ctr">
                        <a:lnSpc>
                          <a:spcPct val="100000"/>
                        </a:lnSpc>
                        <a:spcAft>
                          <a:spcPts val="0"/>
                        </a:spcAft>
                        <a:tabLst>
                          <a:tab pos="228600" algn="l"/>
                        </a:tabLst>
                      </a:pPr>
                      <a:r>
                        <a:rPr lang="en-US" sz="2000" dirty="0">
                          <a:effectLst/>
                          <a:latin typeface="Calibri"/>
                          <a:ea typeface="Calibri"/>
                          <a:cs typeface="Times New Roman"/>
                        </a:rPr>
                        <a:t>25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Penghargaan</a:t>
                      </a:r>
                      <a:r>
                        <a:rPr lang="en-US" sz="2000" dirty="0">
                          <a:effectLst/>
                          <a:latin typeface="+mn-lt"/>
                          <a:ea typeface="Calibri"/>
                          <a:cs typeface="Times New Roman"/>
                        </a:rPr>
                        <a:t> Tk. </a:t>
                      </a:r>
                      <a:r>
                        <a:rPr lang="en-US" sz="2000" dirty="0" err="1">
                          <a:effectLst/>
                          <a:latin typeface="+mn-lt"/>
                          <a:ea typeface="Calibri"/>
                          <a:cs typeface="Times New Roman"/>
                        </a:rPr>
                        <a:t>Nasional</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5"/>
                  </a:ext>
                </a:extLst>
              </a:tr>
              <a:tr h="449914">
                <a:tc>
                  <a:txBody>
                    <a:bodyPr/>
                    <a:lstStyle/>
                    <a:p>
                      <a:pPr algn="ctr">
                        <a:lnSpc>
                          <a:spcPct val="100000"/>
                        </a:lnSpc>
                        <a:spcAft>
                          <a:spcPts val="0"/>
                        </a:spcAft>
                        <a:tabLst>
                          <a:tab pos="228600" algn="l"/>
                        </a:tabLst>
                      </a:pPr>
                      <a:r>
                        <a:rPr lang="en-US" sz="2000" dirty="0">
                          <a:effectLst/>
                          <a:latin typeface="Calibri"/>
                          <a:ea typeface="Calibri"/>
                          <a:cs typeface="Times New Roman"/>
                        </a:rPr>
                        <a:t>26</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Penghargaan</a:t>
                      </a:r>
                      <a:r>
                        <a:rPr lang="en-US" sz="2000" dirty="0">
                          <a:effectLst/>
                          <a:latin typeface="+mn-lt"/>
                          <a:ea typeface="Calibri"/>
                          <a:cs typeface="Times New Roman"/>
                        </a:rPr>
                        <a:t> Tk. </a:t>
                      </a:r>
                      <a:r>
                        <a:rPr lang="en-US" sz="2000" dirty="0" err="1">
                          <a:effectLst/>
                          <a:latin typeface="+mn-lt"/>
                          <a:ea typeface="Calibri"/>
                          <a:cs typeface="Times New Roman"/>
                        </a:rPr>
                        <a:t>Provinsi</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6"/>
                  </a:ext>
                </a:extLst>
              </a:tr>
              <a:tr h="661864">
                <a:tc>
                  <a:txBody>
                    <a:bodyPr/>
                    <a:lstStyle/>
                    <a:p>
                      <a:pPr algn="ctr">
                        <a:lnSpc>
                          <a:spcPct val="100000"/>
                        </a:lnSpc>
                        <a:spcAft>
                          <a:spcPts val="0"/>
                        </a:spcAft>
                        <a:tabLst>
                          <a:tab pos="228600" algn="l"/>
                        </a:tabLst>
                      </a:pPr>
                      <a:r>
                        <a:rPr lang="en-US" sz="2000" dirty="0">
                          <a:effectLst/>
                          <a:latin typeface="Calibri"/>
                          <a:ea typeface="Calibri"/>
                          <a:cs typeface="Times New Roman"/>
                        </a:rPr>
                        <a:t>27</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Menulis</a:t>
                      </a:r>
                      <a:r>
                        <a:rPr lang="en-US" sz="2000" baseline="0" dirty="0">
                          <a:effectLst/>
                          <a:latin typeface="+mn-lt"/>
                          <a:ea typeface="Calibri"/>
                          <a:cs typeface="Times New Roman"/>
                        </a:rPr>
                        <a:t> </a:t>
                      </a:r>
                      <a:r>
                        <a:rPr lang="en-US" sz="2000" baseline="0" dirty="0" err="1">
                          <a:effectLst/>
                          <a:latin typeface="+mn-lt"/>
                          <a:ea typeface="Calibri"/>
                          <a:cs typeface="Times New Roman"/>
                        </a:rPr>
                        <a:t>Buku</a:t>
                      </a:r>
                      <a:r>
                        <a:rPr lang="en-US" sz="2000" baseline="0" dirty="0">
                          <a:effectLst/>
                          <a:latin typeface="+mn-lt"/>
                          <a:ea typeface="Calibri"/>
                          <a:cs typeface="Times New Roman"/>
                        </a:rPr>
                        <a:t> </a:t>
                      </a:r>
                      <a:r>
                        <a:rPr lang="en-US" sz="2000" baseline="0" dirty="0" err="1">
                          <a:effectLst/>
                          <a:latin typeface="+mn-lt"/>
                          <a:ea typeface="Calibri"/>
                          <a:cs typeface="Times New Roman"/>
                        </a:rPr>
                        <a:t>Pelajaran</a:t>
                      </a:r>
                      <a:r>
                        <a:rPr lang="en-US" sz="2000" baseline="0" dirty="0">
                          <a:effectLst/>
                          <a:latin typeface="+mn-lt"/>
                          <a:ea typeface="Calibri"/>
                          <a:cs typeface="Times New Roman"/>
                        </a:rPr>
                        <a:t> SMTA/ SMTP/ SD (</a:t>
                      </a:r>
                      <a:r>
                        <a:rPr lang="en-US" sz="2000" baseline="0" dirty="0" err="1">
                          <a:effectLst/>
                          <a:latin typeface="+mn-lt"/>
                          <a:ea typeface="Calibri"/>
                          <a:cs typeface="Times New Roman"/>
                        </a:rPr>
                        <a:t>atau</a:t>
                      </a:r>
                      <a:r>
                        <a:rPr lang="en-US" sz="2000" baseline="0" dirty="0">
                          <a:effectLst/>
                          <a:latin typeface="+mn-lt"/>
                          <a:ea typeface="Calibri"/>
                          <a:cs typeface="Times New Roman"/>
                        </a:rPr>
                        <a:t> </a:t>
                      </a:r>
                      <a:r>
                        <a:rPr lang="en-US" sz="2000" baseline="0" dirty="0" err="1">
                          <a:effectLst/>
                          <a:latin typeface="+mn-lt"/>
                          <a:ea typeface="Calibri"/>
                          <a:cs typeface="Times New Roman"/>
                        </a:rPr>
                        <a:t>sederajat</a:t>
                      </a:r>
                      <a:r>
                        <a:rPr lang="en-US" sz="2000" baseline="0" dirty="0">
                          <a:effectLst/>
                          <a:latin typeface="+mn-lt"/>
                          <a:ea typeface="Calibri"/>
                          <a:cs typeface="Times New Roman"/>
                        </a:rPr>
                        <a:t>)</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Buku</a:t>
                      </a:r>
                      <a:r>
                        <a:rPr lang="en-US" sz="2000" dirty="0">
                          <a:effectLst/>
                          <a:latin typeface="+mn-lt"/>
                          <a:ea typeface="Calibri"/>
                          <a:cs typeface="Times New Roman"/>
                        </a:rPr>
                        <a:t> </a:t>
                      </a:r>
                      <a:r>
                        <a:rPr lang="en-US" sz="2000" dirty="0" err="1">
                          <a:effectLst/>
                          <a:latin typeface="+mn-lt"/>
                          <a:ea typeface="Calibri"/>
                          <a:cs typeface="Times New Roman"/>
                        </a:rPr>
                        <a:t>asli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buku</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extLst>
                  <a:ext uri="{0D108BD9-81ED-4DB2-BD59-A6C34878D82A}">
                    <a16:rowId xmlns:a16="http://schemas.microsoft.com/office/drawing/2014/main" val="10007"/>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61</a:t>
            </a:fld>
            <a:endParaRPr lang="en-US"/>
          </a:p>
        </p:txBody>
      </p:sp>
    </p:spTree>
    <p:extLst>
      <p:ext uri="{BB962C8B-B14F-4D97-AF65-F5344CB8AC3E}">
        <p14:creationId xmlns:p14="http://schemas.microsoft.com/office/powerpoint/2010/main" val="5700738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3736"/>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079776" y="6309320"/>
            <a:ext cx="640871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631504" y="-27384"/>
            <a:ext cx="8640960" cy="6540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600" b="1" dirty="0">
                <a:solidFill>
                  <a:srgbClr val="FFFF00"/>
                </a:solidFill>
              </a:rPr>
              <a:t>KOMPONEN PENILAIAN JABATAN AKADEMIK DOSEN</a:t>
            </a:r>
          </a:p>
        </p:txBody>
      </p:sp>
      <p:sp>
        <p:nvSpPr>
          <p:cNvPr id="10" name="TextBox 9"/>
          <p:cNvSpPr txBox="1"/>
          <p:nvPr/>
        </p:nvSpPr>
        <p:spPr>
          <a:xfrm>
            <a:off x="1703512" y="859809"/>
            <a:ext cx="5840289" cy="430887"/>
          </a:xfrm>
          <a:prstGeom prst="rect">
            <a:avLst/>
          </a:prstGeom>
          <a:noFill/>
        </p:spPr>
        <p:txBody>
          <a:bodyPr wrap="square" rtlCol="0">
            <a:spAutoFit/>
          </a:bodyPr>
          <a:lstStyle/>
          <a:p>
            <a:r>
              <a:rPr lang="en-US" sz="2200" b="1" dirty="0">
                <a:solidFill>
                  <a:srgbClr val="0033CC"/>
                </a:solidFill>
              </a:rPr>
              <a:t>PENUNJANG KEGIATAN AKADEMIK DOSEN</a:t>
            </a:r>
          </a:p>
        </p:txBody>
      </p:sp>
      <p:graphicFrame>
        <p:nvGraphicFramePr>
          <p:cNvPr id="2" name="Table 1"/>
          <p:cNvGraphicFramePr>
            <a:graphicFrameLocks noGrp="1"/>
          </p:cNvGraphicFramePr>
          <p:nvPr>
            <p:extLst>
              <p:ext uri="{D42A27DB-BD31-4B8C-83A1-F6EECF244321}">
                <p14:modId xmlns:p14="http://schemas.microsoft.com/office/powerpoint/2010/main" val="1922757472"/>
              </p:ext>
            </p:extLst>
          </p:nvPr>
        </p:nvGraphicFramePr>
        <p:xfrm>
          <a:off x="1510145" y="1346577"/>
          <a:ext cx="9154799" cy="4962740"/>
        </p:xfrm>
        <a:graphic>
          <a:graphicData uri="http://schemas.openxmlformats.org/drawingml/2006/table">
            <a:tbl>
              <a:tblPr firstRow="1" firstCol="1" bandRow="1">
                <a:tableStyleId>{5C22544A-7EE6-4342-B048-85BDC9FD1C3A}</a:tableStyleId>
              </a:tblPr>
              <a:tblGrid>
                <a:gridCol w="778424">
                  <a:extLst>
                    <a:ext uri="{9D8B030D-6E8A-4147-A177-3AD203B41FA5}">
                      <a16:colId xmlns:a16="http://schemas.microsoft.com/office/drawing/2014/main" val="20000"/>
                    </a:ext>
                  </a:extLst>
                </a:gridCol>
                <a:gridCol w="4534775">
                  <a:extLst>
                    <a:ext uri="{9D8B030D-6E8A-4147-A177-3AD203B41FA5}">
                      <a16:colId xmlns:a16="http://schemas.microsoft.com/office/drawing/2014/main" val="20001"/>
                    </a:ext>
                  </a:extLst>
                </a:gridCol>
                <a:gridCol w="1200252">
                  <a:extLst>
                    <a:ext uri="{9D8B030D-6E8A-4147-A177-3AD203B41FA5}">
                      <a16:colId xmlns:a16="http://schemas.microsoft.com/office/drawing/2014/main" val="20002"/>
                    </a:ext>
                  </a:extLst>
                </a:gridCol>
                <a:gridCol w="1628914">
                  <a:extLst>
                    <a:ext uri="{9D8B030D-6E8A-4147-A177-3AD203B41FA5}">
                      <a16:colId xmlns:a16="http://schemas.microsoft.com/office/drawing/2014/main" val="20003"/>
                    </a:ext>
                  </a:extLst>
                </a:gridCol>
                <a:gridCol w="1012434">
                  <a:extLst>
                    <a:ext uri="{9D8B030D-6E8A-4147-A177-3AD203B41FA5}">
                      <a16:colId xmlns:a16="http://schemas.microsoft.com/office/drawing/2014/main" val="20004"/>
                    </a:ext>
                  </a:extLst>
                </a:gridCol>
              </a:tblGrid>
              <a:tr h="992054">
                <a:tc>
                  <a:txBody>
                    <a:bodyPr/>
                    <a:lstStyle/>
                    <a:p>
                      <a:pPr algn="ctr">
                        <a:lnSpc>
                          <a:spcPct val="100000"/>
                        </a:lnSpc>
                        <a:spcAft>
                          <a:spcPts val="0"/>
                        </a:spcAft>
                        <a:tabLst>
                          <a:tab pos="228600" algn="l"/>
                        </a:tabLst>
                      </a:pPr>
                      <a:r>
                        <a:rPr lang="id-ID" sz="2000" dirty="0">
                          <a:effectLst/>
                        </a:rPr>
                        <a:t>No</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Komponen</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Bukti</a:t>
                      </a:r>
                      <a:r>
                        <a:rPr lang="en-US" sz="2000" dirty="0">
                          <a:effectLst/>
                        </a:rPr>
                        <a:t> </a:t>
                      </a:r>
                      <a:r>
                        <a:rPr lang="en-US" sz="2000" dirty="0" err="1">
                          <a:effectLst/>
                        </a:rPr>
                        <a:t>Kegiatan</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rPr>
                        <a:t>Batas </a:t>
                      </a:r>
                      <a:r>
                        <a:rPr lang="en-US" sz="2000" dirty="0" err="1">
                          <a:effectLst/>
                        </a:rPr>
                        <a:t>maksimal</a:t>
                      </a:r>
                      <a:r>
                        <a:rPr lang="en-US" sz="2000" dirty="0">
                          <a:effectLst/>
                        </a:rPr>
                        <a:t>  </a:t>
                      </a:r>
                      <a:r>
                        <a:rPr lang="en-US" sz="2000" dirty="0" err="1">
                          <a:effectLst/>
                        </a:rPr>
                        <a:t>diakui</a:t>
                      </a:r>
                      <a:endParaRPr lang="en-US" sz="2000" dirty="0">
                        <a:effectLst/>
                        <a:latin typeface="Calibri"/>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rPr>
                        <a:t>Angka</a:t>
                      </a:r>
                      <a:r>
                        <a:rPr lang="en-US" sz="2000" dirty="0">
                          <a:effectLst/>
                        </a:rPr>
                        <a:t> </a:t>
                      </a:r>
                      <a:r>
                        <a:rPr lang="en-US" sz="2000" dirty="0" err="1">
                          <a:effectLst/>
                        </a:rPr>
                        <a:t>kredit</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20532">
                <a:tc>
                  <a:txBody>
                    <a:bodyPr/>
                    <a:lstStyle/>
                    <a:p>
                      <a:pPr algn="ctr">
                        <a:lnSpc>
                          <a:spcPct val="100000"/>
                        </a:lnSpc>
                        <a:spcAft>
                          <a:spcPts val="0"/>
                        </a:spcAft>
                        <a:tabLst>
                          <a:tab pos="228600" algn="l"/>
                        </a:tabLst>
                      </a:pPr>
                      <a:r>
                        <a:rPr lang="en-US" sz="2000" dirty="0">
                          <a:effectLst/>
                          <a:latin typeface="+mn-lt"/>
                          <a:ea typeface="Calibri"/>
                          <a:cs typeface="Times New Roman"/>
                        </a:rPr>
                        <a:t>28</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Prestasi</a:t>
                      </a:r>
                      <a:r>
                        <a:rPr lang="en-US" sz="2000" dirty="0">
                          <a:effectLst/>
                          <a:latin typeface="+mn-lt"/>
                          <a:ea typeface="Calibri"/>
                          <a:cs typeface="Times New Roman"/>
                        </a:rPr>
                        <a:t> di </a:t>
                      </a:r>
                      <a:r>
                        <a:rPr lang="en-US" sz="2000" dirty="0" err="1">
                          <a:effectLst/>
                          <a:latin typeface="+mn-lt"/>
                          <a:ea typeface="Calibri"/>
                          <a:cs typeface="Times New Roman"/>
                        </a:rPr>
                        <a:t>Olahraga</a:t>
                      </a:r>
                      <a:r>
                        <a:rPr lang="en-US" sz="2000" dirty="0">
                          <a:effectLst/>
                          <a:latin typeface="+mn-lt"/>
                          <a:ea typeface="Calibri"/>
                          <a:cs typeface="Times New Roman"/>
                        </a:rPr>
                        <a:t>/</a:t>
                      </a:r>
                      <a:r>
                        <a:rPr lang="en-US" sz="2000" dirty="0" err="1">
                          <a:effectLst/>
                          <a:latin typeface="+mn-lt"/>
                          <a:ea typeface="Calibri"/>
                          <a:cs typeface="Times New Roman"/>
                        </a:rPr>
                        <a:t>humaniora</a:t>
                      </a:r>
                      <a:r>
                        <a:rPr lang="en-US" sz="2000" dirty="0">
                          <a:effectLst/>
                          <a:latin typeface="+mn-lt"/>
                          <a:ea typeface="Calibri"/>
                          <a:cs typeface="Times New Roman"/>
                        </a:rPr>
                        <a:t> (Tingkat </a:t>
                      </a:r>
                      <a:r>
                        <a:rPr lang="en-US" sz="2000" dirty="0" err="1">
                          <a:effectLst/>
                          <a:latin typeface="+mn-lt"/>
                          <a:ea typeface="Calibri"/>
                          <a:cs typeface="Times New Roman"/>
                        </a:rPr>
                        <a:t>Internasional</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a:t>
                      </a:r>
                      <a:r>
                        <a:rPr lang="en-US" sz="2000" dirty="0" err="1">
                          <a:effectLst/>
                          <a:latin typeface="+mn-lt"/>
                          <a:ea typeface="Calibri"/>
                          <a:cs typeface="Times New Roman"/>
                        </a:rPr>
                        <a:t>Piagam</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piagam</a:t>
                      </a:r>
                      <a:r>
                        <a:rPr lang="en-US" sz="2000" dirty="0">
                          <a:effectLst/>
                          <a:latin typeface="+mn-lt"/>
                          <a:ea typeface="Calibri"/>
                          <a:cs typeface="Times New Roman"/>
                        </a:rPr>
                        <a:t>/ </a:t>
                      </a:r>
                      <a:r>
                        <a:rPr lang="en-US" sz="2000" dirty="0" err="1">
                          <a:effectLst/>
                          <a:latin typeface="+mn-lt"/>
                          <a:ea typeface="Calibri"/>
                          <a:cs typeface="Times New Roman"/>
                        </a:rPr>
                        <a:t>medali</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5</a:t>
                      </a:r>
                    </a:p>
                  </a:txBody>
                  <a:tcPr marL="68580" marR="68580" marT="0" marB="0" anchor="ctr"/>
                </a:tc>
                <a:extLst>
                  <a:ext uri="{0D108BD9-81ED-4DB2-BD59-A6C34878D82A}">
                    <a16:rowId xmlns:a16="http://schemas.microsoft.com/office/drawing/2014/main" val="10001"/>
                  </a:ext>
                </a:extLst>
              </a:tr>
              <a:tr h="421818">
                <a:tc>
                  <a:txBody>
                    <a:bodyPr/>
                    <a:lstStyle/>
                    <a:p>
                      <a:pPr algn="ctr">
                        <a:lnSpc>
                          <a:spcPct val="100000"/>
                        </a:lnSpc>
                        <a:spcAft>
                          <a:spcPts val="0"/>
                        </a:spcAft>
                        <a:tabLst>
                          <a:tab pos="228600" algn="l"/>
                        </a:tabLst>
                      </a:pPr>
                      <a:r>
                        <a:rPr lang="en-US" sz="2000" dirty="0">
                          <a:effectLst/>
                          <a:latin typeface="+mn-lt"/>
                          <a:ea typeface="Calibri"/>
                          <a:cs typeface="Times New Roman"/>
                        </a:rPr>
                        <a:t>29</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(Tingkat </a:t>
                      </a:r>
                      <a:r>
                        <a:rPr lang="en-US" sz="2000" dirty="0" err="1">
                          <a:effectLst/>
                          <a:latin typeface="+mn-lt"/>
                          <a:ea typeface="Calibri"/>
                          <a:cs typeface="Times New Roman"/>
                        </a:rPr>
                        <a:t>nasional</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3</a:t>
                      </a:r>
                    </a:p>
                  </a:txBody>
                  <a:tcPr marL="68580" marR="68580" marT="0" marB="0" anchor="ctr"/>
                </a:tc>
                <a:extLst>
                  <a:ext uri="{0D108BD9-81ED-4DB2-BD59-A6C34878D82A}">
                    <a16:rowId xmlns:a16="http://schemas.microsoft.com/office/drawing/2014/main" val="10002"/>
                  </a:ext>
                </a:extLst>
              </a:tr>
              <a:tr h="421818">
                <a:tc>
                  <a:txBody>
                    <a:bodyPr/>
                    <a:lstStyle/>
                    <a:p>
                      <a:pPr algn="ctr">
                        <a:lnSpc>
                          <a:spcPct val="100000"/>
                        </a:lnSpc>
                        <a:spcAft>
                          <a:spcPts val="0"/>
                        </a:spcAft>
                        <a:tabLst>
                          <a:tab pos="228600" algn="l"/>
                        </a:tabLst>
                      </a:pPr>
                      <a:r>
                        <a:rPr lang="en-US" sz="2000" dirty="0">
                          <a:effectLst/>
                          <a:latin typeface="+mn-lt"/>
                          <a:ea typeface="Calibri"/>
                          <a:cs typeface="Times New Roman"/>
                        </a:rPr>
                        <a:t>30</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(Tingkat </a:t>
                      </a:r>
                      <a:r>
                        <a:rPr lang="en-US" sz="2000" dirty="0" err="1">
                          <a:effectLst/>
                          <a:latin typeface="+mn-lt"/>
                          <a:ea typeface="Calibri"/>
                          <a:cs typeface="Times New Roman"/>
                        </a:rPr>
                        <a:t>daerah</a:t>
                      </a:r>
                      <a:r>
                        <a:rPr lang="en-US" sz="2000" dirty="0">
                          <a:effectLst/>
                          <a:latin typeface="+mn-lt"/>
                          <a:ea typeface="Calibri"/>
                          <a:cs typeface="Times New Roman"/>
                        </a:rPr>
                        <a:t>/</a:t>
                      </a:r>
                      <a:r>
                        <a:rPr lang="en-US" sz="2000" dirty="0" err="1">
                          <a:effectLst/>
                          <a:latin typeface="+mn-lt"/>
                          <a:ea typeface="Calibri"/>
                          <a:cs typeface="Times New Roman"/>
                        </a:rPr>
                        <a:t>lokal</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r>
                        <a:rPr lang="en-US" sz="2000" dirty="0">
                          <a:effectLst/>
                          <a:latin typeface="+mn-lt"/>
                          <a:ea typeface="Calibri"/>
                          <a:cs typeface="Times New Roman"/>
                        </a:rPr>
                        <a:t>.</a:t>
                      </a: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3"/>
                  </a:ext>
                </a:extLst>
              </a:tr>
              <a:tr h="620532">
                <a:tc>
                  <a:txBody>
                    <a:bodyPr/>
                    <a:lstStyle/>
                    <a:p>
                      <a:pPr algn="ctr">
                        <a:lnSpc>
                          <a:spcPct val="100000"/>
                        </a:lnSpc>
                        <a:spcAft>
                          <a:spcPts val="0"/>
                        </a:spcAft>
                        <a:tabLst>
                          <a:tab pos="228600" algn="l"/>
                        </a:tabLst>
                      </a:pPr>
                      <a:r>
                        <a:rPr lang="en-US" sz="2000" dirty="0">
                          <a:effectLst/>
                          <a:latin typeface="+mn-lt"/>
                          <a:ea typeface="Calibri"/>
                          <a:cs typeface="Times New Roman"/>
                        </a:rPr>
                        <a:t>31</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Keanggotaan</a:t>
                      </a:r>
                      <a:r>
                        <a:rPr lang="en-US" sz="2000" dirty="0">
                          <a:effectLst/>
                          <a:latin typeface="+mn-lt"/>
                          <a:ea typeface="Calibri"/>
                          <a:cs typeface="Times New Roman"/>
                        </a:rPr>
                        <a:t> </a:t>
                      </a:r>
                      <a:r>
                        <a:rPr lang="en-US" sz="2000" dirty="0" err="1">
                          <a:effectLst/>
                          <a:latin typeface="+mn-lt"/>
                          <a:ea typeface="Calibri"/>
                          <a:cs typeface="Times New Roman"/>
                        </a:rPr>
                        <a:t>Profesi</a:t>
                      </a:r>
                      <a:r>
                        <a:rPr lang="en-US" sz="2000" dirty="0">
                          <a:effectLst/>
                          <a:latin typeface="+mn-lt"/>
                          <a:ea typeface="Calibri"/>
                          <a:cs typeface="Times New Roman"/>
                        </a:rPr>
                        <a:t> </a:t>
                      </a:r>
                      <a:r>
                        <a:rPr lang="en-US" sz="2000" dirty="0" err="1">
                          <a:effectLst/>
                          <a:latin typeface="+mn-lt"/>
                          <a:ea typeface="Calibri"/>
                          <a:cs typeface="Times New Roman"/>
                        </a:rPr>
                        <a:t>dosen</a:t>
                      </a:r>
                      <a:r>
                        <a:rPr lang="en-US" sz="2000" dirty="0">
                          <a:effectLst/>
                          <a:latin typeface="+mn-lt"/>
                          <a:ea typeface="Calibri"/>
                          <a:cs typeface="Times New Roman"/>
                        </a:rPr>
                        <a:t> (Tingkat </a:t>
                      </a:r>
                      <a:r>
                        <a:rPr lang="en-US" sz="2000" dirty="0" err="1">
                          <a:effectLst/>
                          <a:latin typeface="+mn-lt"/>
                          <a:ea typeface="Calibri"/>
                          <a:cs typeface="Times New Roman"/>
                        </a:rPr>
                        <a:t>Nasional</a:t>
                      </a:r>
                      <a:r>
                        <a:rPr lang="en-US" sz="2000" dirty="0">
                          <a:effectLst/>
                          <a:latin typeface="+mn-lt"/>
                          <a:ea typeface="Calibri"/>
                          <a:cs typeface="Times New Roman"/>
                        </a:rPr>
                        <a:t> – </a:t>
                      </a:r>
                      <a:r>
                        <a:rPr lang="en-US" sz="2000" dirty="0" err="1">
                          <a:effectLst/>
                          <a:latin typeface="+mn-lt"/>
                          <a:ea typeface="Calibri"/>
                          <a:cs typeface="Times New Roman"/>
                        </a:rPr>
                        <a:t>Pengurus</a:t>
                      </a:r>
                      <a:r>
                        <a:rPr lang="en-US" sz="2000" dirty="0">
                          <a:effectLst/>
                          <a:latin typeface="+mn-lt"/>
                          <a:ea typeface="Calibri"/>
                          <a:cs typeface="Times New Roman"/>
                        </a:rPr>
                        <a:t> </a:t>
                      </a:r>
                      <a:r>
                        <a:rPr lang="en-US" sz="2000" dirty="0" err="1">
                          <a:effectLst/>
                          <a:latin typeface="+mn-lt"/>
                          <a:ea typeface="Calibri"/>
                          <a:cs typeface="Times New Roman"/>
                        </a:rPr>
                        <a:t>aktif</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a:t>
                      </a:r>
                      <a:r>
                        <a:rPr lang="en-US" sz="2000" dirty="0" err="1">
                          <a:effectLst/>
                          <a:latin typeface="+mn-lt"/>
                          <a:ea typeface="Calibri"/>
                          <a:cs typeface="Times New Roman"/>
                        </a:rPr>
                        <a:t>tahun</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4"/>
                  </a:ext>
                </a:extLst>
              </a:tr>
              <a:tr h="421818">
                <a:tc>
                  <a:txBody>
                    <a:bodyPr/>
                    <a:lstStyle/>
                    <a:p>
                      <a:pPr algn="ctr">
                        <a:lnSpc>
                          <a:spcPct val="100000"/>
                        </a:lnSpc>
                        <a:spcAft>
                          <a:spcPts val="0"/>
                        </a:spcAft>
                        <a:tabLst>
                          <a:tab pos="228600" algn="l"/>
                        </a:tabLst>
                      </a:pPr>
                      <a:r>
                        <a:rPr lang="en-US" sz="2000" dirty="0">
                          <a:effectLst/>
                          <a:latin typeface="+mn-lt"/>
                          <a:ea typeface="Calibri"/>
                          <a:cs typeface="Times New Roman"/>
                        </a:rPr>
                        <a:t>32</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dirty="0" err="1">
                          <a:effectLst/>
                          <a:latin typeface="+mn-lt"/>
                          <a:ea typeface="Calibri"/>
                          <a:cs typeface="Times New Roman"/>
                        </a:rPr>
                        <a:t>aktif</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0,75</a:t>
                      </a:r>
                    </a:p>
                  </a:txBody>
                  <a:tcPr marL="68580" marR="68580" marT="0" marB="0" anchor="ctr"/>
                </a:tc>
                <a:extLst>
                  <a:ext uri="{0D108BD9-81ED-4DB2-BD59-A6C34878D82A}">
                    <a16:rowId xmlns:a16="http://schemas.microsoft.com/office/drawing/2014/main" val="10005"/>
                  </a:ext>
                </a:extLst>
              </a:tr>
              <a:tr h="620532">
                <a:tc>
                  <a:txBody>
                    <a:bodyPr/>
                    <a:lstStyle/>
                    <a:p>
                      <a:pPr algn="ctr">
                        <a:lnSpc>
                          <a:spcPct val="100000"/>
                        </a:lnSpc>
                        <a:spcAft>
                          <a:spcPts val="0"/>
                        </a:spcAft>
                        <a:tabLst>
                          <a:tab pos="228600" algn="l"/>
                        </a:tabLst>
                      </a:pPr>
                      <a:r>
                        <a:rPr lang="en-US" sz="2000" dirty="0">
                          <a:effectLst/>
                          <a:latin typeface="+mn-lt"/>
                          <a:ea typeface="Calibri"/>
                          <a:cs typeface="Times New Roman"/>
                        </a:rPr>
                        <a:t>33</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(Tingkat Prov., </a:t>
                      </a:r>
                      <a:r>
                        <a:rPr lang="en-US" sz="2000" dirty="0" err="1">
                          <a:effectLst/>
                          <a:latin typeface="+mn-lt"/>
                          <a:ea typeface="Calibri"/>
                          <a:cs typeface="Times New Roman"/>
                        </a:rPr>
                        <a:t>Kab</a:t>
                      </a:r>
                      <a:r>
                        <a:rPr lang="en-US" sz="2000" dirty="0">
                          <a:effectLst/>
                          <a:latin typeface="+mn-lt"/>
                          <a:ea typeface="Calibri"/>
                          <a:cs typeface="Times New Roman"/>
                        </a:rPr>
                        <a:t>. Kota – </a:t>
                      </a:r>
                      <a:r>
                        <a:rPr lang="en-US" sz="2000" dirty="0" err="1">
                          <a:effectLst/>
                          <a:latin typeface="+mn-lt"/>
                          <a:ea typeface="Calibri"/>
                          <a:cs typeface="Times New Roman"/>
                        </a:rPr>
                        <a:t>Pengurus</a:t>
                      </a:r>
                      <a:r>
                        <a:rPr lang="en-US" sz="2000" dirty="0">
                          <a:effectLst/>
                          <a:latin typeface="+mn-lt"/>
                          <a:ea typeface="Calibri"/>
                          <a:cs typeface="Times New Roman"/>
                        </a:rPr>
                        <a:t> </a:t>
                      </a:r>
                      <a:r>
                        <a:rPr lang="en-US" sz="2000" dirty="0" err="1">
                          <a:effectLst/>
                          <a:latin typeface="+mn-lt"/>
                          <a:ea typeface="Calibri"/>
                          <a:cs typeface="Times New Roman"/>
                        </a:rPr>
                        <a:t>aktif</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0,50</a:t>
                      </a:r>
                    </a:p>
                  </a:txBody>
                  <a:tcPr marL="68580" marR="68580" marT="0" marB="0" anchor="ctr"/>
                </a:tc>
                <a:extLst>
                  <a:ext uri="{0D108BD9-81ED-4DB2-BD59-A6C34878D82A}">
                    <a16:rowId xmlns:a16="http://schemas.microsoft.com/office/drawing/2014/main" val="10006"/>
                  </a:ext>
                </a:extLst>
              </a:tr>
              <a:tr h="421818">
                <a:tc>
                  <a:txBody>
                    <a:bodyPr/>
                    <a:lstStyle/>
                    <a:p>
                      <a:pPr algn="ctr">
                        <a:lnSpc>
                          <a:spcPct val="100000"/>
                        </a:lnSpc>
                        <a:spcAft>
                          <a:spcPts val="0"/>
                        </a:spcAft>
                        <a:tabLst>
                          <a:tab pos="228600" algn="l"/>
                        </a:tabLst>
                      </a:pPr>
                      <a:r>
                        <a:rPr lang="en-US" sz="2000" dirty="0">
                          <a:effectLst/>
                          <a:latin typeface="+mn-lt"/>
                          <a:ea typeface="Calibri"/>
                          <a:cs typeface="Times New Roman"/>
                        </a:rPr>
                        <a:t>34</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s.d.a</a:t>
                      </a:r>
                      <a:r>
                        <a:rPr lang="en-US" sz="2000" dirty="0">
                          <a:effectLst/>
                          <a:latin typeface="+mn-lt"/>
                          <a:ea typeface="Calibri"/>
                          <a:cs typeface="Times New Roman"/>
                        </a:rPr>
                        <a:t>. (</a:t>
                      </a:r>
                      <a:r>
                        <a:rPr lang="en-US" sz="2000" dirty="0" err="1">
                          <a:effectLst/>
                          <a:latin typeface="+mn-lt"/>
                          <a:ea typeface="Calibri"/>
                          <a:cs typeface="Times New Roman"/>
                        </a:rPr>
                        <a:t>anggota</a:t>
                      </a:r>
                      <a:r>
                        <a:rPr lang="en-US" sz="2000" dirty="0">
                          <a:effectLst/>
                          <a:latin typeface="+mn-lt"/>
                          <a:ea typeface="Calibri"/>
                          <a:cs typeface="Times New Roman"/>
                        </a:rPr>
                        <a:t> </a:t>
                      </a:r>
                      <a:r>
                        <a:rPr lang="en-US" sz="2000" dirty="0" err="1">
                          <a:effectLst/>
                          <a:latin typeface="+mn-lt"/>
                          <a:ea typeface="Calibri"/>
                          <a:cs typeface="Times New Roman"/>
                        </a:rPr>
                        <a:t>aktif</a:t>
                      </a:r>
                      <a:r>
                        <a:rPr lang="en-US" sz="2000" dirty="0">
                          <a:effectLst/>
                          <a:latin typeface="+mn-lt"/>
                          <a:ea typeface="Calibri"/>
                          <a:cs typeface="Times New Roman"/>
                        </a:rPr>
                        <a:t>)</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err="1">
                          <a:effectLst/>
                          <a:latin typeface="+mn-lt"/>
                          <a:ea typeface="Calibri"/>
                          <a:cs typeface="Times New Roman"/>
                        </a:rPr>
                        <a:t>s.d.a</a:t>
                      </a:r>
                      <a:endParaRPr lang="en-US" sz="2000" dirty="0">
                        <a:effectLst/>
                        <a:latin typeface="+mn-lt"/>
                        <a:ea typeface="Calibri"/>
                        <a:cs typeface="Times New Roman"/>
                      </a:endParaRP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0,25</a:t>
                      </a:r>
                    </a:p>
                  </a:txBody>
                  <a:tcPr marL="68580" marR="68580" marT="0" marB="0" anchor="ctr"/>
                </a:tc>
                <a:extLst>
                  <a:ext uri="{0D108BD9-81ED-4DB2-BD59-A6C34878D82A}">
                    <a16:rowId xmlns:a16="http://schemas.microsoft.com/office/drawing/2014/main" val="10007"/>
                  </a:ext>
                </a:extLst>
              </a:tr>
              <a:tr h="421818">
                <a:tc>
                  <a:txBody>
                    <a:bodyPr/>
                    <a:lstStyle/>
                    <a:p>
                      <a:pPr algn="ctr">
                        <a:lnSpc>
                          <a:spcPct val="100000"/>
                        </a:lnSpc>
                        <a:spcAft>
                          <a:spcPts val="0"/>
                        </a:spcAft>
                        <a:tabLst>
                          <a:tab pos="228600" algn="l"/>
                        </a:tabLst>
                      </a:pPr>
                      <a:r>
                        <a:rPr lang="en-US" sz="2000" dirty="0">
                          <a:effectLst/>
                          <a:latin typeface="+mn-lt"/>
                          <a:ea typeface="Calibri"/>
                          <a:cs typeface="Times New Roman"/>
                        </a:rPr>
                        <a:t>35</a:t>
                      </a:r>
                    </a:p>
                  </a:txBody>
                  <a:tcPr marL="68580" marR="68580" marT="0" marB="0" anchor="ctr"/>
                </a:tc>
                <a:tc>
                  <a:txBody>
                    <a:bodyPr/>
                    <a:lstStyle/>
                    <a:p>
                      <a:pPr algn="just">
                        <a:lnSpc>
                          <a:spcPct val="100000"/>
                        </a:lnSpc>
                        <a:spcAft>
                          <a:spcPts val="0"/>
                        </a:spcAft>
                        <a:tabLst>
                          <a:tab pos="228600" algn="l"/>
                        </a:tabLst>
                      </a:pPr>
                      <a:r>
                        <a:rPr lang="en-US" sz="2000" dirty="0" err="1">
                          <a:effectLst/>
                          <a:latin typeface="+mn-lt"/>
                          <a:ea typeface="Calibri"/>
                          <a:cs typeface="Times New Roman"/>
                        </a:rPr>
                        <a:t>Anggota</a:t>
                      </a:r>
                      <a:r>
                        <a:rPr lang="en-US" sz="2000" dirty="0">
                          <a:effectLst/>
                          <a:latin typeface="+mn-lt"/>
                          <a:ea typeface="Calibri"/>
                          <a:cs typeface="Times New Roman"/>
                        </a:rPr>
                        <a:t> Tim PAK </a:t>
                      </a:r>
                      <a:r>
                        <a:rPr lang="en-US" sz="2000" dirty="0" err="1">
                          <a:effectLst/>
                          <a:latin typeface="+mn-lt"/>
                          <a:ea typeface="Calibri"/>
                          <a:cs typeface="Times New Roman"/>
                        </a:rPr>
                        <a:t>Dosen</a:t>
                      </a:r>
                      <a:endParaRPr lang="en-US" sz="2000" dirty="0">
                        <a:effectLst/>
                        <a:latin typeface="+mn-lt"/>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Lst>
                        <a:defRPr/>
                      </a:pPr>
                      <a:r>
                        <a:rPr lang="en-US" sz="2000" dirty="0">
                          <a:effectLst/>
                          <a:latin typeface="+mn-lt"/>
                          <a:ea typeface="Calibri"/>
                          <a:cs typeface="Times New Roman"/>
                        </a:rPr>
                        <a:t>Scan SK</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 semester</a:t>
                      </a:r>
                    </a:p>
                  </a:txBody>
                  <a:tcPr marL="68580" marR="68580" marT="0" marB="0" anchor="ctr"/>
                </a:tc>
                <a:tc>
                  <a:txBody>
                    <a:bodyPr/>
                    <a:lstStyle/>
                    <a:p>
                      <a:pPr algn="ctr">
                        <a:lnSpc>
                          <a:spcPct val="100000"/>
                        </a:lnSpc>
                        <a:spcAft>
                          <a:spcPts val="0"/>
                        </a:spcAft>
                        <a:tabLst>
                          <a:tab pos="228600" algn="l"/>
                        </a:tabLst>
                      </a:pPr>
                      <a:r>
                        <a:rPr lang="en-US" sz="2000" dirty="0">
                          <a:effectLst/>
                          <a:latin typeface="+mn-lt"/>
                          <a:ea typeface="Calibri"/>
                          <a:cs typeface="Times New Roman"/>
                        </a:rPr>
                        <a:t>1</a:t>
                      </a:r>
                    </a:p>
                  </a:txBody>
                  <a:tcPr marL="68580" marR="68580" marT="0" marB="0" anchor="ctr"/>
                </a:tc>
                <a:extLst>
                  <a:ext uri="{0D108BD9-81ED-4DB2-BD59-A6C34878D82A}">
                    <a16:rowId xmlns:a16="http://schemas.microsoft.com/office/drawing/2014/main" val="10008"/>
                  </a:ext>
                </a:extLst>
              </a:tr>
            </a:tbl>
          </a:graphicData>
        </a:graphic>
      </p:graphicFrame>
      <p:sp>
        <p:nvSpPr>
          <p:cNvPr id="6" name="Slide Number Placeholder 5"/>
          <p:cNvSpPr>
            <a:spLocks noGrp="1"/>
          </p:cNvSpPr>
          <p:nvPr>
            <p:ph type="sldNum" sz="quarter" idx="12"/>
          </p:nvPr>
        </p:nvSpPr>
        <p:spPr/>
        <p:txBody>
          <a:bodyPr/>
          <a:lstStyle/>
          <a:p>
            <a:fld id="{F39CD914-836E-48FF-ADCD-1F633A2791FE}" type="slidenum">
              <a:rPr lang="en-US" smtClean="0"/>
              <a:pPr/>
              <a:t>62</a:t>
            </a:fld>
            <a:endParaRPr lang="en-US"/>
          </a:p>
        </p:txBody>
      </p:sp>
    </p:spTree>
    <p:extLst>
      <p:ext uri="{BB962C8B-B14F-4D97-AF65-F5344CB8AC3E}">
        <p14:creationId xmlns:p14="http://schemas.microsoft.com/office/powerpoint/2010/main" val="14146476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157" y="571480"/>
            <a:ext cx="9016691" cy="1066800"/>
          </a:xfrm>
        </p:spPr>
        <p:txBody>
          <a:bodyPr>
            <a:noAutofit/>
          </a:bodyPr>
          <a:lstStyle/>
          <a:p>
            <a:r>
              <a:rPr lang="id-ID" sz="3200" b="1" dirty="0">
                <a:solidFill>
                  <a:srgbClr val="FF0000"/>
                </a:solidFill>
              </a:rPr>
              <a:t>Strategi untuk Mendorong Keberhasilan PAK Dosen </a:t>
            </a:r>
          </a:p>
        </p:txBody>
      </p:sp>
      <p:sp>
        <p:nvSpPr>
          <p:cNvPr id="3" name="Content Placeholder 2"/>
          <p:cNvSpPr>
            <a:spLocks noGrp="1"/>
          </p:cNvSpPr>
          <p:nvPr>
            <p:ph idx="1"/>
          </p:nvPr>
        </p:nvSpPr>
        <p:spPr>
          <a:xfrm>
            <a:off x="2023672" y="1785926"/>
            <a:ext cx="8874176" cy="4451386"/>
          </a:xfrm>
        </p:spPr>
        <p:txBody>
          <a:bodyPr>
            <a:normAutofit fontScale="92500"/>
          </a:bodyPr>
          <a:lstStyle/>
          <a:p>
            <a:pPr lvl="0"/>
            <a:r>
              <a:rPr lang="en-US" sz="2400" dirty="0" err="1"/>
              <a:t>Perguruan</a:t>
            </a:r>
            <a:r>
              <a:rPr lang="en-US" sz="2400" dirty="0"/>
              <a:t> </a:t>
            </a:r>
            <a:r>
              <a:rPr lang="en-US" sz="2400" dirty="0" err="1"/>
              <a:t>tinggi</a:t>
            </a:r>
            <a:r>
              <a:rPr lang="en-US" sz="2400" dirty="0"/>
              <a:t> </a:t>
            </a:r>
            <a:r>
              <a:rPr lang="en-US" sz="2400" dirty="0" err="1"/>
              <a:t>melakukan</a:t>
            </a:r>
            <a:r>
              <a:rPr lang="en-US" sz="2400" dirty="0"/>
              <a:t> </a:t>
            </a:r>
            <a:r>
              <a:rPr lang="en-US" sz="2400" dirty="0" err="1"/>
              <a:t>pembinaan</a:t>
            </a:r>
            <a:r>
              <a:rPr lang="en-US" sz="2400" dirty="0"/>
              <a:t> </a:t>
            </a:r>
            <a:r>
              <a:rPr lang="en-US" sz="2400" dirty="0" err="1"/>
              <a:t>untuk</a:t>
            </a:r>
            <a:r>
              <a:rPr lang="en-US" sz="2400" dirty="0"/>
              <a:t> </a:t>
            </a:r>
            <a:r>
              <a:rPr lang="en-US" sz="2400" dirty="0" err="1"/>
              <a:t>meningkatkan</a:t>
            </a:r>
            <a:r>
              <a:rPr lang="en-US" sz="2400" dirty="0"/>
              <a:t> </a:t>
            </a:r>
            <a:r>
              <a:rPr lang="en-US" sz="2400" dirty="0" err="1"/>
              <a:t>partisipasi</a:t>
            </a:r>
            <a:r>
              <a:rPr lang="en-US" sz="2400" dirty="0"/>
              <a:t> </a:t>
            </a:r>
            <a:r>
              <a:rPr lang="en-US" sz="2400" dirty="0" err="1"/>
              <a:t>dosen</a:t>
            </a:r>
            <a:r>
              <a:rPr lang="en-US" sz="2400" dirty="0"/>
              <a:t> </a:t>
            </a:r>
            <a:r>
              <a:rPr lang="en-US" sz="2400" dirty="0" err="1"/>
              <a:t>dalam</a:t>
            </a:r>
            <a:r>
              <a:rPr lang="en-US" sz="2400" dirty="0"/>
              <a:t> </a:t>
            </a:r>
            <a:r>
              <a:rPr lang="en-US" sz="2400" dirty="0" err="1"/>
              <a:t>rangka</a:t>
            </a:r>
            <a:r>
              <a:rPr lang="en-US" sz="2400" dirty="0"/>
              <a:t> </a:t>
            </a:r>
            <a:r>
              <a:rPr lang="en-US" sz="2400" dirty="0" err="1"/>
              <a:t>peningkatan</a:t>
            </a:r>
            <a:r>
              <a:rPr lang="en-US" sz="2400" dirty="0"/>
              <a:t> </a:t>
            </a:r>
            <a:r>
              <a:rPr lang="en-US" sz="2400" dirty="0" err="1"/>
              <a:t>karier</a:t>
            </a:r>
            <a:r>
              <a:rPr lang="en-US" sz="2400" dirty="0"/>
              <a:t> </a:t>
            </a:r>
            <a:r>
              <a:rPr lang="en-US" sz="2400" dirty="0" err="1"/>
              <a:t>dosen</a:t>
            </a:r>
            <a:r>
              <a:rPr lang="id-ID" sz="2400" dirty="0"/>
              <a:t>.</a:t>
            </a:r>
          </a:p>
          <a:p>
            <a:pPr lvl="0"/>
            <a:r>
              <a:rPr lang="en-US" sz="2400" dirty="0" err="1"/>
              <a:t>Perguruan</a:t>
            </a:r>
            <a:r>
              <a:rPr lang="en-US" sz="2400" dirty="0"/>
              <a:t> </a:t>
            </a:r>
            <a:r>
              <a:rPr lang="en-US" sz="2400" dirty="0" err="1"/>
              <a:t>tinggi</a:t>
            </a:r>
            <a:r>
              <a:rPr lang="en-US" sz="2400" dirty="0"/>
              <a:t> </a:t>
            </a:r>
            <a:r>
              <a:rPr lang="en-US" sz="2400" dirty="0" err="1"/>
              <a:t>lebih</a:t>
            </a:r>
            <a:r>
              <a:rPr lang="en-US" sz="2400" dirty="0"/>
              <a:t> </a:t>
            </a:r>
            <a:r>
              <a:rPr lang="en-US" sz="2400" dirty="0" err="1"/>
              <a:t>selektif</a:t>
            </a:r>
            <a:r>
              <a:rPr lang="en-US" sz="2400" dirty="0"/>
              <a:t> </a:t>
            </a:r>
            <a:r>
              <a:rPr lang="en-US" sz="2400" dirty="0" err="1"/>
              <a:t>dalam</a:t>
            </a:r>
            <a:r>
              <a:rPr lang="en-US" sz="2400" dirty="0"/>
              <a:t> </a:t>
            </a:r>
            <a:r>
              <a:rPr lang="en-US" sz="2400" dirty="0" err="1"/>
              <a:t>pengajuan</a:t>
            </a:r>
            <a:r>
              <a:rPr lang="en-US" sz="2400" dirty="0"/>
              <a:t> </a:t>
            </a:r>
            <a:r>
              <a:rPr lang="en-US" sz="2400" dirty="0" err="1"/>
              <a:t>berkas</a:t>
            </a:r>
            <a:r>
              <a:rPr lang="en-US" sz="2400" dirty="0"/>
              <a:t> yang </a:t>
            </a:r>
            <a:r>
              <a:rPr lang="en-US" sz="2400" dirty="0" err="1"/>
              <a:t>akan</a:t>
            </a:r>
            <a:r>
              <a:rPr lang="en-US" sz="2400" dirty="0"/>
              <a:t> </a:t>
            </a:r>
            <a:r>
              <a:rPr lang="en-US" sz="2400" dirty="0" err="1"/>
              <a:t>dinilai</a:t>
            </a:r>
            <a:r>
              <a:rPr lang="en-US" sz="2400" dirty="0"/>
              <a:t> </a:t>
            </a:r>
            <a:r>
              <a:rPr lang="en-US" sz="2400" dirty="0" err="1"/>
              <a:t>di</a:t>
            </a:r>
            <a:r>
              <a:rPr lang="en-US" sz="2400" dirty="0"/>
              <a:t> </a:t>
            </a:r>
            <a:r>
              <a:rPr lang="en-US" sz="2400" dirty="0" err="1"/>
              <a:t>pusat</a:t>
            </a:r>
            <a:r>
              <a:rPr lang="id-ID" sz="2400" dirty="0"/>
              <a:t> dan mencegah plagiasi.</a:t>
            </a:r>
          </a:p>
          <a:p>
            <a:r>
              <a:rPr lang="id-ID" sz="2400" dirty="0"/>
              <a:t>Kemristekdikti melakukan sosialisasi/seminar tentang karier dosen, khususnya tentang bagaimana menjadi profesor yang berkualitas, kreatif dan produktif. </a:t>
            </a:r>
          </a:p>
          <a:p>
            <a:r>
              <a:rPr lang="id-ID" sz="2400" dirty="0"/>
              <a:t>Kemristekdikti melaksanakan PAK secara reguler (setiap bulan).</a:t>
            </a:r>
          </a:p>
          <a:p>
            <a:r>
              <a:rPr lang="id-ID" sz="2400" dirty="0"/>
              <a:t>Kemristekdikti meningkatkan sistem on-line dalam melayani usulan PAK Dosen. </a:t>
            </a:r>
          </a:p>
          <a:p>
            <a:pPr lvl="0"/>
            <a:endParaRPr lang="id-ID" dirty="0"/>
          </a:p>
        </p:txBody>
      </p:sp>
    </p:spTree>
    <p:extLst>
      <p:ext uri="{BB962C8B-B14F-4D97-AF65-F5344CB8AC3E}">
        <p14:creationId xmlns:p14="http://schemas.microsoft.com/office/powerpoint/2010/main" val="16359053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92500" lnSpcReduction="10000"/>
          </a:bodyPr>
          <a:lstStyle/>
          <a:p>
            <a:fld id="{F39CD914-836E-48FF-ADCD-1F633A2791FE}" type="slidenum">
              <a:rPr lang="en-US" smtClean="0"/>
              <a:pPr/>
              <a:t>64</a:t>
            </a:fld>
            <a:endParaRPr lang="en-US"/>
          </a:p>
        </p:txBody>
      </p:sp>
      <p:pic>
        <p:nvPicPr>
          <p:cNvPr id="1026" name="Picture 2"/>
          <p:cNvPicPr>
            <a:picLocks noChangeAspect="1" noChangeArrowheads="1"/>
          </p:cNvPicPr>
          <p:nvPr/>
        </p:nvPicPr>
        <p:blipFill>
          <a:blip r:embed="rId2"/>
          <a:srcRect/>
          <a:stretch>
            <a:fillRect/>
          </a:stretch>
        </p:blipFill>
        <p:spPr bwMode="auto">
          <a:xfrm>
            <a:off x="1603948" y="571500"/>
            <a:ext cx="8964118" cy="5715000"/>
          </a:xfrm>
          <a:prstGeom prst="rect">
            <a:avLst/>
          </a:prstGeom>
          <a:noFill/>
          <a:ln w="9525">
            <a:noFill/>
            <a:miter lim="800000"/>
            <a:headEnd/>
            <a:tailEnd/>
          </a:ln>
          <a:effectLst/>
        </p:spPr>
      </p:pic>
    </p:spTree>
    <p:extLst>
      <p:ext uri="{BB962C8B-B14F-4D97-AF65-F5344CB8AC3E}">
        <p14:creationId xmlns:p14="http://schemas.microsoft.com/office/powerpoint/2010/main" val="10467412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604" t="20395" r="44764" b="11787"/>
          <a:stretch/>
        </p:blipFill>
        <p:spPr bwMode="auto">
          <a:xfrm>
            <a:off x="1439055" y="1214423"/>
            <a:ext cx="9278911" cy="533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971800" y="304801"/>
            <a:ext cx="6553200" cy="830997"/>
          </a:xfrm>
          <a:prstGeom prst="rect">
            <a:avLst/>
          </a:prstGeom>
          <a:noFill/>
        </p:spPr>
        <p:txBody>
          <a:bodyPr wrap="square" rtlCol="0">
            <a:spAutoFit/>
          </a:bodyPr>
          <a:lstStyle/>
          <a:p>
            <a:r>
              <a:rPr lang="en-US" sz="2400" b="1" dirty="0"/>
              <a:t>JUMLAH PUBLIKASI TH 2010 : 2586   </a:t>
            </a:r>
          </a:p>
          <a:p>
            <a:r>
              <a:rPr lang="en-US" sz="2400" b="1" dirty="0"/>
              <a:t>                                     TH 2014 : 5499</a:t>
            </a:r>
          </a:p>
        </p:txBody>
      </p:sp>
    </p:spTree>
    <p:extLst>
      <p:ext uri="{BB962C8B-B14F-4D97-AF65-F5344CB8AC3E}">
        <p14:creationId xmlns:p14="http://schemas.microsoft.com/office/powerpoint/2010/main" val="3377392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21" t="18860" r="14680" b="15132"/>
          <a:stretch/>
        </p:blipFill>
        <p:spPr bwMode="auto">
          <a:xfrm>
            <a:off x="1588957" y="1214422"/>
            <a:ext cx="9173981" cy="5186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13416" y="457201"/>
            <a:ext cx="7111584" cy="461665"/>
          </a:xfrm>
          <a:prstGeom prst="rect">
            <a:avLst/>
          </a:prstGeom>
          <a:noFill/>
        </p:spPr>
        <p:txBody>
          <a:bodyPr wrap="square" rtlCol="0">
            <a:spAutoFit/>
          </a:bodyPr>
          <a:lstStyle/>
          <a:p>
            <a:r>
              <a:rPr lang="en-US" sz="2400" b="1" dirty="0">
                <a:solidFill>
                  <a:srgbClr val="FF0000"/>
                </a:solidFill>
              </a:rPr>
              <a:t>PERTUMBUHAN PUBLIKASI 4 NEGARA S/D 2014</a:t>
            </a:r>
          </a:p>
        </p:txBody>
      </p:sp>
    </p:spTree>
    <p:extLst>
      <p:ext uri="{BB962C8B-B14F-4D97-AF65-F5344CB8AC3E}">
        <p14:creationId xmlns:p14="http://schemas.microsoft.com/office/powerpoint/2010/main" val="1896306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92500" lnSpcReduction="10000"/>
          </a:bodyPr>
          <a:lstStyle/>
          <a:p>
            <a:fld id="{F39CD914-836E-48FF-ADCD-1F633A2791FE}" type="slidenum">
              <a:rPr lang="en-US" smtClean="0"/>
              <a:pPr/>
              <a:t>67</a:t>
            </a:fld>
            <a:endParaRPr lang="en-US"/>
          </a:p>
        </p:txBody>
      </p:sp>
      <p:pic>
        <p:nvPicPr>
          <p:cNvPr id="2050" name="Picture 2"/>
          <p:cNvPicPr>
            <a:picLocks noChangeAspect="1" noChangeArrowheads="1"/>
          </p:cNvPicPr>
          <p:nvPr/>
        </p:nvPicPr>
        <p:blipFill>
          <a:blip r:embed="rId2"/>
          <a:srcRect/>
          <a:stretch>
            <a:fillRect/>
          </a:stretch>
        </p:blipFill>
        <p:spPr bwMode="auto">
          <a:xfrm>
            <a:off x="1663908" y="561975"/>
            <a:ext cx="9129010" cy="5734050"/>
          </a:xfrm>
          <a:prstGeom prst="rect">
            <a:avLst/>
          </a:prstGeom>
          <a:noFill/>
          <a:ln w="9525">
            <a:noFill/>
            <a:miter lim="800000"/>
            <a:headEnd/>
            <a:tailEnd/>
          </a:ln>
          <a:effectLst/>
        </p:spPr>
      </p:pic>
    </p:spTree>
    <p:extLst>
      <p:ext uri="{BB962C8B-B14F-4D97-AF65-F5344CB8AC3E}">
        <p14:creationId xmlns:p14="http://schemas.microsoft.com/office/powerpoint/2010/main" val="13436060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0945" y="400085"/>
            <a:ext cx="9144000" cy="6926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10145" y="620688"/>
            <a:ext cx="9154800" cy="21602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
          <p:cNvSpPr>
            <a:spLocks noChangeArrowheads="1"/>
          </p:cNvSpPr>
          <p:nvPr/>
        </p:nvSpPr>
        <p:spPr bwMode="auto">
          <a:xfrm>
            <a:off x="3697289" y="2868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39CD914-836E-48FF-ADCD-1F633A2791FE}" type="slidenum">
              <a:rPr lang="en-US" smtClean="0"/>
              <a:pPr/>
              <a:t>68</a:t>
            </a:fld>
            <a:endParaRPr lang="en-US"/>
          </a:p>
        </p:txBody>
      </p:sp>
      <p:sp>
        <p:nvSpPr>
          <p:cNvPr id="8" name="Rectangle 7"/>
          <p:cNvSpPr/>
          <p:nvPr/>
        </p:nvSpPr>
        <p:spPr>
          <a:xfrm>
            <a:off x="2218543" y="3206101"/>
            <a:ext cx="7989757" cy="1323439"/>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id-ID" sz="80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rPr>
              <a:t>Terima Kasih</a:t>
            </a:r>
            <a:endParaRPr lang="en-US" sz="80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111783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23142" y="101601"/>
            <a:ext cx="8926286" cy="1384995"/>
          </a:xfrm>
          <a:prstGeom prst="rect">
            <a:avLst/>
          </a:prstGeom>
          <a:noFill/>
        </p:spPr>
        <p:txBody>
          <a:bodyPr wrap="square" rtlCol="0">
            <a:spAutoFit/>
          </a:bodyPr>
          <a:lstStyle/>
          <a:p>
            <a:pPr algn="ctr"/>
            <a:r>
              <a:rPr lang="id-ID" sz="2800" dirty="0"/>
              <a:t>JABATAN AKADEMIK DOSEN PTN DAN PTS</a:t>
            </a:r>
          </a:p>
          <a:p>
            <a:pPr algn="ctr"/>
            <a:r>
              <a:rPr lang="id-ID" sz="2800" dirty="0"/>
              <a:t>KEMENTERIAN RISTEK DAN PENDIDIKAN TINGGI</a:t>
            </a:r>
          </a:p>
          <a:p>
            <a:pPr algn="ctr"/>
            <a:endParaRPr lang="id-ID" sz="2800" dirty="0"/>
          </a:p>
        </p:txBody>
      </p:sp>
      <p:graphicFrame>
        <p:nvGraphicFramePr>
          <p:cNvPr id="6" name="Chart 5"/>
          <p:cNvGraphicFramePr>
            <a:graphicFrameLocks/>
          </p:cNvGraphicFramePr>
          <p:nvPr>
            <p:extLst>
              <p:ext uri="{D42A27DB-BD31-4B8C-83A1-F6EECF244321}">
                <p14:modId xmlns:p14="http://schemas.microsoft.com/office/powerpoint/2010/main" val="833215350"/>
              </p:ext>
            </p:extLst>
          </p:nvPr>
        </p:nvGraphicFramePr>
        <p:xfrm>
          <a:off x="0" y="1112245"/>
          <a:ext cx="12191999" cy="574575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116508" y="1224986"/>
            <a:ext cx="3526972" cy="584775"/>
          </a:xfrm>
          <a:prstGeom prst="rect">
            <a:avLst/>
          </a:prstGeom>
          <a:noFill/>
        </p:spPr>
        <p:txBody>
          <a:bodyPr wrap="square" rtlCol="0">
            <a:spAutoFit/>
          </a:bodyPr>
          <a:lstStyle/>
          <a:p>
            <a:pPr algn="ctr"/>
            <a:r>
              <a:rPr lang="id-ID" sz="1600" dirty="0">
                <a:solidFill>
                  <a:schemeClr val="bg1"/>
                </a:solidFill>
              </a:rPr>
              <a:t>Sumber: forlap.ristekdikti.go.id</a:t>
            </a:r>
          </a:p>
          <a:p>
            <a:pPr algn="ctr"/>
            <a:r>
              <a:rPr lang="id-ID" sz="1600" dirty="0">
                <a:solidFill>
                  <a:schemeClr val="bg1"/>
                </a:solidFill>
              </a:rPr>
              <a:t>Tgl, 1 Juni 2016</a:t>
            </a:r>
          </a:p>
        </p:txBody>
      </p:sp>
    </p:spTree>
    <p:extLst>
      <p:ext uri="{BB962C8B-B14F-4D97-AF65-F5344CB8AC3E}">
        <p14:creationId xmlns:p14="http://schemas.microsoft.com/office/powerpoint/2010/main" val="17846395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0CBD36-8FF3-4F52-B3E4-3420EDA35C9E}" type="slidenum">
              <a:rPr lang="id-ID"/>
              <a:pPr fontAlgn="base">
                <a:spcBef>
                  <a:spcPct val="0"/>
                </a:spcBef>
                <a:spcAft>
                  <a:spcPct val="0"/>
                </a:spcAft>
              </a:pPr>
              <a:t>8</a:t>
            </a:fld>
            <a:endParaRPr lang="id-ID"/>
          </a:p>
        </p:txBody>
      </p:sp>
      <p:sp>
        <p:nvSpPr>
          <p:cNvPr id="3" name="Rectangle 2"/>
          <p:cNvSpPr/>
          <p:nvPr/>
        </p:nvSpPr>
        <p:spPr>
          <a:xfrm>
            <a:off x="2014905" y="2"/>
            <a:ext cx="8653096" cy="836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a:defRPr/>
            </a:pPr>
            <a:r>
              <a:rPr lang="id-ID" sz="2800" dirty="0">
                <a:solidFill>
                  <a:schemeClr val="tx2">
                    <a:lumMod val="75000"/>
                  </a:schemeClr>
                </a:solidFill>
                <a:latin typeface="Century Gothic" pitchFamily="34" charset="0"/>
              </a:rPr>
              <a:t>SKEMA PENGEMBANGAN KARIR DOSEN</a:t>
            </a:r>
          </a:p>
        </p:txBody>
      </p:sp>
      <p:sp>
        <p:nvSpPr>
          <p:cNvPr id="4" name="Pentagon 3"/>
          <p:cNvSpPr/>
          <p:nvPr/>
        </p:nvSpPr>
        <p:spPr>
          <a:xfrm>
            <a:off x="1524001" y="2"/>
            <a:ext cx="650631" cy="836613"/>
          </a:xfrm>
          <a:prstGeom prst="homePlate">
            <a:avLst>
              <a:gd name="adj" fmla="val 2884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5" name="Rectangle 4"/>
          <p:cNvSpPr/>
          <p:nvPr/>
        </p:nvSpPr>
        <p:spPr>
          <a:xfrm>
            <a:off x="3304443" y="4005264"/>
            <a:ext cx="1661746" cy="71913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800" dirty="0"/>
              <a:t>1</a:t>
            </a:r>
          </a:p>
        </p:txBody>
      </p:sp>
      <p:sp>
        <p:nvSpPr>
          <p:cNvPr id="6" name="Rectangle 5"/>
          <p:cNvSpPr/>
          <p:nvPr/>
        </p:nvSpPr>
        <p:spPr>
          <a:xfrm>
            <a:off x="3304443" y="4724402"/>
            <a:ext cx="1661746" cy="143192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id-ID" sz="2400" dirty="0">
                <a:solidFill>
                  <a:schemeClr val="tx1"/>
                </a:solidFill>
                <a:effectLst>
                  <a:outerShdw blurRad="38100" dist="38100" dir="2700000" algn="tl">
                    <a:srgbClr val="000000">
                      <a:alpha val="43137"/>
                    </a:srgbClr>
                  </a:outerShdw>
                </a:effectLst>
              </a:rPr>
              <a:t>ASISTEN AHLI</a:t>
            </a:r>
          </a:p>
          <a:p>
            <a:pPr>
              <a:defRPr/>
            </a:pPr>
            <a:r>
              <a:rPr lang="id-ID" sz="1600" dirty="0">
                <a:solidFill>
                  <a:srgbClr val="C00000"/>
                </a:solidFill>
              </a:rPr>
              <a:t>Kum: 100-150</a:t>
            </a:r>
            <a:endParaRPr lang="id-ID" sz="2400" dirty="0">
              <a:solidFill>
                <a:srgbClr val="C00000"/>
              </a:solidFill>
            </a:endParaRPr>
          </a:p>
        </p:txBody>
      </p:sp>
      <p:sp>
        <p:nvSpPr>
          <p:cNvPr id="7" name="Rectangle 6"/>
          <p:cNvSpPr/>
          <p:nvPr/>
        </p:nvSpPr>
        <p:spPr>
          <a:xfrm>
            <a:off x="4966189" y="3284539"/>
            <a:ext cx="1661746" cy="7207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800" dirty="0"/>
              <a:t>2</a:t>
            </a:r>
          </a:p>
        </p:txBody>
      </p:sp>
      <p:sp>
        <p:nvSpPr>
          <p:cNvPr id="8" name="Rectangle 7"/>
          <p:cNvSpPr/>
          <p:nvPr/>
        </p:nvSpPr>
        <p:spPr>
          <a:xfrm>
            <a:off x="4966189" y="4005263"/>
            <a:ext cx="1661746" cy="2151062"/>
          </a:xfrm>
          <a:prstGeom prst="rect">
            <a:avLst/>
          </a:prstGeom>
          <a:solidFill>
            <a:schemeClr val="accent6">
              <a:lumMod val="7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id-ID" sz="2800" dirty="0">
                <a:solidFill>
                  <a:schemeClr val="tx1"/>
                </a:solidFill>
                <a:effectLst>
                  <a:outerShdw blurRad="38100" dist="38100" dir="2700000" algn="tl">
                    <a:srgbClr val="000000">
                      <a:alpha val="43137"/>
                    </a:srgbClr>
                  </a:outerShdw>
                </a:effectLst>
              </a:rPr>
              <a:t>LEKTOR</a:t>
            </a:r>
          </a:p>
          <a:p>
            <a:pPr>
              <a:defRPr/>
            </a:pPr>
            <a:r>
              <a:rPr lang="id-ID" sz="1600" dirty="0">
                <a:solidFill>
                  <a:srgbClr val="C00000"/>
                </a:solidFill>
              </a:rPr>
              <a:t>Kum: 200-300</a:t>
            </a:r>
            <a:endParaRPr lang="id-ID" sz="1600"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6627936" y="2565400"/>
            <a:ext cx="1661746" cy="7191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800" dirty="0"/>
              <a:t>3</a:t>
            </a:r>
          </a:p>
        </p:txBody>
      </p:sp>
      <p:sp>
        <p:nvSpPr>
          <p:cNvPr id="10" name="Rectangle 9"/>
          <p:cNvSpPr/>
          <p:nvPr/>
        </p:nvSpPr>
        <p:spPr>
          <a:xfrm>
            <a:off x="6627936" y="3284540"/>
            <a:ext cx="1661746" cy="2871787"/>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id-ID" sz="2800" dirty="0">
                <a:solidFill>
                  <a:schemeClr val="tx1"/>
                </a:solidFill>
                <a:effectLst>
                  <a:outerShdw blurRad="38100" dist="38100" dir="2700000" algn="tl">
                    <a:srgbClr val="000000">
                      <a:alpha val="43137"/>
                    </a:srgbClr>
                  </a:outerShdw>
                </a:effectLst>
              </a:rPr>
              <a:t>LEKTOR KEPALA</a:t>
            </a:r>
          </a:p>
          <a:p>
            <a:pPr>
              <a:defRPr/>
            </a:pPr>
            <a:r>
              <a:rPr lang="id-ID" sz="1600" dirty="0">
                <a:solidFill>
                  <a:srgbClr val="C00000"/>
                </a:solidFill>
              </a:rPr>
              <a:t>Kum: 400-550-700</a:t>
            </a:r>
            <a:endParaRPr lang="id-ID" sz="1600" dirty="0">
              <a:solidFill>
                <a:schemeClr val="tx1"/>
              </a:solidFill>
              <a:effectLst>
                <a:outerShdw blurRad="38100" dist="38100" dir="2700000" algn="tl">
                  <a:srgbClr val="000000">
                    <a:alpha val="43137"/>
                  </a:srgbClr>
                </a:outerShdw>
              </a:effectLst>
            </a:endParaRPr>
          </a:p>
          <a:p>
            <a:pPr>
              <a:defRPr/>
            </a:pPr>
            <a:endParaRPr lang="id-ID" sz="2800"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8289682" y="1916114"/>
            <a:ext cx="1795096" cy="7207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800" dirty="0"/>
              <a:t>4</a:t>
            </a:r>
          </a:p>
        </p:txBody>
      </p:sp>
      <p:sp>
        <p:nvSpPr>
          <p:cNvPr id="12" name="Rectangle 11"/>
          <p:cNvSpPr/>
          <p:nvPr/>
        </p:nvSpPr>
        <p:spPr>
          <a:xfrm>
            <a:off x="8289682" y="2636840"/>
            <a:ext cx="1795096" cy="3519487"/>
          </a:xfrm>
          <a:prstGeom prst="rect">
            <a:avLst/>
          </a:prstGeom>
          <a:solidFill>
            <a:srgbClr val="00B05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id-ID" sz="2800" dirty="0">
                <a:solidFill>
                  <a:schemeClr val="tx1"/>
                </a:solidFill>
                <a:effectLst>
                  <a:outerShdw blurRad="38100" dist="38100" dir="2700000" algn="tl">
                    <a:srgbClr val="000000">
                      <a:alpha val="43137"/>
                    </a:srgbClr>
                  </a:outerShdw>
                </a:effectLst>
              </a:rPr>
              <a:t>GURU BESAR</a:t>
            </a:r>
          </a:p>
          <a:p>
            <a:pPr>
              <a:defRPr/>
            </a:pPr>
            <a:r>
              <a:rPr lang="id-ID" sz="1600" dirty="0">
                <a:solidFill>
                  <a:srgbClr val="C00000"/>
                </a:solidFill>
              </a:rPr>
              <a:t>Kum: 850-1050</a:t>
            </a:r>
            <a:endParaRPr lang="id-ID" sz="2800"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1535725" y="836615"/>
            <a:ext cx="4261338" cy="2308324"/>
          </a:xfrm>
          <a:prstGeom prst="rect">
            <a:avLst/>
          </a:prstGeom>
          <a:solidFill>
            <a:schemeClr val="accent5">
              <a:lumMod val="20000"/>
              <a:lumOff val="80000"/>
            </a:schemeClr>
          </a:solidFill>
        </p:spPr>
        <p:txBody>
          <a:bodyPr>
            <a:spAutoFit/>
          </a:bodyPr>
          <a:lstStyle/>
          <a:p>
            <a:pPr>
              <a:defRPr/>
            </a:pPr>
            <a:r>
              <a:rPr lang="nn-NO" dirty="0"/>
              <a:t>PENGEMBANGAN KARIR </a:t>
            </a:r>
          </a:p>
          <a:p>
            <a:pPr marL="285750" indent="-285750">
              <a:buFont typeface="Wingdings" pitchFamily="2" charset="2"/>
              <a:buChar char="ü"/>
              <a:defRPr/>
            </a:pPr>
            <a:r>
              <a:rPr lang="nn-NO" dirty="0"/>
              <a:t>SERTIFIKASI PENDIDIK/DOSEN</a:t>
            </a:r>
          </a:p>
          <a:p>
            <a:pPr marL="285750" indent="-285750">
              <a:buFont typeface="Wingdings" pitchFamily="2" charset="2"/>
              <a:buChar char="ü"/>
              <a:defRPr/>
            </a:pPr>
            <a:r>
              <a:rPr lang="nn-NO" dirty="0"/>
              <a:t>PENGEMBANGAN KOMPETENSI PROFESIONAL/STUDI LANJUT</a:t>
            </a:r>
          </a:p>
          <a:p>
            <a:pPr marL="285750" indent="-285750">
              <a:buFont typeface="Wingdings" pitchFamily="2" charset="2"/>
              <a:buChar char="ü"/>
              <a:defRPr/>
            </a:pPr>
            <a:r>
              <a:rPr lang="nn-NO" dirty="0"/>
              <a:t>KENAIKAN JABATAN AKADEMIK/PANGKAT</a:t>
            </a:r>
          </a:p>
          <a:p>
            <a:pPr marL="285750" indent="-285750">
              <a:buFont typeface="Wingdings" pitchFamily="2" charset="2"/>
              <a:buChar char="ü"/>
              <a:defRPr/>
            </a:pPr>
            <a:r>
              <a:rPr lang="nn-NO" dirty="0"/>
              <a:t>PENGEMBANGAN KARYA ILMIAH/PENELITIAN/PUBLIKASI ILMIAH</a:t>
            </a:r>
          </a:p>
        </p:txBody>
      </p:sp>
      <p:sp>
        <p:nvSpPr>
          <p:cNvPr id="14" name="Rectangle 13"/>
          <p:cNvSpPr/>
          <p:nvPr/>
        </p:nvSpPr>
        <p:spPr>
          <a:xfrm>
            <a:off x="1642697" y="4725990"/>
            <a:ext cx="1661746" cy="7207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800" dirty="0"/>
              <a:t>0</a:t>
            </a:r>
          </a:p>
        </p:txBody>
      </p:sp>
      <p:sp>
        <p:nvSpPr>
          <p:cNvPr id="15" name="Rectangle 14"/>
          <p:cNvSpPr/>
          <p:nvPr/>
        </p:nvSpPr>
        <p:spPr>
          <a:xfrm>
            <a:off x="1642697" y="5426075"/>
            <a:ext cx="1661746" cy="730250"/>
          </a:xfrm>
          <a:prstGeom prst="rect">
            <a:avLst/>
          </a:prstGeom>
          <a:solidFill>
            <a:schemeClr val="bg1">
              <a:lumMod val="6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id-ID" sz="2400" dirty="0">
                <a:solidFill>
                  <a:schemeClr val="tx1"/>
                </a:solidFill>
                <a:effectLst>
                  <a:outerShdw blurRad="38100" dist="38100" dir="2700000" algn="tl">
                    <a:srgbClr val="000000">
                      <a:alpha val="43137"/>
                    </a:srgbClr>
                  </a:outerShdw>
                </a:effectLst>
              </a:rPr>
              <a:t>REKRUTMEN</a:t>
            </a:r>
          </a:p>
        </p:txBody>
      </p:sp>
      <p:sp>
        <p:nvSpPr>
          <p:cNvPr id="78864" name="AutoShape 4" descr="Hasil gambar untuk people run icon"/>
          <p:cNvSpPr>
            <a:spLocks noChangeAspect="1" noChangeArrowheads="1"/>
          </p:cNvSpPr>
          <p:nvPr/>
        </p:nvSpPr>
        <p:spPr bwMode="auto">
          <a:xfrm>
            <a:off x="1667608" y="-144463"/>
            <a:ext cx="281354" cy="304801"/>
          </a:xfrm>
          <a:prstGeom prst="rect">
            <a:avLst/>
          </a:prstGeom>
          <a:noFill/>
          <a:ln w="9525">
            <a:noFill/>
            <a:miter lim="800000"/>
            <a:headEnd/>
            <a:tailEnd/>
          </a:ln>
        </p:spPr>
        <p:txBody>
          <a:bodyPr/>
          <a:lstStyle/>
          <a:p>
            <a:endParaRPr lang="id-ID"/>
          </a:p>
        </p:txBody>
      </p:sp>
      <p:pic>
        <p:nvPicPr>
          <p:cNvPr id="6149" name="Picture 5"/>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948963" y="3439710"/>
            <a:ext cx="1172891" cy="1220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117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31CB73-9298-4EF8-B956-650D2CDEBC31}" type="slidenum">
              <a:rPr lang="id-ID"/>
              <a:pPr fontAlgn="base">
                <a:spcBef>
                  <a:spcPct val="0"/>
                </a:spcBef>
                <a:spcAft>
                  <a:spcPct val="0"/>
                </a:spcAft>
              </a:pPr>
              <a:t>9</a:t>
            </a:fld>
            <a:endParaRPr lang="id-ID"/>
          </a:p>
        </p:txBody>
      </p:sp>
      <p:sp>
        <p:nvSpPr>
          <p:cNvPr id="3" name="Rectangle 2"/>
          <p:cNvSpPr/>
          <p:nvPr/>
        </p:nvSpPr>
        <p:spPr>
          <a:xfrm>
            <a:off x="2014905" y="2"/>
            <a:ext cx="8653096" cy="836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a:defRPr/>
            </a:pPr>
            <a:r>
              <a:rPr lang="id-ID" sz="2800" dirty="0">
                <a:solidFill>
                  <a:schemeClr val="tx2">
                    <a:lumMod val="75000"/>
                  </a:schemeClr>
                </a:solidFill>
                <a:latin typeface="Century Gothic" pitchFamily="34" charset="0"/>
              </a:rPr>
              <a:t>Mekanisme Penilaian Jabatan Akademik Dosen</a:t>
            </a:r>
          </a:p>
        </p:txBody>
      </p:sp>
      <p:sp>
        <p:nvSpPr>
          <p:cNvPr id="4" name="Pentagon 3"/>
          <p:cNvSpPr/>
          <p:nvPr/>
        </p:nvSpPr>
        <p:spPr>
          <a:xfrm>
            <a:off x="1524001" y="2"/>
            <a:ext cx="650631" cy="836613"/>
          </a:xfrm>
          <a:prstGeom prst="homePlate">
            <a:avLst>
              <a:gd name="adj" fmla="val 2884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79877" name="AutoShape 4" descr="Hasil gambar untuk people run icon"/>
          <p:cNvSpPr>
            <a:spLocks noChangeAspect="1" noChangeArrowheads="1"/>
          </p:cNvSpPr>
          <p:nvPr/>
        </p:nvSpPr>
        <p:spPr bwMode="auto">
          <a:xfrm>
            <a:off x="1667608" y="-144463"/>
            <a:ext cx="281354" cy="304801"/>
          </a:xfrm>
          <a:prstGeom prst="rect">
            <a:avLst/>
          </a:prstGeom>
          <a:noFill/>
          <a:ln w="9525">
            <a:noFill/>
            <a:miter lim="800000"/>
            <a:headEnd/>
            <a:tailEnd/>
          </a:ln>
        </p:spPr>
        <p:txBody>
          <a:bodyPr/>
          <a:lstStyle/>
          <a:p>
            <a:endParaRPr lang="id-ID"/>
          </a:p>
        </p:txBody>
      </p:sp>
      <p:sp>
        <p:nvSpPr>
          <p:cNvPr id="6" name="Rectangle 5"/>
          <p:cNvSpPr/>
          <p:nvPr/>
        </p:nvSpPr>
        <p:spPr>
          <a:xfrm>
            <a:off x="1808285" y="945358"/>
            <a:ext cx="3889131" cy="50323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Asisten Ahli dan Lektor</a:t>
            </a:r>
          </a:p>
        </p:txBody>
      </p:sp>
      <p:sp>
        <p:nvSpPr>
          <p:cNvPr id="7" name="Rectangle 6"/>
          <p:cNvSpPr/>
          <p:nvPr/>
        </p:nvSpPr>
        <p:spPr>
          <a:xfrm>
            <a:off x="1311580" y="2060577"/>
            <a:ext cx="4385838" cy="4205312"/>
          </a:xfrm>
          <a:prstGeom prst="rect">
            <a:avLst/>
          </a:prstGeom>
          <a:solidFill>
            <a:schemeClr val="bg1">
              <a:lumMod val="9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342900" indent="-342900">
              <a:buFont typeface="Arial" pitchFamily="34" charset="0"/>
              <a:buChar char="•"/>
              <a:defRPr/>
            </a:pPr>
            <a:r>
              <a:rPr lang="id-ID" sz="2400" dirty="0">
                <a:solidFill>
                  <a:schemeClr val="tx1"/>
                </a:solidFill>
              </a:rPr>
              <a:t>Untuk dosen PTN dilakukan oleh Tim Penilai Angka Kredit (PAK) di PTN masing-masing</a:t>
            </a:r>
          </a:p>
          <a:p>
            <a:pPr marL="342900" indent="-342900">
              <a:buFont typeface="Arial" pitchFamily="34" charset="0"/>
              <a:buChar char="•"/>
              <a:defRPr/>
            </a:pPr>
            <a:r>
              <a:rPr lang="id-ID" sz="2400" dirty="0">
                <a:solidFill>
                  <a:schemeClr val="tx1"/>
                </a:solidFill>
              </a:rPr>
              <a:t>Untuk Dosen PTS dilakukan Tim Pak di Kopertis masing-masing</a:t>
            </a:r>
          </a:p>
          <a:p>
            <a:pPr marL="342900" indent="-342900">
              <a:buFont typeface="Arial" pitchFamily="34" charset="0"/>
              <a:buChar char="•"/>
              <a:defRPr/>
            </a:pPr>
            <a:r>
              <a:rPr lang="id-ID" sz="2400" dirty="0">
                <a:solidFill>
                  <a:schemeClr val="tx1"/>
                </a:solidFill>
              </a:rPr>
              <a:t>Untuk dosen di Kementrian Lain/Lembaga dilakukan oleh Tim PAK di K/L</a:t>
            </a:r>
          </a:p>
        </p:txBody>
      </p:sp>
      <p:sp>
        <p:nvSpPr>
          <p:cNvPr id="8" name="Rectangle 7"/>
          <p:cNvSpPr/>
          <p:nvPr/>
        </p:nvSpPr>
        <p:spPr>
          <a:xfrm>
            <a:off x="6128240" y="1152908"/>
            <a:ext cx="4289924" cy="69177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Lektor Kepala dan Profesor</a:t>
            </a:r>
          </a:p>
        </p:txBody>
      </p:sp>
      <p:sp>
        <p:nvSpPr>
          <p:cNvPr id="9" name="Rectangle 8"/>
          <p:cNvSpPr/>
          <p:nvPr/>
        </p:nvSpPr>
        <p:spPr>
          <a:xfrm>
            <a:off x="6128240" y="1844675"/>
            <a:ext cx="4539761" cy="3887788"/>
          </a:xfrm>
          <a:prstGeom prst="rect">
            <a:avLst/>
          </a:prstGeom>
          <a:solidFill>
            <a:schemeClr val="accent2">
              <a:lumMod val="20000"/>
              <a:lumOff val="8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342900" indent="-342900">
              <a:buFont typeface="Arial" pitchFamily="34" charset="0"/>
              <a:buChar char="•"/>
              <a:defRPr/>
            </a:pPr>
            <a:r>
              <a:rPr lang="id-ID" sz="2400" dirty="0">
                <a:solidFill>
                  <a:schemeClr val="tx1"/>
                </a:solidFill>
              </a:rPr>
              <a:t>Untuk dosen PTN dan PTS di lingkungan Kemristekdikti dan dosen di Kementerian Lain/Lembaga dilakukan oleh Tim Penilai Angka Kredit (PAK) di Direktorat Jenderal Sumber Daya Iptek dan Dikti, Kemristekdikti</a:t>
            </a:r>
          </a:p>
        </p:txBody>
      </p:sp>
    </p:spTree>
    <p:extLst>
      <p:ext uri="{BB962C8B-B14F-4D97-AF65-F5344CB8AC3E}">
        <p14:creationId xmlns:p14="http://schemas.microsoft.com/office/powerpoint/2010/main" val="12852288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235</TotalTime>
  <Words>5420</Words>
  <Application>Microsoft Office PowerPoint</Application>
  <PresentationFormat>Widescreen</PresentationFormat>
  <Paragraphs>1195</Paragraphs>
  <Slides>68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Arial</vt:lpstr>
      <vt:lpstr>Arial Unicode MS</vt:lpstr>
      <vt:lpstr>Calibri</vt:lpstr>
      <vt:lpstr>Century Gothic</vt:lpstr>
      <vt:lpstr>Times New Roman</vt:lpstr>
      <vt:lpstr>Wingdings</vt:lpstr>
      <vt:lpstr>Wingdings 3</vt:lpstr>
      <vt:lpstr>Wisp</vt:lpstr>
      <vt:lpstr>KEBIJAKAN PENINGKATAN JABATAN AKADEMIK DOSEN</vt:lpstr>
      <vt:lpstr>Problema SDM PT di Indonesia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JURNAL INTERNASIONAL BEREPUTASI</vt:lpstr>
      <vt:lpstr>JURNAL NASIONAL TERAKREDITASI LIPI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Strategi untuk Mendorong Keberhasilan PAK Dosen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PENINGKATAN JABATAN FUNGSIONAL DOSEN</dc:title>
  <dc:creator>bunyamin bunyamin</dc:creator>
  <cp:lastModifiedBy>sukamta@umy.ac.id</cp:lastModifiedBy>
  <cp:revision>26</cp:revision>
  <dcterms:created xsi:type="dcterms:W3CDTF">2016-06-09T09:43:05Z</dcterms:created>
  <dcterms:modified xsi:type="dcterms:W3CDTF">2018-01-30T07:27:24Z</dcterms:modified>
</cp:coreProperties>
</file>