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8"/>
  </p:notesMasterIdLst>
  <p:sldIdLst>
    <p:sldId id="256" r:id="rId2"/>
    <p:sldId id="403" r:id="rId3"/>
    <p:sldId id="538" r:id="rId4"/>
    <p:sldId id="275" r:id="rId5"/>
    <p:sldId id="318" r:id="rId6"/>
    <p:sldId id="342" r:id="rId7"/>
    <p:sldId id="405" r:id="rId8"/>
    <p:sldId id="535" r:id="rId9"/>
    <p:sldId id="536" r:id="rId10"/>
    <p:sldId id="358" r:id="rId11"/>
    <p:sldId id="359" r:id="rId12"/>
    <p:sldId id="360" r:id="rId13"/>
    <p:sldId id="361" r:id="rId14"/>
    <p:sldId id="362" r:id="rId15"/>
    <p:sldId id="363" r:id="rId16"/>
    <p:sldId id="523" r:id="rId17"/>
    <p:sldId id="330" r:id="rId18"/>
    <p:sldId id="332" r:id="rId19"/>
    <p:sldId id="334" r:id="rId20"/>
    <p:sldId id="336" r:id="rId21"/>
    <p:sldId id="338" r:id="rId22"/>
    <p:sldId id="340" r:id="rId23"/>
    <p:sldId id="354" r:id="rId24"/>
    <p:sldId id="356" r:id="rId25"/>
    <p:sldId id="365" r:id="rId26"/>
    <p:sldId id="525" r:id="rId27"/>
    <p:sldId id="366" r:id="rId28"/>
    <p:sldId id="370" r:id="rId29"/>
    <p:sldId id="372" r:id="rId30"/>
    <p:sldId id="367" r:id="rId31"/>
    <p:sldId id="368" r:id="rId32"/>
    <p:sldId id="374" r:id="rId33"/>
    <p:sldId id="377" r:id="rId34"/>
    <p:sldId id="379" r:id="rId35"/>
    <p:sldId id="383" r:id="rId36"/>
    <p:sldId id="409" r:id="rId37"/>
    <p:sldId id="411" r:id="rId38"/>
    <p:sldId id="413" r:id="rId39"/>
    <p:sldId id="415" r:id="rId40"/>
    <p:sldId id="417" r:id="rId41"/>
    <p:sldId id="419" r:id="rId42"/>
    <p:sldId id="407" r:id="rId43"/>
    <p:sldId id="421" r:id="rId44"/>
    <p:sldId id="389" r:id="rId45"/>
    <p:sldId id="423" r:id="rId46"/>
    <p:sldId id="527" r:id="rId47"/>
    <p:sldId id="425" r:id="rId48"/>
    <p:sldId id="427" r:id="rId49"/>
    <p:sldId id="434" r:id="rId50"/>
    <p:sldId id="429" r:id="rId51"/>
    <p:sldId id="436" r:id="rId52"/>
    <p:sldId id="438" r:id="rId53"/>
    <p:sldId id="442" r:id="rId54"/>
    <p:sldId id="444" r:id="rId55"/>
    <p:sldId id="529" r:id="rId56"/>
    <p:sldId id="530" r:id="rId57"/>
    <p:sldId id="391" r:id="rId58"/>
    <p:sldId id="440" r:id="rId59"/>
    <p:sldId id="446" r:id="rId60"/>
    <p:sldId id="448" r:id="rId61"/>
    <p:sldId id="450" r:id="rId62"/>
    <p:sldId id="513" r:id="rId63"/>
    <p:sldId id="511" r:id="rId64"/>
    <p:sldId id="512" r:id="rId65"/>
    <p:sldId id="515" r:id="rId66"/>
    <p:sldId id="461" r:id="rId67"/>
    <p:sldId id="453" r:id="rId68"/>
    <p:sldId id="454" r:id="rId69"/>
    <p:sldId id="517" r:id="rId70"/>
    <p:sldId id="457" r:id="rId71"/>
    <p:sldId id="532" r:id="rId72"/>
    <p:sldId id="464" r:id="rId73"/>
    <p:sldId id="465" r:id="rId74"/>
    <p:sldId id="466" r:id="rId75"/>
    <p:sldId id="534" r:id="rId76"/>
    <p:sldId id="470" r:id="rId77"/>
    <p:sldId id="471" r:id="rId78"/>
    <p:sldId id="480" r:id="rId79"/>
    <p:sldId id="481" r:id="rId80"/>
    <p:sldId id="482" r:id="rId81"/>
    <p:sldId id="483" r:id="rId82"/>
    <p:sldId id="484" r:id="rId83"/>
    <p:sldId id="485" r:id="rId84"/>
    <p:sldId id="505" r:id="rId85"/>
    <p:sldId id="506" r:id="rId86"/>
    <p:sldId id="521" r:id="rId87"/>
  </p:sldIdLst>
  <p:sldSz cx="9144000" cy="6858000" type="screen4x3"/>
  <p:notesSz cx="6400800" cy="8686800"/>
  <p:embeddedFontLst>
    <p:embeddedFont>
      <p:font typeface="Bebas" charset="0"/>
      <p:regular r:id="rId89"/>
    </p:embeddedFont>
    <p:embeddedFont>
      <p:font typeface="Sansation Light" charset="0"/>
      <p:regular r:id="rId90"/>
      <p:italic r:id="rId91"/>
    </p:embeddedFont>
    <p:embeddedFont>
      <p:font typeface="Malbeck" charset="0"/>
      <p:regular r:id="rId92"/>
    </p:embeddedFont>
    <p:embeddedFont>
      <p:font typeface="Franklin Gothic Demi" pitchFamily="34" charset="0"/>
      <p:regular r:id="rId93"/>
      <p:italic r:id="rId94"/>
    </p:embeddedFont>
    <p:embeddedFont>
      <p:font typeface="Calibri" pitchFamily="34" charset="0"/>
      <p:regular r:id="rId95"/>
      <p:bold r:id="rId96"/>
      <p:italic r:id="rId97"/>
      <p:boldItalic r:id="rId98"/>
    </p:embeddedFont>
    <p:embeddedFont>
      <p:font typeface="Sansation"/>
      <p:regular r:id="rId99"/>
      <p:bold r:id="rId100"/>
      <p:italic r:id="rId101"/>
      <p:boldItalic r:id="rId102"/>
    </p:embeddedFont>
    <p:embeddedFont>
      <p:font typeface="Eras Demi ITC" pitchFamily="34" charset="0"/>
      <p:regular r:id="rId103"/>
    </p:embeddedFont>
    <p:embeddedFont>
      <p:font typeface="Gloucester MT Extra Condensed" pitchFamily="18" charset="0"/>
      <p:regular r:id="rId104"/>
    </p:embeddedFont>
    <p:embeddedFont>
      <p:font typeface="BankGothic Md BT"/>
      <p:regular r:id="rId105"/>
    </p:embeddedFont>
    <p:embeddedFont>
      <p:font typeface="Andalus" pitchFamily="18" charset="-78"/>
      <p:regular r:id="rId106"/>
    </p:embeddedFont>
    <p:embeddedFont>
      <p:font typeface="Headline Two" charset="0"/>
      <p:regular r:id="rId107"/>
    </p:embeddedFont>
    <p:embeddedFont>
      <p:font typeface="Berlin Sans FB" pitchFamily="34" charset="0"/>
      <p:regular r:id="rId108"/>
      <p:bold r:id="rId109"/>
    </p:embeddedFont>
    <p:embeddedFont>
      <p:font typeface="Segoe UI Light" pitchFamily="34" charset="0"/>
      <p:regular r:id="rId110"/>
    </p:embeddedFont>
    <p:embeddedFont>
      <p:font typeface="Arial Narrow" pitchFamily="34" charset="0"/>
      <p:regular r:id="rId111"/>
      <p:bold r:id="rId112"/>
      <p:italic r:id="rId113"/>
      <p:boldItalic r:id="rId114"/>
    </p:embeddedFont>
    <p:embeddedFont>
      <p:font typeface="Rockwell Extra Bold" pitchFamily="18" charset="0"/>
      <p:bold r:id="rId115"/>
    </p:embeddedFont>
    <p:embeddedFont>
      <p:font typeface="Bookman Old Style" pitchFamily="18" charset="0"/>
      <p:regular r:id="rId116"/>
      <p:bold r:id="rId117"/>
      <p:italic r:id="rId118"/>
      <p:boldItalic r:id="rId119"/>
    </p:embeddedFont>
  </p:embeddedFontLst>
  <p:custDataLst>
    <p:tags r:id="rId120"/>
  </p:custDataLst>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E3432"/>
    <a:srgbClr val="ECD078"/>
    <a:srgbClr val="FAC090"/>
    <a:srgbClr val="D95B43"/>
    <a:srgbClr val="5377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01" autoAdjust="0"/>
    <p:restoredTop sz="90000" autoAdjust="0"/>
  </p:normalViewPr>
  <p:slideViewPr>
    <p:cSldViewPr>
      <p:cViewPr>
        <p:scale>
          <a:sx n="60" d="100"/>
          <a:sy n="60" d="100"/>
        </p:scale>
        <p:origin x="-630" y="396"/>
      </p:cViewPr>
      <p:guideLst>
        <p:guide orient="horz" pos="544"/>
        <p:guide pos="5176"/>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9.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12" Type="http://schemas.openxmlformats.org/officeDocument/2006/relationships/font" Target="fonts/font24.fntdata"/><Relationship Id="rId16" Type="http://schemas.openxmlformats.org/officeDocument/2006/relationships/slide" Target="slides/slide15.xml"/><Relationship Id="rId107" Type="http://schemas.openxmlformats.org/officeDocument/2006/relationships/font" Target="fonts/font1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font" Target="fonts/font17.fntdata"/><Relationship Id="rId113" Type="http://schemas.openxmlformats.org/officeDocument/2006/relationships/font" Target="fonts/font25.fntdata"/><Relationship Id="rId118"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font" Target="fonts/font10.fntdata"/><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5.fntdata"/><Relationship Id="rId108" Type="http://schemas.openxmlformats.org/officeDocument/2006/relationships/font" Target="fonts/font20.fntdata"/><Relationship Id="rId116" Type="http://schemas.openxmlformats.org/officeDocument/2006/relationships/font" Target="fonts/font28.fntdata"/><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1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8.fntdata"/><Relationship Id="rId114" Type="http://schemas.openxmlformats.org/officeDocument/2006/relationships/font" Target="fonts/font26.fntdata"/><Relationship Id="rId119"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120"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2.fntdata"/><Relationship Id="rId115" Type="http://schemas.openxmlformats.org/officeDocument/2006/relationships/font" Target="fonts/font27.fntdata"/></Relationships>
</file>

<file path=ppt/_rels/viewProps.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F0A9E0D-8E48-4F99-826E-26F29274C28B}" type="datetimeFigureOut">
              <a:rPr lang="id-ID"/>
              <a:pPr>
                <a:defRPr/>
              </a:pPr>
              <a:t>23/02/2018</a:t>
            </a:fld>
            <a:endParaRPr lang="id-ID"/>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0B0CC45-60E1-4279-B78C-44616042D8C7}"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47DE79-3ED3-45B8-8245-3003A1CDCCEB}" type="slidenum">
              <a:rPr lang="id-ID" smtClean="0"/>
              <a:pPr fontAlgn="base">
                <a:spcBef>
                  <a:spcPct val="0"/>
                </a:spcBef>
                <a:spcAft>
                  <a:spcPct val="0"/>
                </a:spcAft>
                <a:defRPr/>
              </a:pPr>
              <a:t>4</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D9579A-A59D-41CB-85E9-8ED38116CF4B}" type="slidenum">
              <a:rPr lang="id-ID" smtClean="0"/>
              <a:pPr fontAlgn="base">
                <a:spcBef>
                  <a:spcPct val="0"/>
                </a:spcBef>
                <a:spcAft>
                  <a:spcPct val="0"/>
                </a:spcAft>
                <a:defRPr/>
              </a:pPr>
              <a:t>47</a:t>
            </a:fld>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B75EA6-F3DF-4712-B6EB-EB7E795270BE}" type="slidenum">
              <a:rPr lang="id-ID" smtClean="0"/>
              <a:pPr fontAlgn="base">
                <a:spcBef>
                  <a:spcPct val="0"/>
                </a:spcBef>
                <a:spcAft>
                  <a:spcPct val="0"/>
                </a:spcAft>
                <a:defRPr/>
              </a:pPr>
              <a:t>48</a:t>
            </a:fld>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32C12-D177-4682-8D51-7BD974D81E37}" type="slidenum">
              <a:rPr lang="id-ID" smtClean="0"/>
              <a:pPr fontAlgn="base">
                <a:spcBef>
                  <a:spcPct val="0"/>
                </a:spcBef>
                <a:spcAft>
                  <a:spcPct val="0"/>
                </a:spcAft>
                <a:defRPr/>
              </a:pPr>
              <a:t>49</a:t>
            </a:fld>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E6916E-F0C8-4FBD-B95E-043C304F76FA}" type="slidenum">
              <a:rPr lang="id-ID" smtClean="0"/>
              <a:pPr fontAlgn="base">
                <a:spcBef>
                  <a:spcPct val="0"/>
                </a:spcBef>
                <a:spcAft>
                  <a:spcPct val="0"/>
                </a:spcAft>
                <a:defRPr/>
              </a:pPr>
              <a:t>50</a:t>
            </a:fld>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34961-4AE0-4BAE-B8E7-B8906467E1AA}" type="slidenum">
              <a:rPr lang="id-ID" smtClean="0"/>
              <a:pPr fontAlgn="base">
                <a:spcBef>
                  <a:spcPct val="0"/>
                </a:spcBef>
                <a:spcAft>
                  <a:spcPct val="0"/>
                </a:spcAft>
                <a:defRPr/>
              </a:pPr>
              <a:t>51</a:t>
            </a:fld>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6055DD-7AD7-4080-86D4-CD09E65C6AB9}" type="slidenum">
              <a:rPr lang="id-ID" smtClean="0"/>
              <a:pPr fontAlgn="base">
                <a:spcBef>
                  <a:spcPct val="0"/>
                </a:spcBef>
                <a:spcAft>
                  <a:spcPct val="0"/>
                </a:spcAft>
                <a:defRPr/>
              </a:pPr>
              <a:t>52</a:t>
            </a:fld>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CD2C61-AB95-4B93-81FA-942C1EFD26EF}" type="slidenum">
              <a:rPr lang="id-ID" smtClean="0"/>
              <a:pPr fontAlgn="base">
                <a:spcBef>
                  <a:spcPct val="0"/>
                </a:spcBef>
                <a:spcAft>
                  <a:spcPct val="0"/>
                </a:spcAft>
                <a:defRPr/>
              </a:pPr>
              <a:t>53</a:t>
            </a:fld>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E2546-F4EF-4283-BA3C-58C3B842F47B}" type="slidenum">
              <a:rPr lang="id-ID" smtClean="0"/>
              <a:pPr fontAlgn="base">
                <a:spcBef>
                  <a:spcPct val="0"/>
                </a:spcBef>
                <a:spcAft>
                  <a:spcPct val="0"/>
                </a:spcAft>
                <a:defRPr/>
              </a:pPr>
              <a:t>54</a:t>
            </a:fld>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0AFC69-947F-42E1-AF70-AB2D2E0AD9C5}" type="slidenum">
              <a:rPr lang="id-ID" smtClean="0"/>
              <a:pPr fontAlgn="base">
                <a:spcBef>
                  <a:spcPct val="0"/>
                </a:spcBef>
                <a:spcAft>
                  <a:spcPct val="0"/>
                </a:spcAft>
                <a:defRPr/>
              </a:pPr>
              <a:t>57</a:t>
            </a:fld>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1ECBBE-41DC-4C39-ACCE-A8740D150AD8}" type="slidenum">
              <a:rPr lang="id-ID" smtClean="0"/>
              <a:pPr fontAlgn="base">
                <a:spcBef>
                  <a:spcPct val="0"/>
                </a:spcBef>
                <a:spcAft>
                  <a:spcPct val="0"/>
                </a:spcAft>
                <a:defRPr/>
              </a:pPr>
              <a:t>58</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A5284-083B-429A-BE37-103DF51D5C50}" type="slidenum">
              <a:rPr lang="id-ID" smtClean="0"/>
              <a:pPr fontAlgn="base">
                <a:spcBef>
                  <a:spcPct val="0"/>
                </a:spcBef>
                <a:spcAft>
                  <a:spcPct val="0"/>
                </a:spcAft>
                <a:defRPr/>
              </a:pPr>
              <a:t>5</a:t>
            </a:fld>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61CACE-816E-4DF9-BABE-0BBF2ED9CB3D}" type="slidenum">
              <a:rPr lang="id-ID" smtClean="0"/>
              <a:pPr fontAlgn="base">
                <a:spcBef>
                  <a:spcPct val="0"/>
                </a:spcBef>
                <a:spcAft>
                  <a:spcPct val="0"/>
                </a:spcAft>
                <a:defRPr/>
              </a:pPr>
              <a:t>59</a:t>
            </a:fld>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FA7A7-EB72-467D-86A4-BF3C51666CAE}" type="slidenum">
              <a:rPr lang="id-ID" smtClean="0"/>
              <a:pPr fontAlgn="base">
                <a:spcBef>
                  <a:spcPct val="0"/>
                </a:spcBef>
                <a:spcAft>
                  <a:spcPct val="0"/>
                </a:spcAft>
                <a:defRPr/>
              </a:pPr>
              <a:t>60</a:t>
            </a:fld>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8CAEEB-1E00-4372-9C90-3B07AAED7CB5}" type="slidenum">
              <a:rPr lang="id-ID" smtClean="0"/>
              <a:pPr fontAlgn="base">
                <a:spcBef>
                  <a:spcPct val="0"/>
                </a:spcBef>
                <a:spcAft>
                  <a:spcPct val="0"/>
                </a:spcAft>
                <a:defRPr/>
              </a:pPr>
              <a:t>61</a:t>
            </a:fld>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27B64-82A1-4F6A-941F-A37762EE286C}" type="slidenum">
              <a:rPr lang="id-ID" smtClean="0"/>
              <a:pPr fontAlgn="base">
                <a:spcBef>
                  <a:spcPct val="0"/>
                </a:spcBef>
                <a:spcAft>
                  <a:spcPct val="0"/>
                </a:spcAft>
                <a:defRPr/>
              </a:pPr>
              <a:t>62</a:t>
            </a:fld>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4CAFF-62F4-43FB-96A3-EB61830022AC}" type="slidenum">
              <a:rPr lang="id-ID" smtClean="0"/>
              <a:pPr fontAlgn="base">
                <a:spcBef>
                  <a:spcPct val="0"/>
                </a:spcBef>
                <a:spcAft>
                  <a:spcPct val="0"/>
                </a:spcAft>
                <a:defRPr/>
              </a:pPr>
              <a:t>63</a:t>
            </a:fld>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1F3AE-2861-4283-AC19-3F44E1E9F345}" type="slidenum">
              <a:rPr lang="id-ID" smtClean="0"/>
              <a:pPr fontAlgn="base">
                <a:spcBef>
                  <a:spcPct val="0"/>
                </a:spcBef>
                <a:spcAft>
                  <a:spcPct val="0"/>
                </a:spcAft>
                <a:defRPr/>
              </a:pPr>
              <a:t>64</a:t>
            </a:fld>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D2961C-3DA7-4611-B107-47E4ED457C5F}" type="slidenum">
              <a:rPr lang="id-ID" smtClean="0"/>
              <a:pPr fontAlgn="base">
                <a:spcBef>
                  <a:spcPct val="0"/>
                </a:spcBef>
                <a:spcAft>
                  <a:spcPct val="0"/>
                </a:spcAft>
                <a:defRPr/>
              </a:pPr>
              <a:t>66</a:t>
            </a:fld>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7D86F4-1C96-4214-9C24-5369F48CBECE}" type="slidenum">
              <a:rPr lang="id-ID" smtClean="0"/>
              <a:pPr fontAlgn="base">
                <a:spcBef>
                  <a:spcPct val="0"/>
                </a:spcBef>
                <a:spcAft>
                  <a:spcPct val="0"/>
                </a:spcAft>
                <a:defRPr/>
              </a:pPr>
              <a:t>6</a:t>
            </a:fld>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A982B-6EC7-4CE4-B2F4-388FB7722B3F}" type="slidenum">
              <a:rPr lang="id-ID" smtClean="0"/>
              <a:pPr fontAlgn="base">
                <a:spcBef>
                  <a:spcPct val="0"/>
                </a:spcBef>
                <a:spcAft>
                  <a:spcPct val="0"/>
                </a:spcAft>
                <a:defRPr/>
              </a:pPr>
              <a:t>33</a:t>
            </a:fld>
            <a:endParaRPr lang="id-ID"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A654EF-5733-48BE-A784-1F0E1DF15DC3}" type="slidenum">
              <a:rPr lang="id-ID" smtClean="0"/>
              <a:pPr fontAlgn="base">
                <a:spcBef>
                  <a:spcPct val="0"/>
                </a:spcBef>
                <a:spcAft>
                  <a:spcPct val="0"/>
                </a:spcAft>
                <a:defRPr/>
              </a:pPr>
              <a:t>34</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3ED302-6DD0-4B0B-B6C3-EC5697934215}" type="slidenum">
              <a:rPr lang="id-ID" smtClean="0"/>
              <a:pPr fontAlgn="base">
                <a:spcBef>
                  <a:spcPct val="0"/>
                </a:spcBef>
                <a:spcAft>
                  <a:spcPct val="0"/>
                </a:spcAft>
                <a:defRPr/>
              </a:pPr>
              <a:t>35</a:t>
            </a:fld>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D327F-277D-4171-9D1E-90E5379E57ED}" type="slidenum">
              <a:rPr lang="id-ID" smtClean="0"/>
              <a:pPr fontAlgn="base">
                <a:spcBef>
                  <a:spcPct val="0"/>
                </a:spcBef>
                <a:spcAft>
                  <a:spcPct val="0"/>
                </a:spcAft>
                <a:defRPr/>
              </a:pPr>
              <a:t>43</a:t>
            </a:fld>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F63C50-77B3-46D2-AAFE-CAE8728BA538}" type="slidenum">
              <a:rPr lang="id-ID" smtClean="0"/>
              <a:pPr fontAlgn="base">
                <a:spcBef>
                  <a:spcPct val="0"/>
                </a:spcBef>
                <a:spcAft>
                  <a:spcPct val="0"/>
                </a:spcAft>
                <a:defRPr/>
              </a:pPr>
              <a:t>44</a:t>
            </a:fld>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ED301-7334-4BF7-8429-B33593929476}" type="slidenum">
              <a:rPr lang="id-ID" smtClean="0"/>
              <a:pPr fontAlgn="base">
                <a:spcBef>
                  <a:spcPct val="0"/>
                </a:spcBef>
                <a:spcAft>
                  <a:spcPct val="0"/>
                </a:spcAft>
                <a:defRPr/>
              </a:pPr>
              <a:t>45</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EB2F43B4-39B1-4C6B-9E69-FE20C7C47A9A}" type="datetimeFigureOut">
              <a:rPr lang="id-ID"/>
              <a:pPr>
                <a:defRPr/>
              </a:pPr>
              <a:t>23/02/2018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C75FF76-263D-4572-AFF2-7E2646CCD214}"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984865F9-5BA7-4BFA-A1B2-1DEDE6AF2458}" type="datetimeFigureOut">
              <a:rPr lang="id-ID"/>
              <a:pPr>
                <a:defRPr/>
              </a:pPr>
              <a:t>23/02/2018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25F3807-56ED-4768-A88D-990E5609067C}"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E77E5CA-65C1-4AB5-84CE-1C90A7A6DECD}" type="datetimeFigureOut">
              <a:rPr lang="id-ID"/>
              <a:pPr>
                <a:defRPr/>
              </a:pPr>
              <a:t>23/02/2018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09845E83-04CA-488E-8619-6CAEC39B3C8F}" type="slidenum">
              <a:rPr lang="id-ID"/>
              <a:pPr>
                <a:defRPr/>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6A2C9F-D2D6-4C80-BBBD-A58CAF7A4F23}" type="slidenum">
              <a:rPr lang="en-US"/>
              <a:pPr>
                <a:defRPr/>
              </a:pPr>
              <a:t>‹#›</a:t>
            </a:fld>
            <a:endParaRPr lang="en-US"/>
          </a:p>
        </p:txBody>
      </p:sp>
    </p:spTree>
  </p:cSld>
  <p:clrMapOvr>
    <a:masterClrMapping/>
  </p:clrMapOvr>
  <p:transition spd="med">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74D2F6B9-7E0C-4991-AEC9-D7ECAC749FB1}" type="datetimeFigureOut">
              <a:rPr lang="id-ID"/>
              <a:pPr>
                <a:defRPr/>
              </a:pPr>
              <a:t>23/02/2018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0C3F002-6283-46BE-A1A3-7A53F6767B8A}"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D85D00-D2FF-4CDE-9281-D260904B6031}" type="datetimeFigureOut">
              <a:rPr lang="id-ID"/>
              <a:pPr>
                <a:defRPr/>
              </a:pPr>
              <a:t>23/02/2018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1F38802-984F-4E14-A735-7FF56C7B943D}"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38FC4183-4D8A-4B63-93E9-91626DA73518}" type="datetimeFigureOut">
              <a:rPr lang="id-ID"/>
              <a:pPr>
                <a:defRPr/>
              </a:pPr>
              <a:t>23/02/2018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8CEF42FE-692C-4D85-8779-2C8C849EB8E7}"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678D994F-12FD-439C-99B8-3FF79FA278CD}" type="datetimeFigureOut">
              <a:rPr lang="id-ID"/>
              <a:pPr>
                <a:defRPr/>
              </a:pPr>
              <a:t>23/02/2018</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917DA7D5-0177-4D0C-A8F3-DDF67E2D373E}"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A5EF004C-3960-4BB4-8D12-BA97D67734CF}" type="datetimeFigureOut">
              <a:rPr lang="id-ID"/>
              <a:pPr>
                <a:defRPr/>
              </a:pPr>
              <a:t>23/02/2018</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2ADBC498-3632-430C-BC7D-0F1DD59E0204}"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CAE100-CD39-4889-BDE3-F59861725E97}" type="datetimeFigureOut">
              <a:rPr lang="id-ID"/>
              <a:pPr>
                <a:defRPr/>
              </a:pPr>
              <a:t>23/02/2018</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4EFA4FA3-53C8-4A19-AF6F-067AB9A4DFF9}"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A2B56-C025-49F7-AD0F-CB305B7D20DC}" type="datetimeFigureOut">
              <a:rPr lang="id-ID"/>
              <a:pPr>
                <a:defRPr/>
              </a:pPr>
              <a:t>23/02/2018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9C7DF009-AB15-4A9A-86BF-06FE51432647}"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9D7953-15CD-4FFA-8138-19826F113227}" type="datetimeFigureOut">
              <a:rPr lang="id-ID"/>
              <a:pPr>
                <a:defRPr/>
              </a:pPr>
              <a:t>23/02/2018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CFD2CFB1-AE22-4AAB-98B9-44472190B601}"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777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8D6763-1D6B-43E7-AE90-B94087699F96}" type="datetimeFigureOut">
              <a:rPr lang="id-ID"/>
              <a:pPr>
                <a:defRPr/>
              </a:pPr>
              <a:t>23/02/2018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A17D9A-6E98-472A-BEDC-57C87C4DDD03}"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8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074" name="Picture 5" descr="1.jpg"/>
          <p:cNvPicPr>
            <a:picLocks noChangeAspect="1"/>
          </p:cNvPicPr>
          <p:nvPr/>
        </p:nvPicPr>
        <p:blipFill>
          <a:blip r:embed="rId2" cstate="print"/>
          <a:srcRect/>
          <a:stretch>
            <a:fillRect/>
          </a:stretch>
        </p:blipFill>
        <p:spPr bwMode="auto">
          <a:xfrm>
            <a:off x="1588" y="0"/>
            <a:ext cx="9140825" cy="6858000"/>
          </a:xfrm>
          <a:prstGeom prst="rect">
            <a:avLst/>
          </a:prstGeom>
          <a:noFill/>
          <a:ln w="9525">
            <a:noFill/>
            <a:miter lim="800000"/>
            <a:headEnd/>
            <a:tailEnd/>
          </a:ln>
        </p:spPr>
      </p:pic>
      <p:sp>
        <p:nvSpPr>
          <p:cNvPr id="10" name="TextBox 9"/>
          <p:cNvSpPr txBox="1"/>
          <p:nvPr/>
        </p:nvSpPr>
        <p:spPr>
          <a:xfrm rot="21431017">
            <a:off x="400383" y="3404562"/>
            <a:ext cx="7907337" cy="1200329"/>
          </a:xfrm>
          <a:prstGeom prst="rect">
            <a:avLst/>
          </a:prstGeom>
          <a:effectLst>
            <a:outerShdw blurRad="50800" dist="38100" algn="l" rotWithShape="0">
              <a:prstClr val="black">
                <a:alpha val="40000"/>
              </a:prstClr>
            </a:outerShdw>
          </a:effectLst>
        </p:spPr>
        <p:txBody>
          <a:bodyPr wrap="square">
            <a:spAutoFit/>
          </a:bodyPr>
          <a:lstStyle/>
          <a:p>
            <a:pPr algn="r" fontAlgn="auto">
              <a:spcBef>
                <a:spcPts val="0"/>
              </a:spcBef>
              <a:spcAft>
                <a:spcPts val="0"/>
              </a:spcAft>
              <a:defRPr/>
            </a:pPr>
            <a:r>
              <a:rPr lang="id-ID" sz="7200" dirty="0" err="1" smtClean="0">
                <a:solidFill>
                  <a:srgbClr val="ECD078"/>
                </a:solidFill>
                <a:latin typeface="Bebas" pitchFamily="2" charset="0"/>
                <a:cs typeface="+mn-cs"/>
              </a:rPr>
              <a:t>p</a:t>
            </a:r>
            <a:r>
              <a:rPr lang="en-US" sz="7200" dirty="0" err="1" smtClean="0">
                <a:solidFill>
                  <a:srgbClr val="ECD078"/>
                </a:solidFill>
                <a:latin typeface="Bebas" pitchFamily="2" charset="0"/>
                <a:cs typeface="+mn-cs"/>
              </a:rPr>
              <a:t>restasi</a:t>
            </a:r>
            <a:r>
              <a:rPr lang="en-US" sz="7200" dirty="0" smtClean="0">
                <a:solidFill>
                  <a:srgbClr val="ECD078"/>
                </a:solidFill>
                <a:latin typeface="Bebas" pitchFamily="2" charset="0"/>
                <a:cs typeface="+mn-cs"/>
              </a:rPr>
              <a:t> </a:t>
            </a:r>
            <a:r>
              <a:rPr lang="en-US" sz="7200" dirty="0" err="1">
                <a:solidFill>
                  <a:srgbClr val="ECD078"/>
                </a:solidFill>
                <a:latin typeface="Bebas" pitchFamily="2" charset="0"/>
                <a:cs typeface="+mn-cs"/>
              </a:rPr>
              <a:t>kerja</a:t>
            </a:r>
            <a:endParaRPr lang="id-ID" sz="7200" dirty="0">
              <a:solidFill>
                <a:srgbClr val="ECD078"/>
              </a:solidFill>
              <a:latin typeface="Bebas" pitchFamily="2" charset="0"/>
              <a:cs typeface="+mn-cs"/>
            </a:endParaRPr>
          </a:p>
        </p:txBody>
      </p:sp>
      <p:sp>
        <p:nvSpPr>
          <p:cNvPr id="12" name="TextBox 11"/>
          <p:cNvSpPr txBox="1">
            <a:spLocks noChangeArrowheads="1"/>
          </p:cNvSpPr>
          <p:nvPr/>
        </p:nvSpPr>
        <p:spPr bwMode="auto">
          <a:xfrm>
            <a:off x="1593850" y="2852937"/>
            <a:ext cx="6661150" cy="646331"/>
          </a:xfrm>
          <a:prstGeom prst="rect">
            <a:avLst/>
          </a:prstGeom>
          <a:noFill/>
          <a:ln w="9525">
            <a:noFill/>
            <a:miter lim="800000"/>
            <a:headEnd/>
            <a:tailEnd/>
          </a:ln>
        </p:spPr>
        <p:txBody>
          <a:bodyPr wrap="square">
            <a:spAutoFit/>
          </a:bodyPr>
          <a:lstStyle/>
          <a:p>
            <a:pPr algn="r"/>
            <a:r>
              <a:rPr lang="id-ID" sz="3600" dirty="0" err="1" smtClean="0">
                <a:solidFill>
                  <a:schemeClr val="bg1"/>
                </a:solidFill>
                <a:latin typeface="Sansation Light"/>
              </a:rPr>
              <a:t>p</a:t>
            </a:r>
            <a:r>
              <a:rPr lang="en-US" sz="3600" dirty="0" err="1" smtClean="0">
                <a:solidFill>
                  <a:schemeClr val="bg1"/>
                </a:solidFill>
                <a:latin typeface="Sansation Light"/>
              </a:rPr>
              <a:t>enilaian</a:t>
            </a:r>
            <a:r>
              <a:rPr lang="en-US" sz="3600" dirty="0" smtClean="0">
                <a:solidFill>
                  <a:schemeClr val="bg1"/>
                </a:solidFill>
                <a:latin typeface="Sansation Light"/>
              </a:rPr>
              <a:t>  </a:t>
            </a:r>
            <a:endParaRPr lang="id-ID" sz="3600" dirty="0">
              <a:solidFill>
                <a:schemeClr val="bg1"/>
              </a:solidFill>
              <a:latin typeface="Sansation Light"/>
            </a:endParaRPr>
          </a:p>
        </p:txBody>
      </p:sp>
      <p:sp>
        <p:nvSpPr>
          <p:cNvPr id="13" name="TextBox 12"/>
          <p:cNvSpPr txBox="1">
            <a:spLocks noChangeArrowheads="1"/>
          </p:cNvSpPr>
          <p:nvPr/>
        </p:nvSpPr>
        <p:spPr bwMode="auto">
          <a:xfrm>
            <a:off x="179512" y="5229200"/>
            <a:ext cx="8037388" cy="830997"/>
          </a:xfrm>
          <a:prstGeom prst="rect">
            <a:avLst/>
          </a:prstGeom>
          <a:noFill/>
          <a:ln w="9525">
            <a:noFill/>
            <a:miter lim="800000"/>
            <a:headEnd/>
            <a:tailEnd/>
          </a:ln>
        </p:spPr>
        <p:txBody>
          <a:bodyPr wrap="square">
            <a:spAutoFit/>
          </a:bodyPr>
          <a:lstStyle/>
          <a:p>
            <a:pPr algn="r"/>
            <a:r>
              <a:rPr lang="en-US" sz="4800" dirty="0" err="1">
                <a:solidFill>
                  <a:srgbClr val="FFC000"/>
                </a:solidFill>
                <a:latin typeface="Malbeck" charset="0"/>
              </a:rPr>
              <a:t>Menurut</a:t>
            </a:r>
            <a:r>
              <a:rPr lang="en-US" sz="4800" dirty="0">
                <a:solidFill>
                  <a:srgbClr val="FFC000"/>
                </a:solidFill>
                <a:latin typeface="Malbeck" charset="0"/>
              </a:rPr>
              <a:t> PP </a:t>
            </a:r>
            <a:r>
              <a:rPr lang="en-US" sz="4800" dirty="0" smtClean="0">
                <a:solidFill>
                  <a:srgbClr val="FFC000"/>
                </a:solidFill>
                <a:latin typeface="Malbeck" charset="0"/>
              </a:rPr>
              <a:t>46</a:t>
            </a:r>
            <a:r>
              <a:rPr lang="id-ID" sz="4800" dirty="0" smtClean="0">
                <a:solidFill>
                  <a:srgbClr val="FFC000"/>
                </a:solidFill>
                <a:latin typeface="Malbeck" charset="0"/>
              </a:rPr>
              <a:t> </a:t>
            </a:r>
            <a:r>
              <a:rPr lang="en-US" sz="4800" dirty="0" smtClean="0">
                <a:solidFill>
                  <a:srgbClr val="FFC000"/>
                </a:solidFill>
                <a:latin typeface="Malbeck" charset="0"/>
              </a:rPr>
              <a:t> </a:t>
            </a:r>
            <a:r>
              <a:rPr lang="en-US" sz="4800" dirty="0" err="1">
                <a:solidFill>
                  <a:srgbClr val="FFC000"/>
                </a:solidFill>
                <a:latin typeface="Malbeck" charset="0"/>
              </a:rPr>
              <a:t>Tahun</a:t>
            </a:r>
            <a:r>
              <a:rPr lang="en-US" sz="4800" dirty="0">
                <a:solidFill>
                  <a:srgbClr val="FFC000"/>
                </a:solidFill>
                <a:latin typeface="Malbeck" charset="0"/>
              </a:rPr>
              <a:t> 2011</a:t>
            </a:r>
            <a:endParaRPr lang="id-ID" sz="4800" dirty="0">
              <a:solidFill>
                <a:srgbClr val="FFC000"/>
              </a:solidFill>
              <a:latin typeface="Malbeck" charset="0"/>
            </a:endParaRPr>
          </a:p>
        </p:txBody>
      </p:sp>
      <p:sp>
        <p:nvSpPr>
          <p:cNvPr id="7" name="TextBox 6"/>
          <p:cNvSpPr txBox="1"/>
          <p:nvPr/>
        </p:nvSpPr>
        <p:spPr>
          <a:xfrm rot="21431017">
            <a:off x="986353" y="4347715"/>
            <a:ext cx="4440303" cy="1200329"/>
          </a:xfrm>
          <a:prstGeom prst="rect">
            <a:avLst/>
          </a:prstGeom>
          <a:effectLst>
            <a:outerShdw blurRad="50800" dist="38100" algn="l" rotWithShape="0">
              <a:prstClr val="black">
                <a:alpha val="40000"/>
              </a:prstClr>
            </a:outerShdw>
          </a:effectLst>
        </p:spPr>
        <p:txBody>
          <a:bodyPr wrap="square">
            <a:spAutoFit/>
          </a:bodyPr>
          <a:lstStyle/>
          <a:p>
            <a:pPr algn="r" fontAlgn="auto">
              <a:spcBef>
                <a:spcPts val="0"/>
              </a:spcBef>
              <a:spcAft>
                <a:spcPts val="0"/>
              </a:spcAft>
              <a:defRPr/>
            </a:pPr>
            <a:r>
              <a:rPr lang="en-US" sz="6000" dirty="0">
                <a:solidFill>
                  <a:srgbClr val="ECD078"/>
                </a:solidFill>
                <a:latin typeface="Bebas" pitchFamily="2" charset="0"/>
                <a:cs typeface="+mn-cs"/>
              </a:rPr>
              <a:t>   </a:t>
            </a:r>
            <a:r>
              <a:rPr lang="en-US" sz="7200" dirty="0" smtClean="0">
                <a:solidFill>
                  <a:srgbClr val="ECD078"/>
                </a:solidFill>
                <a:latin typeface="Bebas" pitchFamily="2" charset="0"/>
                <a:cs typeface="+mn-cs"/>
              </a:rPr>
              <a:t>p</a:t>
            </a:r>
            <a:r>
              <a:rPr lang="id-ID" sz="7200" dirty="0" smtClean="0">
                <a:solidFill>
                  <a:srgbClr val="ECD078"/>
                </a:solidFill>
                <a:latin typeface="Bebas" pitchFamily="2" charset="0"/>
                <a:cs typeface="+mn-cs"/>
              </a:rPr>
              <a:t>egawai</a:t>
            </a:r>
            <a:endParaRPr lang="id-ID" sz="7200" dirty="0">
              <a:solidFill>
                <a:srgbClr val="ECD078"/>
              </a:solidFill>
              <a:latin typeface="Bebas" pitchFamily="2" charset="0"/>
              <a:cs typeface="+mn-cs"/>
            </a:endParaRPr>
          </a:p>
        </p:txBody>
      </p:sp>
      <p:pic>
        <p:nvPicPr>
          <p:cNvPr id="8" name="Picture 1" descr="http://192.168.1.3/monitoring/images/logo_bw.png"/>
          <p:cNvPicPr>
            <a:picLocks noChangeAspect="1" noChangeArrowheads="1"/>
          </p:cNvPicPr>
          <p:nvPr/>
        </p:nvPicPr>
        <p:blipFill>
          <a:blip r:embed="rId3" cstate="print"/>
          <a:srcRect/>
          <a:stretch>
            <a:fillRect/>
          </a:stretch>
        </p:blipFill>
        <p:spPr bwMode="auto">
          <a:xfrm>
            <a:off x="2915816" y="404664"/>
            <a:ext cx="2664296" cy="216024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171" name="Title 1"/>
          <p:cNvSpPr>
            <a:spLocks noGrp="1"/>
          </p:cNvSpPr>
          <p:nvPr>
            <p:ph type="title"/>
          </p:nvPr>
        </p:nvSpPr>
        <p:spPr>
          <a:xfrm>
            <a:off x="468313" y="2571750"/>
            <a:ext cx="8229600" cy="1143000"/>
          </a:xfrm>
        </p:spPr>
        <p:txBody>
          <a:bodyPr rtlCol="0">
            <a:normAutofit fontScale="90000"/>
          </a:bodyPr>
          <a:lstStyle/>
          <a:p>
            <a:pPr eaLnBrk="1" fontAlgn="auto" hangingPunct="1">
              <a:lnSpc>
                <a:spcPct val="115000"/>
              </a:lnSpc>
              <a:spcAft>
                <a:spcPts val="1000"/>
              </a:spcAft>
              <a:defRPr/>
            </a:pPr>
            <a:r>
              <a:rPr lang="en-US" sz="10700" dirty="0" smtClean="0">
                <a:solidFill>
                  <a:schemeClr val="bg1"/>
                </a:solidFill>
                <a:latin typeface="Sansation Light"/>
                <a:ea typeface="Calibri" pitchFamily="34" charset="0"/>
                <a:cs typeface="Times New Roman" pitchFamily="18" charset="0"/>
              </a:rPr>
              <a:t>Bias </a:t>
            </a:r>
            <a:r>
              <a:rPr lang="en-US" dirty="0" smtClean="0">
                <a:solidFill>
                  <a:schemeClr val="bg1"/>
                </a:solidFill>
                <a:latin typeface="Eras Demi ITC" pitchFamily="34" charset="0"/>
                <a:ea typeface="Calibri" pitchFamily="34" charset="0"/>
                <a:cs typeface="Times New Roman" pitchFamily="18" charset="0"/>
              </a:rPr>
              <a:t/>
            </a:r>
            <a:br>
              <a:rPr lang="en-US" dirty="0" smtClean="0">
                <a:solidFill>
                  <a:schemeClr val="bg1"/>
                </a:solidFill>
                <a:latin typeface="Eras Demi ITC" pitchFamily="34" charset="0"/>
                <a:ea typeface="Calibri" pitchFamily="34" charset="0"/>
                <a:cs typeface="Times New Roman" pitchFamily="18" charset="0"/>
              </a:rPr>
            </a:br>
            <a:r>
              <a:rPr lang="en-US" sz="3100" dirty="0" err="1" smtClean="0">
                <a:solidFill>
                  <a:srgbClr val="FFC000"/>
                </a:solidFill>
                <a:latin typeface="Eras Demi ITC" pitchFamily="34" charset="0"/>
                <a:ea typeface="Calibri" pitchFamily="34" charset="0"/>
                <a:cs typeface="Times New Roman" pitchFamily="18" charset="0"/>
              </a:rPr>
              <a:t>dalam</a:t>
            </a:r>
            <a:r>
              <a:rPr lang="en-US" sz="3100" dirty="0" smtClean="0">
                <a:solidFill>
                  <a:srgbClr val="FFC000"/>
                </a:solidFill>
                <a:latin typeface="Eras Demi ITC" pitchFamily="34" charset="0"/>
                <a:ea typeface="Calibri" pitchFamily="34" charset="0"/>
                <a:cs typeface="Times New Roman" pitchFamily="18" charset="0"/>
              </a:rPr>
              <a:t> </a:t>
            </a:r>
            <a:r>
              <a:rPr lang="en-US" dirty="0" err="1">
                <a:solidFill>
                  <a:srgbClr val="FFC000"/>
                </a:solidFill>
                <a:latin typeface="Eras Demi ITC" pitchFamily="34" charset="0"/>
                <a:ea typeface="Calibri" pitchFamily="34" charset="0"/>
                <a:cs typeface="Times New Roman" pitchFamily="18" charset="0"/>
              </a:rPr>
              <a:t>p</a:t>
            </a:r>
            <a:r>
              <a:rPr lang="en-US" dirty="0" err="1" smtClean="0">
                <a:solidFill>
                  <a:srgbClr val="FFC000"/>
                </a:solidFill>
                <a:latin typeface="Eras Demi ITC" pitchFamily="34" charset="0"/>
                <a:ea typeface="Calibri" pitchFamily="34" charset="0"/>
                <a:cs typeface="Times New Roman" pitchFamily="18" charset="0"/>
              </a:rPr>
              <a:t>engukuran</a:t>
            </a:r>
            <a:endParaRPr lang="en-GB" dirty="0" smtClean="0">
              <a:solidFill>
                <a:schemeClr val="bg1"/>
              </a:solidFill>
              <a:latin typeface="Sansation Light"/>
              <a:ea typeface="Calibri" pitchFamily="34" charset="0"/>
              <a:cs typeface="Times New Roman" pitchFamily="18" charset="0"/>
            </a:endParaRPr>
          </a:p>
        </p:txBody>
      </p:sp>
      <p:sp>
        <p:nvSpPr>
          <p:cNvPr id="14339" name="Title 1"/>
          <p:cNvSpPr txBox="1">
            <a:spLocks/>
          </p:cNvSpPr>
          <p:nvPr/>
        </p:nvSpPr>
        <p:spPr bwMode="auto">
          <a:xfrm>
            <a:off x="566738" y="4214813"/>
            <a:ext cx="8229600" cy="1143000"/>
          </a:xfrm>
          <a:prstGeom prst="rect">
            <a:avLst/>
          </a:prstGeom>
          <a:noFill/>
          <a:ln w="9525">
            <a:noFill/>
            <a:miter lim="800000"/>
            <a:headEnd/>
            <a:tailEnd/>
          </a:ln>
        </p:spPr>
        <p:txBody>
          <a:bodyPr anchor="ctr"/>
          <a:lstStyle/>
          <a:p>
            <a:pPr algn="ctr">
              <a:lnSpc>
                <a:spcPct val="115000"/>
              </a:lnSpc>
              <a:spcAft>
                <a:spcPts val="1000"/>
              </a:spcAft>
            </a:pPr>
            <a:r>
              <a:rPr lang="en-US" sz="7200">
                <a:solidFill>
                  <a:srgbClr val="FFC000"/>
                </a:solidFill>
                <a:latin typeface="Sansation Light"/>
              </a:rPr>
              <a:t>KINERJA</a:t>
            </a:r>
            <a:endParaRPr lang="en-GB" sz="7200">
              <a:solidFill>
                <a:srgbClr val="FFC000"/>
              </a:solidFill>
              <a:latin typeface="Sansation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571305"/>
            <a:ext cx="8307415" cy="1569660"/>
          </a:xfrm>
          <a:prstGeom prst="rect">
            <a:avLst/>
          </a:prstGeom>
        </p:spPr>
        <p:txBody>
          <a:bodyPr>
            <a:spAutoFit/>
          </a:bodyPr>
          <a:lstStyle/>
          <a:p>
            <a:pPr algn="r" fontAlgn="auto">
              <a:spcBef>
                <a:spcPts val="0"/>
              </a:spcBef>
              <a:spcAft>
                <a:spcPts val="0"/>
              </a:spcAft>
              <a:defRPr/>
            </a:pPr>
            <a:r>
              <a:rPr lang="en-US" sz="9600" b="1" dirty="0">
                <a:solidFill>
                  <a:srgbClr val="FFC000">
                    <a:alpha val="40000"/>
                  </a:srgbClr>
                </a:solidFill>
                <a:latin typeface="Brisa Alternates" pitchFamily="66" charset="0"/>
                <a:cs typeface="+mn-cs"/>
              </a:rPr>
              <a:t>Hallo Effect</a:t>
            </a:r>
            <a:endParaRPr lang="id-ID" sz="9600" b="1" dirty="0">
              <a:solidFill>
                <a:srgbClr val="FFC000">
                  <a:alpha val="40000"/>
                </a:srgbClr>
              </a:solidFill>
              <a:latin typeface="Brisa Alternates" pitchFamily="66" charset="0"/>
              <a:cs typeface="+mn-cs"/>
            </a:endParaRPr>
          </a:p>
        </p:txBody>
      </p:sp>
      <p:sp>
        <p:nvSpPr>
          <p:cNvPr id="15363" name="TextBox 4"/>
          <p:cNvSpPr txBox="1">
            <a:spLocks noChangeArrowheads="1"/>
          </p:cNvSpPr>
          <p:nvPr/>
        </p:nvSpPr>
        <p:spPr bwMode="auto">
          <a:xfrm>
            <a:off x="1755775" y="3413125"/>
            <a:ext cx="6865938" cy="1384300"/>
          </a:xfrm>
          <a:prstGeom prst="rect">
            <a:avLst/>
          </a:prstGeom>
          <a:noFill/>
          <a:ln w="9525">
            <a:noFill/>
            <a:miter lim="800000"/>
            <a:headEnd/>
            <a:tailEnd/>
          </a:ln>
        </p:spPr>
        <p:txBody>
          <a:bodyPr>
            <a:spAutoFit/>
          </a:bodyPr>
          <a:lstStyle/>
          <a:p>
            <a:pPr algn="r"/>
            <a:r>
              <a:rPr lang="id-ID" sz="2800" b="1">
                <a:solidFill>
                  <a:schemeClr val="bg1"/>
                </a:solidFill>
                <a:latin typeface="Sansation Light"/>
              </a:rPr>
              <a:t>pendapat pribadi penilai tentang </a:t>
            </a:r>
            <a:r>
              <a:rPr lang="en-US" sz="2800" b="1">
                <a:solidFill>
                  <a:schemeClr val="bg1"/>
                </a:solidFill>
                <a:latin typeface="Sansation Light"/>
              </a:rPr>
              <a:t>pegawai</a:t>
            </a:r>
            <a:r>
              <a:rPr lang="id-ID" sz="2800" b="1">
                <a:solidFill>
                  <a:schemeClr val="bg1"/>
                </a:solidFill>
                <a:latin typeface="Sansation Light"/>
              </a:rPr>
              <a:t> yang akan berpengaruh dalam pengukuran prestasi kerja</a:t>
            </a:r>
            <a:endParaRPr lang="id-ID" sz="28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571305"/>
            <a:ext cx="8307415" cy="1569660"/>
          </a:xfrm>
          <a:prstGeom prst="rect">
            <a:avLst/>
          </a:prstGeom>
        </p:spPr>
        <p:txBody>
          <a:bodyPr>
            <a:spAutoFit/>
          </a:bodyPr>
          <a:lstStyle/>
          <a:p>
            <a:pPr algn="r" fontAlgn="auto">
              <a:spcBef>
                <a:spcPts val="0"/>
              </a:spcBef>
              <a:spcAft>
                <a:spcPts val="0"/>
              </a:spcAft>
              <a:defRPr/>
            </a:pPr>
            <a:r>
              <a:rPr lang="en-US" sz="9600" b="1" dirty="0">
                <a:solidFill>
                  <a:srgbClr val="FFC000">
                    <a:alpha val="40000"/>
                  </a:srgbClr>
                </a:solidFill>
                <a:latin typeface="Brisa Alternates" pitchFamily="66" charset="0"/>
                <a:cs typeface="+mn-cs"/>
              </a:rPr>
              <a:t>Central Tendency</a:t>
            </a:r>
            <a:endParaRPr lang="id-ID" sz="9600" b="1" dirty="0">
              <a:solidFill>
                <a:srgbClr val="FFC000">
                  <a:alpha val="40000"/>
                </a:srgbClr>
              </a:solidFill>
              <a:latin typeface="Brisa Alternates" pitchFamily="66" charset="0"/>
              <a:cs typeface="+mn-cs"/>
            </a:endParaRPr>
          </a:p>
        </p:txBody>
      </p:sp>
      <p:sp>
        <p:nvSpPr>
          <p:cNvPr id="16387" name="TextBox 4"/>
          <p:cNvSpPr txBox="1">
            <a:spLocks noChangeArrowheads="1"/>
          </p:cNvSpPr>
          <p:nvPr/>
        </p:nvSpPr>
        <p:spPr bwMode="auto">
          <a:xfrm>
            <a:off x="1755775" y="3413125"/>
            <a:ext cx="6865938" cy="1384300"/>
          </a:xfrm>
          <a:prstGeom prst="rect">
            <a:avLst/>
          </a:prstGeom>
          <a:noFill/>
          <a:ln w="9525">
            <a:noFill/>
            <a:miter lim="800000"/>
            <a:headEnd/>
            <a:tailEnd/>
          </a:ln>
        </p:spPr>
        <p:txBody>
          <a:bodyPr>
            <a:spAutoFit/>
          </a:bodyPr>
          <a:lstStyle/>
          <a:p>
            <a:pPr marL="57150" lvl="1" algn="r">
              <a:spcBef>
                <a:spcPct val="30000"/>
              </a:spcBef>
            </a:pPr>
            <a:r>
              <a:rPr lang="id-ID" sz="2800" b="1">
                <a:solidFill>
                  <a:schemeClr val="bg1"/>
                </a:solidFill>
                <a:latin typeface="Sansation Light"/>
              </a:rPr>
              <a:t>penilaian prestasi kerja cenderung dibuat rata-rata dan penilai menghindari penilaian yang bersifat ekstrim</a:t>
            </a:r>
            <a:endParaRPr lang="en-US" b="1">
              <a:solidFill>
                <a:srgbClr val="000066"/>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571305"/>
            <a:ext cx="8307415" cy="1569660"/>
          </a:xfrm>
          <a:prstGeom prst="rect">
            <a:avLst/>
          </a:prstGeom>
        </p:spPr>
        <p:txBody>
          <a:bodyPr>
            <a:spAutoFit/>
          </a:bodyPr>
          <a:lstStyle/>
          <a:p>
            <a:pPr algn="r" fontAlgn="auto">
              <a:spcBef>
                <a:spcPts val="0"/>
              </a:spcBef>
              <a:spcAft>
                <a:spcPts val="0"/>
              </a:spcAft>
              <a:defRPr/>
            </a:pPr>
            <a:r>
              <a:rPr lang="en-US" sz="9600" b="1" dirty="0">
                <a:solidFill>
                  <a:srgbClr val="FFC000">
                    <a:alpha val="40000"/>
                  </a:srgbClr>
                </a:solidFill>
                <a:latin typeface="Brisa Alternates" pitchFamily="66" charset="0"/>
                <a:cs typeface="+mn-cs"/>
              </a:rPr>
              <a:t>Leniency Bias</a:t>
            </a:r>
            <a:endParaRPr lang="id-ID" sz="9600" b="1" dirty="0">
              <a:solidFill>
                <a:srgbClr val="FFC000">
                  <a:alpha val="40000"/>
                </a:srgbClr>
              </a:solidFill>
              <a:latin typeface="Brisa Alternates" pitchFamily="66" charset="0"/>
              <a:cs typeface="+mn-cs"/>
            </a:endParaRPr>
          </a:p>
        </p:txBody>
      </p:sp>
      <p:sp>
        <p:nvSpPr>
          <p:cNvPr id="17411" name="TextBox 4"/>
          <p:cNvSpPr txBox="1">
            <a:spLocks noChangeArrowheads="1"/>
          </p:cNvSpPr>
          <p:nvPr/>
        </p:nvSpPr>
        <p:spPr bwMode="auto">
          <a:xfrm>
            <a:off x="1755775" y="3413125"/>
            <a:ext cx="6865938" cy="1384300"/>
          </a:xfrm>
          <a:prstGeom prst="rect">
            <a:avLst/>
          </a:prstGeom>
          <a:noFill/>
          <a:ln w="9525">
            <a:noFill/>
            <a:miter lim="800000"/>
            <a:headEnd/>
            <a:tailEnd/>
          </a:ln>
        </p:spPr>
        <p:txBody>
          <a:bodyPr>
            <a:spAutoFit/>
          </a:bodyPr>
          <a:lstStyle/>
          <a:p>
            <a:pPr marL="0" lvl="1" algn="r">
              <a:spcBef>
                <a:spcPct val="30000"/>
              </a:spcBef>
            </a:pPr>
            <a:r>
              <a:rPr lang="id-ID" sz="2800" b="1">
                <a:solidFill>
                  <a:schemeClr val="bg2"/>
                </a:solidFill>
                <a:latin typeface="Sansation Light"/>
              </a:rPr>
              <a:t>kecenderungan penilaian untuk me</a:t>
            </a:r>
            <a:r>
              <a:rPr lang="en-US" sz="2800" b="1">
                <a:solidFill>
                  <a:schemeClr val="bg2"/>
                </a:solidFill>
                <a:latin typeface="Sansation Light"/>
              </a:rPr>
              <a:t>m</a:t>
            </a:r>
            <a:r>
              <a:rPr lang="id-ID" sz="2800" b="1">
                <a:solidFill>
                  <a:schemeClr val="bg2"/>
                </a:solidFill>
                <a:latin typeface="Sansation Light"/>
              </a:rPr>
              <a:t>berikan nilai yang murah dalam evaluasi pelaksanaan kerja para </a:t>
            </a:r>
            <a:r>
              <a:rPr lang="en-US" sz="2800" b="1">
                <a:solidFill>
                  <a:schemeClr val="bg2"/>
                </a:solidFill>
                <a:latin typeface="Sansation Light"/>
              </a:rPr>
              <a:t>pegawai</a:t>
            </a:r>
            <a:endParaRPr lang="en-US" b="1">
              <a:solidFill>
                <a:srgbClr val="660066"/>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1755775" y="3413125"/>
            <a:ext cx="6865938" cy="1384300"/>
          </a:xfrm>
          <a:prstGeom prst="rect">
            <a:avLst/>
          </a:prstGeom>
          <a:noFill/>
          <a:ln w="9525">
            <a:noFill/>
            <a:miter lim="800000"/>
            <a:headEnd/>
            <a:tailEnd/>
          </a:ln>
        </p:spPr>
        <p:txBody>
          <a:bodyPr>
            <a:spAutoFit/>
          </a:bodyPr>
          <a:lstStyle/>
          <a:p>
            <a:pPr algn="r"/>
            <a:r>
              <a:rPr lang="id-ID" sz="2800" b="1">
                <a:solidFill>
                  <a:schemeClr val="bg2"/>
                </a:solidFill>
                <a:latin typeface="Sansation Light"/>
              </a:rPr>
              <a:t>kecenderungan penilai terlalu ketat dan keras serta mahal dalam evaluasi pelaksanaan kerja para </a:t>
            </a:r>
            <a:r>
              <a:rPr lang="en-US" sz="2800" b="1">
                <a:solidFill>
                  <a:schemeClr val="bg2"/>
                </a:solidFill>
                <a:latin typeface="Sansation Light"/>
              </a:rPr>
              <a:t>pegawai</a:t>
            </a:r>
            <a:endParaRPr lang="id-ID" sz="2800">
              <a:solidFill>
                <a:schemeClr val="bg2"/>
              </a:solidFill>
              <a:latin typeface="Sansation Light"/>
            </a:endParaRPr>
          </a:p>
        </p:txBody>
      </p:sp>
      <p:sp>
        <p:nvSpPr>
          <p:cNvPr id="6" name="TextBox 5"/>
          <p:cNvSpPr txBox="1"/>
          <p:nvPr/>
        </p:nvSpPr>
        <p:spPr>
          <a:xfrm>
            <a:off x="-1" y="1571305"/>
            <a:ext cx="8307415" cy="1569660"/>
          </a:xfrm>
          <a:prstGeom prst="rect">
            <a:avLst/>
          </a:prstGeom>
        </p:spPr>
        <p:txBody>
          <a:bodyPr>
            <a:spAutoFit/>
          </a:bodyPr>
          <a:lstStyle/>
          <a:p>
            <a:pPr algn="r" fontAlgn="auto">
              <a:spcBef>
                <a:spcPts val="0"/>
              </a:spcBef>
              <a:spcAft>
                <a:spcPts val="0"/>
              </a:spcAft>
              <a:defRPr/>
            </a:pPr>
            <a:r>
              <a:rPr lang="en-US" sz="9600" b="1" dirty="0" err="1">
                <a:solidFill>
                  <a:srgbClr val="FFC000">
                    <a:alpha val="40000"/>
                  </a:srgbClr>
                </a:solidFill>
                <a:latin typeface="Brisa Alternates" pitchFamily="66" charset="0"/>
                <a:cs typeface="+mn-cs"/>
              </a:rPr>
              <a:t>Strickness</a:t>
            </a:r>
            <a:r>
              <a:rPr lang="en-US" sz="9600" b="1" dirty="0">
                <a:solidFill>
                  <a:srgbClr val="FFC000">
                    <a:alpha val="40000"/>
                  </a:srgbClr>
                </a:solidFill>
                <a:latin typeface="Brisa Alternates" pitchFamily="66" charset="0"/>
                <a:cs typeface="+mn-cs"/>
              </a:rPr>
              <a:t> Bias</a:t>
            </a:r>
            <a:endParaRPr lang="id-ID" sz="9600" b="1" dirty="0">
              <a:solidFill>
                <a:srgbClr val="FFC000">
                  <a:alpha val="40000"/>
                </a:srgbClr>
              </a:solidFill>
              <a:latin typeface="Brisa Alternates" pitchFamily="66" charset="0"/>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571305"/>
            <a:ext cx="8307415" cy="1569660"/>
          </a:xfrm>
          <a:prstGeom prst="rect">
            <a:avLst/>
          </a:prstGeom>
        </p:spPr>
        <p:txBody>
          <a:bodyPr>
            <a:spAutoFit/>
          </a:bodyPr>
          <a:lstStyle/>
          <a:p>
            <a:pPr algn="r" fontAlgn="auto">
              <a:spcBef>
                <a:spcPts val="0"/>
              </a:spcBef>
              <a:spcAft>
                <a:spcPts val="0"/>
              </a:spcAft>
              <a:defRPr/>
            </a:pPr>
            <a:r>
              <a:rPr lang="en-US" sz="9600" b="1" dirty="0" err="1">
                <a:solidFill>
                  <a:srgbClr val="FFC000">
                    <a:alpha val="40000"/>
                  </a:srgbClr>
                </a:solidFill>
                <a:latin typeface="Brisa Alternates" pitchFamily="66" charset="0"/>
                <a:cs typeface="+mn-cs"/>
              </a:rPr>
              <a:t>Recency</a:t>
            </a:r>
            <a:r>
              <a:rPr lang="en-US" sz="9600" b="1" dirty="0">
                <a:solidFill>
                  <a:srgbClr val="FFC000">
                    <a:alpha val="40000"/>
                  </a:srgbClr>
                </a:solidFill>
                <a:latin typeface="Brisa Alternates" pitchFamily="66" charset="0"/>
                <a:cs typeface="+mn-cs"/>
              </a:rPr>
              <a:t>  Effect</a:t>
            </a:r>
            <a:endParaRPr lang="id-ID" sz="9600" b="1" dirty="0">
              <a:solidFill>
                <a:srgbClr val="FFC000">
                  <a:alpha val="40000"/>
                </a:srgbClr>
              </a:solidFill>
              <a:latin typeface="Brisa Alternates" pitchFamily="66" charset="0"/>
              <a:cs typeface="+mn-cs"/>
            </a:endParaRPr>
          </a:p>
        </p:txBody>
      </p:sp>
      <p:sp>
        <p:nvSpPr>
          <p:cNvPr id="19459" name="TextBox 4"/>
          <p:cNvSpPr txBox="1">
            <a:spLocks noChangeArrowheads="1"/>
          </p:cNvSpPr>
          <p:nvPr/>
        </p:nvSpPr>
        <p:spPr bwMode="auto">
          <a:xfrm>
            <a:off x="1755775" y="3413125"/>
            <a:ext cx="6865938" cy="1816100"/>
          </a:xfrm>
          <a:prstGeom prst="rect">
            <a:avLst/>
          </a:prstGeom>
          <a:noFill/>
          <a:ln w="9525">
            <a:noFill/>
            <a:miter lim="800000"/>
            <a:headEnd/>
            <a:tailEnd/>
          </a:ln>
        </p:spPr>
        <p:txBody>
          <a:bodyPr>
            <a:spAutoFit/>
          </a:bodyPr>
          <a:lstStyle/>
          <a:p>
            <a:pPr algn="r"/>
            <a:r>
              <a:rPr lang="id-ID" sz="2800" b="1">
                <a:solidFill>
                  <a:schemeClr val="bg2"/>
                </a:solidFill>
                <a:latin typeface="Sansation Light"/>
              </a:rPr>
              <a:t>kegiatan terakhir dari </a:t>
            </a:r>
            <a:r>
              <a:rPr lang="en-US" sz="2800" b="1">
                <a:solidFill>
                  <a:schemeClr val="bg2"/>
                </a:solidFill>
                <a:latin typeface="Sansation Light"/>
              </a:rPr>
              <a:t>pegawai </a:t>
            </a:r>
            <a:r>
              <a:rPr lang="id-ID" sz="2800" b="1">
                <a:solidFill>
                  <a:schemeClr val="bg2"/>
                </a:solidFill>
                <a:latin typeface="Sansation Light"/>
              </a:rPr>
              <a:t>yang terkesan baik atau buruk, cenderung dijadikan dasar penilaian prestasi kerja oleh atasannya</a:t>
            </a:r>
            <a:endParaRPr lang="id-ID" sz="2800">
              <a:solidFill>
                <a:schemeClr val="bg2"/>
              </a:solidFill>
              <a:latin typeface="Sansation Ligh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20483" name="Title 1"/>
          <p:cNvSpPr>
            <a:spLocks noGrp="1"/>
          </p:cNvSpPr>
          <p:nvPr>
            <p:ph type="title"/>
          </p:nvPr>
        </p:nvSpPr>
        <p:spPr>
          <a:xfrm>
            <a:off x="468313" y="3000375"/>
            <a:ext cx="8229600" cy="1143000"/>
          </a:xfrm>
        </p:spPr>
        <p:txBody>
          <a:bodyPr/>
          <a:lstStyle/>
          <a:p>
            <a:pPr eaLnBrk="1" hangingPunct="1">
              <a:lnSpc>
                <a:spcPct val="115000"/>
              </a:lnSpc>
              <a:spcAft>
                <a:spcPts val="1000"/>
              </a:spcAft>
            </a:pPr>
            <a:r>
              <a:rPr lang="id-ID" sz="8000" smtClean="0">
                <a:solidFill>
                  <a:schemeClr val="bg1"/>
                </a:solidFill>
                <a:latin typeface="Sansation Light"/>
              </a:rPr>
              <a:t>Permasalahan </a:t>
            </a:r>
            <a:r>
              <a:rPr lang="en-US" sz="8000" smtClean="0">
                <a:solidFill>
                  <a:schemeClr val="bg1"/>
                </a:solidFill>
                <a:latin typeface="Eras Demi ITC" pitchFamily="34" charset="0"/>
              </a:rPr>
              <a:t/>
            </a:r>
            <a:br>
              <a:rPr lang="en-US" sz="8000" smtClean="0">
                <a:solidFill>
                  <a:schemeClr val="bg1"/>
                </a:solidFill>
                <a:latin typeface="Eras Demi ITC" pitchFamily="34" charset="0"/>
              </a:rPr>
            </a:br>
            <a:endParaRPr lang="en-GB" sz="8000" smtClean="0">
              <a:solidFill>
                <a:schemeClr val="bg1"/>
              </a:solidFill>
              <a:latin typeface="Sansation Light"/>
            </a:endParaRPr>
          </a:p>
        </p:txBody>
      </p:sp>
      <p:sp>
        <p:nvSpPr>
          <p:cNvPr id="20484" name="Title 1"/>
          <p:cNvSpPr txBox="1">
            <a:spLocks/>
          </p:cNvSpPr>
          <p:nvPr/>
        </p:nvSpPr>
        <p:spPr bwMode="auto">
          <a:xfrm>
            <a:off x="566738" y="3143250"/>
            <a:ext cx="8229600" cy="1143000"/>
          </a:xfrm>
          <a:prstGeom prst="rect">
            <a:avLst/>
          </a:prstGeom>
          <a:noFill/>
          <a:ln w="9525">
            <a:noFill/>
            <a:miter lim="800000"/>
            <a:headEnd/>
            <a:tailEnd/>
          </a:ln>
        </p:spPr>
        <p:txBody>
          <a:bodyPr anchor="ctr"/>
          <a:lstStyle/>
          <a:p>
            <a:pPr algn="ctr">
              <a:lnSpc>
                <a:spcPct val="115000"/>
              </a:lnSpc>
              <a:spcAft>
                <a:spcPts val="1000"/>
              </a:spcAft>
            </a:pPr>
            <a:r>
              <a:rPr lang="id-ID" sz="4800">
                <a:solidFill>
                  <a:srgbClr val="FFC000"/>
                </a:solidFill>
                <a:latin typeface="Sansation Light"/>
              </a:rPr>
              <a:t>selama ini</a:t>
            </a:r>
            <a:endParaRPr lang="en-GB" sz="4800">
              <a:solidFill>
                <a:srgbClr val="FFC000"/>
              </a:solidFill>
              <a:latin typeface="Sansation Ligh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7171" name="Title 1"/>
          <p:cNvSpPr>
            <a:spLocks noGrp="1"/>
          </p:cNvSpPr>
          <p:nvPr>
            <p:ph type="title"/>
          </p:nvPr>
        </p:nvSpPr>
        <p:spPr>
          <a:xfrm>
            <a:off x="468313" y="2573338"/>
            <a:ext cx="8229600" cy="1143000"/>
          </a:xfrm>
        </p:spPr>
        <p:txBody>
          <a:bodyPr rtlCol="0">
            <a:normAutofit fontScale="90000"/>
          </a:bodyPr>
          <a:lstStyle/>
          <a:p>
            <a:pPr eaLnBrk="1" fontAlgn="auto" hangingPunct="1">
              <a:lnSpc>
                <a:spcPct val="115000"/>
              </a:lnSpc>
              <a:spcAft>
                <a:spcPts val="1000"/>
              </a:spcAft>
              <a:defRPr/>
            </a:pPr>
            <a:r>
              <a:rPr lang="id-ID" dirty="0" smtClean="0">
                <a:solidFill>
                  <a:srgbClr val="FFC000"/>
                </a:solidFill>
                <a:latin typeface="Sansation Light"/>
                <a:ea typeface="Calibri" pitchFamily="34" charset="0"/>
                <a:cs typeface="Times New Roman" pitchFamily="18" charset="0"/>
              </a:rPr>
              <a:t>Kenyataan </a:t>
            </a:r>
            <a:r>
              <a:rPr lang="en-US" dirty="0" err="1" smtClean="0">
                <a:solidFill>
                  <a:srgbClr val="FFC000"/>
                </a:solidFill>
                <a:latin typeface="Sansation Light"/>
                <a:ea typeface="Calibri" pitchFamily="34" charset="0"/>
                <a:cs typeface="Times New Roman" pitchFamily="18" charset="0"/>
              </a:rPr>
              <a:t>Empirik</a:t>
            </a:r>
            <a:r>
              <a:rPr lang="en-US" dirty="0" smtClean="0">
                <a:solidFill>
                  <a:srgbClr val="FFC000"/>
                </a:solidFill>
                <a:latin typeface="Sansation Light"/>
                <a:ea typeface="Calibri" pitchFamily="34" charset="0"/>
                <a:cs typeface="Times New Roman" pitchFamily="18" charset="0"/>
              </a:rPr>
              <a:t> </a:t>
            </a:r>
            <a:r>
              <a:rPr lang="en-US" dirty="0" smtClean="0">
                <a:solidFill>
                  <a:schemeClr val="bg1"/>
                </a:solidFill>
                <a:latin typeface="Eras Demi ITC" pitchFamily="34" charset="0"/>
                <a:ea typeface="Calibri" pitchFamily="34" charset="0"/>
                <a:cs typeface="Times New Roman" pitchFamily="18" charset="0"/>
              </a:rPr>
              <a:t/>
            </a:r>
            <a:br>
              <a:rPr lang="en-US" dirty="0" smtClean="0">
                <a:solidFill>
                  <a:schemeClr val="bg1"/>
                </a:solidFill>
                <a:latin typeface="Eras Demi ITC" pitchFamily="34" charset="0"/>
                <a:ea typeface="Calibri" pitchFamily="34" charset="0"/>
                <a:cs typeface="Times New Roman" pitchFamily="18" charset="0"/>
              </a:rPr>
            </a:br>
            <a:r>
              <a:rPr lang="en-US" sz="3100" dirty="0" err="1" smtClean="0">
                <a:solidFill>
                  <a:schemeClr val="bg1"/>
                </a:solidFill>
                <a:latin typeface="Sansation Light"/>
                <a:ea typeface="Calibri" pitchFamily="34" charset="0"/>
                <a:cs typeface="Times New Roman" pitchFamily="18" charset="0"/>
              </a:rPr>
              <a:t>Daftar</a:t>
            </a:r>
            <a:r>
              <a:rPr lang="en-US" sz="3100" dirty="0" smtClean="0">
                <a:solidFill>
                  <a:schemeClr val="bg1"/>
                </a:solidFill>
                <a:latin typeface="Sansation Light"/>
                <a:ea typeface="Calibri" pitchFamily="34" charset="0"/>
                <a:cs typeface="Times New Roman" pitchFamily="18" charset="0"/>
              </a:rPr>
              <a:t> </a:t>
            </a:r>
            <a:r>
              <a:rPr lang="en-US" sz="3100" dirty="0" err="1" smtClean="0">
                <a:solidFill>
                  <a:schemeClr val="bg1"/>
                </a:solidFill>
                <a:latin typeface="Sansation Light"/>
                <a:ea typeface="Calibri" pitchFamily="34" charset="0"/>
                <a:cs typeface="Times New Roman" pitchFamily="18" charset="0"/>
              </a:rPr>
              <a:t>Penilaian</a:t>
            </a:r>
            <a:r>
              <a:rPr lang="en-US" sz="3100" dirty="0" smtClean="0">
                <a:solidFill>
                  <a:schemeClr val="bg1"/>
                </a:solidFill>
                <a:latin typeface="Sansation Light"/>
                <a:ea typeface="Calibri" pitchFamily="34" charset="0"/>
                <a:cs typeface="Times New Roman" pitchFamily="18" charset="0"/>
              </a:rPr>
              <a:t> </a:t>
            </a:r>
            <a:r>
              <a:rPr lang="en-US" sz="3100" dirty="0" err="1" smtClean="0">
                <a:solidFill>
                  <a:schemeClr val="bg1"/>
                </a:solidFill>
                <a:latin typeface="Sansation Light"/>
                <a:ea typeface="Calibri" pitchFamily="34" charset="0"/>
                <a:cs typeface="Times New Roman" pitchFamily="18" charset="0"/>
              </a:rPr>
              <a:t>Pelaksanaan</a:t>
            </a:r>
            <a:r>
              <a:rPr lang="en-US" sz="3100" dirty="0" smtClean="0">
                <a:solidFill>
                  <a:schemeClr val="bg1"/>
                </a:solidFill>
                <a:latin typeface="Sansation Light"/>
                <a:ea typeface="Calibri" pitchFamily="34" charset="0"/>
                <a:cs typeface="Times New Roman" pitchFamily="18" charset="0"/>
              </a:rPr>
              <a:t> </a:t>
            </a:r>
            <a:r>
              <a:rPr lang="en-US" sz="3100" dirty="0" err="1" smtClean="0">
                <a:solidFill>
                  <a:schemeClr val="bg1"/>
                </a:solidFill>
                <a:latin typeface="Sansation Light"/>
                <a:ea typeface="Calibri" pitchFamily="34" charset="0"/>
                <a:cs typeface="Times New Roman" pitchFamily="18" charset="0"/>
              </a:rPr>
              <a:t>Pekerjaan</a:t>
            </a:r>
            <a:r>
              <a:rPr lang="en-US" sz="3100" dirty="0" smtClean="0">
                <a:solidFill>
                  <a:schemeClr val="bg1"/>
                </a:solidFill>
                <a:latin typeface="Sansation Light"/>
                <a:ea typeface="Calibri" pitchFamily="34" charset="0"/>
                <a:cs typeface="Times New Roman" pitchFamily="18" charset="0"/>
              </a:rPr>
              <a:t> </a:t>
            </a:r>
            <a:endParaRPr lang="en-GB" sz="3100" dirty="0" smtClean="0">
              <a:solidFill>
                <a:schemeClr val="bg1"/>
              </a:solidFill>
              <a:latin typeface="Sansation Light"/>
              <a:ea typeface="Calibri" pitchFamily="34" charset="0"/>
              <a:cs typeface="Times New Roman" pitchFamily="18" charset="0"/>
            </a:endParaRPr>
          </a:p>
        </p:txBody>
      </p:sp>
      <p:sp>
        <p:nvSpPr>
          <p:cNvPr id="21508" name="Title 1"/>
          <p:cNvSpPr txBox="1">
            <a:spLocks/>
          </p:cNvSpPr>
          <p:nvPr/>
        </p:nvSpPr>
        <p:spPr bwMode="auto">
          <a:xfrm>
            <a:off x="500063" y="3429000"/>
            <a:ext cx="8229600" cy="1143000"/>
          </a:xfrm>
          <a:prstGeom prst="rect">
            <a:avLst/>
          </a:prstGeom>
          <a:noFill/>
          <a:ln w="9525">
            <a:noFill/>
            <a:miter lim="800000"/>
            <a:headEnd/>
            <a:tailEnd/>
          </a:ln>
        </p:spPr>
        <p:txBody>
          <a:bodyPr anchor="ctr"/>
          <a:lstStyle/>
          <a:p>
            <a:pPr algn="ctr">
              <a:lnSpc>
                <a:spcPct val="115000"/>
              </a:lnSpc>
              <a:spcAft>
                <a:spcPts val="1000"/>
              </a:spcAft>
            </a:pPr>
            <a:r>
              <a:rPr lang="en-US" sz="7200">
                <a:solidFill>
                  <a:srgbClr val="FFC000"/>
                </a:solidFill>
                <a:latin typeface="Sansation Light"/>
              </a:rPr>
              <a:t>DP-3</a:t>
            </a:r>
            <a:endParaRPr lang="en-GB" sz="7200">
              <a:solidFill>
                <a:srgbClr val="FFC000"/>
              </a:solidFill>
              <a:latin typeface="Sansation Light"/>
            </a:endParaRPr>
          </a:p>
        </p:txBody>
      </p:sp>
      <p:sp>
        <p:nvSpPr>
          <p:cNvPr id="5" name="Title 1"/>
          <p:cNvSpPr txBox="1">
            <a:spLocks/>
          </p:cNvSpPr>
          <p:nvPr/>
        </p:nvSpPr>
        <p:spPr bwMode="auto">
          <a:xfrm>
            <a:off x="620713" y="4572000"/>
            <a:ext cx="8229600" cy="785813"/>
          </a:xfrm>
          <a:prstGeom prst="rect">
            <a:avLst/>
          </a:prstGeom>
          <a:noFill/>
          <a:ln w="9525">
            <a:noFill/>
            <a:miter lim="800000"/>
            <a:headEnd/>
            <a:tailEnd/>
          </a:ln>
        </p:spPr>
        <p:txBody>
          <a:bodyPr anchor="ctr">
            <a:normAutofit fontScale="90000" lnSpcReduction="10000"/>
          </a:bodyPr>
          <a:lstStyle/>
          <a:p>
            <a:pPr algn="ctr" fontAlgn="auto">
              <a:lnSpc>
                <a:spcPct val="115000"/>
              </a:lnSpc>
              <a:spcAft>
                <a:spcPts val="1000"/>
              </a:spcAft>
              <a:defRPr/>
            </a:pPr>
            <a:r>
              <a:rPr lang="id-ID" sz="4400" dirty="0">
                <a:solidFill>
                  <a:schemeClr val="bg1"/>
                </a:solidFill>
                <a:latin typeface="Sansation Light"/>
                <a:ea typeface="Calibri" pitchFamily="34" charset="0"/>
                <a:cs typeface="Times New Roman" pitchFamily="18" charset="0"/>
              </a:rPr>
              <a:t>menunjukkan:</a:t>
            </a:r>
            <a:endParaRPr lang="en-GB" sz="3100" dirty="0">
              <a:solidFill>
                <a:schemeClr val="bg1"/>
              </a:solidFill>
              <a:latin typeface="Sansation Ligh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1</a:t>
            </a:r>
            <a:endParaRPr lang="id-ID" sz="32000" dirty="0">
              <a:solidFill>
                <a:schemeClr val="bg1">
                  <a:lumMod val="50000"/>
                </a:schemeClr>
              </a:solidFill>
              <a:latin typeface="Gloucester MT Extra Condensed" pitchFamily="18" charset="0"/>
              <a:cs typeface="+mn-cs"/>
            </a:endParaRPr>
          </a:p>
        </p:txBody>
      </p:sp>
      <p:sp>
        <p:nvSpPr>
          <p:cNvPr id="22531" name="TextBox 4"/>
          <p:cNvSpPr txBox="1">
            <a:spLocks noChangeArrowheads="1"/>
          </p:cNvSpPr>
          <p:nvPr/>
        </p:nvSpPr>
        <p:spPr bwMode="auto">
          <a:xfrm>
            <a:off x="0" y="2816225"/>
            <a:ext cx="9144000" cy="522288"/>
          </a:xfrm>
          <a:prstGeom prst="rect">
            <a:avLst/>
          </a:prstGeom>
          <a:noFill/>
          <a:ln w="9525">
            <a:noFill/>
            <a:miter lim="800000"/>
            <a:headEnd/>
            <a:tailEnd/>
          </a:ln>
        </p:spPr>
        <p:txBody>
          <a:bodyPr>
            <a:spAutoFit/>
          </a:bodyPr>
          <a:lstStyle/>
          <a:p>
            <a:pPr algn="ctr"/>
            <a:r>
              <a:rPr lang="en-US" sz="2800">
                <a:solidFill>
                  <a:schemeClr val="bg1"/>
                </a:solidFill>
                <a:latin typeface="Eras Demi ITC" pitchFamily="34" charset="0"/>
              </a:rPr>
              <a:t>terjebak dalam proses </a:t>
            </a:r>
            <a:endParaRPr lang="id-ID" sz="2800">
              <a:solidFill>
                <a:schemeClr val="bg1"/>
              </a:solidFill>
              <a:latin typeface="Eras Demi ITC" pitchFamily="34" charset="0"/>
            </a:endParaRPr>
          </a:p>
        </p:txBody>
      </p:sp>
      <p:sp>
        <p:nvSpPr>
          <p:cNvPr id="8" name="TextBox 7"/>
          <p:cNvSpPr txBox="1"/>
          <p:nvPr/>
        </p:nvSpPr>
        <p:spPr>
          <a:xfrm>
            <a:off x="26988" y="3249613"/>
            <a:ext cx="9144000" cy="1200150"/>
          </a:xfrm>
          <a:prstGeom prst="rect">
            <a:avLst/>
          </a:prstGeom>
          <a:noFill/>
        </p:spPr>
        <p:txBody>
          <a:bodyPr>
            <a:spAutoFit/>
          </a:bodyPr>
          <a:lstStyle/>
          <a:p>
            <a:pPr algn="ctr" fontAlgn="auto">
              <a:spcBef>
                <a:spcPts val="0"/>
              </a:spcBef>
              <a:spcAft>
                <a:spcPts val="0"/>
              </a:spcAft>
              <a:defRPr/>
            </a:pPr>
            <a:r>
              <a:rPr lang="en-US" sz="7200" dirty="0" err="1">
                <a:solidFill>
                  <a:srgbClr val="FFC000"/>
                </a:solidFill>
                <a:effectLst>
                  <a:outerShdw blurRad="50800" dist="38100" dir="2700000" algn="tl" rotWithShape="0">
                    <a:prstClr val="black">
                      <a:alpha val="40000"/>
                    </a:prstClr>
                  </a:outerShdw>
                </a:effectLst>
                <a:latin typeface="BankGothic Md BT" pitchFamily="34" charset="0"/>
                <a:cs typeface="+mn-cs"/>
              </a:rPr>
              <a:t>Formalitas</a:t>
            </a:r>
            <a:r>
              <a:rPr lang="en-US" sz="7200" dirty="0">
                <a:solidFill>
                  <a:srgbClr val="FFC000"/>
                </a:solidFill>
                <a:effectLst>
                  <a:outerShdw blurRad="50800" dist="38100" dir="2700000" algn="tl" rotWithShape="0">
                    <a:prstClr val="black">
                      <a:alpha val="40000"/>
                    </a:prstClr>
                  </a:outerShdw>
                </a:effectLst>
                <a:latin typeface="BankGothic Md BT" pitchFamily="34" charset="0"/>
                <a:cs typeface="+mn-cs"/>
              </a:rPr>
              <a:t> </a:t>
            </a:r>
            <a:endParaRPr lang="id-ID" sz="7200"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2</a:t>
            </a:r>
            <a:endParaRPr lang="id-ID" sz="32000" dirty="0">
              <a:solidFill>
                <a:schemeClr val="bg1">
                  <a:lumMod val="50000"/>
                </a:schemeClr>
              </a:solidFill>
              <a:latin typeface="Gloucester MT Extra Condensed" pitchFamily="18" charset="0"/>
              <a:cs typeface="+mn-cs"/>
            </a:endParaRPr>
          </a:p>
        </p:txBody>
      </p:sp>
      <p:sp>
        <p:nvSpPr>
          <p:cNvPr id="23555" name="TextBox 4"/>
          <p:cNvSpPr txBox="1">
            <a:spLocks noChangeArrowheads="1"/>
          </p:cNvSpPr>
          <p:nvPr/>
        </p:nvSpPr>
        <p:spPr bwMode="auto">
          <a:xfrm>
            <a:off x="0" y="2573338"/>
            <a:ext cx="9144000" cy="400050"/>
          </a:xfrm>
          <a:prstGeom prst="rect">
            <a:avLst/>
          </a:prstGeom>
          <a:noFill/>
          <a:ln w="9525">
            <a:noFill/>
            <a:miter lim="800000"/>
            <a:headEnd/>
            <a:tailEnd/>
          </a:ln>
        </p:spPr>
        <p:txBody>
          <a:bodyPr>
            <a:spAutoFit/>
          </a:bodyPr>
          <a:lstStyle/>
          <a:p>
            <a:pPr algn="ctr"/>
            <a:r>
              <a:rPr lang="en-US" sz="2000">
                <a:solidFill>
                  <a:schemeClr val="bg1"/>
                </a:solidFill>
                <a:latin typeface="Sansation Light"/>
              </a:rPr>
              <a:t>Secara substantif tidak dapat digunakan sebagai</a:t>
            </a:r>
            <a:endParaRPr lang="id-ID" sz="2000">
              <a:solidFill>
                <a:schemeClr val="bg1"/>
              </a:solidFill>
              <a:latin typeface="Sansation Light"/>
            </a:endParaRPr>
          </a:p>
        </p:txBody>
      </p:sp>
      <p:sp>
        <p:nvSpPr>
          <p:cNvPr id="8" name="TextBox 7"/>
          <p:cNvSpPr txBox="1"/>
          <p:nvPr/>
        </p:nvSpPr>
        <p:spPr>
          <a:xfrm>
            <a:off x="26988" y="2889250"/>
            <a:ext cx="9144000" cy="1200150"/>
          </a:xfrm>
          <a:prstGeom prst="rect">
            <a:avLst/>
          </a:prstGeom>
          <a:noFill/>
        </p:spPr>
        <p:txBody>
          <a:bodyPr>
            <a:spAutoFit/>
          </a:bodyPr>
          <a:lstStyle/>
          <a:p>
            <a:pPr algn="ctr" fontAlgn="auto">
              <a:spcBef>
                <a:spcPts val="0"/>
              </a:spcBef>
              <a:spcAft>
                <a:spcPts val="0"/>
              </a:spcAft>
              <a:defRPr/>
            </a:pPr>
            <a:r>
              <a:rPr lang="en-US" sz="3600" dirty="0" err="1">
                <a:solidFill>
                  <a:srgbClr val="FFC000"/>
                </a:solidFill>
                <a:effectLst>
                  <a:outerShdw blurRad="50800" dist="38100" dir="2700000" algn="tl" rotWithShape="0">
                    <a:prstClr val="black">
                      <a:alpha val="40000"/>
                    </a:prstClr>
                  </a:outerShdw>
                </a:effectLst>
                <a:latin typeface="BankGothic Md BT" pitchFamily="34" charset="0"/>
                <a:cs typeface="+mn-cs"/>
              </a:rPr>
              <a:t>Penilaian</a:t>
            </a:r>
            <a:r>
              <a:rPr lang="en-US" sz="3600" dirty="0">
                <a:solidFill>
                  <a:srgbClr val="FFC000"/>
                </a:solidFill>
                <a:effectLst>
                  <a:outerShdw blurRad="50800" dist="38100" dir="2700000" algn="tl" rotWithShape="0">
                    <a:prstClr val="black">
                      <a:alpha val="40000"/>
                    </a:prstClr>
                  </a:outerShdw>
                </a:effectLst>
                <a:latin typeface="BankGothic Md BT" pitchFamily="34" charset="0"/>
                <a:cs typeface="+mn-cs"/>
              </a:rPr>
              <a:t> &amp; </a:t>
            </a:r>
            <a:r>
              <a:rPr lang="en-US" sz="3600" dirty="0" err="1">
                <a:solidFill>
                  <a:srgbClr val="FFC000"/>
                </a:solidFill>
                <a:effectLst>
                  <a:outerShdw blurRad="50800" dist="38100" dir="2700000" algn="tl" rotWithShape="0">
                    <a:prstClr val="black">
                      <a:alpha val="40000"/>
                    </a:prstClr>
                  </a:outerShdw>
                </a:effectLst>
                <a:latin typeface="BankGothic Md BT" pitchFamily="34" charset="0"/>
                <a:cs typeface="+mn-cs"/>
              </a:rPr>
              <a:t>pengukuran</a:t>
            </a:r>
            <a:r>
              <a:rPr lang="en-US" sz="3600" dirty="0">
                <a:solidFill>
                  <a:srgbClr val="FFC000"/>
                </a:solidFill>
                <a:effectLst>
                  <a:outerShdw blurRad="50800" dist="38100" dir="2700000" algn="tl" rotWithShape="0">
                    <a:prstClr val="black">
                      <a:alpha val="40000"/>
                    </a:prstClr>
                  </a:outerShdw>
                </a:effectLst>
                <a:latin typeface="BankGothic Md BT" pitchFamily="34" charset="0"/>
                <a:cs typeface="+mn-cs"/>
              </a:rPr>
              <a:t> </a:t>
            </a:r>
            <a:r>
              <a:rPr lang="en-US" sz="3600" dirty="0" err="1">
                <a:solidFill>
                  <a:srgbClr val="FFC000"/>
                </a:solidFill>
                <a:effectLst>
                  <a:outerShdw blurRad="50800" dist="38100" dir="2700000" algn="tl" rotWithShape="0">
                    <a:prstClr val="black">
                      <a:alpha val="40000"/>
                    </a:prstClr>
                  </a:outerShdw>
                </a:effectLst>
                <a:latin typeface="BankGothic Md BT" pitchFamily="34" charset="0"/>
                <a:cs typeface="+mn-cs"/>
              </a:rPr>
              <a:t>produkivitas</a:t>
            </a:r>
            <a:r>
              <a:rPr lang="en-US" sz="3600" dirty="0">
                <a:solidFill>
                  <a:srgbClr val="FFC000"/>
                </a:solidFill>
                <a:effectLst>
                  <a:outerShdw blurRad="50800" dist="38100" dir="2700000" algn="tl" rotWithShape="0">
                    <a:prstClr val="black">
                      <a:alpha val="40000"/>
                    </a:prstClr>
                  </a:outerShdw>
                </a:effectLst>
                <a:latin typeface="BankGothic Md BT" pitchFamily="34" charset="0"/>
                <a:cs typeface="+mn-cs"/>
              </a:rPr>
              <a:t>/</a:t>
            </a:r>
            <a:r>
              <a:rPr lang="en-US" sz="3600" dirty="0" err="1">
                <a:solidFill>
                  <a:srgbClr val="FFC000"/>
                </a:solidFill>
                <a:effectLst>
                  <a:outerShdw blurRad="50800" dist="38100" dir="2700000" algn="tl" rotWithShape="0">
                    <a:prstClr val="black">
                      <a:alpha val="40000"/>
                    </a:prstClr>
                  </a:outerShdw>
                </a:effectLst>
                <a:latin typeface="BankGothic Md BT" pitchFamily="34" charset="0"/>
                <a:cs typeface="+mn-cs"/>
              </a:rPr>
              <a:t>kontribusi</a:t>
            </a:r>
            <a:r>
              <a:rPr lang="en-US" sz="3600" dirty="0">
                <a:solidFill>
                  <a:srgbClr val="FFC000"/>
                </a:solidFill>
                <a:effectLst>
                  <a:outerShdw blurRad="50800" dist="38100" dir="2700000" algn="tl" rotWithShape="0">
                    <a:prstClr val="black">
                      <a:alpha val="40000"/>
                    </a:prstClr>
                  </a:outerShdw>
                </a:effectLst>
                <a:latin typeface="BankGothic Md BT" pitchFamily="34" charset="0"/>
                <a:cs typeface="+mn-cs"/>
              </a:rPr>
              <a:t> </a:t>
            </a:r>
            <a:r>
              <a:rPr lang="en-US" sz="3600" dirty="0" err="1">
                <a:solidFill>
                  <a:srgbClr val="FFC000"/>
                </a:solidFill>
                <a:effectLst>
                  <a:outerShdw blurRad="50800" dist="38100" dir="2700000" algn="tl" rotWithShape="0">
                    <a:prstClr val="black">
                      <a:alpha val="40000"/>
                    </a:prstClr>
                  </a:outerShdw>
                </a:effectLst>
                <a:latin typeface="BankGothic Md BT" pitchFamily="34" charset="0"/>
                <a:cs typeface="+mn-cs"/>
              </a:rPr>
              <a:t>pns</a:t>
            </a:r>
            <a:endParaRPr lang="id-ID" sz="3600"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3557" name="TextBox 4"/>
          <p:cNvSpPr txBox="1">
            <a:spLocks noChangeArrowheads="1"/>
          </p:cNvSpPr>
          <p:nvPr/>
        </p:nvSpPr>
        <p:spPr bwMode="auto">
          <a:xfrm>
            <a:off x="26988" y="4059238"/>
            <a:ext cx="914400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rPr>
              <a:t>bagi organisasi</a:t>
            </a:r>
            <a:endParaRPr lang="id-ID" sz="24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4099" name="Title 1"/>
          <p:cNvSpPr>
            <a:spLocks noGrp="1"/>
          </p:cNvSpPr>
          <p:nvPr>
            <p:ph type="title"/>
          </p:nvPr>
        </p:nvSpPr>
        <p:spPr>
          <a:xfrm>
            <a:off x="468313" y="2924944"/>
            <a:ext cx="8229600" cy="2664296"/>
          </a:xfrm>
        </p:spPr>
        <p:txBody>
          <a:bodyPr/>
          <a:lstStyle/>
          <a:p>
            <a:pPr eaLnBrk="1" hangingPunct="1">
              <a:lnSpc>
                <a:spcPct val="115000"/>
              </a:lnSpc>
              <a:spcAft>
                <a:spcPts val="1000"/>
              </a:spcAft>
            </a:pPr>
            <a:r>
              <a:rPr lang="en-US" sz="6000" dirty="0" err="1" smtClean="0">
                <a:solidFill>
                  <a:schemeClr val="bg1"/>
                </a:solidFill>
                <a:latin typeface="Sansation Light"/>
              </a:rPr>
              <a:t>Perkenalan</a:t>
            </a:r>
            <a:r>
              <a:rPr lang="id-ID" sz="6000" dirty="0" smtClean="0">
                <a:solidFill>
                  <a:schemeClr val="bg1"/>
                </a:solidFill>
                <a:latin typeface="Sansation Light"/>
              </a:rPr>
              <a:t/>
            </a:r>
            <a:br>
              <a:rPr lang="id-ID" sz="6000" dirty="0" smtClean="0">
                <a:solidFill>
                  <a:schemeClr val="bg1"/>
                </a:solidFill>
                <a:latin typeface="Sansation Light"/>
              </a:rPr>
            </a:br>
            <a:r>
              <a:rPr lang="id-ID" sz="6000" dirty="0" smtClean="0">
                <a:solidFill>
                  <a:schemeClr val="bg1"/>
                </a:solidFill>
                <a:latin typeface="Sansation Light"/>
              </a:rPr>
              <a:t/>
            </a:r>
            <a:br>
              <a:rPr lang="id-ID" sz="6000" dirty="0" smtClean="0">
                <a:solidFill>
                  <a:schemeClr val="bg1"/>
                </a:solidFill>
                <a:latin typeface="Sansation Light"/>
              </a:rPr>
            </a:br>
            <a:r>
              <a:rPr lang="id-ID" sz="6000" dirty="0" smtClean="0">
                <a:solidFill>
                  <a:schemeClr val="bg1"/>
                </a:solidFill>
                <a:latin typeface="Sansation Light"/>
              </a:rPr>
              <a:t/>
            </a:r>
            <a:br>
              <a:rPr lang="id-ID" sz="6000" dirty="0" smtClean="0">
                <a:solidFill>
                  <a:schemeClr val="bg1"/>
                </a:solidFill>
                <a:latin typeface="Sansation Light"/>
              </a:rPr>
            </a:br>
            <a:r>
              <a:rPr lang="id-ID" sz="2400" dirty="0" smtClean="0">
                <a:solidFill>
                  <a:srgbClr val="FFFFFF"/>
                </a:solidFill>
                <a:latin typeface="Sansation Light"/>
              </a:rPr>
              <a:t>Tego Sudarto, S.E., M.M.</a:t>
            </a:r>
            <a:br>
              <a:rPr lang="id-ID" sz="2400" dirty="0" smtClean="0">
                <a:solidFill>
                  <a:srgbClr val="FFFFFF"/>
                </a:solidFill>
                <a:latin typeface="Sansation Light"/>
              </a:rPr>
            </a:br>
            <a:r>
              <a:rPr lang="id-ID" sz="2400" dirty="0" smtClean="0">
                <a:solidFill>
                  <a:srgbClr val="FFFFFF"/>
                </a:solidFill>
                <a:latin typeface="Sansation Light"/>
              </a:rPr>
              <a:t>Analis Kompetensi &amp; Kualifikasi Ketenagaan</a:t>
            </a:r>
            <a:br>
              <a:rPr lang="id-ID" sz="2400" dirty="0" smtClean="0">
                <a:solidFill>
                  <a:srgbClr val="FFFFFF"/>
                </a:solidFill>
                <a:latin typeface="Sansation Light"/>
              </a:rPr>
            </a:br>
            <a:r>
              <a:rPr lang="id-ID" sz="2400" dirty="0" smtClean="0">
                <a:solidFill>
                  <a:srgbClr val="FFFFFF"/>
                </a:solidFill>
                <a:latin typeface="Sansation Light"/>
              </a:rPr>
              <a:t>Kopertis Wilayah V</a:t>
            </a:r>
            <a:r>
              <a:rPr lang="en-US" sz="9600" dirty="0" smtClean="0">
                <a:solidFill>
                  <a:srgbClr val="FFC000"/>
                </a:solidFill>
                <a:latin typeface="Sansation Light"/>
              </a:rPr>
              <a:t/>
            </a:r>
            <a:br>
              <a:rPr lang="en-US" sz="9600" dirty="0" smtClean="0">
                <a:solidFill>
                  <a:srgbClr val="FFC000"/>
                </a:solidFill>
                <a:latin typeface="Sansation Light"/>
              </a:rPr>
            </a:br>
            <a:endParaRPr lang="en-GB" sz="9600" dirty="0" smtClean="0">
              <a:solidFill>
                <a:schemeClr val="bg1"/>
              </a:solidFill>
              <a:latin typeface="Sansation Ligh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31750"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3</a:t>
            </a:r>
            <a:endParaRPr lang="id-ID" sz="32000" dirty="0">
              <a:solidFill>
                <a:schemeClr val="bg1">
                  <a:lumMod val="50000"/>
                </a:schemeClr>
              </a:solidFill>
              <a:latin typeface="Gloucester MT Extra Condensed" pitchFamily="18" charset="0"/>
              <a:cs typeface="+mn-cs"/>
            </a:endParaRPr>
          </a:p>
        </p:txBody>
      </p:sp>
      <p:sp>
        <p:nvSpPr>
          <p:cNvPr id="24579" name="TextBox 4"/>
          <p:cNvSpPr txBox="1">
            <a:spLocks noChangeArrowheads="1"/>
          </p:cNvSpPr>
          <p:nvPr/>
        </p:nvSpPr>
        <p:spPr bwMode="auto">
          <a:xfrm>
            <a:off x="0" y="2573338"/>
            <a:ext cx="914400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rPr>
              <a:t>lebih berorientasi penilaian</a:t>
            </a:r>
            <a:endParaRPr lang="id-ID" sz="2400">
              <a:solidFill>
                <a:schemeClr val="bg1"/>
              </a:solidFill>
              <a:latin typeface="Sansation Light"/>
            </a:endParaRPr>
          </a:p>
        </p:txBody>
      </p:sp>
      <p:sp>
        <p:nvSpPr>
          <p:cNvPr id="8" name="TextBox 7"/>
          <p:cNvSpPr txBox="1"/>
          <p:nvPr/>
        </p:nvSpPr>
        <p:spPr>
          <a:xfrm>
            <a:off x="26988" y="2933700"/>
            <a:ext cx="9144000" cy="646113"/>
          </a:xfrm>
          <a:prstGeom prst="rect">
            <a:avLst/>
          </a:prstGeom>
          <a:noFill/>
        </p:spPr>
        <p:txBody>
          <a:bodyPr>
            <a:spAutoFit/>
          </a:bodyPr>
          <a:lstStyle/>
          <a:p>
            <a:pPr algn="ctr" fontAlgn="auto">
              <a:spcBef>
                <a:spcPts val="0"/>
              </a:spcBef>
              <a:spcAft>
                <a:spcPts val="0"/>
              </a:spcAft>
              <a:defRPr/>
            </a:pP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personality </a:t>
            </a:r>
            <a:r>
              <a:rPr lang="en-US" sz="3600" dirty="0">
                <a:solidFill>
                  <a:srgbClr val="FFC000"/>
                </a:solidFill>
                <a:effectLst>
                  <a:outerShdw blurRad="50800" dist="38100" dir="2700000" algn="tl" rotWithShape="0">
                    <a:prstClr val="black">
                      <a:alpha val="40000"/>
                    </a:prstClr>
                  </a:outerShdw>
                </a:effectLst>
                <a:latin typeface="BankGothic Md BT" pitchFamily="34" charset="0"/>
                <a:cs typeface="+mn-cs"/>
              </a:rPr>
              <a:t>&amp; </a:t>
            </a: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behavior</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4581" name="TextBox 4"/>
          <p:cNvSpPr txBox="1">
            <a:spLocks noChangeArrowheads="1"/>
          </p:cNvSpPr>
          <p:nvPr/>
        </p:nvSpPr>
        <p:spPr bwMode="auto">
          <a:xfrm>
            <a:off x="26988" y="3519488"/>
            <a:ext cx="914400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rPr>
              <a:t>fokus pembentukan karakter individu</a:t>
            </a:r>
            <a:endParaRPr lang="id-ID" sz="2400">
              <a:solidFill>
                <a:schemeClr val="bg1"/>
              </a:solidFill>
              <a:latin typeface="Sansation Light"/>
            </a:endParaRPr>
          </a:p>
        </p:txBody>
      </p:sp>
      <p:sp>
        <p:nvSpPr>
          <p:cNvPr id="6" name="TextBox 5"/>
          <p:cNvSpPr txBox="1"/>
          <p:nvPr/>
        </p:nvSpPr>
        <p:spPr>
          <a:xfrm>
            <a:off x="784225" y="3968750"/>
            <a:ext cx="9144000"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kinerja</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4583" name="TextBox 6"/>
          <p:cNvSpPr txBox="1">
            <a:spLocks noChangeArrowheads="1"/>
          </p:cNvSpPr>
          <p:nvPr/>
        </p:nvSpPr>
        <p:spPr bwMode="auto">
          <a:xfrm>
            <a:off x="649288" y="4103688"/>
            <a:ext cx="563245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rPr>
              <a:t>belum pada </a:t>
            </a:r>
            <a:endParaRPr lang="id-ID" sz="24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31750"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4</a:t>
            </a:r>
            <a:endParaRPr lang="id-ID" sz="32000" dirty="0">
              <a:solidFill>
                <a:schemeClr val="bg1">
                  <a:lumMod val="50000"/>
                </a:schemeClr>
              </a:solidFill>
              <a:latin typeface="Gloucester MT Extra Condensed" pitchFamily="18" charset="0"/>
              <a:cs typeface="+mn-cs"/>
            </a:endParaRPr>
          </a:p>
        </p:txBody>
      </p:sp>
      <p:sp>
        <p:nvSpPr>
          <p:cNvPr id="25603" name="TextBox 4"/>
          <p:cNvSpPr txBox="1">
            <a:spLocks noChangeArrowheads="1"/>
          </p:cNvSpPr>
          <p:nvPr/>
        </p:nvSpPr>
        <p:spPr bwMode="auto">
          <a:xfrm>
            <a:off x="0" y="2349500"/>
            <a:ext cx="9144000" cy="646113"/>
          </a:xfrm>
          <a:prstGeom prst="rect">
            <a:avLst/>
          </a:prstGeom>
          <a:noFill/>
          <a:ln w="9525">
            <a:noFill/>
            <a:miter lim="800000"/>
            <a:headEnd/>
            <a:tailEnd/>
          </a:ln>
        </p:spPr>
        <p:txBody>
          <a:bodyPr>
            <a:spAutoFit/>
          </a:bodyPr>
          <a:lstStyle/>
          <a:p>
            <a:pPr algn="ctr"/>
            <a:r>
              <a:rPr lang="en-US" sz="3600">
                <a:solidFill>
                  <a:schemeClr val="bg1"/>
                </a:solidFill>
                <a:latin typeface="Sansation Light"/>
              </a:rPr>
              <a:t>proses penilaian</a:t>
            </a:r>
            <a:endParaRPr lang="id-ID" sz="3600">
              <a:solidFill>
                <a:schemeClr val="bg1"/>
              </a:solidFill>
              <a:latin typeface="Sansation Light"/>
            </a:endParaRPr>
          </a:p>
        </p:txBody>
      </p:sp>
      <p:sp>
        <p:nvSpPr>
          <p:cNvPr id="8" name="TextBox 7"/>
          <p:cNvSpPr txBox="1"/>
          <p:nvPr/>
        </p:nvSpPr>
        <p:spPr>
          <a:xfrm>
            <a:off x="3536950" y="2933700"/>
            <a:ext cx="3556000"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rahasia</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6" name="TextBox 5"/>
          <p:cNvSpPr txBox="1"/>
          <p:nvPr/>
        </p:nvSpPr>
        <p:spPr>
          <a:xfrm>
            <a:off x="784225" y="3338513"/>
            <a:ext cx="9144000" cy="646112"/>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edukatif</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5606" name="TextBox 6"/>
          <p:cNvSpPr txBox="1">
            <a:spLocks noChangeArrowheads="1"/>
          </p:cNvSpPr>
          <p:nvPr/>
        </p:nvSpPr>
        <p:spPr bwMode="auto">
          <a:xfrm>
            <a:off x="873125" y="3384550"/>
            <a:ext cx="5634038" cy="460375"/>
          </a:xfrm>
          <a:prstGeom prst="rect">
            <a:avLst/>
          </a:prstGeom>
          <a:noFill/>
          <a:ln w="9525">
            <a:noFill/>
            <a:miter lim="800000"/>
            <a:headEnd/>
            <a:tailEnd/>
          </a:ln>
        </p:spPr>
        <p:txBody>
          <a:bodyPr>
            <a:spAutoFit/>
          </a:bodyPr>
          <a:lstStyle/>
          <a:p>
            <a:pPr algn="ctr"/>
            <a:r>
              <a:rPr lang="en-US" sz="2400">
                <a:solidFill>
                  <a:schemeClr val="bg1"/>
                </a:solidFill>
                <a:latin typeface="Sansation Light"/>
              </a:rPr>
              <a:t>kurang</a:t>
            </a:r>
            <a:endParaRPr lang="id-ID" sz="2400">
              <a:solidFill>
                <a:schemeClr val="bg1"/>
              </a:solidFill>
              <a:latin typeface="Sansation Light"/>
            </a:endParaRPr>
          </a:p>
        </p:txBody>
      </p:sp>
      <p:sp>
        <p:nvSpPr>
          <p:cNvPr id="10" name="TextBox 9"/>
          <p:cNvSpPr txBox="1"/>
          <p:nvPr/>
        </p:nvSpPr>
        <p:spPr>
          <a:xfrm>
            <a:off x="3762375" y="3833813"/>
            <a:ext cx="3249613" cy="646112"/>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komunikatif</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5608" name="TextBox 12"/>
          <p:cNvSpPr txBox="1">
            <a:spLocks noChangeArrowheads="1"/>
          </p:cNvSpPr>
          <p:nvPr/>
        </p:nvSpPr>
        <p:spPr bwMode="auto">
          <a:xfrm>
            <a:off x="522288" y="3924300"/>
            <a:ext cx="5632450" cy="461963"/>
          </a:xfrm>
          <a:prstGeom prst="rect">
            <a:avLst/>
          </a:prstGeom>
          <a:noFill/>
          <a:ln w="9525">
            <a:noFill/>
            <a:miter lim="800000"/>
            <a:headEnd/>
            <a:tailEnd/>
          </a:ln>
        </p:spPr>
        <p:txBody>
          <a:bodyPr>
            <a:spAutoFit/>
          </a:bodyPr>
          <a:lstStyle/>
          <a:p>
            <a:pPr algn="ctr"/>
            <a:r>
              <a:rPr lang="en-US" sz="2400">
                <a:solidFill>
                  <a:schemeClr val="bg1"/>
                </a:solidFill>
                <a:latin typeface="Sansation Light"/>
              </a:rPr>
              <a:t>kurang</a:t>
            </a:r>
            <a:endParaRPr lang="id-ID" sz="2400">
              <a:solidFill>
                <a:schemeClr val="bg1"/>
              </a:solidFill>
              <a:latin typeface="Sansation Light"/>
            </a:endParaRPr>
          </a:p>
        </p:txBody>
      </p:sp>
      <p:sp>
        <p:nvSpPr>
          <p:cNvPr id="25609" name="TextBox 13"/>
          <p:cNvSpPr txBox="1">
            <a:spLocks noChangeArrowheads="1"/>
          </p:cNvSpPr>
          <p:nvPr/>
        </p:nvSpPr>
        <p:spPr bwMode="auto">
          <a:xfrm>
            <a:off x="2006600" y="3024188"/>
            <a:ext cx="2700338"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rPr>
              <a:t>lebih bersifat</a:t>
            </a:r>
            <a:endParaRPr lang="id-ID" sz="24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0637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5</a:t>
            </a:r>
            <a:endParaRPr lang="id-ID" sz="32000" dirty="0">
              <a:solidFill>
                <a:schemeClr val="bg1">
                  <a:lumMod val="50000"/>
                </a:schemeClr>
              </a:solidFill>
              <a:latin typeface="Gloucester MT Extra Condensed" pitchFamily="18" charset="0"/>
              <a:cs typeface="+mn-cs"/>
            </a:endParaRPr>
          </a:p>
        </p:txBody>
      </p:sp>
      <p:sp>
        <p:nvSpPr>
          <p:cNvPr id="26627" name="TextBox 4"/>
          <p:cNvSpPr txBox="1">
            <a:spLocks noChangeArrowheads="1"/>
          </p:cNvSpPr>
          <p:nvPr/>
        </p:nvSpPr>
        <p:spPr bwMode="auto">
          <a:xfrm>
            <a:off x="0" y="2349500"/>
            <a:ext cx="9144000" cy="646113"/>
          </a:xfrm>
          <a:prstGeom prst="rect">
            <a:avLst/>
          </a:prstGeom>
          <a:noFill/>
          <a:ln w="9525">
            <a:noFill/>
            <a:miter lim="800000"/>
            <a:headEnd/>
            <a:tailEnd/>
          </a:ln>
        </p:spPr>
        <p:txBody>
          <a:bodyPr>
            <a:spAutoFit/>
          </a:bodyPr>
          <a:lstStyle/>
          <a:p>
            <a:pPr algn="ctr"/>
            <a:r>
              <a:rPr lang="en-US" sz="3600">
                <a:solidFill>
                  <a:schemeClr val="bg1"/>
                </a:solidFill>
                <a:latin typeface="Sansation Light"/>
              </a:rPr>
              <a:t>tidak didasarkan</a:t>
            </a:r>
            <a:endParaRPr lang="id-ID" sz="3600">
              <a:solidFill>
                <a:schemeClr val="bg1"/>
              </a:solidFill>
              <a:latin typeface="Sansation Light"/>
            </a:endParaRPr>
          </a:p>
        </p:txBody>
      </p:sp>
      <p:sp>
        <p:nvSpPr>
          <p:cNvPr id="8" name="TextBox 7"/>
          <p:cNvSpPr txBox="1"/>
          <p:nvPr/>
        </p:nvSpPr>
        <p:spPr>
          <a:xfrm>
            <a:off x="2727325" y="2933700"/>
            <a:ext cx="3554413" cy="646113"/>
          </a:xfrm>
          <a:prstGeom prst="rect">
            <a:avLst/>
          </a:prstGeom>
          <a:noFill/>
        </p:spPr>
        <p:txBody>
          <a:bodyPr>
            <a:spAutoFit/>
          </a:bodyPr>
          <a:lstStyle/>
          <a:p>
            <a:pPr algn="ctr" fontAlgn="auto">
              <a:spcBef>
                <a:spcPts val="0"/>
              </a:spcBef>
              <a:spcAft>
                <a:spcPts val="0"/>
              </a:spcAft>
              <a:defRPr/>
            </a:pP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Target goal</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6" name="TextBox 5"/>
          <p:cNvSpPr txBox="1"/>
          <p:nvPr/>
        </p:nvSpPr>
        <p:spPr>
          <a:xfrm>
            <a:off x="-63500" y="3563938"/>
            <a:ext cx="9144000" cy="646112"/>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subjektif</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6630" name="TextBox 4"/>
          <p:cNvSpPr txBox="1">
            <a:spLocks noChangeArrowheads="1"/>
          </p:cNvSpPr>
          <p:nvPr/>
        </p:nvSpPr>
        <p:spPr bwMode="auto">
          <a:xfrm>
            <a:off x="341313" y="3519488"/>
            <a:ext cx="3519487" cy="646112"/>
          </a:xfrm>
          <a:prstGeom prst="rect">
            <a:avLst/>
          </a:prstGeom>
          <a:noFill/>
          <a:ln w="9525">
            <a:noFill/>
            <a:miter lim="800000"/>
            <a:headEnd/>
            <a:tailEnd/>
          </a:ln>
        </p:spPr>
        <p:txBody>
          <a:bodyPr>
            <a:spAutoFit/>
          </a:bodyPr>
          <a:lstStyle/>
          <a:p>
            <a:pPr algn="ctr"/>
            <a:r>
              <a:rPr lang="en-US" sz="3600">
                <a:solidFill>
                  <a:schemeClr val="bg1"/>
                </a:solidFill>
                <a:latin typeface="Sansation Light"/>
              </a:rPr>
              <a:t>cenderung</a:t>
            </a:r>
            <a:endParaRPr lang="id-ID" sz="36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0637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6</a:t>
            </a:r>
            <a:endParaRPr lang="id-ID" sz="32000" dirty="0">
              <a:solidFill>
                <a:schemeClr val="bg1">
                  <a:lumMod val="50000"/>
                </a:schemeClr>
              </a:solidFill>
              <a:latin typeface="Gloucester MT Extra Condensed" pitchFamily="18" charset="0"/>
              <a:cs typeface="+mn-cs"/>
            </a:endParaRPr>
          </a:p>
        </p:txBody>
      </p:sp>
      <p:sp>
        <p:nvSpPr>
          <p:cNvPr id="27651" name="TextBox 4"/>
          <p:cNvSpPr txBox="1">
            <a:spLocks noChangeArrowheads="1"/>
          </p:cNvSpPr>
          <p:nvPr/>
        </p:nvSpPr>
        <p:spPr bwMode="auto">
          <a:xfrm>
            <a:off x="0" y="2349500"/>
            <a:ext cx="9144000" cy="646113"/>
          </a:xfrm>
          <a:prstGeom prst="rect">
            <a:avLst/>
          </a:prstGeom>
          <a:noFill/>
          <a:ln w="9525">
            <a:noFill/>
            <a:miter lim="800000"/>
            <a:headEnd/>
            <a:tailEnd/>
          </a:ln>
        </p:spPr>
        <p:txBody>
          <a:bodyPr>
            <a:spAutoFit/>
          </a:bodyPr>
          <a:lstStyle/>
          <a:p>
            <a:pPr algn="ctr"/>
            <a:r>
              <a:rPr lang="en-US" sz="3600">
                <a:solidFill>
                  <a:schemeClr val="bg1"/>
                </a:solidFill>
                <a:latin typeface="Sansation Light"/>
              </a:rPr>
              <a:t>atasan langsung sebagai</a:t>
            </a:r>
            <a:endParaRPr lang="id-ID" sz="3600">
              <a:solidFill>
                <a:schemeClr val="bg1"/>
              </a:solidFill>
              <a:latin typeface="Sansation Light"/>
            </a:endParaRPr>
          </a:p>
        </p:txBody>
      </p:sp>
      <p:sp>
        <p:nvSpPr>
          <p:cNvPr id="8" name="TextBox 7"/>
          <p:cNvSpPr txBox="1"/>
          <p:nvPr/>
        </p:nvSpPr>
        <p:spPr>
          <a:xfrm>
            <a:off x="2727325" y="2933700"/>
            <a:ext cx="4184650"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Pejabat</a:t>
            </a: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 </a:t>
            </a: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penilai</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6" name="TextBox 5"/>
          <p:cNvSpPr txBox="1"/>
          <p:nvPr/>
        </p:nvSpPr>
        <p:spPr>
          <a:xfrm>
            <a:off x="423863" y="3519488"/>
            <a:ext cx="9144000" cy="646112"/>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menilai</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7654" name="TextBox 4"/>
          <p:cNvSpPr txBox="1">
            <a:spLocks noChangeArrowheads="1"/>
          </p:cNvSpPr>
          <p:nvPr/>
        </p:nvSpPr>
        <p:spPr bwMode="auto">
          <a:xfrm>
            <a:off x="341313" y="3519488"/>
            <a:ext cx="3519487" cy="646112"/>
          </a:xfrm>
          <a:prstGeom prst="rect">
            <a:avLst/>
          </a:prstGeom>
          <a:noFill/>
          <a:ln w="9525">
            <a:noFill/>
            <a:miter lim="800000"/>
            <a:headEnd/>
            <a:tailEnd/>
          </a:ln>
        </p:spPr>
        <p:txBody>
          <a:bodyPr>
            <a:spAutoFit/>
          </a:bodyPr>
          <a:lstStyle/>
          <a:p>
            <a:pPr algn="ctr"/>
            <a:r>
              <a:rPr lang="en-US" sz="3600">
                <a:solidFill>
                  <a:schemeClr val="bg1"/>
                </a:solidFill>
                <a:latin typeface="Sansation Light"/>
              </a:rPr>
              <a:t>hanya sekedar</a:t>
            </a:r>
            <a:endParaRPr lang="id-ID" sz="3600">
              <a:solidFill>
                <a:schemeClr val="bg1"/>
              </a:solidFill>
              <a:latin typeface="Sansation Light"/>
            </a:endParaRPr>
          </a:p>
        </p:txBody>
      </p:sp>
      <p:sp>
        <p:nvSpPr>
          <p:cNvPr id="27655" name="TextBox 4"/>
          <p:cNvSpPr txBox="1">
            <a:spLocks noChangeArrowheads="1"/>
          </p:cNvSpPr>
          <p:nvPr/>
        </p:nvSpPr>
        <p:spPr bwMode="auto">
          <a:xfrm>
            <a:off x="341313" y="4014788"/>
            <a:ext cx="4995862" cy="646112"/>
          </a:xfrm>
          <a:prstGeom prst="rect">
            <a:avLst/>
          </a:prstGeom>
          <a:noFill/>
          <a:ln w="9525">
            <a:noFill/>
            <a:miter lim="800000"/>
            <a:headEnd/>
            <a:tailEnd/>
          </a:ln>
        </p:spPr>
        <p:txBody>
          <a:bodyPr>
            <a:spAutoFit/>
          </a:bodyPr>
          <a:lstStyle/>
          <a:p>
            <a:pPr algn="ctr"/>
            <a:r>
              <a:rPr lang="en-US" sz="3600">
                <a:solidFill>
                  <a:schemeClr val="bg1"/>
                </a:solidFill>
                <a:latin typeface="Sansation Light"/>
              </a:rPr>
              <a:t>belum/tidak memberi</a:t>
            </a:r>
            <a:endParaRPr lang="id-ID" sz="3600">
              <a:solidFill>
                <a:schemeClr val="bg1"/>
              </a:solidFill>
              <a:latin typeface="Sansation Light"/>
            </a:endParaRPr>
          </a:p>
        </p:txBody>
      </p:sp>
      <p:sp>
        <p:nvSpPr>
          <p:cNvPr id="10" name="TextBox 9"/>
          <p:cNvSpPr txBox="1"/>
          <p:nvPr/>
        </p:nvSpPr>
        <p:spPr>
          <a:xfrm>
            <a:off x="5157788" y="3968750"/>
            <a:ext cx="2924175"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klarifikasi</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7657" name="TextBox 4"/>
          <p:cNvSpPr txBox="1">
            <a:spLocks noChangeArrowheads="1"/>
          </p:cNvSpPr>
          <p:nvPr/>
        </p:nvSpPr>
        <p:spPr bwMode="auto">
          <a:xfrm>
            <a:off x="2097088" y="4643438"/>
            <a:ext cx="6435725" cy="647700"/>
          </a:xfrm>
          <a:prstGeom prst="rect">
            <a:avLst/>
          </a:prstGeom>
          <a:noFill/>
          <a:ln w="9525">
            <a:noFill/>
            <a:miter lim="800000"/>
            <a:headEnd/>
            <a:tailEnd/>
          </a:ln>
        </p:spPr>
        <p:txBody>
          <a:bodyPr>
            <a:spAutoFit/>
          </a:bodyPr>
          <a:lstStyle/>
          <a:p>
            <a:pPr algn="ctr"/>
            <a:r>
              <a:rPr lang="en-US" sz="3600">
                <a:solidFill>
                  <a:srgbClr val="FFC000"/>
                </a:solidFill>
                <a:latin typeface="Sansation Light"/>
              </a:rPr>
              <a:t>hasil &amp; tindak lanjut penilaian</a:t>
            </a:r>
            <a:endParaRPr lang="id-ID" sz="3600">
              <a:solidFill>
                <a:srgbClr val="FFC000"/>
              </a:solidFill>
              <a:latin typeface="Sansation Ligh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0637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7</a:t>
            </a:r>
            <a:endParaRPr lang="id-ID" sz="32000" dirty="0">
              <a:solidFill>
                <a:schemeClr val="bg1">
                  <a:lumMod val="50000"/>
                </a:schemeClr>
              </a:solidFill>
              <a:latin typeface="Gloucester MT Extra Condensed" pitchFamily="18" charset="0"/>
              <a:cs typeface="+mn-cs"/>
            </a:endParaRPr>
          </a:p>
        </p:txBody>
      </p:sp>
      <p:sp>
        <p:nvSpPr>
          <p:cNvPr id="28675" name="TextBox 4"/>
          <p:cNvSpPr txBox="1">
            <a:spLocks noChangeArrowheads="1"/>
          </p:cNvSpPr>
          <p:nvPr/>
        </p:nvSpPr>
        <p:spPr bwMode="auto">
          <a:xfrm>
            <a:off x="0" y="2349500"/>
            <a:ext cx="9144000" cy="646113"/>
          </a:xfrm>
          <a:prstGeom prst="rect">
            <a:avLst/>
          </a:prstGeom>
          <a:noFill/>
          <a:ln w="9525">
            <a:noFill/>
            <a:miter lim="800000"/>
            <a:headEnd/>
            <a:tailEnd/>
          </a:ln>
        </p:spPr>
        <p:txBody>
          <a:bodyPr>
            <a:spAutoFit/>
          </a:bodyPr>
          <a:lstStyle/>
          <a:p>
            <a:pPr algn="ctr"/>
            <a:r>
              <a:rPr lang="en-US" sz="3600">
                <a:solidFill>
                  <a:schemeClr val="bg1"/>
                </a:solidFill>
                <a:latin typeface="Sansation Light"/>
              </a:rPr>
              <a:t>atasan</a:t>
            </a:r>
            <a:endParaRPr lang="id-ID" sz="3600">
              <a:solidFill>
                <a:schemeClr val="bg1"/>
              </a:solidFill>
              <a:latin typeface="Sansation Light"/>
            </a:endParaRPr>
          </a:p>
        </p:txBody>
      </p:sp>
      <p:sp>
        <p:nvSpPr>
          <p:cNvPr id="8" name="TextBox 7"/>
          <p:cNvSpPr txBox="1"/>
          <p:nvPr/>
        </p:nvSpPr>
        <p:spPr>
          <a:xfrm>
            <a:off x="4032250" y="2619375"/>
            <a:ext cx="4184650"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Pejabat</a:t>
            </a: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 </a:t>
            </a: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penilai</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6" name="TextBox 5"/>
          <p:cNvSpPr txBox="1"/>
          <p:nvPr/>
        </p:nvSpPr>
        <p:spPr>
          <a:xfrm>
            <a:off x="3222625" y="3203575"/>
            <a:ext cx="3149600" cy="646113"/>
          </a:xfrm>
          <a:prstGeom prst="rect">
            <a:avLst/>
          </a:prstGeom>
          <a:noFill/>
        </p:spPr>
        <p:txBody>
          <a:bodyPr>
            <a:spAutoFit/>
          </a:bodyPr>
          <a:lstStyle/>
          <a:p>
            <a:pPr algn="ctr" fontAlgn="auto">
              <a:spcBef>
                <a:spcPts val="0"/>
              </a:spcBef>
              <a:spcAft>
                <a:spcPts val="0"/>
              </a:spcAft>
              <a:defRPr/>
            </a:pPr>
            <a:r>
              <a:rPr lang="en-US" sz="3600" i="1" dirty="0" err="1">
                <a:solidFill>
                  <a:srgbClr val="FFC000"/>
                </a:solidFill>
                <a:effectLst>
                  <a:outerShdw blurRad="50800" dist="38100" dir="2700000" algn="tl" rotWithShape="0">
                    <a:prstClr val="black">
                      <a:alpha val="40000"/>
                    </a:prstClr>
                  </a:outerShdw>
                </a:effectLst>
                <a:latin typeface="BankGothic Md BT" pitchFamily="34" charset="0"/>
                <a:cs typeface="+mn-cs"/>
              </a:rPr>
              <a:t>legalisasi</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8678" name="TextBox 4"/>
          <p:cNvSpPr txBox="1">
            <a:spLocks noChangeArrowheads="1"/>
          </p:cNvSpPr>
          <p:nvPr/>
        </p:nvSpPr>
        <p:spPr bwMode="auto">
          <a:xfrm>
            <a:off x="341313" y="3249613"/>
            <a:ext cx="3519487" cy="584200"/>
          </a:xfrm>
          <a:prstGeom prst="rect">
            <a:avLst/>
          </a:prstGeom>
          <a:noFill/>
          <a:ln w="9525">
            <a:noFill/>
            <a:miter lim="800000"/>
            <a:headEnd/>
            <a:tailEnd/>
          </a:ln>
        </p:spPr>
        <p:txBody>
          <a:bodyPr>
            <a:spAutoFit/>
          </a:bodyPr>
          <a:lstStyle/>
          <a:p>
            <a:pPr algn="ctr"/>
            <a:r>
              <a:rPr lang="en-US" sz="3200">
                <a:solidFill>
                  <a:schemeClr val="bg1"/>
                </a:solidFill>
                <a:latin typeface="Sansation Light"/>
              </a:rPr>
              <a:t>hanya sebagai</a:t>
            </a:r>
            <a:endParaRPr lang="id-ID" sz="3200">
              <a:solidFill>
                <a:schemeClr val="bg1"/>
              </a:solidFill>
              <a:latin typeface="Sansation Light"/>
            </a:endParaRPr>
          </a:p>
        </p:txBody>
      </p:sp>
      <p:sp>
        <p:nvSpPr>
          <p:cNvPr id="28679" name="TextBox 4"/>
          <p:cNvSpPr txBox="1">
            <a:spLocks noChangeArrowheads="1"/>
          </p:cNvSpPr>
          <p:nvPr/>
        </p:nvSpPr>
        <p:spPr bwMode="auto">
          <a:xfrm>
            <a:off x="341313" y="4357688"/>
            <a:ext cx="4005262" cy="1200150"/>
          </a:xfrm>
          <a:prstGeom prst="rect">
            <a:avLst/>
          </a:prstGeom>
          <a:noFill/>
          <a:ln w="9525">
            <a:noFill/>
            <a:miter lim="800000"/>
            <a:headEnd/>
            <a:tailEnd/>
          </a:ln>
        </p:spPr>
        <p:txBody>
          <a:bodyPr>
            <a:spAutoFit/>
          </a:bodyPr>
          <a:lstStyle/>
          <a:p>
            <a:pPr algn="ctr"/>
            <a:r>
              <a:rPr lang="en-US" sz="3600">
                <a:solidFill>
                  <a:schemeClr val="bg1"/>
                </a:solidFill>
                <a:latin typeface="Sansation Light"/>
              </a:rPr>
              <a:t>belum berfungsi sebagai</a:t>
            </a:r>
            <a:endParaRPr lang="id-ID" sz="3600">
              <a:solidFill>
                <a:schemeClr val="bg1"/>
              </a:solidFill>
              <a:latin typeface="Sansation Light"/>
            </a:endParaRPr>
          </a:p>
        </p:txBody>
      </p:sp>
      <p:sp>
        <p:nvSpPr>
          <p:cNvPr id="10" name="TextBox 9"/>
          <p:cNvSpPr txBox="1"/>
          <p:nvPr/>
        </p:nvSpPr>
        <p:spPr>
          <a:xfrm>
            <a:off x="4257675" y="4329113"/>
            <a:ext cx="2924175" cy="1200150"/>
          </a:xfrm>
          <a:prstGeom prst="rect">
            <a:avLst/>
          </a:prstGeom>
          <a:noFill/>
        </p:spPr>
        <p:txBody>
          <a:bodyPr>
            <a:spAutoFit/>
          </a:bodyPr>
          <a:lstStyle/>
          <a:p>
            <a:pPr algn="ctr" fontAlgn="auto">
              <a:spcBef>
                <a:spcPts val="0"/>
              </a:spcBef>
              <a:spcAft>
                <a:spcPts val="0"/>
              </a:spcAft>
              <a:defRPr/>
            </a:pP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Motivator</a:t>
            </a:r>
          </a:p>
          <a:p>
            <a:pPr algn="ctr" fontAlgn="auto">
              <a:spcBef>
                <a:spcPts val="0"/>
              </a:spcBef>
              <a:spcAft>
                <a:spcPts val="0"/>
              </a:spcAft>
              <a:defRPr/>
            </a:pPr>
            <a:r>
              <a:rPr lang="en-US" sz="3600" i="1" dirty="0">
                <a:solidFill>
                  <a:srgbClr val="FFC000"/>
                </a:solidFill>
                <a:effectLst>
                  <a:outerShdw blurRad="50800" dist="38100" dir="2700000" algn="tl" rotWithShape="0">
                    <a:prstClr val="black">
                      <a:alpha val="40000"/>
                    </a:prstClr>
                  </a:outerShdw>
                </a:effectLst>
                <a:latin typeface="BankGothic Md BT" pitchFamily="34" charset="0"/>
                <a:cs typeface="+mn-cs"/>
              </a:rPr>
              <a:t>evaluator</a:t>
            </a:r>
            <a:endParaRPr lang="id-ID" sz="3600" i="1" dirty="0">
              <a:solidFill>
                <a:srgbClr val="FFC000"/>
              </a:solidFill>
              <a:effectLst>
                <a:outerShdw blurRad="50800" dist="38100" dir="2700000" algn="tl" rotWithShape="0">
                  <a:prstClr val="black">
                    <a:alpha val="40000"/>
                  </a:prstClr>
                </a:outerShdw>
              </a:effectLst>
              <a:latin typeface="BankGothic Md BT" pitchFamily="34" charset="0"/>
              <a:cs typeface="+mn-cs"/>
            </a:endParaRPr>
          </a:p>
        </p:txBody>
      </p:sp>
      <p:sp>
        <p:nvSpPr>
          <p:cNvPr id="28681" name="TextBox 4"/>
          <p:cNvSpPr txBox="1">
            <a:spLocks noChangeArrowheads="1"/>
          </p:cNvSpPr>
          <p:nvPr/>
        </p:nvSpPr>
        <p:spPr bwMode="auto">
          <a:xfrm>
            <a:off x="2249488" y="3683000"/>
            <a:ext cx="6435725" cy="646113"/>
          </a:xfrm>
          <a:prstGeom prst="rect">
            <a:avLst/>
          </a:prstGeom>
          <a:noFill/>
          <a:ln w="9525">
            <a:noFill/>
            <a:miter lim="800000"/>
            <a:headEnd/>
            <a:tailEnd/>
          </a:ln>
        </p:spPr>
        <p:txBody>
          <a:bodyPr>
            <a:spAutoFit/>
          </a:bodyPr>
          <a:lstStyle/>
          <a:p>
            <a:pPr algn="ctr"/>
            <a:r>
              <a:rPr lang="en-US" sz="3600">
                <a:solidFill>
                  <a:schemeClr val="bg1"/>
                </a:solidFill>
                <a:latin typeface="Sansation Light"/>
              </a:rPr>
              <a:t>hasil penilaian</a:t>
            </a:r>
            <a:endParaRPr lang="id-ID" sz="36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7171" name="Title 1"/>
          <p:cNvSpPr>
            <a:spLocks noGrp="1"/>
          </p:cNvSpPr>
          <p:nvPr>
            <p:ph type="title"/>
          </p:nvPr>
        </p:nvSpPr>
        <p:spPr>
          <a:xfrm>
            <a:off x="468313" y="2781300"/>
            <a:ext cx="8229600" cy="1143000"/>
          </a:xfrm>
        </p:spPr>
        <p:txBody>
          <a:bodyPr rtlCol="0">
            <a:normAutofit fontScale="90000"/>
          </a:bodyPr>
          <a:lstStyle/>
          <a:p>
            <a:pPr eaLnBrk="1" fontAlgn="auto" hangingPunct="1">
              <a:lnSpc>
                <a:spcPct val="115000"/>
              </a:lnSpc>
              <a:spcAft>
                <a:spcPts val="1000"/>
              </a:spcAft>
              <a:defRPr/>
            </a:pPr>
            <a:r>
              <a:rPr lang="en-US" dirty="0" err="1" smtClean="0">
                <a:solidFill>
                  <a:schemeClr val="bg1"/>
                </a:solidFill>
                <a:latin typeface="Sansation Light"/>
                <a:ea typeface="Calibri" pitchFamily="34" charset="0"/>
                <a:cs typeface="Times New Roman" pitchFamily="18" charset="0"/>
              </a:rPr>
              <a:t>Mengapa</a:t>
            </a:r>
            <a:r>
              <a:rPr lang="en-US" dirty="0" smtClean="0">
                <a:solidFill>
                  <a:schemeClr val="bg1"/>
                </a:solidFill>
                <a:latin typeface="Sansation Light"/>
                <a:ea typeface="Calibri" pitchFamily="34" charset="0"/>
                <a:cs typeface="Times New Roman" pitchFamily="18" charset="0"/>
              </a:rPr>
              <a:t> </a:t>
            </a:r>
            <a:r>
              <a:rPr lang="en-US" dirty="0" err="1">
                <a:solidFill>
                  <a:schemeClr val="bg1"/>
                </a:solidFill>
                <a:latin typeface="Sansation Light"/>
                <a:ea typeface="Calibri" pitchFamily="34" charset="0"/>
                <a:cs typeface="Times New Roman" pitchFamily="18" charset="0"/>
              </a:rPr>
              <a:t>P</a:t>
            </a:r>
            <a:r>
              <a:rPr lang="en-US" dirty="0" err="1" smtClean="0">
                <a:solidFill>
                  <a:schemeClr val="bg1"/>
                </a:solidFill>
                <a:latin typeface="Sansation Light"/>
                <a:ea typeface="Calibri" pitchFamily="34" charset="0"/>
                <a:cs typeface="Times New Roman" pitchFamily="18" charset="0"/>
              </a:rPr>
              <a:t>erlu</a:t>
            </a:r>
            <a:r>
              <a:rPr lang="en-US" dirty="0" smtClean="0">
                <a:solidFill>
                  <a:schemeClr val="bg1"/>
                </a:solidFill>
                <a:latin typeface="Sansation Light"/>
                <a:ea typeface="Calibri" pitchFamily="34" charset="0"/>
                <a:cs typeface="Times New Roman" pitchFamily="18" charset="0"/>
              </a:rPr>
              <a:t> </a:t>
            </a:r>
            <a:r>
              <a:rPr lang="en-US" dirty="0" smtClean="0">
                <a:solidFill>
                  <a:schemeClr val="bg1"/>
                </a:solidFill>
                <a:latin typeface="Eras Demi ITC" pitchFamily="34" charset="0"/>
                <a:ea typeface="Calibri" pitchFamily="34" charset="0"/>
                <a:cs typeface="Times New Roman" pitchFamily="18" charset="0"/>
              </a:rPr>
              <a:t/>
            </a:r>
            <a:br>
              <a:rPr lang="en-US" dirty="0" smtClean="0">
                <a:solidFill>
                  <a:schemeClr val="bg1"/>
                </a:solidFill>
                <a:latin typeface="Eras Demi ITC" pitchFamily="34" charset="0"/>
                <a:ea typeface="Calibri" pitchFamily="34" charset="0"/>
                <a:cs typeface="Times New Roman" pitchFamily="18" charset="0"/>
              </a:rPr>
            </a:br>
            <a:r>
              <a:rPr lang="en-US" sz="4000" dirty="0" err="1" smtClean="0">
                <a:solidFill>
                  <a:srgbClr val="FFC000"/>
                </a:solidFill>
                <a:latin typeface="Sansation Light"/>
                <a:ea typeface="Calibri" pitchFamily="34" charset="0"/>
                <a:cs typeface="Times New Roman" pitchFamily="18" charset="0"/>
              </a:rPr>
              <a:t>Penyempurnaan</a:t>
            </a:r>
            <a:r>
              <a:rPr lang="en-US" sz="4000" dirty="0" smtClean="0">
                <a:solidFill>
                  <a:srgbClr val="FFC000"/>
                </a:solidFill>
                <a:latin typeface="Sansation Light"/>
                <a:ea typeface="Calibri" pitchFamily="34" charset="0"/>
                <a:cs typeface="Times New Roman" pitchFamily="18" charset="0"/>
              </a:rPr>
              <a:t> PP No.10 </a:t>
            </a:r>
            <a:r>
              <a:rPr lang="en-US" sz="4000" dirty="0" err="1" smtClean="0">
                <a:solidFill>
                  <a:srgbClr val="FFC000"/>
                </a:solidFill>
                <a:latin typeface="Sansation Light"/>
                <a:ea typeface="Calibri" pitchFamily="34" charset="0"/>
                <a:cs typeface="Times New Roman" pitchFamily="18" charset="0"/>
              </a:rPr>
              <a:t>Tahun</a:t>
            </a:r>
            <a:r>
              <a:rPr lang="en-US" sz="4000" dirty="0" smtClean="0">
                <a:solidFill>
                  <a:srgbClr val="FFC000"/>
                </a:solidFill>
                <a:latin typeface="Sansation Light"/>
                <a:ea typeface="Calibri" pitchFamily="34" charset="0"/>
                <a:cs typeface="Times New Roman" pitchFamily="18" charset="0"/>
              </a:rPr>
              <a:t> 1979</a:t>
            </a:r>
            <a:br>
              <a:rPr lang="en-US" sz="4000" dirty="0" smtClean="0">
                <a:solidFill>
                  <a:srgbClr val="FFC000"/>
                </a:solidFill>
                <a:latin typeface="Sansation Light"/>
                <a:ea typeface="Calibri" pitchFamily="34" charset="0"/>
                <a:cs typeface="Times New Roman" pitchFamily="18" charset="0"/>
              </a:rPr>
            </a:br>
            <a:endParaRPr lang="en-GB" sz="4800" dirty="0" smtClean="0">
              <a:solidFill>
                <a:schemeClr val="bg1"/>
              </a:solidFill>
              <a:latin typeface="Sansation Light"/>
              <a:ea typeface="Calibri" pitchFamily="34" charset="0"/>
              <a:cs typeface="Times New Roman" pitchFamily="18" charset="0"/>
            </a:endParaRPr>
          </a:p>
        </p:txBody>
      </p:sp>
      <p:sp>
        <p:nvSpPr>
          <p:cNvPr id="29700" name="TextBox 4"/>
          <p:cNvSpPr txBox="1">
            <a:spLocks noChangeArrowheads="1"/>
          </p:cNvSpPr>
          <p:nvPr/>
        </p:nvSpPr>
        <p:spPr bwMode="auto">
          <a:xfrm>
            <a:off x="1331913" y="3578225"/>
            <a:ext cx="6661150" cy="1570038"/>
          </a:xfrm>
          <a:prstGeom prst="rect">
            <a:avLst/>
          </a:prstGeom>
          <a:noFill/>
          <a:ln w="9525">
            <a:noFill/>
            <a:miter lim="800000"/>
            <a:headEnd/>
            <a:tailEnd/>
          </a:ln>
        </p:spPr>
        <p:txBody>
          <a:bodyPr>
            <a:spAutoFit/>
          </a:bodyPr>
          <a:lstStyle/>
          <a:p>
            <a:pPr algn="ctr"/>
            <a:r>
              <a:rPr lang="en-US" sz="9600">
                <a:solidFill>
                  <a:srgbClr val="ECD078"/>
                </a:solidFill>
                <a:latin typeface="Bebas"/>
              </a:rPr>
              <a:t>Dp3</a:t>
            </a:r>
            <a:endParaRPr lang="id-ID" sz="9600">
              <a:solidFill>
                <a:srgbClr val="ECD078"/>
              </a:solidFill>
              <a:latin typeface="Beba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7171" name="Title 1"/>
          <p:cNvSpPr>
            <a:spLocks noGrp="1"/>
          </p:cNvSpPr>
          <p:nvPr>
            <p:ph type="title"/>
          </p:nvPr>
        </p:nvSpPr>
        <p:spPr>
          <a:xfrm>
            <a:off x="468313" y="2781300"/>
            <a:ext cx="8229600" cy="1143000"/>
          </a:xfrm>
        </p:spPr>
        <p:txBody>
          <a:bodyPr rtlCol="0">
            <a:normAutofit fontScale="90000"/>
          </a:bodyPr>
          <a:lstStyle/>
          <a:p>
            <a:pPr eaLnBrk="1" fontAlgn="auto" hangingPunct="1">
              <a:lnSpc>
                <a:spcPct val="115000"/>
              </a:lnSpc>
              <a:spcAft>
                <a:spcPts val="1000"/>
              </a:spcAft>
              <a:defRPr/>
            </a:pPr>
            <a:r>
              <a:rPr lang="id-ID" dirty="0" smtClean="0">
                <a:solidFill>
                  <a:schemeClr val="bg1"/>
                </a:solidFill>
                <a:latin typeface="Sansation Light"/>
                <a:ea typeface="Calibri" pitchFamily="34" charset="0"/>
                <a:cs typeface="Times New Roman" pitchFamily="18" charset="0"/>
              </a:rPr>
              <a:t>Dalam </a:t>
            </a:r>
            <a:r>
              <a:rPr lang="en-US" dirty="0" smtClean="0">
                <a:solidFill>
                  <a:schemeClr val="bg1"/>
                </a:solidFill>
                <a:latin typeface="Eras Demi ITC" pitchFamily="34" charset="0"/>
                <a:ea typeface="Calibri" pitchFamily="34" charset="0"/>
                <a:cs typeface="Times New Roman" pitchFamily="18" charset="0"/>
              </a:rPr>
              <a:t/>
            </a:r>
            <a:br>
              <a:rPr lang="en-US" dirty="0" smtClean="0">
                <a:solidFill>
                  <a:schemeClr val="bg1"/>
                </a:solidFill>
                <a:latin typeface="Eras Demi ITC" pitchFamily="34" charset="0"/>
                <a:ea typeface="Calibri" pitchFamily="34" charset="0"/>
                <a:cs typeface="Times New Roman" pitchFamily="18" charset="0"/>
              </a:rPr>
            </a:br>
            <a:r>
              <a:rPr lang="id-ID" sz="4000" dirty="0" smtClean="0">
                <a:solidFill>
                  <a:srgbClr val="FFC000"/>
                </a:solidFill>
                <a:latin typeface="Sansation Light"/>
                <a:ea typeface="Calibri" pitchFamily="34" charset="0"/>
                <a:cs typeface="Times New Roman" pitchFamily="18" charset="0"/>
              </a:rPr>
              <a:t>UU No.43 Tahun 1999</a:t>
            </a:r>
            <a:r>
              <a:rPr lang="en-US" sz="4000" dirty="0" smtClean="0">
                <a:solidFill>
                  <a:srgbClr val="FFC000"/>
                </a:solidFill>
                <a:latin typeface="Sansation Light"/>
                <a:ea typeface="Calibri" pitchFamily="34" charset="0"/>
                <a:cs typeface="Times New Roman" pitchFamily="18" charset="0"/>
              </a:rPr>
              <a:t/>
            </a:r>
            <a:br>
              <a:rPr lang="en-US" sz="4000" dirty="0" smtClean="0">
                <a:solidFill>
                  <a:srgbClr val="FFC000"/>
                </a:solidFill>
                <a:latin typeface="Sansation Light"/>
                <a:ea typeface="Calibri" pitchFamily="34" charset="0"/>
                <a:cs typeface="Times New Roman" pitchFamily="18" charset="0"/>
              </a:rPr>
            </a:br>
            <a:endParaRPr lang="en-GB" sz="4800" dirty="0" smtClean="0">
              <a:solidFill>
                <a:schemeClr val="bg1"/>
              </a:solidFill>
              <a:latin typeface="Sansation Light"/>
              <a:ea typeface="Calibri" pitchFamily="34" charset="0"/>
              <a:cs typeface="Times New Roman" pitchFamily="18" charset="0"/>
            </a:endParaRPr>
          </a:p>
        </p:txBody>
      </p:sp>
      <p:sp>
        <p:nvSpPr>
          <p:cNvPr id="30724" name="TextBox 4"/>
          <p:cNvSpPr txBox="1">
            <a:spLocks noChangeArrowheads="1"/>
          </p:cNvSpPr>
          <p:nvPr/>
        </p:nvSpPr>
        <p:spPr bwMode="auto">
          <a:xfrm>
            <a:off x="1331913" y="3578225"/>
            <a:ext cx="6661150" cy="646113"/>
          </a:xfrm>
          <a:prstGeom prst="rect">
            <a:avLst/>
          </a:prstGeom>
          <a:noFill/>
          <a:ln w="9525">
            <a:noFill/>
            <a:miter lim="800000"/>
            <a:headEnd/>
            <a:tailEnd/>
          </a:ln>
        </p:spPr>
        <p:txBody>
          <a:bodyPr>
            <a:spAutoFit/>
          </a:bodyPr>
          <a:lstStyle/>
          <a:p>
            <a:pPr algn="ctr"/>
            <a:r>
              <a:rPr lang="id-ID" sz="3600">
                <a:solidFill>
                  <a:srgbClr val="ECD078"/>
                </a:solidFill>
                <a:latin typeface="Bebas"/>
              </a:rPr>
              <a:t>Pokok-pokok Kepegawaian</a:t>
            </a:r>
          </a:p>
        </p:txBody>
      </p:sp>
      <p:sp>
        <p:nvSpPr>
          <p:cNvPr id="30725" name="TextBox 4"/>
          <p:cNvSpPr txBox="1">
            <a:spLocks noChangeArrowheads="1"/>
          </p:cNvSpPr>
          <p:nvPr/>
        </p:nvSpPr>
        <p:spPr bwMode="auto">
          <a:xfrm>
            <a:off x="0" y="4538663"/>
            <a:ext cx="9144000" cy="461962"/>
          </a:xfrm>
          <a:prstGeom prst="rect">
            <a:avLst/>
          </a:prstGeom>
          <a:noFill/>
          <a:ln w="9525">
            <a:noFill/>
            <a:miter lim="800000"/>
            <a:headEnd/>
            <a:tailEnd/>
          </a:ln>
        </p:spPr>
        <p:txBody>
          <a:bodyPr>
            <a:spAutoFit/>
          </a:bodyPr>
          <a:lstStyle/>
          <a:p>
            <a:pPr algn="ctr"/>
            <a:r>
              <a:rPr lang="id-ID" sz="2400">
                <a:solidFill>
                  <a:schemeClr val="bg1"/>
                </a:solidFill>
                <a:latin typeface="Eras Demi ITC" pitchFamily="34" charset="0"/>
              </a:rPr>
              <a:t>disebutkan beberapa hal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1</a:t>
            </a:r>
            <a:endParaRPr lang="id-ID" sz="32000" dirty="0">
              <a:solidFill>
                <a:schemeClr val="bg1">
                  <a:lumMod val="50000"/>
                </a:schemeClr>
              </a:solidFill>
              <a:latin typeface="Gloucester MT Extra Condensed" pitchFamily="18" charset="0"/>
              <a:cs typeface="+mn-cs"/>
            </a:endParaRPr>
          </a:p>
        </p:txBody>
      </p:sp>
      <p:sp>
        <p:nvSpPr>
          <p:cNvPr id="6" name="TextBox 5"/>
          <p:cNvSpPr txBox="1"/>
          <p:nvPr/>
        </p:nvSpPr>
        <p:spPr>
          <a:xfrm>
            <a:off x="36513" y="2889250"/>
            <a:ext cx="9144000" cy="522288"/>
          </a:xfrm>
          <a:prstGeom prst="rect">
            <a:avLst/>
          </a:prstGeom>
          <a:noFill/>
        </p:spPr>
        <p:txBody>
          <a:bodyPr>
            <a:spAutoFit/>
          </a:bodyPr>
          <a:lstStyle/>
          <a:p>
            <a:pPr algn="ctr" fontAlgn="auto">
              <a:spcBef>
                <a:spcPts val="0"/>
              </a:spcBef>
              <a:spcAft>
                <a:spcPts val="0"/>
              </a:spcAft>
              <a:defRPr/>
            </a:pPr>
            <a:r>
              <a:rPr lang="en-US" sz="2800" dirty="0" err="1">
                <a:solidFill>
                  <a:srgbClr val="FFC000"/>
                </a:solidFill>
                <a:effectLst>
                  <a:outerShdw blurRad="50800" dist="38100" dir="2700000" algn="tl" rotWithShape="0">
                    <a:prstClr val="black">
                      <a:alpha val="40000"/>
                    </a:prstClr>
                  </a:outerShdw>
                </a:effectLst>
                <a:latin typeface="Eras Demi ITC" pitchFamily="34" charset="0"/>
                <a:cs typeface="+mn-cs"/>
              </a:rPr>
              <a:t>Sistem</a:t>
            </a:r>
            <a:r>
              <a:rPr lang="en-US" sz="2800" dirty="0">
                <a:solidFill>
                  <a:srgbClr val="FFC000"/>
                </a:solidFill>
                <a:effectLst>
                  <a:outerShdw blurRad="50800" dist="38100" dir="2700000" algn="tl" rotWithShape="0">
                    <a:prstClr val="black">
                      <a:alpha val="40000"/>
                    </a:prstClr>
                  </a:outerShdw>
                </a:effectLst>
                <a:latin typeface="Eras Demi ITC" pitchFamily="34" charset="0"/>
                <a:cs typeface="+mn-cs"/>
              </a:rPr>
              <a:t> </a:t>
            </a:r>
            <a:r>
              <a:rPr lang="en-US" sz="2800" dirty="0" err="1">
                <a:solidFill>
                  <a:srgbClr val="FFC000"/>
                </a:solidFill>
                <a:effectLst>
                  <a:outerShdw blurRad="50800" dist="38100" dir="2700000" algn="tl" rotWithShape="0">
                    <a:prstClr val="black">
                      <a:alpha val="40000"/>
                    </a:prstClr>
                  </a:outerShdw>
                </a:effectLst>
                <a:latin typeface="Eras Demi ITC" pitchFamily="34" charset="0"/>
                <a:cs typeface="+mn-cs"/>
              </a:rPr>
              <a:t>Prestasi</a:t>
            </a:r>
            <a:r>
              <a:rPr lang="en-US" sz="2800" dirty="0">
                <a:solidFill>
                  <a:srgbClr val="FFC000"/>
                </a:solidFill>
                <a:effectLst>
                  <a:outerShdw blurRad="50800" dist="38100" dir="2700000" algn="tl" rotWithShape="0">
                    <a:prstClr val="black">
                      <a:alpha val="40000"/>
                    </a:prstClr>
                  </a:outerShdw>
                </a:effectLst>
                <a:latin typeface="Eras Demi ITC" pitchFamily="34" charset="0"/>
                <a:cs typeface="+mn-cs"/>
              </a:rPr>
              <a:t> </a:t>
            </a:r>
            <a:r>
              <a:rPr lang="en-US" sz="2800" dirty="0" err="1">
                <a:solidFill>
                  <a:srgbClr val="FFC000"/>
                </a:solidFill>
                <a:effectLst>
                  <a:outerShdw blurRad="50800" dist="38100" dir="2700000" algn="tl" rotWithShape="0">
                    <a:prstClr val="black">
                      <a:alpha val="40000"/>
                    </a:prstClr>
                  </a:outerShdw>
                </a:effectLst>
                <a:latin typeface="Eras Demi ITC" pitchFamily="34" charset="0"/>
                <a:cs typeface="+mn-cs"/>
              </a:rPr>
              <a:t>Kerja</a:t>
            </a:r>
            <a:r>
              <a:rPr lang="en-US" sz="2800" dirty="0">
                <a:solidFill>
                  <a:srgbClr val="FFC000"/>
                </a:solidFill>
                <a:effectLst>
                  <a:outerShdw blurRad="50800" dist="38100" dir="2700000" algn="tl" rotWithShape="0">
                    <a:prstClr val="black">
                      <a:alpha val="40000"/>
                    </a:prstClr>
                  </a:outerShdw>
                </a:effectLst>
                <a:latin typeface="Eras Demi ITC" pitchFamily="34" charset="0"/>
                <a:cs typeface="+mn-cs"/>
              </a:rPr>
              <a:t> </a:t>
            </a:r>
            <a:r>
              <a:rPr lang="en-US" sz="2800" dirty="0">
                <a:solidFill>
                  <a:schemeClr val="bg1"/>
                </a:solidFill>
                <a:effectLst>
                  <a:outerShdw blurRad="50800" dist="38100" dir="2700000" algn="tl" rotWithShape="0">
                    <a:prstClr val="black">
                      <a:alpha val="40000"/>
                    </a:prstClr>
                  </a:outerShdw>
                </a:effectLst>
                <a:latin typeface="Eras Demi ITC" pitchFamily="34" charset="0"/>
                <a:cs typeface="+mn-cs"/>
              </a:rPr>
              <a:t>&amp;</a:t>
            </a:r>
            <a:r>
              <a:rPr lang="en-US" sz="2800" dirty="0">
                <a:solidFill>
                  <a:srgbClr val="FFC000"/>
                </a:solidFill>
                <a:effectLst>
                  <a:outerShdw blurRad="50800" dist="38100" dir="2700000" algn="tl" rotWithShape="0">
                    <a:prstClr val="black">
                      <a:alpha val="40000"/>
                    </a:prstClr>
                  </a:outerShdw>
                </a:effectLst>
                <a:latin typeface="Eras Demi ITC" pitchFamily="34" charset="0"/>
                <a:cs typeface="+mn-cs"/>
              </a:rPr>
              <a:t> </a:t>
            </a:r>
            <a:r>
              <a:rPr lang="en-US" sz="2800" dirty="0" err="1">
                <a:solidFill>
                  <a:srgbClr val="FFC000"/>
                </a:solidFill>
                <a:effectLst>
                  <a:outerShdw blurRad="50800" dist="38100" dir="2700000" algn="tl" rotWithShape="0">
                    <a:prstClr val="black">
                      <a:alpha val="40000"/>
                    </a:prstClr>
                  </a:outerShdw>
                </a:effectLst>
                <a:latin typeface="Eras Demi ITC" pitchFamily="34" charset="0"/>
                <a:cs typeface="+mn-cs"/>
              </a:rPr>
              <a:t>Sistem</a:t>
            </a:r>
            <a:r>
              <a:rPr lang="en-US" sz="2800" dirty="0">
                <a:solidFill>
                  <a:srgbClr val="FFC000"/>
                </a:solidFill>
                <a:effectLst>
                  <a:outerShdw blurRad="50800" dist="38100" dir="2700000" algn="tl" rotWithShape="0">
                    <a:prstClr val="black">
                      <a:alpha val="40000"/>
                    </a:prstClr>
                  </a:outerShdw>
                </a:effectLst>
                <a:latin typeface="Eras Demi ITC" pitchFamily="34" charset="0"/>
                <a:cs typeface="+mn-cs"/>
              </a:rPr>
              <a:t> </a:t>
            </a:r>
            <a:r>
              <a:rPr lang="en-US" sz="2800" dirty="0" err="1">
                <a:solidFill>
                  <a:srgbClr val="FFC000"/>
                </a:solidFill>
                <a:effectLst>
                  <a:outerShdw blurRad="50800" dist="38100" dir="2700000" algn="tl" rotWithShape="0">
                    <a:prstClr val="black">
                      <a:alpha val="40000"/>
                    </a:prstClr>
                  </a:outerShdw>
                </a:effectLst>
                <a:latin typeface="Eras Demi ITC" pitchFamily="34" charset="0"/>
                <a:cs typeface="+mn-cs"/>
              </a:rPr>
              <a:t>Karier</a:t>
            </a:r>
            <a:endParaRPr lang="id-ID" sz="2800" dirty="0">
              <a:solidFill>
                <a:srgbClr val="FFC000"/>
              </a:solidFill>
              <a:effectLst>
                <a:outerShdw blurRad="50800" dist="38100" dir="2700000" algn="tl" rotWithShape="0">
                  <a:prstClr val="black">
                    <a:alpha val="40000"/>
                  </a:prstClr>
                </a:outerShdw>
              </a:effectLst>
              <a:latin typeface="Eras Demi ITC" pitchFamily="34" charset="0"/>
              <a:cs typeface="+mn-cs"/>
            </a:endParaRPr>
          </a:p>
        </p:txBody>
      </p:sp>
      <p:sp>
        <p:nvSpPr>
          <p:cNvPr id="31748" name="TextBox 4"/>
          <p:cNvSpPr txBox="1">
            <a:spLocks noChangeArrowheads="1"/>
          </p:cNvSpPr>
          <p:nvPr/>
        </p:nvSpPr>
        <p:spPr bwMode="auto">
          <a:xfrm>
            <a:off x="0" y="2492375"/>
            <a:ext cx="9144000" cy="523875"/>
          </a:xfrm>
          <a:prstGeom prst="rect">
            <a:avLst/>
          </a:prstGeom>
          <a:noFill/>
          <a:ln w="9525">
            <a:noFill/>
            <a:miter lim="800000"/>
            <a:headEnd/>
            <a:tailEnd/>
          </a:ln>
        </p:spPr>
        <p:txBody>
          <a:bodyPr>
            <a:spAutoFit/>
          </a:bodyPr>
          <a:lstStyle/>
          <a:p>
            <a:pPr algn="ctr"/>
            <a:r>
              <a:rPr lang="en-US" sz="2800">
                <a:solidFill>
                  <a:schemeClr val="bg1"/>
                </a:solidFill>
                <a:latin typeface="Eras Demi ITC" pitchFamily="34" charset="0"/>
              </a:rPr>
              <a:t>Pembinaan PNS Berdasarkan</a:t>
            </a:r>
            <a:endParaRPr lang="id-ID" sz="2800">
              <a:solidFill>
                <a:schemeClr val="bg1"/>
              </a:solidFill>
              <a:latin typeface="Eras Demi ITC" pitchFamily="34" charset="0"/>
            </a:endParaRPr>
          </a:p>
        </p:txBody>
      </p:sp>
      <p:sp>
        <p:nvSpPr>
          <p:cNvPr id="8" name="TextBox 7"/>
          <p:cNvSpPr txBox="1"/>
          <p:nvPr/>
        </p:nvSpPr>
        <p:spPr>
          <a:xfrm>
            <a:off x="26988" y="3833813"/>
            <a:ext cx="9144000" cy="769937"/>
          </a:xfrm>
          <a:prstGeom prst="rect">
            <a:avLst/>
          </a:prstGeom>
          <a:noFill/>
        </p:spPr>
        <p:txBody>
          <a:bodyPr>
            <a:spAutoFit/>
          </a:bodyPr>
          <a:lstStyle/>
          <a:p>
            <a:pPr algn="ctr" fontAlgn="auto">
              <a:spcBef>
                <a:spcPts val="0"/>
              </a:spcBef>
              <a:spcAft>
                <a:spcPts val="0"/>
              </a:spcAft>
              <a:defRPr/>
            </a:pPr>
            <a:r>
              <a:rPr lang="en-US" sz="4400" dirty="0" err="1">
                <a:solidFill>
                  <a:srgbClr val="FFC000"/>
                </a:solidFill>
                <a:effectLst>
                  <a:outerShdw blurRad="50800" dist="38100" dir="2700000" algn="tl" rotWithShape="0">
                    <a:prstClr val="black">
                      <a:alpha val="40000"/>
                    </a:prstClr>
                  </a:outerShdw>
                </a:effectLst>
                <a:latin typeface="Sansation Light"/>
                <a:cs typeface="+mn-cs"/>
              </a:rPr>
              <a:t>Sistem</a:t>
            </a:r>
            <a:r>
              <a:rPr lang="en-US" sz="4400" dirty="0">
                <a:solidFill>
                  <a:srgbClr val="FFC000"/>
                </a:solidFill>
                <a:effectLst>
                  <a:outerShdw blurRad="50800" dist="38100" dir="2700000" algn="tl" rotWithShape="0">
                    <a:prstClr val="black">
                      <a:alpha val="40000"/>
                    </a:prstClr>
                  </a:outerShdw>
                </a:effectLst>
                <a:latin typeface="Sansation Light"/>
                <a:cs typeface="+mn-cs"/>
              </a:rPr>
              <a:t> </a:t>
            </a:r>
            <a:r>
              <a:rPr lang="en-US" sz="4400" dirty="0" err="1">
                <a:solidFill>
                  <a:srgbClr val="FFC000"/>
                </a:solidFill>
                <a:effectLst>
                  <a:outerShdw blurRad="50800" dist="38100" dir="2700000" algn="tl" rotWithShape="0">
                    <a:prstClr val="black">
                      <a:alpha val="40000"/>
                    </a:prstClr>
                  </a:outerShdw>
                </a:effectLst>
                <a:latin typeface="Sansation Light"/>
                <a:cs typeface="+mn-cs"/>
              </a:rPr>
              <a:t>Prestasi</a:t>
            </a:r>
            <a:r>
              <a:rPr lang="en-US" sz="4400" dirty="0">
                <a:solidFill>
                  <a:srgbClr val="FFC000"/>
                </a:solidFill>
                <a:effectLst>
                  <a:outerShdw blurRad="50800" dist="38100" dir="2700000" algn="tl" rotWithShape="0">
                    <a:prstClr val="black">
                      <a:alpha val="40000"/>
                    </a:prstClr>
                  </a:outerShdw>
                </a:effectLst>
                <a:latin typeface="Sansation Light"/>
                <a:cs typeface="+mn-cs"/>
              </a:rPr>
              <a:t> </a:t>
            </a:r>
            <a:r>
              <a:rPr lang="en-US" sz="4400" dirty="0" err="1">
                <a:solidFill>
                  <a:srgbClr val="FFC000"/>
                </a:solidFill>
                <a:effectLst>
                  <a:outerShdw blurRad="50800" dist="38100" dir="2700000" algn="tl" rotWithShape="0">
                    <a:prstClr val="black">
                      <a:alpha val="40000"/>
                    </a:prstClr>
                  </a:outerShdw>
                </a:effectLst>
                <a:latin typeface="Sansation Light"/>
                <a:cs typeface="+mn-cs"/>
              </a:rPr>
              <a:t>Kerja</a:t>
            </a:r>
            <a:endParaRPr lang="id-ID" sz="4400" dirty="0">
              <a:solidFill>
                <a:srgbClr val="FFC000"/>
              </a:solidFill>
              <a:effectLst>
                <a:outerShdw blurRad="50800" dist="38100" dir="2700000" algn="tl" rotWithShape="0">
                  <a:prstClr val="black">
                    <a:alpha val="40000"/>
                  </a:prstClr>
                </a:outerShdw>
              </a:effectLst>
              <a:latin typeface="Sansation Light"/>
              <a:cs typeface="+mn-cs"/>
            </a:endParaRPr>
          </a:p>
        </p:txBody>
      </p:sp>
      <p:sp>
        <p:nvSpPr>
          <p:cNvPr id="31750" name="TextBox 4"/>
          <p:cNvSpPr txBox="1">
            <a:spLocks noChangeArrowheads="1"/>
          </p:cNvSpPr>
          <p:nvPr/>
        </p:nvSpPr>
        <p:spPr bwMode="auto">
          <a:xfrm>
            <a:off x="152400" y="3429000"/>
            <a:ext cx="9144000" cy="461963"/>
          </a:xfrm>
          <a:prstGeom prst="rect">
            <a:avLst/>
          </a:prstGeom>
          <a:noFill/>
          <a:ln w="9525">
            <a:noFill/>
            <a:miter lim="800000"/>
            <a:headEnd/>
            <a:tailEnd/>
          </a:ln>
        </p:spPr>
        <p:txBody>
          <a:bodyPr>
            <a:spAutoFit/>
          </a:bodyPr>
          <a:lstStyle/>
          <a:p>
            <a:pPr algn="ctr"/>
            <a:r>
              <a:rPr lang="en-US" sz="2400">
                <a:solidFill>
                  <a:schemeClr val="bg1"/>
                </a:solidFill>
                <a:latin typeface="Andalus" pitchFamily="2" charset="-78"/>
                <a:cs typeface="Andalus" pitchFamily="2" charset="-78"/>
              </a:rPr>
              <a:t>yang dititikberatkan</a:t>
            </a:r>
            <a:endParaRPr lang="id-ID" sz="2400">
              <a:solidFill>
                <a:schemeClr val="bg1"/>
              </a:solidFill>
              <a:latin typeface="Andalus" pitchFamily="2" charset="-78"/>
              <a:cs typeface="Andalus" pitchFamily="2" charset="-7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19050" y="588963"/>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Headline Two" pitchFamily="2" charset="0"/>
                <a:cs typeface="+mn-cs"/>
              </a:rPr>
              <a:t>2</a:t>
            </a:r>
            <a:endParaRPr lang="id-ID" sz="32000" dirty="0">
              <a:solidFill>
                <a:schemeClr val="bg1">
                  <a:lumMod val="50000"/>
                </a:schemeClr>
              </a:solidFill>
              <a:latin typeface="Headline Two" pitchFamily="2" charset="0"/>
              <a:cs typeface="+mn-cs"/>
            </a:endParaRPr>
          </a:p>
        </p:txBody>
      </p:sp>
      <p:sp>
        <p:nvSpPr>
          <p:cNvPr id="6" name="TextBox 5"/>
          <p:cNvSpPr txBox="1"/>
          <p:nvPr/>
        </p:nvSpPr>
        <p:spPr>
          <a:xfrm>
            <a:off x="36513" y="2905125"/>
            <a:ext cx="9144000" cy="523875"/>
          </a:xfrm>
          <a:prstGeom prst="rect">
            <a:avLst/>
          </a:prstGeom>
          <a:noFill/>
        </p:spPr>
        <p:txBody>
          <a:bodyPr>
            <a:spAutoFit/>
          </a:bodyPr>
          <a:lstStyle/>
          <a:p>
            <a:pPr algn="ctr" fontAlgn="auto">
              <a:spcBef>
                <a:spcPts val="0"/>
              </a:spcBef>
              <a:spcAft>
                <a:spcPts val="0"/>
              </a:spcAft>
              <a:defRPr/>
            </a:pPr>
            <a:r>
              <a:rPr lang="en-US" sz="2800" dirty="0" err="1">
                <a:solidFill>
                  <a:srgbClr val="FFC000"/>
                </a:solidFill>
                <a:effectLst>
                  <a:outerShdw blurRad="50800" dist="38100" dir="2700000" algn="tl" rotWithShape="0">
                    <a:prstClr val="black">
                      <a:alpha val="40000"/>
                    </a:prstClr>
                  </a:outerShdw>
                </a:effectLst>
                <a:latin typeface="Berlin Sans FB" pitchFamily="34" charset="0"/>
                <a:cs typeface="+mn-cs"/>
              </a:rPr>
              <a:t>Objektivitas</a:t>
            </a:r>
            <a:r>
              <a:rPr lang="en-US" sz="2800" dirty="0">
                <a:solidFill>
                  <a:srgbClr val="FFC000"/>
                </a:solidFill>
                <a:effectLst>
                  <a:outerShdw blurRad="50800" dist="38100" dir="2700000" algn="tl" rotWithShape="0">
                    <a:prstClr val="black">
                      <a:alpha val="40000"/>
                    </a:prstClr>
                  </a:outerShdw>
                </a:effectLst>
                <a:latin typeface="Berlin Sans FB" pitchFamily="34" charset="0"/>
                <a:cs typeface="+mn-cs"/>
              </a:rPr>
              <a:t> </a:t>
            </a:r>
            <a:endParaRPr lang="id-ID" sz="2800" dirty="0">
              <a:solidFill>
                <a:srgbClr val="FFC000"/>
              </a:solidFill>
              <a:effectLst>
                <a:outerShdw blurRad="50800" dist="38100" dir="2700000" algn="tl" rotWithShape="0">
                  <a:prstClr val="black">
                    <a:alpha val="40000"/>
                  </a:prstClr>
                </a:outerShdw>
              </a:effectLst>
              <a:latin typeface="Berlin Sans FB" pitchFamily="34" charset="0"/>
              <a:cs typeface="+mn-cs"/>
            </a:endParaRPr>
          </a:p>
        </p:txBody>
      </p:sp>
      <p:sp>
        <p:nvSpPr>
          <p:cNvPr id="32772" name="TextBox 4"/>
          <p:cNvSpPr txBox="1">
            <a:spLocks noChangeArrowheads="1"/>
          </p:cNvSpPr>
          <p:nvPr/>
        </p:nvSpPr>
        <p:spPr bwMode="auto">
          <a:xfrm>
            <a:off x="0" y="2492375"/>
            <a:ext cx="9144000" cy="523875"/>
          </a:xfrm>
          <a:prstGeom prst="rect">
            <a:avLst/>
          </a:prstGeom>
          <a:noFill/>
          <a:ln w="9525">
            <a:noFill/>
            <a:miter lim="800000"/>
            <a:headEnd/>
            <a:tailEnd/>
          </a:ln>
        </p:spPr>
        <p:txBody>
          <a:bodyPr>
            <a:spAutoFit/>
          </a:bodyPr>
          <a:lstStyle/>
          <a:p>
            <a:pPr algn="ctr"/>
            <a:r>
              <a:rPr lang="en-US" sz="2800">
                <a:solidFill>
                  <a:schemeClr val="bg1"/>
                </a:solidFill>
                <a:latin typeface="Sansation Light"/>
              </a:rPr>
              <a:t>Untuk menjamin</a:t>
            </a:r>
            <a:endParaRPr lang="id-ID" sz="2800">
              <a:solidFill>
                <a:schemeClr val="bg1"/>
              </a:solidFill>
              <a:latin typeface="Sansation Light"/>
            </a:endParaRPr>
          </a:p>
        </p:txBody>
      </p:sp>
      <p:sp>
        <p:nvSpPr>
          <p:cNvPr id="8" name="TextBox 7"/>
          <p:cNvSpPr txBox="1"/>
          <p:nvPr/>
        </p:nvSpPr>
        <p:spPr>
          <a:xfrm>
            <a:off x="19050" y="3654425"/>
            <a:ext cx="9144000" cy="522288"/>
          </a:xfrm>
          <a:prstGeom prst="rect">
            <a:avLst/>
          </a:prstGeom>
          <a:noFill/>
        </p:spPr>
        <p:txBody>
          <a:bodyPr>
            <a:spAutoFit/>
          </a:bodyPr>
          <a:lstStyle/>
          <a:p>
            <a:pPr algn="ctr" fontAlgn="auto">
              <a:spcBef>
                <a:spcPts val="0"/>
              </a:spcBef>
              <a:spcAft>
                <a:spcPts val="0"/>
              </a:spcAft>
              <a:defRPr/>
            </a:pPr>
            <a:r>
              <a:rPr lang="en-US" sz="2800" dirty="0" err="1">
                <a:solidFill>
                  <a:srgbClr val="FFC000"/>
                </a:solidFill>
                <a:effectLst>
                  <a:outerShdw blurRad="50800" dist="38100" dir="2700000" algn="tl" rotWithShape="0">
                    <a:prstClr val="black">
                      <a:alpha val="40000"/>
                    </a:prstClr>
                  </a:outerShdw>
                </a:effectLst>
                <a:latin typeface="Sansation Light"/>
                <a:cs typeface="+mn-cs"/>
              </a:rPr>
              <a:t>pengangkatan</a:t>
            </a:r>
            <a:r>
              <a:rPr lang="en-US" sz="2800" dirty="0">
                <a:solidFill>
                  <a:srgbClr val="FFC000"/>
                </a:solidFill>
                <a:effectLst>
                  <a:outerShdw blurRad="50800" dist="38100" dir="2700000" algn="tl" rotWithShape="0">
                    <a:prstClr val="black">
                      <a:alpha val="40000"/>
                    </a:prstClr>
                  </a:outerShdw>
                </a:effectLst>
                <a:latin typeface="Sansation Light"/>
                <a:cs typeface="+mn-cs"/>
              </a:rPr>
              <a:t> </a:t>
            </a:r>
            <a:r>
              <a:rPr lang="en-US" sz="2800" dirty="0" err="1">
                <a:solidFill>
                  <a:srgbClr val="FFC000"/>
                </a:solidFill>
                <a:effectLst>
                  <a:outerShdw blurRad="50800" dist="38100" dir="2700000" algn="tl" rotWithShape="0">
                    <a:prstClr val="black">
                      <a:alpha val="40000"/>
                    </a:prstClr>
                  </a:outerShdw>
                </a:effectLst>
                <a:latin typeface="Sansation Light"/>
                <a:cs typeface="+mn-cs"/>
              </a:rPr>
              <a:t>jabatan</a:t>
            </a:r>
            <a:r>
              <a:rPr lang="en-US" sz="2800" dirty="0">
                <a:solidFill>
                  <a:srgbClr val="FFC000"/>
                </a:solidFill>
                <a:effectLst>
                  <a:outerShdw blurRad="50800" dist="38100" dir="2700000" algn="tl" rotWithShape="0">
                    <a:prstClr val="black">
                      <a:alpha val="40000"/>
                    </a:prstClr>
                  </a:outerShdw>
                </a:effectLst>
                <a:latin typeface="Sansation Light"/>
                <a:cs typeface="+mn-cs"/>
              </a:rPr>
              <a:t> &amp; </a:t>
            </a:r>
            <a:r>
              <a:rPr lang="en-US" sz="2800" dirty="0" err="1">
                <a:solidFill>
                  <a:srgbClr val="FFC000"/>
                </a:solidFill>
                <a:effectLst>
                  <a:outerShdw blurRad="50800" dist="38100" dir="2700000" algn="tl" rotWithShape="0">
                    <a:prstClr val="black">
                      <a:alpha val="40000"/>
                    </a:prstClr>
                  </a:outerShdw>
                </a:effectLst>
                <a:latin typeface="Sansation Light"/>
                <a:cs typeface="+mn-cs"/>
              </a:rPr>
              <a:t>kenaikan</a:t>
            </a:r>
            <a:r>
              <a:rPr lang="en-US" sz="2800" dirty="0">
                <a:solidFill>
                  <a:srgbClr val="FFC000"/>
                </a:solidFill>
                <a:effectLst>
                  <a:outerShdw blurRad="50800" dist="38100" dir="2700000" algn="tl" rotWithShape="0">
                    <a:prstClr val="black">
                      <a:alpha val="40000"/>
                    </a:prstClr>
                  </a:outerShdw>
                </a:effectLst>
                <a:latin typeface="Sansation Light"/>
                <a:cs typeface="+mn-cs"/>
              </a:rPr>
              <a:t> </a:t>
            </a:r>
            <a:r>
              <a:rPr lang="en-US" sz="2800" dirty="0" err="1">
                <a:solidFill>
                  <a:srgbClr val="FFC000"/>
                </a:solidFill>
                <a:effectLst>
                  <a:outerShdw blurRad="50800" dist="38100" dir="2700000" algn="tl" rotWithShape="0">
                    <a:prstClr val="black">
                      <a:alpha val="40000"/>
                    </a:prstClr>
                  </a:outerShdw>
                </a:effectLst>
                <a:latin typeface="Sansation Light"/>
                <a:cs typeface="+mn-cs"/>
              </a:rPr>
              <a:t>pangkat</a:t>
            </a:r>
            <a:endParaRPr lang="id-ID" sz="2800" dirty="0">
              <a:solidFill>
                <a:srgbClr val="FFC000"/>
              </a:solidFill>
              <a:effectLst>
                <a:outerShdw blurRad="50800" dist="38100" dir="2700000" algn="tl" rotWithShape="0">
                  <a:prstClr val="black">
                    <a:alpha val="40000"/>
                  </a:prstClr>
                </a:outerShdw>
              </a:effectLst>
              <a:latin typeface="Sansation Light"/>
              <a:cs typeface="+mn-cs"/>
            </a:endParaRPr>
          </a:p>
        </p:txBody>
      </p:sp>
      <p:sp>
        <p:nvSpPr>
          <p:cNvPr id="32774" name="TextBox 4"/>
          <p:cNvSpPr txBox="1">
            <a:spLocks noChangeArrowheads="1"/>
          </p:cNvSpPr>
          <p:nvPr/>
        </p:nvSpPr>
        <p:spPr bwMode="auto">
          <a:xfrm>
            <a:off x="26988" y="3338513"/>
            <a:ext cx="9144000" cy="369887"/>
          </a:xfrm>
          <a:prstGeom prst="rect">
            <a:avLst/>
          </a:prstGeom>
          <a:noFill/>
          <a:ln w="9525">
            <a:noFill/>
            <a:miter lim="800000"/>
            <a:headEnd/>
            <a:tailEnd/>
          </a:ln>
        </p:spPr>
        <p:txBody>
          <a:bodyPr>
            <a:spAutoFit/>
          </a:bodyPr>
          <a:lstStyle/>
          <a:p>
            <a:pPr algn="ctr"/>
            <a:r>
              <a:rPr lang="en-US">
                <a:solidFill>
                  <a:schemeClr val="bg1"/>
                </a:solidFill>
                <a:latin typeface="Sansation Light"/>
                <a:cs typeface="Andalus" pitchFamily="2" charset="-78"/>
              </a:rPr>
              <a:t>dalam mempertimbangkan </a:t>
            </a:r>
            <a:endParaRPr lang="id-ID">
              <a:solidFill>
                <a:schemeClr val="bg1"/>
              </a:solidFill>
              <a:latin typeface="Sansation Light"/>
              <a:cs typeface="Andalus" pitchFamily="2" charset="-78"/>
            </a:endParaRPr>
          </a:p>
        </p:txBody>
      </p:sp>
      <p:sp>
        <p:nvSpPr>
          <p:cNvPr id="32775" name="TextBox 4"/>
          <p:cNvSpPr txBox="1">
            <a:spLocks noChangeArrowheads="1"/>
          </p:cNvSpPr>
          <p:nvPr/>
        </p:nvSpPr>
        <p:spPr bwMode="auto">
          <a:xfrm>
            <a:off x="26988" y="4238625"/>
            <a:ext cx="9144000" cy="461963"/>
          </a:xfrm>
          <a:prstGeom prst="rect">
            <a:avLst/>
          </a:prstGeom>
          <a:noFill/>
          <a:ln w="9525">
            <a:noFill/>
            <a:miter lim="800000"/>
            <a:headEnd/>
            <a:tailEnd/>
          </a:ln>
        </p:spPr>
        <p:txBody>
          <a:bodyPr>
            <a:spAutoFit/>
          </a:bodyPr>
          <a:lstStyle/>
          <a:p>
            <a:pPr algn="ctr"/>
            <a:r>
              <a:rPr lang="en-US" sz="2400">
                <a:solidFill>
                  <a:schemeClr val="bg1"/>
                </a:solidFill>
                <a:latin typeface="Sansation Light"/>
                <a:cs typeface="Andalus" pitchFamily="2" charset="-78"/>
              </a:rPr>
              <a:t>diadakan penilaian prestasi kerja</a:t>
            </a:r>
            <a:endParaRPr lang="id-ID" sz="2400">
              <a:solidFill>
                <a:schemeClr val="bg1"/>
              </a:solidFill>
              <a:latin typeface="Sansation Light"/>
              <a:cs typeface="Andalus" pitchFamily="2" charset="-7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19050" y="588963"/>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Headline Two" pitchFamily="2" charset="0"/>
                <a:cs typeface="+mn-cs"/>
              </a:rPr>
              <a:t>3</a:t>
            </a:r>
            <a:endParaRPr lang="id-ID" sz="32000" dirty="0">
              <a:solidFill>
                <a:schemeClr val="bg1">
                  <a:lumMod val="50000"/>
                </a:schemeClr>
              </a:solidFill>
              <a:latin typeface="Headline Two" pitchFamily="2" charset="0"/>
              <a:cs typeface="+mn-cs"/>
            </a:endParaRPr>
          </a:p>
        </p:txBody>
      </p:sp>
      <p:sp>
        <p:nvSpPr>
          <p:cNvPr id="6" name="TextBox 5"/>
          <p:cNvSpPr txBox="1"/>
          <p:nvPr/>
        </p:nvSpPr>
        <p:spPr>
          <a:xfrm>
            <a:off x="36513" y="2905125"/>
            <a:ext cx="9144000" cy="523875"/>
          </a:xfrm>
          <a:prstGeom prst="rect">
            <a:avLst/>
          </a:prstGeom>
          <a:noFill/>
        </p:spPr>
        <p:txBody>
          <a:bodyPr>
            <a:spAutoFit/>
          </a:bodyPr>
          <a:lstStyle/>
          <a:p>
            <a:pPr algn="ctr" fontAlgn="auto">
              <a:spcBef>
                <a:spcPts val="0"/>
              </a:spcBef>
              <a:spcAft>
                <a:spcPts val="0"/>
              </a:spcAft>
              <a:defRPr/>
            </a:pPr>
            <a:r>
              <a:rPr lang="en-US" sz="2800" dirty="0" err="1">
                <a:solidFill>
                  <a:srgbClr val="FFC000"/>
                </a:solidFill>
                <a:effectLst>
                  <a:outerShdw blurRad="50800" dist="38100" dir="2700000" algn="tl" rotWithShape="0">
                    <a:prstClr val="black">
                      <a:alpha val="40000"/>
                    </a:prstClr>
                  </a:outerShdw>
                </a:effectLst>
                <a:latin typeface="Berlin Sans FB" pitchFamily="34" charset="0"/>
                <a:cs typeface="+mn-cs"/>
              </a:rPr>
              <a:t>Disiplin</a:t>
            </a:r>
            <a:r>
              <a:rPr lang="en-US" sz="2800" dirty="0">
                <a:solidFill>
                  <a:srgbClr val="FFC000"/>
                </a:solidFill>
                <a:effectLst>
                  <a:outerShdw blurRad="50800" dist="38100" dir="2700000" algn="tl" rotWithShape="0">
                    <a:prstClr val="black">
                      <a:alpha val="40000"/>
                    </a:prstClr>
                  </a:outerShdw>
                </a:effectLst>
                <a:latin typeface="Berlin Sans FB" pitchFamily="34" charset="0"/>
                <a:cs typeface="+mn-cs"/>
              </a:rPr>
              <a:t> PNS</a:t>
            </a:r>
            <a:endParaRPr lang="id-ID" sz="2800" dirty="0">
              <a:solidFill>
                <a:srgbClr val="FFC000"/>
              </a:solidFill>
              <a:effectLst>
                <a:outerShdw blurRad="50800" dist="38100" dir="2700000" algn="tl" rotWithShape="0">
                  <a:prstClr val="black">
                    <a:alpha val="40000"/>
                  </a:prstClr>
                </a:outerShdw>
              </a:effectLst>
              <a:latin typeface="Berlin Sans FB" pitchFamily="34" charset="0"/>
              <a:cs typeface="+mn-cs"/>
            </a:endParaRPr>
          </a:p>
        </p:txBody>
      </p:sp>
      <p:sp>
        <p:nvSpPr>
          <p:cNvPr id="33796" name="TextBox 4"/>
          <p:cNvSpPr txBox="1">
            <a:spLocks noChangeArrowheads="1"/>
          </p:cNvSpPr>
          <p:nvPr/>
        </p:nvSpPr>
        <p:spPr bwMode="auto">
          <a:xfrm>
            <a:off x="0" y="2492375"/>
            <a:ext cx="9144000" cy="523875"/>
          </a:xfrm>
          <a:prstGeom prst="rect">
            <a:avLst/>
          </a:prstGeom>
          <a:noFill/>
          <a:ln w="9525">
            <a:noFill/>
            <a:miter lim="800000"/>
            <a:headEnd/>
            <a:tailEnd/>
          </a:ln>
        </p:spPr>
        <p:txBody>
          <a:bodyPr>
            <a:spAutoFit/>
          </a:bodyPr>
          <a:lstStyle/>
          <a:p>
            <a:pPr algn="ctr"/>
            <a:r>
              <a:rPr lang="en-US" sz="2800">
                <a:solidFill>
                  <a:schemeClr val="bg1"/>
                </a:solidFill>
                <a:latin typeface="Sansation Light"/>
              </a:rPr>
              <a:t>Dalam PP 53 Tahun 2010</a:t>
            </a:r>
            <a:endParaRPr lang="id-ID" sz="2800">
              <a:solidFill>
                <a:schemeClr val="bg1"/>
              </a:solidFill>
              <a:latin typeface="Sansation Light"/>
            </a:endParaRPr>
          </a:p>
        </p:txBody>
      </p:sp>
      <p:sp>
        <p:nvSpPr>
          <p:cNvPr id="8" name="TextBox 7"/>
          <p:cNvSpPr txBox="1"/>
          <p:nvPr/>
        </p:nvSpPr>
        <p:spPr>
          <a:xfrm>
            <a:off x="19050" y="3743325"/>
            <a:ext cx="9144000" cy="523875"/>
          </a:xfrm>
          <a:prstGeom prst="rect">
            <a:avLst/>
          </a:prstGeom>
          <a:noFill/>
        </p:spPr>
        <p:txBody>
          <a:bodyPr>
            <a:spAutoFit/>
          </a:bodyPr>
          <a:lstStyle/>
          <a:p>
            <a:pPr algn="ctr" fontAlgn="auto">
              <a:spcBef>
                <a:spcPts val="0"/>
              </a:spcBef>
              <a:spcAft>
                <a:spcPts val="0"/>
              </a:spcAft>
              <a:defRPr/>
            </a:pPr>
            <a:r>
              <a:rPr lang="en-US" sz="2800" dirty="0" err="1">
                <a:solidFill>
                  <a:srgbClr val="FFC000"/>
                </a:solidFill>
                <a:effectLst>
                  <a:outerShdw blurRad="50800" dist="38100" dir="2700000" algn="tl" rotWithShape="0">
                    <a:prstClr val="black">
                      <a:alpha val="40000"/>
                    </a:prstClr>
                  </a:outerShdw>
                </a:effectLst>
                <a:latin typeface="Sansation Light"/>
                <a:cs typeface="+mn-cs"/>
              </a:rPr>
              <a:t>dikenakan</a:t>
            </a:r>
            <a:r>
              <a:rPr lang="en-US" sz="2800" dirty="0">
                <a:solidFill>
                  <a:srgbClr val="FFC000"/>
                </a:solidFill>
                <a:effectLst>
                  <a:outerShdw blurRad="50800" dist="38100" dir="2700000" algn="tl" rotWithShape="0">
                    <a:prstClr val="black">
                      <a:alpha val="40000"/>
                    </a:prstClr>
                  </a:outerShdw>
                </a:effectLst>
                <a:latin typeface="Sansation Light"/>
                <a:cs typeface="+mn-cs"/>
              </a:rPr>
              <a:t> </a:t>
            </a:r>
            <a:r>
              <a:rPr lang="en-US" sz="2800" dirty="0" err="1">
                <a:solidFill>
                  <a:srgbClr val="FFC000"/>
                </a:solidFill>
                <a:effectLst>
                  <a:outerShdw blurRad="50800" dist="38100" dir="2700000" algn="tl" rotWithShape="0">
                    <a:prstClr val="black">
                      <a:alpha val="40000"/>
                    </a:prstClr>
                  </a:outerShdw>
                </a:effectLst>
                <a:latin typeface="Sansation Light"/>
                <a:cs typeface="+mn-cs"/>
              </a:rPr>
              <a:t>hukuman</a:t>
            </a:r>
            <a:r>
              <a:rPr lang="en-US" sz="2800" dirty="0">
                <a:solidFill>
                  <a:srgbClr val="FFC000"/>
                </a:solidFill>
                <a:effectLst>
                  <a:outerShdw blurRad="50800" dist="38100" dir="2700000" algn="tl" rotWithShape="0">
                    <a:prstClr val="black">
                      <a:alpha val="40000"/>
                    </a:prstClr>
                  </a:outerShdw>
                </a:effectLst>
                <a:latin typeface="Sansation Light"/>
                <a:cs typeface="+mn-cs"/>
              </a:rPr>
              <a:t> </a:t>
            </a:r>
            <a:r>
              <a:rPr lang="en-US" sz="2800" dirty="0" err="1">
                <a:solidFill>
                  <a:srgbClr val="FFC000"/>
                </a:solidFill>
                <a:effectLst>
                  <a:outerShdw blurRad="50800" dist="38100" dir="2700000" algn="tl" rotWithShape="0">
                    <a:prstClr val="black">
                      <a:alpha val="40000"/>
                    </a:prstClr>
                  </a:outerShdw>
                </a:effectLst>
                <a:latin typeface="Sansation Light"/>
                <a:cs typeface="+mn-cs"/>
              </a:rPr>
              <a:t>sedang</a:t>
            </a:r>
            <a:endParaRPr lang="id-ID" sz="2800" dirty="0">
              <a:solidFill>
                <a:srgbClr val="FFC000"/>
              </a:solidFill>
              <a:effectLst>
                <a:outerShdw blurRad="50800" dist="38100" dir="2700000" algn="tl" rotWithShape="0">
                  <a:prstClr val="black">
                    <a:alpha val="40000"/>
                  </a:prstClr>
                </a:outerShdw>
              </a:effectLst>
              <a:latin typeface="Sansation Light"/>
              <a:cs typeface="+mn-cs"/>
            </a:endParaRPr>
          </a:p>
        </p:txBody>
      </p:sp>
      <p:sp>
        <p:nvSpPr>
          <p:cNvPr id="33798" name="TextBox 4"/>
          <p:cNvSpPr txBox="1">
            <a:spLocks noChangeArrowheads="1"/>
          </p:cNvSpPr>
          <p:nvPr/>
        </p:nvSpPr>
        <p:spPr bwMode="auto">
          <a:xfrm>
            <a:off x="2185988" y="2933700"/>
            <a:ext cx="1665287" cy="461963"/>
          </a:xfrm>
          <a:prstGeom prst="rect">
            <a:avLst/>
          </a:prstGeom>
          <a:noFill/>
          <a:ln w="9525">
            <a:noFill/>
            <a:miter lim="800000"/>
            <a:headEnd/>
            <a:tailEnd/>
          </a:ln>
        </p:spPr>
        <p:txBody>
          <a:bodyPr>
            <a:spAutoFit/>
          </a:bodyPr>
          <a:lstStyle/>
          <a:p>
            <a:pPr algn="ctr"/>
            <a:r>
              <a:rPr lang="en-US" sz="2400">
                <a:solidFill>
                  <a:schemeClr val="bg1"/>
                </a:solidFill>
                <a:latin typeface="Sansation Light"/>
                <a:cs typeface="Andalus" pitchFamily="2" charset="-78"/>
              </a:rPr>
              <a:t>tentang</a:t>
            </a:r>
            <a:endParaRPr lang="id-ID" sz="2400">
              <a:solidFill>
                <a:schemeClr val="bg1"/>
              </a:solidFill>
              <a:latin typeface="Sansation Light"/>
              <a:cs typeface="Andalus" pitchFamily="2" charset="-78"/>
            </a:endParaRPr>
          </a:p>
        </p:txBody>
      </p:sp>
      <p:sp>
        <p:nvSpPr>
          <p:cNvPr id="33799" name="TextBox 4"/>
          <p:cNvSpPr txBox="1">
            <a:spLocks noChangeArrowheads="1"/>
          </p:cNvSpPr>
          <p:nvPr/>
        </p:nvSpPr>
        <p:spPr bwMode="auto">
          <a:xfrm>
            <a:off x="-107950" y="4329113"/>
            <a:ext cx="914400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cs typeface="Andalus" pitchFamily="2" charset="-78"/>
              </a:rPr>
              <a:t>&amp; SKP-nya dibawah 25%, dikenakan </a:t>
            </a:r>
            <a:r>
              <a:rPr lang="en-US" sz="2400">
                <a:solidFill>
                  <a:srgbClr val="FFC000"/>
                </a:solidFill>
                <a:latin typeface="Sansation Light"/>
                <a:cs typeface="Andalus" pitchFamily="2" charset="-78"/>
              </a:rPr>
              <a:t>hukuman berat</a:t>
            </a:r>
            <a:endParaRPr lang="id-ID" sz="2400">
              <a:solidFill>
                <a:srgbClr val="FFC000"/>
              </a:solidFill>
              <a:latin typeface="Sansation Light"/>
              <a:cs typeface="Andalus" pitchFamily="2" charset="-78"/>
            </a:endParaRPr>
          </a:p>
        </p:txBody>
      </p:sp>
      <p:sp>
        <p:nvSpPr>
          <p:cNvPr id="33800" name="TextBox 4"/>
          <p:cNvSpPr txBox="1">
            <a:spLocks noChangeArrowheads="1"/>
          </p:cNvSpPr>
          <p:nvPr/>
        </p:nvSpPr>
        <p:spPr bwMode="auto">
          <a:xfrm>
            <a:off x="385763" y="3429000"/>
            <a:ext cx="8147050" cy="461963"/>
          </a:xfrm>
          <a:prstGeom prst="rect">
            <a:avLst/>
          </a:prstGeom>
          <a:noFill/>
          <a:ln w="9525">
            <a:noFill/>
            <a:miter lim="800000"/>
            <a:headEnd/>
            <a:tailEnd/>
          </a:ln>
        </p:spPr>
        <p:txBody>
          <a:bodyPr>
            <a:spAutoFit/>
          </a:bodyPr>
          <a:lstStyle/>
          <a:p>
            <a:pPr algn="ctr"/>
            <a:r>
              <a:rPr lang="en-US" sz="2400" dirty="0" err="1">
                <a:solidFill>
                  <a:schemeClr val="bg1"/>
                </a:solidFill>
                <a:latin typeface="Sansation Light"/>
                <a:cs typeface="Andalus" pitchFamily="2" charset="-78"/>
              </a:rPr>
              <a:t>apabila</a:t>
            </a:r>
            <a:r>
              <a:rPr lang="en-US" sz="2400" dirty="0">
                <a:solidFill>
                  <a:schemeClr val="bg1"/>
                </a:solidFill>
                <a:latin typeface="Sansation Light"/>
                <a:cs typeface="Andalus" pitchFamily="2" charset="-78"/>
              </a:rPr>
              <a:t> </a:t>
            </a:r>
            <a:r>
              <a:rPr lang="en-US" sz="2400" dirty="0" err="1">
                <a:solidFill>
                  <a:schemeClr val="bg1"/>
                </a:solidFill>
                <a:latin typeface="Sansation Light"/>
                <a:cs typeface="Andalus" pitchFamily="2" charset="-78"/>
              </a:rPr>
              <a:t>pencapaian</a:t>
            </a:r>
            <a:r>
              <a:rPr lang="en-US" sz="2400" dirty="0">
                <a:solidFill>
                  <a:schemeClr val="bg1"/>
                </a:solidFill>
                <a:latin typeface="Sansation Light"/>
                <a:cs typeface="Andalus" pitchFamily="2" charset="-78"/>
              </a:rPr>
              <a:t> SKP </a:t>
            </a:r>
            <a:r>
              <a:rPr lang="en-US" sz="2400" dirty="0" err="1">
                <a:solidFill>
                  <a:schemeClr val="bg1"/>
                </a:solidFill>
                <a:latin typeface="Sansation Light"/>
                <a:cs typeface="Andalus" pitchFamily="2" charset="-78"/>
              </a:rPr>
              <a:t>pada</a:t>
            </a:r>
            <a:r>
              <a:rPr lang="en-US" sz="2400" dirty="0">
                <a:solidFill>
                  <a:schemeClr val="bg1"/>
                </a:solidFill>
                <a:latin typeface="Sansation Light"/>
                <a:cs typeface="Andalus" pitchFamily="2" charset="-78"/>
              </a:rPr>
              <a:t> </a:t>
            </a:r>
            <a:r>
              <a:rPr lang="en-US" sz="2400" dirty="0" err="1">
                <a:solidFill>
                  <a:schemeClr val="bg1"/>
                </a:solidFill>
                <a:latin typeface="Sansation Light"/>
                <a:cs typeface="Andalus" pitchFamily="2" charset="-78"/>
              </a:rPr>
              <a:t>akhir</a:t>
            </a:r>
            <a:r>
              <a:rPr lang="en-US" sz="2400" dirty="0">
                <a:solidFill>
                  <a:schemeClr val="bg1"/>
                </a:solidFill>
                <a:latin typeface="Sansation Light"/>
                <a:cs typeface="Andalus" pitchFamily="2" charset="-78"/>
              </a:rPr>
              <a:t> </a:t>
            </a:r>
            <a:r>
              <a:rPr lang="en-US" sz="2400" dirty="0" err="1">
                <a:solidFill>
                  <a:schemeClr val="bg1"/>
                </a:solidFill>
                <a:latin typeface="Sansation Light"/>
                <a:cs typeface="Andalus" pitchFamily="2" charset="-78"/>
              </a:rPr>
              <a:t>tahun</a:t>
            </a:r>
            <a:r>
              <a:rPr lang="en-US" sz="2400" dirty="0">
                <a:solidFill>
                  <a:schemeClr val="bg1"/>
                </a:solidFill>
                <a:latin typeface="Sansation Light"/>
                <a:cs typeface="Andalus" pitchFamily="2" charset="-78"/>
              </a:rPr>
              <a:t> 25-50%</a:t>
            </a:r>
            <a:endParaRPr lang="id-ID" sz="2400" dirty="0">
              <a:solidFill>
                <a:schemeClr val="bg1"/>
              </a:solidFill>
              <a:latin typeface="Sansation Light"/>
              <a:cs typeface="Andalus" pitchFamily="2" charset="-7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3"/>
          <p:cNvSpPr>
            <a:spLocks noChangeArrowheads="1"/>
          </p:cNvSpPr>
          <p:nvPr/>
        </p:nvSpPr>
        <p:spPr bwMode="auto">
          <a:xfrm>
            <a:off x="636588" y="304800"/>
            <a:ext cx="7083425" cy="523875"/>
          </a:xfrm>
          <a:prstGeom prst="rect">
            <a:avLst/>
          </a:prstGeom>
          <a:solidFill>
            <a:schemeClr val="accent1">
              <a:lumMod val="75000"/>
            </a:schemeClr>
          </a:solidFill>
          <a:ln/>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id-ID" altLang="id-ID" sz="2800" b="1" dirty="0" smtClean="0">
                <a:solidFill>
                  <a:schemeClr val="bg1"/>
                </a:solidFill>
              </a:rPr>
              <a:t>Jenjang Jabatan da</a:t>
            </a:r>
            <a:r>
              <a:rPr lang="en-US" altLang="id-ID" sz="2800" b="1" dirty="0" smtClean="0">
                <a:solidFill>
                  <a:schemeClr val="bg1"/>
                </a:solidFill>
              </a:rPr>
              <a:t>n</a:t>
            </a:r>
            <a:r>
              <a:rPr lang="id-ID" altLang="id-ID" sz="2800" b="1" dirty="0" smtClean="0">
                <a:solidFill>
                  <a:schemeClr val="bg1"/>
                </a:solidFill>
              </a:rPr>
              <a:t> Pangkat Dosen</a:t>
            </a:r>
            <a:endParaRPr lang="en-US" altLang="id-ID" sz="2800" b="1" dirty="0" smtClean="0">
              <a:solidFill>
                <a:schemeClr val="bg1"/>
              </a:solidFill>
            </a:endParaRPr>
          </a:p>
        </p:txBody>
      </p:sp>
      <p:graphicFrame>
        <p:nvGraphicFramePr>
          <p:cNvPr id="7" name="Group 4"/>
          <p:cNvGraphicFramePr>
            <a:graphicFrameLocks noGrp="1"/>
          </p:cNvGraphicFramePr>
          <p:nvPr>
            <p:ph idx="1"/>
          </p:nvPr>
        </p:nvGraphicFramePr>
        <p:xfrm>
          <a:off x="611188" y="1196975"/>
          <a:ext cx="8086725" cy="5216527"/>
        </p:xfrm>
        <a:graphic>
          <a:graphicData uri="http://schemas.openxmlformats.org/drawingml/2006/table">
            <a:tbl>
              <a:tblPr/>
              <a:tblGrid>
                <a:gridCol w="542925">
                  <a:extLst>
                    <a:ext uri="{9D8B030D-6E8A-4147-A177-3AD203B41FA5}"/>
                  </a:extLst>
                </a:gridCol>
                <a:gridCol w="1581150">
                  <a:extLst>
                    <a:ext uri="{9D8B030D-6E8A-4147-A177-3AD203B41FA5}"/>
                  </a:extLst>
                </a:gridCol>
                <a:gridCol w="2471737">
                  <a:extLst>
                    <a:ext uri="{9D8B030D-6E8A-4147-A177-3AD203B41FA5}"/>
                  </a:extLst>
                </a:gridCol>
                <a:gridCol w="1730375">
                  <a:extLst>
                    <a:ext uri="{9D8B030D-6E8A-4147-A177-3AD203B41FA5}"/>
                  </a:extLst>
                </a:gridCol>
                <a:gridCol w="1760538">
                  <a:extLst>
                    <a:ext uri="{9D8B030D-6E8A-4147-A177-3AD203B41FA5}"/>
                  </a:extLst>
                </a:gridCol>
              </a:tblGrid>
              <a:tr h="387321">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chemeClr val="bg1"/>
                          </a:solidFill>
                          <a:effectLst/>
                          <a:latin typeface="Arial" charset="0"/>
                        </a:rPr>
                        <a:t>N</a:t>
                      </a:r>
                      <a:r>
                        <a:rPr kumimoji="0" lang="id-ID" altLang="id-ID" sz="1600" b="1" i="0" u="none" strike="noStrike" cap="none" normalizeH="0" baseline="0" dirty="0" smtClean="0">
                          <a:ln>
                            <a:noFill/>
                          </a:ln>
                          <a:solidFill>
                            <a:schemeClr val="bg1"/>
                          </a:solidFill>
                          <a:effectLst/>
                          <a:latin typeface="Arial" charset="0"/>
                        </a:rPr>
                        <a:t>o</a:t>
                      </a:r>
                      <a:endParaRPr kumimoji="0" lang="en-US" altLang="id-ID" sz="16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chemeClr val="bg1"/>
                          </a:solidFill>
                          <a:effectLst/>
                          <a:latin typeface="Arial" charset="0"/>
                        </a:rPr>
                        <a:t>Jenjang Jabatan</a:t>
                      </a:r>
                      <a:endParaRPr kumimoji="0" lang="en-US" altLang="id-ID" sz="16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chemeClr val="bg1"/>
                          </a:solidFill>
                          <a:effectLst/>
                          <a:latin typeface="Arial" charset="0"/>
                        </a:rPr>
                        <a:t>Jenjang Pangkat/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chemeClr val="bg1"/>
                          </a:solidFill>
                          <a:effectLst/>
                          <a:latin typeface="Arial" charset="0"/>
                        </a:rPr>
                        <a:t>golongan ruang</a:t>
                      </a:r>
                      <a:endParaRPr kumimoji="0" lang="en-US" altLang="id-ID" sz="16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grid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400" b="1" i="0" u="none" strike="noStrike" cap="none" normalizeH="0" baseline="0" dirty="0" smtClean="0">
                          <a:ln>
                            <a:noFill/>
                          </a:ln>
                          <a:solidFill>
                            <a:schemeClr val="bg1"/>
                          </a:solidFill>
                          <a:effectLst/>
                          <a:latin typeface="Arial" charset="0"/>
                        </a:rPr>
                        <a:t>An</a:t>
                      </a:r>
                      <a:r>
                        <a:rPr kumimoji="0" lang="en-US" altLang="id-ID" sz="1400" b="1" i="0" u="none" strike="noStrike" cap="none" normalizeH="0" baseline="0" dirty="0" smtClean="0">
                          <a:ln>
                            <a:noFill/>
                          </a:ln>
                          <a:solidFill>
                            <a:schemeClr val="bg1"/>
                          </a:solidFill>
                          <a:effectLst/>
                          <a:latin typeface="Arial" charset="0"/>
                        </a:rPr>
                        <a:t>g</a:t>
                      </a:r>
                      <a:r>
                        <a:rPr kumimoji="0" lang="id-ID" altLang="id-ID" sz="1400" b="1" i="0" u="none" strike="noStrike" cap="none" normalizeH="0" baseline="0" dirty="0" smtClean="0">
                          <a:ln>
                            <a:noFill/>
                          </a:ln>
                          <a:solidFill>
                            <a:schemeClr val="bg1"/>
                          </a:solidFill>
                          <a:effectLst/>
                          <a:latin typeface="Arial" charset="0"/>
                        </a:rPr>
                        <a:t>ka Kredit yg </a:t>
                      </a:r>
                      <a:r>
                        <a:rPr kumimoji="0" lang="en-US" altLang="id-ID" sz="1400" b="1" i="0" u="none" strike="noStrike" cap="none" normalizeH="0" baseline="0" dirty="0" smtClean="0">
                          <a:ln>
                            <a:noFill/>
                          </a:ln>
                          <a:solidFill>
                            <a:schemeClr val="bg1"/>
                          </a:solidFill>
                          <a:effectLst/>
                          <a:latin typeface="Arial" charset="0"/>
                        </a:rPr>
                        <a:t>d</a:t>
                      </a:r>
                      <a:r>
                        <a:rPr kumimoji="0" lang="id-ID" altLang="id-ID" sz="1400" b="1" i="0" u="none" strike="noStrike" cap="none" normalizeH="0" baseline="0" dirty="0" smtClean="0">
                          <a:ln>
                            <a:noFill/>
                          </a:ln>
                          <a:solidFill>
                            <a:schemeClr val="bg1"/>
                          </a:solidFill>
                          <a:effectLst/>
                          <a:latin typeface="Arial" charset="0"/>
                        </a:rPr>
                        <a:t>ipersyaratkan</a:t>
                      </a:r>
                      <a:endParaRPr kumimoji="0" lang="en-US" altLang="id-ID" sz="14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hMerge="1">
                  <a:txBody>
                    <a:bodyPr/>
                    <a:lstStyle/>
                    <a:p>
                      <a:endParaRPr lang="id-ID"/>
                    </a:p>
                  </a:txBody>
                  <a:tcPr/>
                </a:tc>
                <a:extLst>
                  <a:ext uri="{0D108BD9-81ED-4DB2-BD59-A6C34878D82A}"/>
                </a:extLst>
              </a:tr>
              <a:tr h="659739">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chemeClr val="bg1"/>
                          </a:solidFill>
                          <a:effectLst/>
                          <a:latin typeface="Arial" charset="0"/>
                        </a:rPr>
                        <a:t>Kumulatif Minimal</a:t>
                      </a:r>
                      <a:endParaRPr kumimoji="0" lang="en-US" altLang="id-ID" sz="16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chemeClr val="bg1"/>
                          </a:solidFill>
                          <a:effectLst/>
                          <a:latin typeface="Arial" charset="0"/>
                        </a:rPr>
                        <a:t>Perjenjang</a:t>
                      </a:r>
                      <a:endParaRPr kumimoji="0" lang="en-US" altLang="id-ID" sz="1600" b="1" i="0" u="none" strike="noStrike" cap="none" normalizeH="0" baseline="0" dirty="0" smtClean="0">
                        <a:ln>
                          <a:noFill/>
                        </a:ln>
                        <a:solidFill>
                          <a:schemeClr val="bg1"/>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50000"/>
                      </a:schemeClr>
                    </a:solidFill>
                  </a:tcPr>
                </a:tc>
                <a:extLst>
                  <a:ext uri="{0D108BD9-81ED-4DB2-BD59-A6C34878D82A}"/>
                </a:extLst>
              </a:tr>
              <a:tr h="394732">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0" i="0" u="none" strike="noStrike" cap="none" normalizeH="0" baseline="0" dirty="0" smtClean="0">
                          <a:ln>
                            <a:noFill/>
                          </a:ln>
                          <a:solidFill>
                            <a:srgbClr val="4C4C4C"/>
                          </a:solidFill>
                          <a:effectLst/>
                          <a:latin typeface="Arial" charset="0"/>
                        </a:rPr>
                        <a:t>1</a:t>
                      </a:r>
                      <a:endParaRPr kumimoji="0" lang="en-US" altLang="id-ID" sz="1600" b="0" i="0" u="none" strike="noStrike" cap="none" normalizeH="0" baseline="0" dirty="0" smtClean="0">
                        <a:ln>
                          <a:noFill/>
                        </a:ln>
                        <a:solidFill>
                          <a:schemeClr val="tx1"/>
                        </a:solidFill>
                        <a:effectLst/>
                        <a:latin typeface="Arial"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B7B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0" i="0" u="none" strike="noStrike" cap="none" normalizeH="0" baseline="0" dirty="0" smtClean="0">
                          <a:ln>
                            <a:noFill/>
                          </a:ln>
                          <a:solidFill>
                            <a:srgbClr val="4C4C4C"/>
                          </a:solidFill>
                          <a:effectLst/>
                          <a:latin typeface="Arial" charset="0"/>
                        </a:rPr>
                        <a:t>2</a:t>
                      </a:r>
                      <a:endParaRPr kumimoji="0" lang="en-US" altLang="id-ID" sz="1600" b="0" i="0" u="none" strike="noStrike" cap="none" normalizeH="0" baseline="0" dirty="0" smtClean="0">
                        <a:ln>
                          <a:noFill/>
                        </a:ln>
                        <a:solidFill>
                          <a:schemeClr val="tx1"/>
                        </a:solidFill>
                        <a:effectLst/>
                        <a:latin typeface="Arial"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B7B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0" i="0" u="none" strike="noStrike" cap="none" normalizeH="0" baseline="0" dirty="0" smtClean="0">
                          <a:ln>
                            <a:noFill/>
                          </a:ln>
                          <a:solidFill>
                            <a:srgbClr val="4C4C4C"/>
                          </a:solidFill>
                          <a:effectLst/>
                          <a:latin typeface="Arial" charset="0"/>
                        </a:rPr>
                        <a:t>3</a:t>
                      </a:r>
                      <a:endParaRPr kumimoji="0" lang="en-US" altLang="id-ID" sz="1600" b="0" i="0" u="none" strike="noStrike" cap="none" normalizeH="0" baseline="0" dirty="0" smtClean="0">
                        <a:ln>
                          <a:noFill/>
                        </a:ln>
                        <a:solidFill>
                          <a:schemeClr val="tx1"/>
                        </a:solidFill>
                        <a:effectLst/>
                        <a:latin typeface="Arial"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B7B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0" i="0" u="none" strike="noStrike" cap="none" normalizeH="0" baseline="0" dirty="0" smtClean="0">
                          <a:ln>
                            <a:noFill/>
                          </a:ln>
                          <a:solidFill>
                            <a:srgbClr val="4C4C4C"/>
                          </a:solidFill>
                          <a:effectLst/>
                          <a:latin typeface="Arial" charset="0"/>
                        </a:rPr>
                        <a:t>4</a:t>
                      </a:r>
                      <a:endParaRPr kumimoji="0" lang="en-US" altLang="id-ID" sz="1600" b="0" i="0" u="none" strike="noStrike" cap="none" normalizeH="0" baseline="0" dirty="0" smtClean="0">
                        <a:ln>
                          <a:noFill/>
                        </a:ln>
                        <a:solidFill>
                          <a:schemeClr val="tx1"/>
                        </a:solidFill>
                        <a:effectLst/>
                        <a:latin typeface="Arial"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B7B7"/>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0" i="0" u="none" strike="noStrike" cap="none" normalizeH="0" baseline="0" dirty="0" smtClean="0">
                          <a:ln>
                            <a:noFill/>
                          </a:ln>
                          <a:solidFill>
                            <a:srgbClr val="4C4C4C"/>
                          </a:solidFill>
                          <a:effectLst/>
                          <a:latin typeface="Arial" charset="0"/>
                        </a:rPr>
                        <a:t>5</a:t>
                      </a:r>
                      <a:endParaRPr kumimoji="0" lang="en-US" altLang="id-ID" sz="1600" b="0" i="0" u="none" strike="noStrike" cap="none" normalizeH="0" baseline="0" dirty="0" smtClean="0">
                        <a:ln>
                          <a:noFill/>
                        </a:ln>
                        <a:solidFill>
                          <a:schemeClr val="tx1"/>
                        </a:solidFill>
                        <a:effectLst/>
                        <a:latin typeface="Arial" charset="0"/>
                      </a:endParaRPr>
                    </a:p>
                  </a:txBody>
                  <a:tcPr marL="91444" marR="91444" marT="45705" marB="4570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B7B7"/>
                    </a:solidFill>
                  </a:tcPr>
                </a:tc>
                <a:extLst>
                  <a:ext uri="{0D108BD9-81ED-4DB2-BD59-A6C34878D82A}"/>
                </a:extLst>
              </a:tr>
              <a:tr h="39658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Asisten Ahli</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Penata Muda Tk. I, III/b</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402145">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2</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Lektor</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Penata, III/c</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200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394732">
                <a:tc vMerge="1">
                  <a:txBody>
                    <a:bodyPr/>
                    <a:lstStyle/>
                    <a:p>
                      <a:endParaRPr lang="id-ID"/>
                    </a:p>
                  </a:txBody>
                  <a:tcPr/>
                </a:tc>
                <a:tc vMerge="1">
                  <a:txBody>
                    <a:bodyPr/>
                    <a:lstStyle/>
                    <a:p>
                      <a:endParaRPr lang="id-ID"/>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dirty="0" smtClean="0">
                          <a:ln>
                            <a:noFill/>
                          </a:ln>
                          <a:solidFill>
                            <a:srgbClr val="FF0000"/>
                          </a:solidFill>
                          <a:effectLst/>
                          <a:latin typeface="Arial" charset="0"/>
                        </a:rPr>
                        <a:t>Penata Tk. I, III/d</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300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398439">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3</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rowSpan="3">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smtClean="0">
                          <a:ln>
                            <a:noFill/>
                          </a:ln>
                          <a:solidFill>
                            <a:srgbClr val="FF0000"/>
                          </a:solidFill>
                          <a:effectLst/>
                          <a:latin typeface="Arial" charset="0"/>
                        </a:rPr>
                        <a:t>Lektor Kepala </a:t>
                      </a:r>
                      <a:endParaRPr kumimoji="0" lang="en-US" altLang="id-ID" sz="1600" b="1" i="0" u="none" strike="noStrike" cap="none" normalizeH="0" baseline="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P</a:t>
                      </a:r>
                      <a:r>
                        <a:rPr kumimoji="0" lang="id-ID" altLang="id-ID" sz="1600" b="1" i="0" u="none" strike="noStrike" cap="none" normalizeH="0" baseline="0" dirty="0" smtClean="0">
                          <a:ln>
                            <a:noFill/>
                          </a:ln>
                          <a:solidFill>
                            <a:srgbClr val="FF0000"/>
                          </a:solidFill>
                          <a:effectLst/>
                          <a:latin typeface="Arial" charset="0"/>
                        </a:rPr>
                        <a:t>embina, IV/a</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400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604142">
                <a:tc vMerge="1">
                  <a:txBody>
                    <a:bodyPr/>
                    <a:lstStyle/>
                    <a:p>
                      <a:endParaRPr lang="id-ID"/>
                    </a:p>
                  </a:txBody>
                  <a:tcPr/>
                </a:tc>
                <a:tc vMerge="1">
                  <a:txBody>
                    <a:bodyPr/>
                    <a:lstStyle/>
                    <a:p>
                      <a:endParaRPr lang="id-ID"/>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P</a:t>
                      </a:r>
                      <a:r>
                        <a:rPr kumimoji="0" lang="id-ID" altLang="id-ID" sz="1600" b="1" i="0" u="none" strike="noStrike" cap="none" normalizeH="0" baseline="0" dirty="0" smtClean="0">
                          <a:ln>
                            <a:noFill/>
                          </a:ln>
                          <a:solidFill>
                            <a:srgbClr val="FF0000"/>
                          </a:solidFill>
                          <a:effectLst/>
                          <a:latin typeface="Arial" charset="0"/>
                        </a:rPr>
                        <a:t>embina Tk. I, IV/b</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550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579090">
                <a:tc vMerge="1">
                  <a:txBody>
                    <a:bodyPr/>
                    <a:lstStyle/>
                    <a:p>
                      <a:endParaRPr lang="id-ID"/>
                    </a:p>
                  </a:txBody>
                  <a:tcPr/>
                </a:tc>
                <a:tc vMerge="1">
                  <a:txBody>
                    <a:bodyPr/>
                    <a:lstStyle/>
                    <a:p>
                      <a:endParaRPr lang="id-ID"/>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P</a:t>
                      </a:r>
                      <a:r>
                        <a:rPr kumimoji="0" lang="id-ID" altLang="id-ID" sz="1600" b="1" i="0" u="none" strike="noStrike" cap="none" normalizeH="0" baseline="0" smtClean="0">
                          <a:ln>
                            <a:noFill/>
                          </a:ln>
                          <a:solidFill>
                            <a:srgbClr val="FF0000"/>
                          </a:solidFill>
                          <a:effectLst/>
                          <a:latin typeface="Arial" charset="0"/>
                        </a:rPr>
                        <a:t>embina Utama Muda, IV/c</a:t>
                      </a:r>
                      <a:endParaRPr kumimoji="0" lang="en-US" altLang="id-ID" sz="1600" b="1" i="0" u="none" strike="noStrike" cap="none" normalizeH="0" baseline="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700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604870">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4</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row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altLang="id-ID" sz="1600" b="1" i="0" u="none" strike="noStrike" cap="none" normalizeH="0" baseline="0" smtClean="0">
                          <a:ln>
                            <a:noFill/>
                          </a:ln>
                          <a:solidFill>
                            <a:srgbClr val="FF0000"/>
                          </a:solidFill>
                          <a:effectLst/>
                          <a:latin typeface="Arial" charset="0"/>
                        </a:rPr>
                        <a:t>Guru Besar </a:t>
                      </a:r>
                      <a:endParaRPr kumimoji="0" lang="en-US" altLang="id-ID" sz="1600" b="1" i="0" u="none" strike="noStrike" cap="none" normalizeH="0" baseline="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P</a:t>
                      </a:r>
                      <a:r>
                        <a:rPr kumimoji="0" lang="id-ID" altLang="id-ID" sz="1600" b="1" i="0" u="none" strike="noStrike" cap="none" normalizeH="0" baseline="0" dirty="0" smtClean="0">
                          <a:ln>
                            <a:noFill/>
                          </a:ln>
                          <a:solidFill>
                            <a:srgbClr val="FF0000"/>
                          </a:solidFill>
                          <a:effectLst/>
                          <a:latin typeface="Arial" charset="0"/>
                        </a:rPr>
                        <a:t>embina Utama Madya, IV/d</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850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150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r h="394732">
                <a:tc vMerge="1">
                  <a:txBody>
                    <a:bodyPr/>
                    <a:lstStyle/>
                    <a:p>
                      <a:endParaRPr lang="id-ID"/>
                    </a:p>
                  </a:txBody>
                  <a:tcPr/>
                </a:tc>
                <a:tc vMerge="1">
                  <a:txBody>
                    <a:bodyPr/>
                    <a:lstStyle/>
                    <a:p>
                      <a:endParaRPr lang="id-ID"/>
                    </a:p>
                  </a:txBody>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P</a:t>
                      </a:r>
                      <a:r>
                        <a:rPr kumimoji="0" lang="id-ID" altLang="id-ID" sz="1600" b="1" i="0" u="none" strike="noStrike" cap="none" normalizeH="0" baseline="0" dirty="0" smtClean="0">
                          <a:ln>
                            <a:noFill/>
                          </a:ln>
                          <a:solidFill>
                            <a:srgbClr val="FF0000"/>
                          </a:solidFill>
                          <a:effectLst/>
                          <a:latin typeface="Arial" charset="0"/>
                        </a:rPr>
                        <a:t>embina Utama, IV/e</a:t>
                      </a:r>
                      <a:endParaRPr kumimoji="0" lang="en-US" altLang="id-ID" sz="1600" b="1" i="0" u="none" strike="noStrike" cap="none" normalizeH="0" baseline="0" dirty="0" smtClean="0">
                        <a:ln>
                          <a:noFill/>
                        </a:ln>
                        <a:solidFill>
                          <a:srgbClr val="FF0000"/>
                        </a:solidFill>
                        <a:effectLst/>
                        <a:latin typeface="Arial" charset="0"/>
                      </a:endParaRP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smtClean="0">
                          <a:ln>
                            <a:noFill/>
                          </a:ln>
                          <a:solidFill>
                            <a:srgbClr val="FF0000"/>
                          </a:solidFill>
                          <a:effectLst/>
                          <a:latin typeface="Arial" charset="0"/>
                        </a:rPr>
                        <a:t>1.050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d-ID" sz="1600" b="1" i="0" u="none" strike="noStrike" cap="none" normalizeH="0" baseline="0" dirty="0" smtClean="0">
                          <a:ln>
                            <a:noFill/>
                          </a:ln>
                          <a:solidFill>
                            <a:srgbClr val="FF0000"/>
                          </a:solidFill>
                          <a:effectLst/>
                          <a:latin typeface="Arial" charset="0"/>
                        </a:rPr>
                        <a:t>200</a:t>
                      </a:r>
                    </a:p>
                  </a:txBody>
                  <a:tcPr marL="91444" marR="91444" marT="45705" marB="4570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extLst>
              </a:tr>
            </a:tbl>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19050" y="588963"/>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Headline Two" pitchFamily="2" charset="0"/>
                <a:cs typeface="+mn-cs"/>
              </a:rPr>
              <a:t>4</a:t>
            </a:r>
            <a:endParaRPr lang="id-ID" sz="32000" dirty="0">
              <a:solidFill>
                <a:schemeClr val="bg1">
                  <a:lumMod val="50000"/>
                </a:schemeClr>
              </a:solidFill>
              <a:latin typeface="Headline Two" pitchFamily="2" charset="0"/>
              <a:cs typeface="+mn-cs"/>
            </a:endParaRPr>
          </a:p>
        </p:txBody>
      </p:sp>
      <p:sp>
        <p:nvSpPr>
          <p:cNvPr id="6" name="TextBox 5"/>
          <p:cNvSpPr txBox="1"/>
          <p:nvPr/>
        </p:nvSpPr>
        <p:spPr>
          <a:xfrm>
            <a:off x="36513" y="2905125"/>
            <a:ext cx="9144000" cy="523875"/>
          </a:xfrm>
          <a:prstGeom prst="rect">
            <a:avLst/>
          </a:prstGeom>
          <a:noFill/>
        </p:spPr>
        <p:txBody>
          <a:bodyPr>
            <a:spAutoFit/>
          </a:bodyPr>
          <a:lstStyle/>
          <a:p>
            <a:pPr algn="ctr" fontAlgn="auto">
              <a:spcBef>
                <a:spcPts val="0"/>
              </a:spcBef>
              <a:spcAft>
                <a:spcPts val="0"/>
              </a:spcAft>
              <a:defRPr/>
            </a:pPr>
            <a:r>
              <a:rPr lang="en-US" sz="2800" dirty="0">
                <a:solidFill>
                  <a:srgbClr val="FFC000"/>
                </a:solidFill>
                <a:effectLst>
                  <a:outerShdw blurRad="50800" dist="38100" dir="2700000" algn="tl" rotWithShape="0">
                    <a:prstClr val="black">
                      <a:alpha val="40000"/>
                    </a:prstClr>
                  </a:outerShdw>
                </a:effectLst>
                <a:latin typeface="Berlin Sans FB" pitchFamily="34" charset="0"/>
                <a:cs typeface="+mn-cs"/>
              </a:rPr>
              <a:t>PP 10 No.10 1979      </a:t>
            </a:r>
            <a:endParaRPr lang="id-ID" sz="2800" dirty="0">
              <a:solidFill>
                <a:srgbClr val="FFC000"/>
              </a:solidFill>
              <a:effectLst>
                <a:outerShdw blurRad="50800" dist="38100" dir="2700000" algn="tl" rotWithShape="0">
                  <a:prstClr val="black">
                    <a:alpha val="40000"/>
                  </a:prstClr>
                </a:outerShdw>
              </a:effectLst>
              <a:latin typeface="Berlin Sans FB" pitchFamily="34" charset="0"/>
              <a:cs typeface="+mn-cs"/>
            </a:endParaRPr>
          </a:p>
        </p:txBody>
      </p:sp>
      <p:sp>
        <p:nvSpPr>
          <p:cNvPr id="34820" name="TextBox 4"/>
          <p:cNvSpPr txBox="1">
            <a:spLocks noChangeArrowheads="1"/>
          </p:cNvSpPr>
          <p:nvPr/>
        </p:nvSpPr>
        <p:spPr bwMode="auto">
          <a:xfrm>
            <a:off x="0" y="1854200"/>
            <a:ext cx="9144000" cy="1108075"/>
          </a:xfrm>
          <a:prstGeom prst="rect">
            <a:avLst/>
          </a:prstGeom>
          <a:noFill/>
          <a:ln w="9525">
            <a:noFill/>
            <a:miter lim="800000"/>
            <a:headEnd/>
            <a:tailEnd/>
          </a:ln>
        </p:spPr>
        <p:txBody>
          <a:bodyPr>
            <a:spAutoFit/>
          </a:bodyPr>
          <a:lstStyle/>
          <a:p>
            <a:pPr algn="ctr"/>
            <a:r>
              <a:rPr lang="en-US" sz="6600">
                <a:solidFill>
                  <a:schemeClr val="bg1"/>
                </a:solidFill>
                <a:latin typeface="Sansation Light"/>
              </a:rPr>
              <a:t>DP3 PNS</a:t>
            </a:r>
            <a:endParaRPr lang="id-ID" sz="6600">
              <a:solidFill>
                <a:schemeClr val="bg1"/>
              </a:solidFill>
              <a:latin typeface="Sansation Light"/>
            </a:endParaRPr>
          </a:p>
        </p:txBody>
      </p:sp>
      <p:sp>
        <p:nvSpPr>
          <p:cNvPr id="8" name="TextBox 7"/>
          <p:cNvSpPr txBox="1"/>
          <p:nvPr/>
        </p:nvSpPr>
        <p:spPr>
          <a:xfrm>
            <a:off x="19050" y="3457575"/>
            <a:ext cx="9144000" cy="646113"/>
          </a:xfrm>
          <a:prstGeom prst="rect">
            <a:avLst/>
          </a:prstGeom>
          <a:noFill/>
        </p:spPr>
        <p:txBody>
          <a:bodyPr>
            <a:spAutoFit/>
          </a:bodyPr>
          <a:lstStyle/>
          <a:p>
            <a:pPr algn="ctr" fontAlgn="auto">
              <a:spcBef>
                <a:spcPts val="0"/>
              </a:spcBef>
              <a:spcAft>
                <a:spcPts val="0"/>
              </a:spcAft>
              <a:defRPr/>
            </a:pPr>
            <a:r>
              <a:rPr lang="en-US" sz="3600" dirty="0" err="1">
                <a:solidFill>
                  <a:srgbClr val="FFC000"/>
                </a:solidFill>
                <a:effectLst>
                  <a:outerShdw blurRad="50800" dist="38100" dir="2700000" algn="tl" rotWithShape="0">
                    <a:prstClr val="black">
                      <a:alpha val="40000"/>
                    </a:prstClr>
                  </a:outerShdw>
                </a:effectLst>
                <a:latin typeface="Sansation Light"/>
                <a:cs typeface="+mn-cs"/>
              </a:rPr>
              <a:t>Perkembangan</a:t>
            </a:r>
            <a:r>
              <a:rPr lang="en-US" sz="3600" dirty="0">
                <a:solidFill>
                  <a:srgbClr val="FFC000"/>
                </a:solidFill>
                <a:effectLst>
                  <a:outerShdw blurRad="50800" dist="38100" dir="2700000" algn="tl" rotWithShape="0">
                    <a:prstClr val="black">
                      <a:alpha val="40000"/>
                    </a:prstClr>
                  </a:outerShdw>
                </a:effectLst>
                <a:latin typeface="Sansation Light"/>
                <a:cs typeface="+mn-cs"/>
              </a:rPr>
              <a:t>  &amp; </a:t>
            </a:r>
            <a:r>
              <a:rPr lang="en-US" sz="3600" dirty="0" err="1">
                <a:solidFill>
                  <a:srgbClr val="FFC000"/>
                </a:solidFill>
                <a:effectLst>
                  <a:outerShdw blurRad="50800" dist="38100" dir="2700000" algn="tl" rotWithShape="0">
                    <a:prstClr val="black">
                      <a:alpha val="40000"/>
                    </a:prstClr>
                  </a:outerShdw>
                </a:effectLst>
                <a:latin typeface="Sansation Light"/>
                <a:cs typeface="+mn-cs"/>
              </a:rPr>
              <a:t>Kebutuhan</a:t>
            </a:r>
            <a:r>
              <a:rPr lang="en-US" sz="3600" dirty="0">
                <a:solidFill>
                  <a:srgbClr val="FFC000"/>
                </a:solidFill>
                <a:effectLst>
                  <a:outerShdw blurRad="50800" dist="38100" dir="2700000" algn="tl" rotWithShape="0">
                    <a:prstClr val="black">
                      <a:alpha val="40000"/>
                    </a:prstClr>
                  </a:outerShdw>
                </a:effectLst>
                <a:latin typeface="Sansation Light"/>
                <a:cs typeface="+mn-cs"/>
              </a:rPr>
              <a:t> </a:t>
            </a:r>
            <a:endParaRPr lang="id-ID" sz="3600" dirty="0">
              <a:solidFill>
                <a:srgbClr val="FFC000"/>
              </a:solidFill>
              <a:effectLst>
                <a:outerShdw blurRad="50800" dist="38100" dir="2700000" algn="tl" rotWithShape="0">
                  <a:prstClr val="black">
                    <a:alpha val="40000"/>
                  </a:prstClr>
                </a:outerShdw>
              </a:effectLst>
              <a:latin typeface="Sansation Light"/>
              <a:cs typeface="+mn-cs"/>
            </a:endParaRPr>
          </a:p>
        </p:txBody>
      </p:sp>
      <p:sp>
        <p:nvSpPr>
          <p:cNvPr id="34822" name="TextBox 4"/>
          <p:cNvSpPr txBox="1">
            <a:spLocks noChangeArrowheads="1"/>
          </p:cNvSpPr>
          <p:nvPr/>
        </p:nvSpPr>
        <p:spPr bwMode="auto">
          <a:xfrm>
            <a:off x="26988" y="3294063"/>
            <a:ext cx="9144000" cy="369887"/>
          </a:xfrm>
          <a:prstGeom prst="rect">
            <a:avLst/>
          </a:prstGeom>
          <a:noFill/>
          <a:ln w="9525">
            <a:noFill/>
            <a:miter lim="800000"/>
            <a:headEnd/>
            <a:tailEnd/>
          </a:ln>
        </p:spPr>
        <p:txBody>
          <a:bodyPr>
            <a:spAutoFit/>
          </a:bodyPr>
          <a:lstStyle/>
          <a:p>
            <a:pPr algn="ctr"/>
            <a:r>
              <a:rPr lang="en-US">
                <a:solidFill>
                  <a:schemeClr val="bg1"/>
                </a:solidFill>
                <a:latin typeface="Sansation Light"/>
                <a:cs typeface="Andalus" pitchFamily="2" charset="-78"/>
              </a:rPr>
              <a:t>sudah tidak sesuai lagi</a:t>
            </a:r>
            <a:endParaRPr lang="id-ID">
              <a:solidFill>
                <a:schemeClr val="bg1"/>
              </a:solidFill>
              <a:latin typeface="Sansation Light"/>
              <a:cs typeface="Andalus" pitchFamily="2" charset="-78"/>
            </a:endParaRPr>
          </a:p>
        </p:txBody>
      </p:sp>
      <p:sp>
        <p:nvSpPr>
          <p:cNvPr id="34823" name="TextBox 4"/>
          <p:cNvSpPr txBox="1">
            <a:spLocks noChangeArrowheads="1"/>
          </p:cNvSpPr>
          <p:nvPr/>
        </p:nvSpPr>
        <p:spPr bwMode="auto">
          <a:xfrm>
            <a:off x="26988" y="3957638"/>
            <a:ext cx="9144000" cy="461962"/>
          </a:xfrm>
          <a:prstGeom prst="rect">
            <a:avLst/>
          </a:prstGeom>
          <a:noFill/>
          <a:ln w="9525">
            <a:noFill/>
            <a:miter lim="800000"/>
            <a:headEnd/>
            <a:tailEnd/>
          </a:ln>
        </p:spPr>
        <p:txBody>
          <a:bodyPr>
            <a:spAutoFit/>
          </a:bodyPr>
          <a:lstStyle/>
          <a:p>
            <a:pPr algn="ctr"/>
            <a:r>
              <a:rPr lang="en-US" sz="2400">
                <a:solidFill>
                  <a:schemeClr val="bg1"/>
                </a:solidFill>
                <a:latin typeface="Sansation Light"/>
                <a:cs typeface="Andalus" pitchFamily="2" charset="-78"/>
              </a:rPr>
              <a:t>Hukum Pembinaan PNS</a:t>
            </a:r>
            <a:endParaRPr lang="id-ID" sz="2400">
              <a:solidFill>
                <a:schemeClr val="bg1"/>
              </a:solidFill>
              <a:latin typeface="Sansation Light"/>
              <a:cs typeface="Andalus" pitchFamily="2" charset="-7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19050" y="588963"/>
            <a:ext cx="9144000" cy="3476625"/>
          </a:xfrm>
          <a:prstGeom prst="rect">
            <a:avLst/>
          </a:prstGeom>
          <a:noFill/>
        </p:spPr>
        <p:txBody>
          <a:bodyPr>
            <a:spAutoFit/>
          </a:bodyPr>
          <a:lstStyle/>
          <a:p>
            <a:pPr algn="ctr" fontAlgn="auto">
              <a:spcBef>
                <a:spcPts val="0"/>
              </a:spcBef>
              <a:spcAft>
                <a:spcPts val="0"/>
              </a:spcAft>
              <a:defRPr/>
            </a:pPr>
            <a:r>
              <a:rPr lang="en-US" sz="22000" dirty="0" err="1">
                <a:solidFill>
                  <a:schemeClr val="bg1">
                    <a:lumMod val="50000"/>
                  </a:schemeClr>
                </a:solidFill>
                <a:latin typeface="Headline Two" pitchFamily="2" charset="0"/>
                <a:cs typeface="+mn-cs"/>
              </a:rPr>
              <a:t>jadi</a:t>
            </a:r>
            <a:endParaRPr lang="id-ID" sz="22000" dirty="0">
              <a:solidFill>
                <a:schemeClr val="bg1">
                  <a:lumMod val="50000"/>
                </a:schemeClr>
              </a:solidFill>
              <a:latin typeface="Headline Two" pitchFamily="2" charset="0"/>
              <a:cs typeface="+mn-cs"/>
            </a:endParaRPr>
          </a:p>
        </p:txBody>
      </p:sp>
      <p:sp>
        <p:nvSpPr>
          <p:cNvPr id="6" name="TextBox 5"/>
          <p:cNvSpPr txBox="1"/>
          <p:nvPr/>
        </p:nvSpPr>
        <p:spPr>
          <a:xfrm>
            <a:off x="36513" y="2905125"/>
            <a:ext cx="9144000" cy="1016000"/>
          </a:xfrm>
          <a:prstGeom prst="rect">
            <a:avLst/>
          </a:prstGeom>
          <a:noFill/>
        </p:spPr>
        <p:txBody>
          <a:bodyPr>
            <a:spAutoFit/>
          </a:bodyPr>
          <a:lstStyle/>
          <a:p>
            <a:pPr algn="ctr" fontAlgn="auto">
              <a:spcBef>
                <a:spcPts val="0"/>
              </a:spcBef>
              <a:spcAft>
                <a:spcPts val="0"/>
              </a:spcAft>
              <a:defRPr/>
            </a:pPr>
            <a:r>
              <a:rPr lang="en-US" sz="6000" dirty="0">
                <a:solidFill>
                  <a:srgbClr val="FFC000"/>
                </a:solidFill>
                <a:effectLst>
                  <a:outerShdw blurRad="50800" dist="38100" dir="2700000" algn="tl" rotWithShape="0">
                    <a:prstClr val="black">
                      <a:alpha val="40000"/>
                    </a:prstClr>
                  </a:outerShdw>
                </a:effectLst>
                <a:latin typeface="Berlin Sans FB" pitchFamily="34" charset="0"/>
                <a:cs typeface="+mn-cs"/>
              </a:rPr>
              <a:t>DP3 PNS</a:t>
            </a:r>
            <a:endParaRPr lang="id-ID" sz="6000" dirty="0">
              <a:solidFill>
                <a:srgbClr val="FFC000"/>
              </a:solidFill>
              <a:effectLst>
                <a:outerShdw blurRad="50800" dist="38100" dir="2700000" algn="tl" rotWithShape="0">
                  <a:prstClr val="black">
                    <a:alpha val="40000"/>
                  </a:prstClr>
                </a:outerShdw>
              </a:effectLst>
              <a:latin typeface="Berlin Sans FB" pitchFamily="34" charset="0"/>
              <a:cs typeface="+mn-cs"/>
            </a:endParaRPr>
          </a:p>
        </p:txBody>
      </p:sp>
      <p:sp>
        <p:nvSpPr>
          <p:cNvPr id="35844" name="TextBox 4"/>
          <p:cNvSpPr txBox="1">
            <a:spLocks noChangeArrowheads="1"/>
          </p:cNvSpPr>
          <p:nvPr/>
        </p:nvSpPr>
        <p:spPr bwMode="auto">
          <a:xfrm>
            <a:off x="0" y="2492375"/>
            <a:ext cx="9144000" cy="523875"/>
          </a:xfrm>
          <a:prstGeom prst="rect">
            <a:avLst/>
          </a:prstGeom>
          <a:noFill/>
          <a:ln w="9525">
            <a:noFill/>
            <a:miter lim="800000"/>
            <a:headEnd/>
            <a:tailEnd/>
          </a:ln>
        </p:spPr>
        <p:txBody>
          <a:bodyPr>
            <a:spAutoFit/>
          </a:bodyPr>
          <a:lstStyle/>
          <a:p>
            <a:pPr algn="ctr"/>
            <a:r>
              <a:rPr lang="en-US" sz="2800">
                <a:solidFill>
                  <a:schemeClr val="bg1"/>
                </a:solidFill>
                <a:latin typeface="Sansation Light"/>
              </a:rPr>
              <a:t>penyempurnaan </a:t>
            </a:r>
            <a:endParaRPr lang="id-ID" sz="2800">
              <a:solidFill>
                <a:schemeClr val="bg1"/>
              </a:solidFill>
              <a:latin typeface="Sansation Light"/>
            </a:endParaRPr>
          </a:p>
        </p:txBody>
      </p:sp>
      <p:sp>
        <p:nvSpPr>
          <p:cNvPr id="35845" name="TextBox 4"/>
          <p:cNvSpPr txBox="1">
            <a:spLocks noChangeArrowheads="1"/>
          </p:cNvSpPr>
          <p:nvPr/>
        </p:nvSpPr>
        <p:spPr bwMode="auto">
          <a:xfrm>
            <a:off x="431800" y="4127500"/>
            <a:ext cx="8145463" cy="831850"/>
          </a:xfrm>
          <a:prstGeom prst="rect">
            <a:avLst/>
          </a:prstGeom>
          <a:noFill/>
          <a:ln w="9525">
            <a:noFill/>
            <a:miter lim="800000"/>
            <a:headEnd/>
            <a:tailEnd/>
          </a:ln>
        </p:spPr>
        <p:txBody>
          <a:bodyPr>
            <a:spAutoFit/>
          </a:bodyPr>
          <a:lstStyle/>
          <a:p>
            <a:pPr algn="ctr"/>
            <a:r>
              <a:rPr lang="en-US" sz="2400" b="1">
                <a:solidFill>
                  <a:schemeClr val="bg1"/>
                </a:solidFill>
                <a:latin typeface="Sansation Light"/>
                <a:cs typeface="Andalus" pitchFamily="2" charset="-78"/>
              </a:rPr>
              <a:t>perkembangan tuntutan </a:t>
            </a:r>
          </a:p>
          <a:p>
            <a:pPr algn="ctr"/>
            <a:r>
              <a:rPr lang="en-US" sz="2400" b="1">
                <a:solidFill>
                  <a:srgbClr val="FFC000"/>
                </a:solidFill>
                <a:latin typeface="Sansation Light"/>
                <a:cs typeface="Andalus" pitchFamily="2" charset="-78"/>
              </a:rPr>
              <a:t>kualitas  pembinaan SDM-PNS</a:t>
            </a:r>
          </a:p>
        </p:txBody>
      </p:sp>
      <p:sp>
        <p:nvSpPr>
          <p:cNvPr id="35846" name="TextBox 4"/>
          <p:cNvSpPr txBox="1">
            <a:spLocks noChangeArrowheads="1"/>
          </p:cNvSpPr>
          <p:nvPr/>
        </p:nvSpPr>
        <p:spPr bwMode="auto">
          <a:xfrm>
            <a:off x="152400" y="3581400"/>
            <a:ext cx="9144000" cy="522288"/>
          </a:xfrm>
          <a:prstGeom prst="rect">
            <a:avLst/>
          </a:prstGeom>
          <a:noFill/>
          <a:ln w="9525">
            <a:noFill/>
            <a:miter lim="800000"/>
            <a:headEnd/>
            <a:tailEnd/>
          </a:ln>
        </p:spPr>
        <p:txBody>
          <a:bodyPr>
            <a:spAutoFit/>
          </a:bodyPr>
          <a:lstStyle/>
          <a:p>
            <a:pPr algn="ctr"/>
            <a:r>
              <a:rPr lang="en-US" sz="2800">
                <a:solidFill>
                  <a:schemeClr val="bg1"/>
                </a:solidFill>
                <a:latin typeface="Sansation Light"/>
              </a:rPr>
              <a:t>dilakukan sesuai</a:t>
            </a:r>
            <a:endParaRPr lang="id-ID" sz="28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7171" name="Title 1"/>
          <p:cNvSpPr>
            <a:spLocks noGrp="1"/>
          </p:cNvSpPr>
          <p:nvPr>
            <p:ph type="title"/>
          </p:nvPr>
        </p:nvSpPr>
        <p:spPr>
          <a:xfrm>
            <a:off x="468313" y="2825750"/>
            <a:ext cx="8229600" cy="1143000"/>
          </a:xfrm>
        </p:spPr>
        <p:txBody>
          <a:bodyPr rtlCol="0">
            <a:normAutofit fontScale="90000"/>
          </a:bodyPr>
          <a:lstStyle/>
          <a:p>
            <a:pPr eaLnBrk="1" fontAlgn="auto" hangingPunct="1">
              <a:lnSpc>
                <a:spcPct val="115000"/>
              </a:lnSpc>
              <a:spcAft>
                <a:spcPts val="1000"/>
              </a:spcAft>
              <a:defRPr/>
            </a:pPr>
            <a:r>
              <a:rPr lang="en-US" dirty="0" err="1" smtClean="0">
                <a:solidFill>
                  <a:schemeClr val="bg1"/>
                </a:solidFill>
                <a:latin typeface="Sansation Light"/>
                <a:ea typeface="Calibri" pitchFamily="34" charset="0"/>
                <a:cs typeface="Times New Roman" pitchFamily="18" charset="0"/>
              </a:rPr>
              <a:t>Pengertian</a:t>
            </a:r>
            <a:r>
              <a:rPr lang="en-US" dirty="0" smtClean="0">
                <a:solidFill>
                  <a:schemeClr val="bg1"/>
                </a:solidFill>
                <a:latin typeface="Sansation Light"/>
                <a:ea typeface="Calibri" pitchFamily="34" charset="0"/>
                <a:cs typeface="Times New Roman" pitchFamily="18" charset="0"/>
              </a:rPr>
              <a:t> </a:t>
            </a:r>
            <a:br>
              <a:rPr lang="en-US" dirty="0" smtClean="0">
                <a:solidFill>
                  <a:schemeClr val="bg1"/>
                </a:solidFill>
                <a:latin typeface="Sansation Light"/>
                <a:ea typeface="Calibri" pitchFamily="34" charset="0"/>
                <a:cs typeface="Times New Roman" pitchFamily="18" charset="0"/>
              </a:rPr>
            </a:br>
            <a:r>
              <a:rPr lang="en-US" sz="4000" dirty="0" err="1" smtClean="0">
                <a:solidFill>
                  <a:srgbClr val="FFC000"/>
                </a:solidFill>
                <a:latin typeface="Sansation Light"/>
                <a:ea typeface="Calibri" pitchFamily="34" charset="0"/>
                <a:cs typeface="Times New Roman" pitchFamily="18" charset="0"/>
              </a:rPr>
              <a:t>Penilaian</a:t>
            </a:r>
            <a:r>
              <a:rPr lang="en-US" sz="4000" dirty="0" smtClean="0">
                <a:solidFill>
                  <a:srgbClr val="FFC000"/>
                </a:solidFill>
                <a:latin typeface="Sansation Light"/>
                <a:ea typeface="Calibri" pitchFamily="34" charset="0"/>
                <a:cs typeface="Times New Roman" pitchFamily="18" charset="0"/>
              </a:rPr>
              <a:t> </a:t>
            </a:r>
            <a:r>
              <a:rPr lang="en-US" sz="4000" dirty="0" err="1" smtClean="0">
                <a:solidFill>
                  <a:srgbClr val="FFC000"/>
                </a:solidFill>
                <a:latin typeface="Sansation Light"/>
                <a:ea typeface="Calibri" pitchFamily="34" charset="0"/>
                <a:cs typeface="Times New Roman" pitchFamily="18" charset="0"/>
              </a:rPr>
              <a:t>Prestasi</a:t>
            </a:r>
            <a:r>
              <a:rPr lang="en-US" sz="4000" dirty="0" smtClean="0">
                <a:solidFill>
                  <a:srgbClr val="FFC000"/>
                </a:solidFill>
                <a:latin typeface="Sansation Light"/>
                <a:ea typeface="Calibri" pitchFamily="34" charset="0"/>
                <a:cs typeface="Times New Roman" pitchFamily="18" charset="0"/>
              </a:rPr>
              <a:t> </a:t>
            </a:r>
            <a:r>
              <a:rPr lang="en-US" sz="4000" dirty="0" err="1" smtClean="0">
                <a:solidFill>
                  <a:srgbClr val="FFC000"/>
                </a:solidFill>
                <a:latin typeface="Sansation Light"/>
                <a:ea typeface="Calibri" pitchFamily="34" charset="0"/>
                <a:cs typeface="Times New Roman" pitchFamily="18" charset="0"/>
              </a:rPr>
              <a:t>Kerja</a:t>
            </a:r>
            <a:r>
              <a:rPr lang="en-US" sz="4000" dirty="0" smtClean="0">
                <a:solidFill>
                  <a:srgbClr val="FFC000"/>
                </a:solidFill>
                <a:latin typeface="Sansation Light"/>
                <a:ea typeface="Calibri" pitchFamily="34" charset="0"/>
                <a:cs typeface="Times New Roman" pitchFamily="18" charset="0"/>
              </a:rPr>
              <a:t> PNS</a:t>
            </a:r>
            <a:br>
              <a:rPr lang="en-US" sz="4000" dirty="0" smtClean="0">
                <a:solidFill>
                  <a:srgbClr val="FFC000"/>
                </a:solidFill>
                <a:latin typeface="Sansation Light"/>
                <a:ea typeface="Calibri" pitchFamily="34" charset="0"/>
                <a:cs typeface="Times New Roman" pitchFamily="18" charset="0"/>
              </a:rPr>
            </a:br>
            <a:r>
              <a:rPr lang="en-US" sz="4000" dirty="0" err="1" smtClean="0">
                <a:solidFill>
                  <a:schemeClr val="bg1"/>
                </a:solidFill>
                <a:latin typeface="Sansation Light"/>
                <a:ea typeface="Calibri" pitchFamily="34" charset="0"/>
                <a:cs typeface="Times New Roman" pitchFamily="18" charset="0"/>
              </a:rPr>
              <a:t>menurut</a:t>
            </a:r>
            <a:r>
              <a:rPr lang="en-US" sz="4000" dirty="0" smtClean="0">
                <a:solidFill>
                  <a:schemeClr val="bg1"/>
                </a:solidFill>
                <a:latin typeface="Sansation Light"/>
                <a:ea typeface="Calibri" pitchFamily="34" charset="0"/>
                <a:cs typeface="Times New Roman" pitchFamily="18" charset="0"/>
              </a:rPr>
              <a:t> PP 46 </a:t>
            </a:r>
            <a:r>
              <a:rPr lang="en-US" sz="4000" dirty="0" err="1" smtClean="0">
                <a:solidFill>
                  <a:schemeClr val="bg1"/>
                </a:solidFill>
                <a:latin typeface="Sansation Light"/>
                <a:ea typeface="Calibri" pitchFamily="34" charset="0"/>
                <a:cs typeface="Times New Roman" pitchFamily="18" charset="0"/>
              </a:rPr>
              <a:t>Tahun</a:t>
            </a:r>
            <a:r>
              <a:rPr lang="en-US" sz="4000" dirty="0" smtClean="0">
                <a:solidFill>
                  <a:schemeClr val="bg1"/>
                </a:solidFill>
                <a:latin typeface="Sansation Light"/>
                <a:ea typeface="Calibri" pitchFamily="34" charset="0"/>
                <a:cs typeface="Times New Roman" pitchFamily="18" charset="0"/>
              </a:rPr>
              <a:t> 2011</a:t>
            </a:r>
            <a:endParaRPr lang="en-GB" sz="4800" dirty="0" smtClean="0">
              <a:solidFill>
                <a:schemeClr val="bg1"/>
              </a:solidFill>
              <a:latin typeface="Sansation Ligh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extBox 6"/>
          <p:cNvSpPr txBox="1"/>
          <p:nvPr/>
        </p:nvSpPr>
        <p:spPr>
          <a:xfrm>
            <a:off x="2546350" y="2868613"/>
            <a:ext cx="5832475" cy="830262"/>
          </a:xfrm>
          <a:prstGeom prst="rect">
            <a:avLst/>
          </a:prstGeom>
          <a:effectLst>
            <a:outerShdw blurRad="50800" dist="38100" algn="l" rotWithShape="0">
              <a:prstClr val="black">
                <a:alpha val="40000"/>
              </a:prstClr>
            </a:outerShdw>
          </a:effectLst>
        </p:spPr>
        <p:txBody>
          <a:bodyPr>
            <a:spAutoFit/>
          </a:bodyPr>
          <a:lstStyle/>
          <a:p>
            <a:pPr algn="r" fontAlgn="auto">
              <a:spcBef>
                <a:spcPts val="0"/>
              </a:spcBef>
              <a:spcAft>
                <a:spcPts val="0"/>
              </a:spcAft>
              <a:defRPr/>
            </a:pPr>
            <a:r>
              <a:rPr lang="en-US" sz="4800" dirty="0" err="1">
                <a:solidFill>
                  <a:srgbClr val="ECD078"/>
                </a:solidFill>
                <a:latin typeface="Bebas" pitchFamily="2" charset="0"/>
                <a:cs typeface="+mn-cs"/>
              </a:rPr>
              <a:t>Penilaian</a:t>
            </a:r>
            <a:r>
              <a:rPr lang="en-US" sz="4800" dirty="0">
                <a:solidFill>
                  <a:srgbClr val="ECD078"/>
                </a:solidFill>
                <a:latin typeface="Bebas" pitchFamily="2" charset="0"/>
                <a:cs typeface="+mn-cs"/>
              </a:rPr>
              <a:t> </a:t>
            </a:r>
          </a:p>
        </p:txBody>
      </p:sp>
      <p:sp>
        <p:nvSpPr>
          <p:cNvPr id="37891" name="TextBox 4"/>
          <p:cNvSpPr txBox="1">
            <a:spLocks noChangeArrowheads="1"/>
          </p:cNvSpPr>
          <p:nvPr/>
        </p:nvSpPr>
        <p:spPr bwMode="auto">
          <a:xfrm>
            <a:off x="1755775" y="4629150"/>
            <a:ext cx="6865938" cy="1814513"/>
          </a:xfrm>
          <a:prstGeom prst="rect">
            <a:avLst/>
          </a:prstGeom>
          <a:noFill/>
          <a:ln w="9525">
            <a:noFill/>
            <a:miter lim="800000"/>
            <a:headEnd/>
            <a:tailEnd/>
          </a:ln>
        </p:spPr>
        <p:txBody>
          <a:bodyPr>
            <a:spAutoFit/>
          </a:bodyPr>
          <a:lstStyle/>
          <a:p>
            <a:pPr marL="57150" lvl="1" algn="r">
              <a:spcBef>
                <a:spcPct val="30000"/>
              </a:spcBef>
            </a:pPr>
            <a:r>
              <a:rPr lang="en-US" sz="2800" b="1">
                <a:solidFill>
                  <a:schemeClr val="bg1"/>
                </a:solidFill>
                <a:latin typeface="Sansation Light"/>
              </a:rPr>
              <a:t>Suatu proses </a:t>
            </a:r>
            <a:r>
              <a:rPr lang="id-ID" sz="2800" b="1">
                <a:solidFill>
                  <a:schemeClr val="bg1"/>
                </a:solidFill>
                <a:latin typeface="Sansation Light"/>
              </a:rPr>
              <a:t>penilaian </a:t>
            </a:r>
            <a:r>
              <a:rPr lang="en-US" sz="2800" b="1">
                <a:solidFill>
                  <a:schemeClr val="bg1"/>
                </a:solidFill>
                <a:latin typeface="Sansation Light"/>
              </a:rPr>
              <a:t>secara </a:t>
            </a:r>
            <a:r>
              <a:rPr lang="en-US" sz="2800" b="1">
                <a:solidFill>
                  <a:srgbClr val="FFC000"/>
                </a:solidFill>
                <a:latin typeface="Sansation Light"/>
              </a:rPr>
              <a:t>sistematis</a:t>
            </a:r>
            <a:r>
              <a:rPr lang="en-US" sz="2800" b="1">
                <a:solidFill>
                  <a:schemeClr val="bg1"/>
                </a:solidFill>
                <a:latin typeface="Sansation Light"/>
              </a:rPr>
              <a:t> yang dilakukan oleh </a:t>
            </a:r>
            <a:r>
              <a:rPr lang="en-US" sz="2800" b="1">
                <a:solidFill>
                  <a:srgbClr val="FFC000"/>
                </a:solidFill>
                <a:latin typeface="Sansation Light"/>
              </a:rPr>
              <a:t>pejabat penilai </a:t>
            </a:r>
            <a:r>
              <a:rPr lang="en-US" sz="2800" b="1">
                <a:solidFill>
                  <a:schemeClr val="bg1"/>
                </a:solidFill>
                <a:latin typeface="Sansation Light"/>
              </a:rPr>
              <a:t>terhadap </a:t>
            </a:r>
            <a:r>
              <a:rPr lang="en-US" sz="2800" b="1">
                <a:solidFill>
                  <a:srgbClr val="FFC000"/>
                </a:solidFill>
                <a:latin typeface="Sansation Light"/>
              </a:rPr>
              <a:t>sasaran kerja pegawai </a:t>
            </a:r>
            <a:r>
              <a:rPr lang="en-US" sz="2800" b="1">
                <a:solidFill>
                  <a:schemeClr val="bg1"/>
                </a:solidFill>
                <a:latin typeface="Sansation Light"/>
              </a:rPr>
              <a:t>&amp; </a:t>
            </a:r>
            <a:r>
              <a:rPr lang="en-US" sz="2800" b="1">
                <a:solidFill>
                  <a:srgbClr val="FFC000"/>
                </a:solidFill>
                <a:latin typeface="Sansation Light"/>
              </a:rPr>
              <a:t>perilaku kerja </a:t>
            </a:r>
            <a:r>
              <a:rPr lang="en-US" sz="2800" b="1">
                <a:solidFill>
                  <a:schemeClr val="bg1"/>
                </a:solidFill>
                <a:latin typeface="Sansation Light"/>
              </a:rPr>
              <a:t>PNS</a:t>
            </a:r>
            <a:endParaRPr lang="en-US" b="1">
              <a:solidFill>
                <a:srgbClr val="000066"/>
              </a:solidFill>
            </a:endParaRPr>
          </a:p>
        </p:txBody>
      </p:sp>
      <p:sp>
        <p:nvSpPr>
          <p:cNvPr id="9" name="TextBox 8"/>
          <p:cNvSpPr txBox="1"/>
          <p:nvPr/>
        </p:nvSpPr>
        <p:spPr>
          <a:xfrm>
            <a:off x="2276475" y="3448050"/>
            <a:ext cx="6534150" cy="1016000"/>
          </a:xfrm>
          <a:prstGeom prst="rect">
            <a:avLst/>
          </a:prstGeom>
          <a:noFill/>
        </p:spPr>
        <p:txBody>
          <a:bodyPr>
            <a:spAutoFit/>
          </a:bodyPr>
          <a:lstStyle/>
          <a:p>
            <a:pPr algn="ctr" fontAlgn="auto">
              <a:spcBef>
                <a:spcPts val="0"/>
              </a:spcBef>
              <a:spcAft>
                <a:spcPts val="0"/>
              </a:spcAft>
              <a:defRPr/>
            </a:pPr>
            <a:r>
              <a:rPr lang="en-US" sz="6000" dirty="0" err="1">
                <a:solidFill>
                  <a:srgbClr val="FFC000"/>
                </a:solidFill>
                <a:effectLst>
                  <a:outerShdw blurRad="50800" dist="38100" dir="2700000" algn="tl" rotWithShape="0">
                    <a:prstClr val="black">
                      <a:alpha val="40000"/>
                    </a:prstClr>
                  </a:outerShdw>
                </a:effectLst>
                <a:latin typeface="Sansation Light"/>
                <a:cs typeface="+mn-cs"/>
              </a:rPr>
              <a:t>Prestasi</a:t>
            </a:r>
            <a:r>
              <a:rPr lang="en-US" sz="6000" dirty="0">
                <a:solidFill>
                  <a:srgbClr val="FFC000"/>
                </a:solidFill>
                <a:effectLst>
                  <a:outerShdw blurRad="50800" dist="38100" dir="2700000" algn="tl" rotWithShape="0">
                    <a:prstClr val="black">
                      <a:alpha val="40000"/>
                    </a:prstClr>
                  </a:outerShdw>
                </a:effectLst>
                <a:latin typeface="Sansation Light"/>
                <a:cs typeface="+mn-cs"/>
              </a:rPr>
              <a:t> </a:t>
            </a:r>
            <a:r>
              <a:rPr lang="en-US" sz="6000" dirty="0" err="1">
                <a:solidFill>
                  <a:srgbClr val="FFC000"/>
                </a:solidFill>
                <a:effectLst>
                  <a:outerShdw blurRad="50800" dist="38100" dir="2700000" algn="tl" rotWithShape="0">
                    <a:prstClr val="black">
                      <a:alpha val="40000"/>
                    </a:prstClr>
                  </a:outerShdw>
                </a:effectLst>
                <a:latin typeface="Sansation Light"/>
                <a:cs typeface="+mn-cs"/>
              </a:rPr>
              <a:t>Kerja</a:t>
            </a:r>
            <a:r>
              <a:rPr lang="en-US" sz="6000" dirty="0">
                <a:solidFill>
                  <a:srgbClr val="FFC000"/>
                </a:solidFill>
                <a:effectLst>
                  <a:outerShdw blurRad="50800" dist="38100" dir="2700000" algn="tl" rotWithShape="0">
                    <a:prstClr val="black">
                      <a:alpha val="40000"/>
                    </a:prstClr>
                  </a:outerShdw>
                </a:effectLst>
                <a:latin typeface="Sansation Light"/>
                <a:cs typeface="+mn-cs"/>
              </a:rPr>
              <a:t> PNS</a:t>
            </a:r>
            <a:endParaRPr lang="id-ID" sz="6000"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971550" y="4629150"/>
            <a:ext cx="7650163" cy="1814513"/>
          </a:xfrm>
          <a:prstGeom prst="rect">
            <a:avLst/>
          </a:prstGeom>
          <a:noFill/>
          <a:ln w="9525">
            <a:noFill/>
            <a:miter lim="800000"/>
            <a:headEnd/>
            <a:tailEnd/>
          </a:ln>
        </p:spPr>
        <p:txBody>
          <a:bodyPr>
            <a:spAutoFit/>
          </a:bodyPr>
          <a:lstStyle/>
          <a:p>
            <a:pPr marL="57150" lvl="1">
              <a:spcBef>
                <a:spcPct val="30000"/>
              </a:spcBef>
            </a:pPr>
            <a:r>
              <a:rPr lang="en-US" sz="2800" b="1">
                <a:solidFill>
                  <a:schemeClr val="bg1"/>
                </a:solidFill>
                <a:latin typeface="Sansation Light"/>
              </a:rPr>
              <a:t>Untuk menjamin objektivitas pembinaan PNS yang dilakukan berdasarkan sistem prestasi kerja &amp; sistem karier yang dititikberatkan pada sistem prestasi kerja</a:t>
            </a:r>
            <a:endParaRPr lang="en-US" b="1">
              <a:solidFill>
                <a:srgbClr val="000066"/>
              </a:solidFill>
            </a:endParaRPr>
          </a:p>
        </p:txBody>
      </p:sp>
      <p:sp>
        <p:nvSpPr>
          <p:cNvPr id="9" name="TextBox 8"/>
          <p:cNvSpPr txBox="1"/>
          <p:nvPr/>
        </p:nvSpPr>
        <p:spPr>
          <a:xfrm>
            <a:off x="746125" y="3608388"/>
            <a:ext cx="2925763" cy="1016000"/>
          </a:xfrm>
          <a:prstGeom prst="rect">
            <a:avLst/>
          </a:prstGeom>
          <a:noFill/>
        </p:spPr>
        <p:txBody>
          <a:bodyPr>
            <a:spAutoFit/>
          </a:bodyPr>
          <a:lstStyle/>
          <a:p>
            <a:pPr algn="ctr" fontAlgn="auto">
              <a:spcBef>
                <a:spcPts val="0"/>
              </a:spcBef>
              <a:spcAft>
                <a:spcPts val="0"/>
              </a:spcAft>
              <a:defRPr/>
            </a:pPr>
            <a:r>
              <a:rPr lang="en-US" sz="6000" dirty="0" err="1">
                <a:solidFill>
                  <a:srgbClr val="FFC000"/>
                </a:solidFill>
                <a:effectLst>
                  <a:outerShdw blurRad="50800" dist="38100" dir="2700000" algn="tl" rotWithShape="0">
                    <a:prstClr val="black">
                      <a:alpha val="40000"/>
                    </a:prstClr>
                  </a:outerShdw>
                </a:effectLst>
                <a:latin typeface="Sansation Light"/>
                <a:cs typeface="+mn-cs"/>
              </a:rPr>
              <a:t>Tujuan</a:t>
            </a:r>
            <a:r>
              <a:rPr lang="en-US" sz="6000" dirty="0">
                <a:solidFill>
                  <a:srgbClr val="FFC000"/>
                </a:solidFill>
                <a:effectLst>
                  <a:outerShdw blurRad="50800" dist="38100" dir="2700000" algn="tl" rotWithShape="0">
                    <a:prstClr val="black">
                      <a:alpha val="40000"/>
                    </a:prstClr>
                  </a:outerShdw>
                </a:effectLst>
                <a:latin typeface="Berlin Sans FB" pitchFamily="34" charset="0"/>
                <a:cs typeface="+mn-cs"/>
              </a:rPr>
              <a:t> </a:t>
            </a:r>
            <a:endParaRPr lang="id-ID" sz="6000" dirty="0">
              <a:solidFill>
                <a:srgbClr val="FFC000"/>
              </a:solidFill>
              <a:effectLst>
                <a:outerShdw blurRad="50800" dist="38100" dir="2700000" algn="tl" rotWithShape="0">
                  <a:prstClr val="black">
                    <a:alpha val="40000"/>
                  </a:prstClr>
                </a:outerShdw>
              </a:effectLst>
              <a:latin typeface="Berlin Sans FB" pitchFamily="34" charset="0"/>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1273175" y="4464050"/>
            <a:ext cx="7335838" cy="1816100"/>
          </a:xfrm>
          <a:prstGeom prst="rect">
            <a:avLst/>
          </a:prstGeom>
          <a:noFill/>
          <a:ln w="9525">
            <a:noFill/>
            <a:miter lim="800000"/>
            <a:headEnd/>
            <a:tailEnd/>
          </a:ln>
        </p:spPr>
        <p:txBody>
          <a:bodyPr>
            <a:spAutoFit/>
          </a:bodyPr>
          <a:lstStyle/>
          <a:p>
            <a:pPr marL="57150" lvl="1" algn="r">
              <a:spcBef>
                <a:spcPct val="30000"/>
              </a:spcBef>
            </a:pPr>
            <a:r>
              <a:rPr lang="en-US" sz="2800" b="1">
                <a:solidFill>
                  <a:schemeClr val="bg1"/>
                </a:solidFill>
                <a:latin typeface="Sansation Light"/>
              </a:rPr>
              <a:t>merupakan </a:t>
            </a:r>
            <a:r>
              <a:rPr lang="en-US" sz="2800" b="1">
                <a:solidFill>
                  <a:srgbClr val="FFC000"/>
                </a:solidFill>
                <a:latin typeface="Sansation Light"/>
              </a:rPr>
              <a:t>alat kendali </a:t>
            </a:r>
            <a:r>
              <a:rPr lang="en-US" sz="2800" b="1">
                <a:solidFill>
                  <a:schemeClr val="bg1"/>
                </a:solidFill>
                <a:latin typeface="Sansation Light"/>
              </a:rPr>
              <a:t>agar setiap pelaksanaan tugas pokok PNS selaras dengan tujuan yang ditetapkan dalam </a:t>
            </a:r>
            <a:r>
              <a:rPr lang="en-US" sz="2800" b="1">
                <a:solidFill>
                  <a:srgbClr val="FFC000"/>
                </a:solidFill>
                <a:latin typeface="Sansation Light"/>
              </a:rPr>
              <a:t>renstra </a:t>
            </a:r>
            <a:r>
              <a:rPr lang="en-US" sz="2800" b="1">
                <a:solidFill>
                  <a:schemeClr val="bg1"/>
                </a:solidFill>
                <a:latin typeface="Sansation Light"/>
              </a:rPr>
              <a:t>&amp; </a:t>
            </a:r>
            <a:r>
              <a:rPr lang="en-US" sz="2800" b="1">
                <a:solidFill>
                  <a:srgbClr val="FFC000"/>
                </a:solidFill>
                <a:latin typeface="Sansation Light"/>
              </a:rPr>
              <a:t>renja organsasi</a:t>
            </a:r>
            <a:endParaRPr lang="en-US" b="1">
              <a:solidFill>
                <a:srgbClr val="000066"/>
              </a:solidFill>
            </a:endParaRPr>
          </a:p>
        </p:txBody>
      </p:sp>
      <p:sp>
        <p:nvSpPr>
          <p:cNvPr id="9" name="TextBox 8"/>
          <p:cNvSpPr txBox="1"/>
          <p:nvPr/>
        </p:nvSpPr>
        <p:spPr>
          <a:xfrm>
            <a:off x="2276475" y="3665538"/>
            <a:ext cx="6534150" cy="708025"/>
          </a:xfrm>
          <a:prstGeom prst="rect">
            <a:avLst/>
          </a:prstGeom>
          <a:noFill/>
        </p:spPr>
        <p:txBody>
          <a:bodyPr>
            <a:spAutoFit/>
          </a:bodyPr>
          <a:lstStyle/>
          <a:p>
            <a:pPr algn="ctr" fontAlgn="auto">
              <a:spcBef>
                <a:spcPts val="0"/>
              </a:spcBef>
              <a:spcAft>
                <a:spcPts val="0"/>
              </a:spcAft>
              <a:defRPr/>
            </a:pPr>
            <a:r>
              <a:rPr lang="en-US" sz="4000" dirty="0" err="1">
                <a:solidFill>
                  <a:srgbClr val="FFC000"/>
                </a:solidFill>
                <a:effectLst>
                  <a:outerShdw blurRad="50800" dist="38100" dir="2700000" algn="tl" rotWithShape="0">
                    <a:prstClr val="black">
                      <a:alpha val="40000"/>
                    </a:prstClr>
                  </a:outerShdw>
                </a:effectLst>
                <a:latin typeface="Sansation Light"/>
                <a:cs typeface="+mn-cs"/>
              </a:rPr>
              <a:t>Penilaian</a:t>
            </a:r>
            <a:r>
              <a:rPr lang="en-US" sz="4000" dirty="0">
                <a:solidFill>
                  <a:srgbClr val="FFC000"/>
                </a:solidFill>
                <a:effectLst>
                  <a:outerShdw blurRad="50800" dist="38100" dir="2700000" algn="tl" rotWithShape="0">
                    <a:prstClr val="black">
                      <a:alpha val="40000"/>
                    </a:prstClr>
                  </a:outerShdw>
                </a:effectLst>
                <a:latin typeface="Sansation Light"/>
                <a:cs typeface="+mn-cs"/>
              </a:rPr>
              <a:t> </a:t>
            </a:r>
            <a:r>
              <a:rPr lang="en-US" sz="4000" dirty="0" err="1">
                <a:solidFill>
                  <a:srgbClr val="FFC000"/>
                </a:solidFill>
                <a:effectLst>
                  <a:outerShdw blurRad="50800" dist="38100" dir="2700000" algn="tl" rotWithShape="0">
                    <a:prstClr val="black">
                      <a:alpha val="40000"/>
                    </a:prstClr>
                  </a:outerShdw>
                </a:effectLst>
                <a:latin typeface="Sansation Light"/>
                <a:cs typeface="+mn-cs"/>
              </a:rPr>
              <a:t>Prestasi</a:t>
            </a:r>
            <a:r>
              <a:rPr lang="en-US" sz="4000" dirty="0">
                <a:solidFill>
                  <a:srgbClr val="FFC000"/>
                </a:solidFill>
                <a:effectLst>
                  <a:outerShdw blurRad="50800" dist="38100" dir="2700000" algn="tl" rotWithShape="0">
                    <a:prstClr val="black">
                      <a:alpha val="40000"/>
                    </a:prstClr>
                  </a:outerShdw>
                </a:effectLst>
                <a:latin typeface="Sansation Light"/>
                <a:cs typeface="+mn-cs"/>
              </a:rPr>
              <a:t> </a:t>
            </a:r>
            <a:r>
              <a:rPr lang="en-US" sz="4000" dirty="0" err="1">
                <a:solidFill>
                  <a:srgbClr val="FFC000"/>
                </a:solidFill>
                <a:effectLst>
                  <a:outerShdw blurRad="50800" dist="38100" dir="2700000" algn="tl" rotWithShape="0">
                    <a:prstClr val="black">
                      <a:alpha val="40000"/>
                    </a:prstClr>
                  </a:outerShdw>
                </a:effectLst>
                <a:latin typeface="Sansation Light"/>
                <a:cs typeface="+mn-cs"/>
              </a:rPr>
              <a:t>Kerja</a:t>
            </a:r>
            <a:endParaRPr lang="id-ID" sz="4000" dirty="0">
              <a:solidFill>
                <a:srgbClr val="FFC000"/>
              </a:solidFill>
              <a:effectLst>
                <a:outerShdw blurRad="50800" dist="38100" dir="2700000" algn="tl" rotWithShape="0">
                  <a:prstClr val="black">
                    <a:alpha val="40000"/>
                  </a:prstClr>
                </a:outerShdw>
              </a:effectLst>
              <a:latin typeface="Sansation Light"/>
              <a:cs typeface="+mn-cs"/>
            </a:endParaRPr>
          </a:p>
        </p:txBody>
      </p:sp>
      <p:sp>
        <p:nvSpPr>
          <p:cNvPr id="39940" name="TextBox 4"/>
          <p:cNvSpPr txBox="1">
            <a:spLocks noChangeArrowheads="1"/>
          </p:cNvSpPr>
          <p:nvPr/>
        </p:nvSpPr>
        <p:spPr bwMode="auto">
          <a:xfrm>
            <a:off x="1285875" y="3265488"/>
            <a:ext cx="6256338" cy="523875"/>
          </a:xfrm>
          <a:prstGeom prst="rect">
            <a:avLst/>
          </a:prstGeom>
          <a:noFill/>
          <a:ln w="9525">
            <a:noFill/>
            <a:miter lim="800000"/>
            <a:headEnd/>
            <a:tailEnd/>
          </a:ln>
        </p:spPr>
        <p:txBody>
          <a:bodyPr>
            <a:spAutoFit/>
          </a:bodyPr>
          <a:lstStyle/>
          <a:p>
            <a:pPr algn="ctr"/>
            <a:r>
              <a:rPr lang="en-US" sz="2800">
                <a:solidFill>
                  <a:schemeClr val="bg1"/>
                </a:solidFill>
                <a:latin typeface="Sansation Light"/>
              </a:rPr>
              <a:t>Oleh karena itu</a:t>
            </a:r>
            <a:endParaRPr lang="id-ID" sz="28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40963" name="Title 1"/>
          <p:cNvSpPr>
            <a:spLocks noGrp="1"/>
          </p:cNvSpPr>
          <p:nvPr>
            <p:ph type="title"/>
          </p:nvPr>
        </p:nvSpPr>
        <p:spPr>
          <a:xfrm>
            <a:off x="468313" y="3249613"/>
            <a:ext cx="8229600" cy="1143000"/>
          </a:xfrm>
        </p:spPr>
        <p:txBody>
          <a:bodyPr/>
          <a:lstStyle/>
          <a:p>
            <a:pPr eaLnBrk="1" hangingPunct="1">
              <a:lnSpc>
                <a:spcPct val="115000"/>
              </a:lnSpc>
              <a:spcAft>
                <a:spcPts val="1000"/>
              </a:spcAft>
            </a:pPr>
            <a:r>
              <a:rPr lang="en-US" sz="6000" smtClean="0">
                <a:solidFill>
                  <a:schemeClr val="bg1"/>
                </a:solidFill>
                <a:latin typeface="Sansation Light"/>
              </a:rPr>
              <a:t>Prinsip Penilaian</a:t>
            </a:r>
            <a:br>
              <a:rPr lang="en-US" sz="6000" smtClean="0">
                <a:solidFill>
                  <a:schemeClr val="bg1"/>
                </a:solidFill>
                <a:latin typeface="Sansation Light"/>
              </a:rPr>
            </a:br>
            <a:r>
              <a:rPr lang="en-US" sz="6000" smtClean="0">
                <a:solidFill>
                  <a:srgbClr val="FFC000"/>
                </a:solidFill>
                <a:latin typeface="Sansation Light"/>
              </a:rPr>
              <a:t>Prestasi Kerja PNS</a:t>
            </a:r>
            <a:endParaRPr lang="en-GB" sz="6000" smtClean="0">
              <a:solidFill>
                <a:srgbClr val="FFC000"/>
              </a:solidFill>
              <a:latin typeface="Sansation Ligh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42863"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1</a:t>
            </a:r>
            <a:endParaRPr lang="id-ID" sz="32000" dirty="0">
              <a:solidFill>
                <a:schemeClr val="bg1">
                  <a:lumMod val="50000"/>
                </a:schemeClr>
              </a:solidFill>
              <a:latin typeface="Gloucester MT Extra Condensed" pitchFamily="18" charset="0"/>
              <a:cs typeface="+mn-cs"/>
            </a:endParaRPr>
          </a:p>
        </p:txBody>
      </p:sp>
      <p:sp>
        <p:nvSpPr>
          <p:cNvPr id="8" name="TextBox 7"/>
          <p:cNvSpPr txBox="1"/>
          <p:nvPr/>
        </p:nvSpPr>
        <p:spPr>
          <a:xfrm>
            <a:off x="26988" y="2573338"/>
            <a:ext cx="9144000" cy="1570037"/>
          </a:xfrm>
          <a:prstGeom prst="rect">
            <a:avLst/>
          </a:prstGeom>
          <a:noFill/>
        </p:spPr>
        <p:txBody>
          <a:bodyPr>
            <a:spAutoFit/>
          </a:bodyPr>
          <a:lstStyle/>
          <a:p>
            <a:pPr algn="ctr" fontAlgn="auto">
              <a:spcBef>
                <a:spcPts val="0"/>
              </a:spcBef>
              <a:spcAft>
                <a:spcPts val="0"/>
              </a:spcAft>
              <a:defRPr/>
            </a:pPr>
            <a:r>
              <a:rPr lang="en-US" sz="9600" b="1" dirty="0" err="1">
                <a:solidFill>
                  <a:srgbClr val="FFC000"/>
                </a:solidFill>
                <a:effectLst>
                  <a:outerShdw blurRad="50800" dist="38100" dir="2700000" algn="tl" rotWithShape="0">
                    <a:prstClr val="black">
                      <a:alpha val="40000"/>
                    </a:prstClr>
                  </a:outerShdw>
                </a:effectLst>
                <a:latin typeface="Sansation Light"/>
                <a:cs typeface="+mn-cs"/>
              </a:rPr>
              <a:t>objektif</a:t>
            </a:r>
            <a:endParaRPr lang="id-ID" sz="9600" b="1"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2</a:t>
            </a:r>
            <a:endParaRPr lang="id-ID" sz="32000" dirty="0">
              <a:solidFill>
                <a:schemeClr val="bg1">
                  <a:lumMod val="50000"/>
                </a:schemeClr>
              </a:solidFill>
              <a:latin typeface="Gloucester MT Extra Condensed" pitchFamily="18" charset="0"/>
              <a:cs typeface="+mn-cs"/>
            </a:endParaRPr>
          </a:p>
        </p:txBody>
      </p:sp>
      <p:sp>
        <p:nvSpPr>
          <p:cNvPr id="8" name="TextBox 7"/>
          <p:cNvSpPr txBox="1"/>
          <p:nvPr/>
        </p:nvSpPr>
        <p:spPr>
          <a:xfrm>
            <a:off x="26988" y="2573338"/>
            <a:ext cx="9144000" cy="1570037"/>
          </a:xfrm>
          <a:prstGeom prst="rect">
            <a:avLst/>
          </a:prstGeom>
          <a:noFill/>
        </p:spPr>
        <p:txBody>
          <a:bodyPr>
            <a:spAutoFit/>
          </a:bodyPr>
          <a:lstStyle/>
          <a:p>
            <a:pPr algn="ctr" fontAlgn="auto">
              <a:spcBef>
                <a:spcPts val="0"/>
              </a:spcBef>
              <a:spcAft>
                <a:spcPts val="0"/>
              </a:spcAft>
              <a:defRPr/>
            </a:pPr>
            <a:r>
              <a:rPr lang="en-US" sz="9600" dirty="0" err="1">
                <a:solidFill>
                  <a:srgbClr val="FFC000"/>
                </a:solidFill>
                <a:effectLst>
                  <a:outerShdw blurRad="50800" dist="38100" dir="2700000" algn="tl" rotWithShape="0">
                    <a:prstClr val="black">
                      <a:alpha val="40000"/>
                    </a:prstClr>
                  </a:outerShdw>
                </a:effectLst>
                <a:latin typeface="Sansation Light"/>
                <a:cs typeface="+mn-cs"/>
              </a:rPr>
              <a:t>terukur</a:t>
            </a:r>
            <a:endParaRPr lang="id-ID" sz="9600"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3</a:t>
            </a:r>
            <a:endParaRPr lang="id-ID" sz="32000" dirty="0">
              <a:solidFill>
                <a:schemeClr val="bg1">
                  <a:lumMod val="50000"/>
                </a:schemeClr>
              </a:solidFill>
              <a:latin typeface="Gloucester MT Extra Condensed" pitchFamily="18" charset="0"/>
              <a:cs typeface="+mn-cs"/>
            </a:endParaRPr>
          </a:p>
        </p:txBody>
      </p:sp>
      <p:sp>
        <p:nvSpPr>
          <p:cNvPr id="8" name="TextBox 7"/>
          <p:cNvSpPr txBox="1"/>
          <p:nvPr/>
        </p:nvSpPr>
        <p:spPr>
          <a:xfrm>
            <a:off x="26988" y="2573338"/>
            <a:ext cx="9144000" cy="1570037"/>
          </a:xfrm>
          <a:prstGeom prst="rect">
            <a:avLst/>
          </a:prstGeom>
          <a:noFill/>
        </p:spPr>
        <p:txBody>
          <a:bodyPr>
            <a:spAutoFit/>
          </a:bodyPr>
          <a:lstStyle/>
          <a:p>
            <a:pPr algn="ctr" fontAlgn="auto">
              <a:spcBef>
                <a:spcPts val="0"/>
              </a:spcBef>
              <a:spcAft>
                <a:spcPts val="0"/>
              </a:spcAft>
              <a:defRPr/>
            </a:pPr>
            <a:r>
              <a:rPr lang="en-US" sz="9600" dirty="0" err="1">
                <a:solidFill>
                  <a:srgbClr val="FFC000"/>
                </a:solidFill>
                <a:effectLst>
                  <a:outerShdw blurRad="50800" dist="38100" dir="2700000" algn="tl" rotWithShape="0">
                    <a:prstClr val="black">
                      <a:alpha val="40000"/>
                    </a:prstClr>
                  </a:outerShdw>
                </a:effectLst>
                <a:latin typeface="Sansation Light"/>
                <a:cs typeface="+mn-cs"/>
              </a:rPr>
              <a:t>akuntabel</a:t>
            </a:r>
            <a:endParaRPr lang="id-ID" sz="9600"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1601788" y="2754313"/>
            <a:ext cx="6661150" cy="1322387"/>
          </a:xfrm>
          <a:prstGeom prst="rect">
            <a:avLst/>
          </a:prstGeom>
          <a:noFill/>
          <a:ln w="9525">
            <a:noFill/>
            <a:miter lim="800000"/>
            <a:headEnd/>
            <a:tailEnd/>
          </a:ln>
        </p:spPr>
        <p:txBody>
          <a:bodyPr>
            <a:spAutoFit/>
          </a:bodyPr>
          <a:lstStyle/>
          <a:p>
            <a:pPr algn="ctr"/>
            <a:r>
              <a:rPr lang="en-US" sz="8000">
                <a:solidFill>
                  <a:srgbClr val="FFC000"/>
                </a:solidFill>
                <a:latin typeface="Malbeck" charset="0"/>
              </a:rPr>
              <a:t>Dasar Hukum</a:t>
            </a:r>
            <a:endParaRPr lang="id-ID" sz="8000">
              <a:solidFill>
                <a:srgbClr val="FFC000"/>
              </a:solidFill>
              <a:latin typeface="Malbeck" charset="0"/>
            </a:endParaRPr>
          </a:p>
        </p:txBody>
      </p:sp>
      <p:sp>
        <p:nvSpPr>
          <p:cNvPr id="7" name="TextBox 6"/>
          <p:cNvSpPr txBox="1"/>
          <p:nvPr/>
        </p:nvSpPr>
        <p:spPr>
          <a:xfrm>
            <a:off x="971550" y="3833813"/>
            <a:ext cx="7316788" cy="1754187"/>
          </a:xfrm>
          <a:prstGeom prst="rect">
            <a:avLst/>
          </a:prstGeom>
          <a:effectLst>
            <a:outerShdw blurRad="50800" dist="38100" algn="l" rotWithShape="0">
              <a:prstClr val="black">
                <a:alpha val="40000"/>
              </a:prstClr>
            </a:outerShdw>
          </a:effectLst>
        </p:spPr>
        <p:txBody>
          <a:bodyPr>
            <a:spAutoFit/>
          </a:bodyPr>
          <a:lstStyle/>
          <a:p>
            <a:pPr algn="r" fontAlgn="auto">
              <a:spcBef>
                <a:spcPts val="0"/>
              </a:spcBef>
              <a:spcAft>
                <a:spcPts val="0"/>
              </a:spcAft>
              <a:defRPr/>
            </a:pPr>
            <a:r>
              <a:rPr lang="en-US" sz="5400" dirty="0" err="1">
                <a:solidFill>
                  <a:srgbClr val="ECD078"/>
                </a:solidFill>
                <a:latin typeface="Bebas" pitchFamily="2" charset="0"/>
                <a:cs typeface="+mn-cs"/>
              </a:rPr>
              <a:t>Penilaian</a:t>
            </a:r>
            <a:r>
              <a:rPr lang="en-US" sz="5400" dirty="0">
                <a:solidFill>
                  <a:srgbClr val="ECD078"/>
                </a:solidFill>
                <a:latin typeface="Bebas" pitchFamily="2" charset="0"/>
                <a:cs typeface="+mn-cs"/>
              </a:rPr>
              <a:t> </a:t>
            </a:r>
            <a:r>
              <a:rPr lang="en-US" sz="5400" dirty="0" err="1">
                <a:solidFill>
                  <a:srgbClr val="ECD078"/>
                </a:solidFill>
                <a:latin typeface="Bebas" pitchFamily="2" charset="0"/>
                <a:cs typeface="+mn-cs"/>
              </a:rPr>
              <a:t>prestasi</a:t>
            </a:r>
            <a:r>
              <a:rPr lang="en-US" sz="5400" dirty="0">
                <a:solidFill>
                  <a:srgbClr val="ECD078"/>
                </a:solidFill>
                <a:latin typeface="Bebas" pitchFamily="2" charset="0"/>
                <a:cs typeface="+mn-cs"/>
              </a:rPr>
              <a:t> </a:t>
            </a:r>
            <a:r>
              <a:rPr lang="en-US" sz="5400" dirty="0" err="1">
                <a:solidFill>
                  <a:srgbClr val="ECD078"/>
                </a:solidFill>
                <a:latin typeface="Bebas" pitchFamily="2" charset="0"/>
                <a:cs typeface="+mn-cs"/>
              </a:rPr>
              <a:t>kerja</a:t>
            </a:r>
            <a:endParaRPr lang="id-ID" sz="5400" dirty="0">
              <a:solidFill>
                <a:srgbClr val="ECD078"/>
              </a:solidFill>
              <a:latin typeface="Bebas" pitchFamily="2" charset="0"/>
              <a:cs typeface="+mn-cs"/>
            </a:endParaRPr>
          </a:p>
        </p:txBody>
      </p:sp>
      <p:sp>
        <p:nvSpPr>
          <p:cNvPr id="9220" name="TextBox 7"/>
          <p:cNvSpPr txBox="1">
            <a:spLocks noChangeArrowheads="1"/>
          </p:cNvSpPr>
          <p:nvPr/>
        </p:nvSpPr>
        <p:spPr bwMode="auto">
          <a:xfrm>
            <a:off x="1557338" y="5454650"/>
            <a:ext cx="6659562" cy="646113"/>
          </a:xfrm>
          <a:prstGeom prst="rect">
            <a:avLst/>
          </a:prstGeom>
          <a:noFill/>
          <a:ln w="9525">
            <a:noFill/>
            <a:miter lim="800000"/>
            <a:headEnd/>
            <a:tailEnd/>
          </a:ln>
        </p:spPr>
        <p:txBody>
          <a:bodyPr>
            <a:spAutoFit/>
          </a:bodyPr>
          <a:lstStyle/>
          <a:p>
            <a:pPr algn="r"/>
            <a:r>
              <a:rPr lang="en-US" sz="3600">
                <a:solidFill>
                  <a:srgbClr val="FFC000"/>
                </a:solidFill>
                <a:latin typeface="Sansation"/>
              </a:rPr>
              <a:t>PNS</a:t>
            </a:r>
            <a:endParaRPr lang="id-ID" sz="3600">
              <a:solidFill>
                <a:srgbClr val="FFC000"/>
              </a:solidFill>
              <a:latin typeface="Sansation"/>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4</a:t>
            </a:r>
            <a:endParaRPr lang="id-ID" sz="32000" dirty="0">
              <a:solidFill>
                <a:schemeClr val="bg1">
                  <a:lumMod val="50000"/>
                </a:schemeClr>
              </a:solidFill>
              <a:latin typeface="Gloucester MT Extra Condensed" pitchFamily="18" charset="0"/>
              <a:cs typeface="+mn-cs"/>
            </a:endParaRPr>
          </a:p>
        </p:txBody>
      </p:sp>
      <p:sp>
        <p:nvSpPr>
          <p:cNvPr id="8" name="TextBox 7"/>
          <p:cNvSpPr txBox="1"/>
          <p:nvPr/>
        </p:nvSpPr>
        <p:spPr>
          <a:xfrm>
            <a:off x="26988" y="2573338"/>
            <a:ext cx="9144000" cy="1570037"/>
          </a:xfrm>
          <a:prstGeom prst="rect">
            <a:avLst/>
          </a:prstGeom>
          <a:noFill/>
          <a:ln>
            <a:solidFill>
              <a:schemeClr val="accent1"/>
            </a:solidFill>
          </a:ln>
        </p:spPr>
        <p:txBody>
          <a:bodyPr>
            <a:spAutoFit/>
          </a:bodyPr>
          <a:lstStyle/>
          <a:p>
            <a:pPr algn="ctr" fontAlgn="auto">
              <a:spcBef>
                <a:spcPts val="0"/>
              </a:spcBef>
              <a:spcAft>
                <a:spcPts val="0"/>
              </a:spcAft>
              <a:defRPr/>
            </a:pPr>
            <a:r>
              <a:rPr lang="en-US" sz="9600" dirty="0" err="1">
                <a:solidFill>
                  <a:srgbClr val="FFC000"/>
                </a:solidFill>
                <a:effectLst>
                  <a:outerShdw blurRad="50800" dist="38100" dir="2700000" algn="tl" rotWithShape="0">
                    <a:prstClr val="black">
                      <a:alpha val="40000"/>
                    </a:prstClr>
                  </a:outerShdw>
                </a:effectLst>
                <a:latin typeface="Sansation Light"/>
                <a:cs typeface="+mn-cs"/>
              </a:rPr>
              <a:t>partisipatif</a:t>
            </a:r>
            <a:endParaRPr lang="id-ID" sz="9600"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22225" y="508000"/>
            <a:ext cx="9144000" cy="5016500"/>
          </a:xfrm>
          <a:prstGeom prst="rect">
            <a:avLst/>
          </a:prstGeom>
          <a:noFill/>
        </p:spPr>
        <p:txBody>
          <a:bodyPr>
            <a:spAutoFit/>
          </a:bodyPr>
          <a:lstStyle/>
          <a:p>
            <a:pPr algn="ctr" fontAlgn="auto">
              <a:spcBef>
                <a:spcPts val="0"/>
              </a:spcBef>
              <a:spcAft>
                <a:spcPts val="0"/>
              </a:spcAft>
              <a:defRPr/>
            </a:pPr>
            <a:r>
              <a:rPr lang="en-US" sz="32000" dirty="0">
                <a:solidFill>
                  <a:schemeClr val="bg1">
                    <a:lumMod val="50000"/>
                  </a:schemeClr>
                </a:solidFill>
                <a:latin typeface="Gloucester MT Extra Condensed" pitchFamily="18" charset="0"/>
                <a:cs typeface="+mn-cs"/>
              </a:rPr>
              <a:t>5</a:t>
            </a:r>
            <a:endParaRPr lang="id-ID" sz="32000" dirty="0">
              <a:solidFill>
                <a:schemeClr val="bg1">
                  <a:lumMod val="50000"/>
                </a:schemeClr>
              </a:solidFill>
              <a:latin typeface="Gloucester MT Extra Condensed" pitchFamily="18" charset="0"/>
              <a:cs typeface="+mn-cs"/>
            </a:endParaRPr>
          </a:p>
        </p:txBody>
      </p:sp>
      <p:sp>
        <p:nvSpPr>
          <p:cNvPr id="8" name="TextBox 7"/>
          <p:cNvSpPr txBox="1"/>
          <p:nvPr/>
        </p:nvSpPr>
        <p:spPr>
          <a:xfrm>
            <a:off x="26988" y="2303463"/>
            <a:ext cx="9144000" cy="1570037"/>
          </a:xfrm>
          <a:prstGeom prst="rect">
            <a:avLst/>
          </a:prstGeom>
          <a:noFill/>
        </p:spPr>
        <p:txBody>
          <a:bodyPr>
            <a:spAutoFit/>
          </a:bodyPr>
          <a:lstStyle/>
          <a:p>
            <a:pPr algn="ctr" fontAlgn="auto">
              <a:spcBef>
                <a:spcPts val="0"/>
              </a:spcBef>
              <a:spcAft>
                <a:spcPts val="0"/>
              </a:spcAft>
              <a:defRPr/>
            </a:pPr>
            <a:r>
              <a:rPr lang="en-US" sz="9600" dirty="0" err="1">
                <a:solidFill>
                  <a:srgbClr val="FFC000"/>
                </a:solidFill>
                <a:effectLst>
                  <a:outerShdw blurRad="50800" dist="38100" dir="2700000" algn="tl" rotWithShape="0">
                    <a:prstClr val="black">
                      <a:alpha val="40000"/>
                    </a:prstClr>
                  </a:outerShdw>
                </a:effectLst>
                <a:latin typeface="Sansation Light"/>
                <a:cs typeface="+mn-cs"/>
              </a:rPr>
              <a:t>transparan</a:t>
            </a:r>
            <a:endParaRPr lang="id-ID" sz="9600" dirty="0">
              <a:solidFill>
                <a:srgbClr val="FFC000"/>
              </a:solidFill>
              <a:effectLst>
                <a:outerShdw blurRad="50800" dist="38100" dir="2700000" algn="tl" rotWithShape="0">
                  <a:prstClr val="black">
                    <a:alpha val="40000"/>
                  </a:prstClr>
                </a:outerShdw>
              </a:effectLst>
              <a:latin typeface="Sansation Light"/>
              <a:cs typeface="+mn-c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47107" name="Title 1"/>
          <p:cNvSpPr>
            <a:spLocks noGrp="1"/>
          </p:cNvSpPr>
          <p:nvPr>
            <p:ph type="title"/>
          </p:nvPr>
        </p:nvSpPr>
        <p:spPr>
          <a:xfrm>
            <a:off x="468313" y="3249613"/>
            <a:ext cx="8229600" cy="1143000"/>
          </a:xfrm>
        </p:spPr>
        <p:txBody>
          <a:bodyPr/>
          <a:lstStyle/>
          <a:p>
            <a:pPr eaLnBrk="1" hangingPunct="1">
              <a:lnSpc>
                <a:spcPct val="115000"/>
              </a:lnSpc>
              <a:spcAft>
                <a:spcPts val="1000"/>
              </a:spcAft>
            </a:pPr>
            <a:r>
              <a:rPr lang="en-US" sz="6000" smtClean="0">
                <a:solidFill>
                  <a:schemeClr val="bg1"/>
                </a:solidFill>
                <a:latin typeface="Sansation Light"/>
              </a:rPr>
              <a:t>Unsur</a:t>
            </a:r>
            <a:br>
              <a:rPr lang="en-US" sz="6000" smtClean="0">
                <a:solidFill>
                  <a:schemeClr val="bg1"/>
                </a:solidFill>
                <a:latin typeface="Sansation Light"/>
              </a:rPr>
            </a:br>
            <a:r>
              <a:rPr lang="en-US" sz="4000" smtClean="0">
                <a:solidFill>
                  <a:srgbClr val="FFC000"/>
                </a:solidFill>
                <a:latin typeface="Sansation Light"/>
              </a:rPr>
              <a:t>Penilaian Prestasi Kerja PNS</a:t>
            </a:r>
            <a:endParaRPr lang="en-GB" sz="4000" smtClean="0">
              <a:solidFill>
                <a:srgbClr val="FFC000"/>
              </a:solidFill>
              <a:latin typeface="Sansation Ligh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8130" name="TextBox 4"/>
          <p:cNvSpPr txBox="1">
            <a:spLocks noChangeArrowheads="1"/>
          </p:cNvSpPr>
          <p:nvPr/>
        </p:nvSpPr>
        <p:spPr bwMode="auto">
          <a:xfrm>
            <a:off x="1285875" y="4464050"/>
            <a:ext cx="7335838" cy="1384300"/>
          </a:xfrm>
          <a:prstGeom prst="rect">
            <a:avLst/>
          </a:prstGeom>
          <a:noFill/>
          <a:ln w="9525">
            <a:noFill/>
            <a:miter lim="800000"/>
            <a:headEnd/>
            <a:tailEnd/>
          </a:ln>
        </p:spPr>
        <p:txBody>
          <a:bodyPr>
            <a:spAutoFit/>
          </a:bodyPr>
          <a:lstStyle/>
          <a:p>
            <a:pPr marL="57150" lvl="1" algn="r">
              <a:spcBef>
                <a:spcPct val="30000"/>
              </a:spcBef>
            </a:pPr>
            <a:r>
              <a:rPr lang="id-ID" sz="2800">
                <a:solidFill>
                  <a:schemeClr val="bg1"/>
                </a:solidFill>
                <a:latin typeface="Sansation Light"/>
              </a:rPr>
              <a:t>menggabungkan pen</a:t>
            </a:r>
            <a:r>
              <a:rPr lang="en-US" sz="2800">
                <a:solidFill>
                  <a:schemeClr val="bg1"/>
                </a:solidFill>
                <a:latin typeface="Sansation Light"/>
              </a:rPr>
              <a:t>ilaian</a:t>
            </a:r>
            <a:r>
              <a:rPr lang="id-ID" sz="2800">
                <a:solidFill>
                  <a:schemeClr val="bg1"/>
                </a:solidFill>
                <a:latin typeface="Sansation Light"/>
              </a:rPr>
              <a:t> </a:t>
            </a:r>
            <a:r>
              <a:rPr lang="id-ID" sz="2800">
                <a:solidFill>
                  <a:srgbClr val="FFC000"/>
                </a:solidFill>
                <a:latin typeface="Sansation Light"/>
              </a:rPr>
              <a:t>Sasaran Kerja</a:t>
            </a:r>
            <a:r>
              <a:rPr lang="en-US" sz="2800">
                <a:solidFill>
                  <a:srgbClr val="FFC000"/>
                </a:solidFill>
                <a:latin typeface="Sansation Light"/>
              </a:rPr>
              <a:t> Pegawai</a:t>
            </a:r>
            <a:r>
              <a:rPr lang="id-ID" sz="2800">
                <a:solidFill>
                  <a:srgbClr val="FFC000"/>
                </a:solidFill>
                <a:latin typeface="Sansation Light"/>
              </a:rPr>
              <a:t> </a:t>
            </a:r>
            <a:r>
              <a:rPr lang="id-ID" sz="2800">
                <a:solidFill>
                  <a:schemeClr val="bg1"/>
                </a:solidFill>
                <a:latin typeface="Sansation Light"/>
              </a:rPr>
              <a:t>dengan penilaian </a:t>
            </a:r>
            <a:r>
              <a:rPr lang="id-ID" sz="2800">
                <a:solidFill>
                  <a:srgbClr val="FFC000"/>
                </a:solidFill>
                <a:latin typeface="Sansation Light"/>
              </a:rPr>
              <a:t>perilaku kerja</a:t>
            </a:r>
            <a:r>
              <a:rPr lang="en-US" sz="2800">
                <a:solidFill>
                  <a:srgbClr val="FFC000"/>
                </a:solidFill>
                <a:latin typeface="Sansation Light"/>
              </a:rPr>
              <a:t> </a:t>
            </a:r>
            <a:r>
              <a:rPr lang="en-US" sz="2800">
                <a:solidFill>
                  <a:schemeClr val="bg1"/>
                </a:solidFill>
                <a:latin typeface="Sansation Light"/>
              </a:rPr>
              <a:t>PNS</a:t>
            </a:r>
            <a:endParaRPr lang="en-US" b="1">
              <a:solidFill>
                <a:srgbClr val="000066"/>
              </a:solidFill>
            </a:endParaRPr>
          </a:p>
        </p:txBody>
      </p:sp>
      <p:sp>
        <p:nvSpPr>
          <p:cNvPr id="9" name="TextBox 8"/>
          <p:cNvSpPr txBox="1"/>
          <p:nvPr/>
        </p:nvSpPr>
        <p:spPr>
          <a:xfrm>
            <a:off x="1736725" y="3665538"/>
            <a:ext cx="7073900" cy="708025"/>
          </a:xfrm>
          <a:prstGeom prst="rect">
            <a:avLst/>
          </a:prstGeom>
          <a:noFill/>
        </p:spPr>
        <p:txBody>
          <a:bodyPr>
            <a:spAutoFit/>
          </a:bodyPr>
          <a:lstStyle/>
          <a:p>
            <a:pPr algn="ctr" fontAlgn="auto">
              <a:spcBef>
                <a:spcPts val="0"/>
              </a:spcBef>
              <a:spcAft>
                <a:spcPts val="0"/>
              </a:spcAft>
              <a:defRPr/>
            </a:pPr>
            <a:r>
              <a:rPr lang="en-US" sz="4000" dirty="0" err="1">
                <a:solidFill>
                  <a:srgbClr val="FFC000"/>
                </a:solidFill>
                <a:effectLst>
                  <a:outerShdw blurRad="50800" dist="38100" dir="2700000" algn="tl" rotWithShape="0">
                    <a:prstClr val="black">
                      <a:alpha val="40000"/>
                    </a:prstClr>
                  </a:outerShdw>
                </a:effectLst>
                <a:latin typeface="Sansation"/>
                <a:cs typeface="+mn-cs"/>
              </a:rPr>
              <a:t>Penilaian</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Prestasi</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Kerja</a:t>
            </a:r>
            <a:r>
              <a:rPr lang="en-US" sz="4000" dirty="0">
                <a:solidFill>
                  <a:srgbClr val="FFC000"/>
                </a:solidFill>
                <a:effectLst>
                  <a:outerShdw blurRad="50800" dist="38100" dir="2700000" algn="tl" rotWithShape="0">
                    <a:prstClr val="black">
                      <a:alpha val="40000"/>
                    </a:prstClr>
                  </a:outerShdw>
                </a:effectLst>
                <a:latin typeface="Sansation"/>
                <a:cs typeface="+mn-cs"/>
              </a:rPr>
              <a:t> PNS</a:t>
            </a:r>
            <a:endParaRPr lang="id-ID" sz="4000" dirty="0">
              <a:solidFill>
                <a:srgbClr val="FFC000"/>
              </a:solidFill>
              <a:effectLst>
                <a:outerShdw blurRad="50800" dist="38100" dir="2700000" algn="tl" rotWithShape="0">
                  <a:prstClr val="black">
                    <a:alpha val="40000"/>
                  </a:prstClr>
                </a:outerShdw>
              </a:effectLst>
              <a:latin typeface="Sansation"/>
              <a:cs typeface="+mn-cs"/>
            </a:endParaRPr>
          </a:p>
        </p:txBody>
      </p:sp>
      <p:sp>
        <p:nvSpPr>
          <p:cNvPr id="48132" name="TextBox 4"/>
          <p:cNvSpPr txBox="1">
            <a:spLocks noChangeArrowheads="1"/>
          </p:cNvSpPr>
          <p:nvPr/>
        </p:nvSpPr>
        <p:spPr bwMode="auto">
          <a:xfrm>
            <a:off x="1285875" y="3265488"/>
            <a:ext cx="4186238" cy="523875"/>
          </a:xfrm>
          <a:prstGeom prst="rect">
            <a:avLst/>
          </a:prstGeom>
          <a:noFill/>
          <a:ln w="9525">
            <a:noFill/>
            <a:miter lim="800000"/>
            <a:headEnd/>
            <a:tailEnd/>
          </a:ln>
        </p:spPr>
        <p:txBody>
          <a:bodyPr>
            <a:spAutoFit/>
          </a:bodyPr>
          <a:lstStyle/>
          <a:p>
            <a:pPr algn="ctr"/>
            <a:r>
              <a:rPr lang="en-US" sz="2800">
                <a:solidFill>
                  <a:schemeClr val="bg1"/>
                </a:solidFill>
                <a:latin typeface="Sansation Light"/>
              </a:rPr>
              <a:t>Sesuai Pengertian</a:t>
            </a:r>
            <a:endParaRPr lang="id-ID" sz="28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9154" name="TextBox 4"/>
          <p:cNvSpPr txBox="1">
            <a:spLocks noChangeArrowheads="1"/>
          </p:cNvSpPr>
          <p:nvPr/>
        </p:nvSpPr>
        <p:spPr bwMode="auto">
          <a:xfrm>
            <a:off x="115888" y="2892425"/>
            <a:ext cx="8235950" cy="941388"/>
          </a:xfrm>
          <a:prstGeom prst="rect">
            <a:avLst/>
          </a:prstGeom>
          <a:noFill/>
          <a:ln w="9525">
            <a:noFill/>
            <a:miter lim="800000"/>
            <a:headEnd/>
            <a:tailEnd/>
          </a:ln>
        </p:spPr>
        <p:txBody>
          <a:bodyPr>
            <a:spAutoFit/>
          </a:bodyPr>
          <a:lstStyle/>
          <a:p>
            <a:pPr marL="57150" lvl="1" algn="r">
              <a:spcBef>
                <a:spcPct val="30000"/>
              </a:spcBef>
            </a:pPr>
            <a:r>
              <a:rPr lang="en-US" sz="2400">
                <a:solidFill>
                  <a:schemeClr val="bg1"/>
                </a:solidFill>
                <a:latin typeface="Sansation Light"/>
              </a:rPr>
              <a:t>dengan demikian </a:t>
            </a:r>
          </a:p>
          <a:p>
            <a:pPr marL="57150" lvl="1" algn="r">
              <a:spcBef>
                <a:spcPct val="30000"/>
              </a:spcBef>
            </a:pPr>
            <a:r>
              <a:rPr lang="en-US" sz="2400">
                <a:solidFill>
                  <a:schemeClr val="bg1"/>
                </a:solidFill>
                <a:latin typeface="Sansation Light"/>
              </a:rPr>
              <a:t>unsur</a:t>
            </a:r>
          </a:p>
        </p:txBody>
      </p:sp>
      <p:sp>
        <p:nvSpPr>
          <p:cNvPr id="9" name="TextBox 8"/>
          <p:cNvSpPr txBox="1"/>
          <p:nvPr/>
        </p:nvSpPr>
        <p:spPr>
          <a:xfrm>
            <a:off x="1736725" y="3665538"/>
            <a:ext cx="7073900" cy="708025"/>
          </a:xfrm>
          <a:prstGeom prst="rect">
            <a:avLst/>
          </a:prstGeom>
          <a:noFill/>
        </p:spPr>
        <p:txBody>
          <a:bodyPr>
            <a:spAutoFit/>
          </a:bodyPr>
          <a:lstStyle/>
          <a:p>
            <a:pPr algn="ctr" fontAlgn="auto">
              <a:spcBef>
                <a:spcPts val="0"/>
              </a:spcBef>
              <a:spcAft>
                <a:spcPts val="0"/>
              </a:spcAft>
              <a:defRPr/>
            </a:pPr>
            <a:r>
              <a:rPr lang="en-US" sz="4000" dirty="0" err="1">
                <a:solidFill>
                  <a:srgbClr val="FFC000"/>
                </a:solidFill>
                <a:effectLst>
                  <a:outerShdw blurRad="50800" dist="38100" dir="2700000" algn="tl" rotWithShape="0">
                    <a:prstClr val="black">
                      <a:alpha val="40000"/>
                    </a:prstClr>
                  </a:outerShdw>
                </a:effectLst>
                <a:latin typeface="Sansation"/>
                <a:cs typeface="+mn-cs"/>
              </a:rPr>
              <a:t>Penilaian</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Prestasi</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Kerja</a:t>
            </a:r>
            <a:r>
              <a:rPr lang="en-US" sz="4000" dirty="0">
                <a:solidFill>
                  <a:srgbClr val="FFC000"/>
                </a:solidFill>
                <a:effectLst>
                  <a:outerShdw blurRad="50800" dist="38100" dir="2700000" algn="tl" rotWithShape="0">
                    <a:prstClr val="black">
                      <a:alpha val="40000"/>
                    </a:prstClr>
                  </a:outerShdw>
                </a:effectLst>
                <a:latin typeface="Sansation"/>
                <a:cs typeface="+mn-cs"/>
              </a:rPr>
              <a:t> PNS</a:t>
            </a:r>
            <a:endParaRPr lang="id-ID" sz="4000" dirty="0">
              <a:solidFill>
                <a:srgbClr val="FFC000"/>
              </a:solidFill>
              <a:effectLst>
                <a:outerShdw blurRad="50800" dist="38100" dir="2700000" algn="tl" rotWithShape="0">
                  <a:prstClr val="black">
                    <a:alpha val="40000"/>
                  </a:prstClr>
                </a:outerShdw>
              </a:effectLst>
              <a:latin typeface="Sansation"/>
              <a:cs typeface="+mn-cs"/>
            </a:endParaRPr>
          </a:p>
        </p:txBody>
      </p:sp>
      <p:sp>
        <p:nvSpPr>
          <p:cNvPr id="49156" name="TextBox 6"/>
          <p:cNvSpPr txBox="1">
            <a:spLocks noChangeArrowheads="1"/>
          </p:cNvSpPr>
          <p:nvPr/>
        </p:nvSpPr>
        <p:spPr bwMode="auto">
          <a:xfrm>
            <a:off x="1968500" y="4632325"/>
            <a:ext cx="7335838" cy="1084263"/>
          </a:xfrm>
          <a:prstGeom prst="rect">
            <a:avLst/>
          </a:prstGeom>
          <a:noFill/>
          <a:ln w="9525">
            <a:noFill/>
            <a:miter lim="800000"/>
            <a:headEnd/>
            <a:tailEnd/>
          </a:ln>
        </p:spPr>
        <p:txBody>
          <a:bodyPr>
            <a:spAutoFit/>
          </a:bodyPr>
          <a:lstStyle/>
          <a:p>
            <a:pPr marL="571500" lvl="1" indent="-514350">
              <a:spcBef>
                <a:spcPct val="30000"/>
              </a:spcBef>
              <a:buFont typeface="Calibri" pitchFamily="34" charset="0"/>
              <a:buAutoNum type="arabicPeriod"/>
            </a:pPr>
            <a:r>
              <a:rPr lang="id-ID" sz="2800" b="1">
                <a:solidFill>
                  <a:srgbClr val="FFC000"/>
                </a:solidFill>
                <a:latin typeface="Sansation Light"/>
              </a:rPr>
              <a:t>Sasaran Kerja</a:t>
            </a:r>
            <a:r>
              <a:rPr lang="en-US" sz="2800" b="1">
                <a:solidFill>
                  <a:srgbClr val="FFC000"/>
                </a:solidFill>
                <a:latin typeface="Sansation Light"/>
              </a:rPr>
              <a:t> Pegawai</a:t>
            </a:r>
            <a:r>
              <a:rPr lang="id-ID" sz="2800" b="1">
                <a:solidFill>
                  <a:srgbClr val="FFC000"/>
                </a:solidFill>
                <a:latin typeface="Sansation Light"/>
              </a:rPr>
              <a:t> </a:t>
            </a:r>
            <a:endParaRPr lang="en-US" sz="2800" b="1">
              <a:solidFill>
                <a:srgbClr val="FFC000"/>
              </a:solidFill>
              <a:latin typeface="Sansation Light"/>
            </a:endParaRPr>
          </a:p>
          <a:p>
            <a:pPr marL="571500" lvl="1" indent="-514350">
              <a:spcBef>
                <a:spcPct val="30000"/>
              </a:spcBef>
              <a:buFont typeface="Calibri" pitchFamily="34" charset="0"/>
              <a:buAutoNum type="arabicPeriod"/>
            </a:pPr>
            <a:r>
              <a:rPr lang="en-US" sz="2800" b="1">
                <a:solidFill>
                  <a:srgbClr val="FFC000"/>
                </a:solidFill>
                <a:latin typeface="Sansation Light"/>
              </a:rPr>
              <a:t>P</a:t>
            </a:r>
            <a:r>
              <a:rPr lang="id-ID" sz="2800" b="1">
                <a:solidFill>
                  <a:srgbClr val="FFC000"/>
                </a:solidFill>
                <a:latin typeface="Sansation Light"/>
              </a:rPr>
              <a:t>erilaku </a:t>
            </a:r>
            <a:r>
              <a:rPr lang="en-US" sz="2800" b="1">
                <a:solidFill>
                  <a:srgbClr val="FFC000"/>
                </a:solidFill>
                <a:latin typeface="Sansation Light"/>
              </a:rPr>
              <a:t>K</a:t>
            </a:r>
            <a:r>
              <a:rPr lang="id-ID" sz="2800" b="1">
                <a:solidFill>
                  <a:srgbClr val="FFC000"/>
                </a:solidFill>
                <a:latin typeface="Sansation Light"/>
              </a:rPr>
              <a:t>erja</a:t>
            </a:r>
            <a:endParaRPr lang="en-US" b="1">
              <a:solidFill>
                <a:schemeClr val="bg1"/>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919163" y="638175"/>
            <a:ext cx="7073900" cy="1939925"/>
          </a:xfrm>
          <a:prstGeom prst="rect">
            <a:avLst/>
          </a:prstGeom>
          <a:noFill/>
        </p:spPr>
        <p:txBody>
          <a:bodyPr>
            <a:spAutoFit/>
          </a:bodyPr>
          <a:lstStyle/>
          <a:p>
            <a:pPr algn="r" fontAlgn="auto">
              <a:spcBef>
                <a:spcPts val="0"/>
              </a:spcBef>
              <a:spcAft>
                <a:spcPts val="0"/>
              </a:spcAft>
              <a:defRPr/>
            </a:pPr>
            <a:r>
              <a:rPr lang="en-US" sz="12000" dirty="0">
                <a:solidFill>
                  <a:srgbClr val="FFC000"/>
                </a:solidFill>
                <a:effectLst>
                  <a:outerShdw blurRad="50800" dist="38100" dir="2700000" algn="tl" rotWithShape="0">
                    <a:prstClr val="black">
                      <a:alpha val="40000"/>
                    </a:prstClr>
                  </a:outerShdw>
                </a:effectLst>
                <a:latin typeface="Sansation"/>
                <a:cs typeface="+mn-cs"/>
              </a:rPr>
              <a:t>SKP</a:t>
            </a:r>
            <a:endParaRPr lang="id-ID" sz="12000" dirty="0">
              <a:solidFill>
                <a:srgbClr val="FFC000"/>
              </a:solidFill>
              <a:effectLst>
                <a:outerShdw blurRad="50800" dist="38100" dir="2700000" algn="tl" rotWithShape="0">
                  <a:prstClr val="black">
                    <a:alpha val="40000"/>
                  </a:prstClr>
                </a:outerShdw>
              </a:effectLst>
              <a:latin typeface="Sansation"/>
              <a:cs typeface="+mn-cs"/>
            </a:endParaRPr>
          </a:p>
        </p:txBody>
      </p:sp>
      <p:sp>
        <p:nvSpPr>
          <p:cNvPr id="50179" name="TextBox 5"/>
          <p:cNvSpPr txBox="1">
            <a:spLocks noChangeArrowheads="1"/>
          </p:cNvSpPr>
          <p:nvPr/>
        </p:nvSpPr>
        <p:spPr bwMode="auto">
          <a:xfrm>
            <a:off x="1331913" y="2393950"/>
            <a:ext cx="7335837" cy="2308225"/>
          </a:xfrm>
          <a:prstGeom prst="rect">
            <a:avLst/>
          </a:prstGeom>
          <a:noFill/>
          <a:ln w="9525">
            <a:noFill/>
            <a:miter lim="800000"/>
            <a:headEnd/>
            <a:tailEnd/>
          </a:ln>
        </p:spPr>
        <p:txBody>
          <a:bodyPr>
            <a:spAutoFit/>
          </a:bodyPr>
          <a:lstStyle/>
          <a:p>
            <a:pPr marL="57150" lvl="1">
              <a:spcBef>
                <a:spcPct val="30000"/>
              </a:spcBef>
            </a:pPr>
            <a:r>
              <a:rPr lang="en-US" sz="4800" b="1">
                <a:solidFill>
                  <a:schemeClr val="bg1"/>
                </a:solidFill>
                <a:latin typeface="Sansation Light"/>
              </a:rPr>
              <a:t>rencana kerja dan target kerja yang akan dicapai oleh seorang PNS</a:t>
            </a:r>
          </a:p>
        </p:txBody>
      </p:sp>
      <p:sp>
        <p:nvSpPr>
          <p:cNvPr id="8" name="TextBox 7"/>
          <p:cNvSpPr txBox="1"/>
          <p:nvPr/>
        </p:nvSpPr>
        <p:spPr>
          <a:xfrm>
            <a:off x="1071563" y="5026025"/>
            <a:ext cx="7073900" cy="923925"/>
          </a:xfrm>
          <a:prstGeom prst="rect">
            <a:avLst/>
          </a:prstGeom>
          <a:noFill/>
        </p:spPr>
        <p:txBody>
          <a:bodyPr>
            <a:spAutoFit/>
          </a:bodyPr>
          <a:lstStyle/>
          <a:p>
            <a:pPr fontAlgn="auto">
              <a:spcBef>
                <a:spcPts val="0"/>
              </a:spcBef>
              <a:spcAft>
                <a:spcPts val="0"/>
              </a:spcAft>
              <a:defRPr/>
            </a:pPr>
            <a:r>
              <a:rPr lang="en-US" sz="3600" dirty="0" err="1">
                <a:solidFill>
                  <a:srgbClr val="FFC000"/>
                </a:solidFill>
                <a:effectLst>
                  <a:outerShdw blurRad="50800" dist="38100" dir="2700000" algn="tl" rotWithShape="0">
                    <a:prstClr val="black">
                      <a:alpha val="40000"/>
                    </a:prstClr>
                  </a:outerShdw>
                </a:effectLst>
                <a:latin typeface="Sansation"/>
                <a:cs typeface="+mn-cs"/>
              </a:rPr>
              <a:t>bobotnya</a:t>
            </a:r>
            <a:r>
              <a:rPr lang="en-US" sz="3600" dirty="0">
                <a:solidFill>
                  <a:srgbClr val="FFC000"/>
                </a:solidFill>
                <a:effectLst>
                  <a:outerShdw blurRad="50800" dist="38100" dir="2700000" algn="tl" rotWithShape="0">
                    <a:prstClr val="black">
                      <a:alpha val="40000"/>
                    </a:prstClr>
                  </a:outerShdw>
                </a:effectLst>
                <a:latin typeface="Sansation"/>
                <a:cs typeface="+mn-cs"/>
              </a:rPr>
              <a:t> </a:t>
            </a:r>
            <a:r>
              <a:rPr lang="en-US" sz="5400" dirty="0">
                <a:solidFill>
                  <a:srgbClr val="FFC000"/>
                </a:solidFill>
                <a:effectLst>
                  <a:outerShdw blurRad="50800" dist="38100" dir="2700000" algn="tl" rotWithShape="0">
                    <a:prstClr val="black">
                      <a:alpha val="40000"/>
                    </a:prstClr>
                  </a:outerShdw>
                </a:effectLst>
                <a:latin typeface="Sansation"/>
                <a:cs typeface="+mn-cs"/>
              </a:rPr>
              <a:t>60 %</a:t>
            </a:r>
            <a:endParaRPr lang="id-ID" sz="5400" dirty="0">
              <a:solidFill>
                <a:srgbClr val="FFC000"/>
              </a:solidFill>
              <a:effectLst>
                <a:outerShdw blurRad="50800" dist="38100" dir="2700000" algn="tl" rotWithShape="0">
                  <a:prstClr val="black">
                    <a:alpha val="40000"/>
                  </a:prstClr>
                </a:outerShdw>
              </a:effectLst>
              <a:latin typeface="Sansation"/>
              <a:cs typeface="+mn-cs"/>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2652713" y="0"/>
            <a:ext cx="2419350" cy="1569660"/>
          </a:xfrm>
          <a:prstGeom prst="rect">
            <a:avLst/>
          </a:prstGeom>
        </p:spPr>
        <p:txBody>
          <a:bodyPr wrap="square">
            <a:spAutoFit/>
          </a:bodyPr>
          <a:lstStyle/>
          <a:p>
            <a:pPr fontAlgn="auto">
              <a:spcBef>
                <a:spcPts val="0"/>
              </a:spcBef>
              <a:spcAft>
                <a:spcPts val="0"/>
              </a:spcAft>
              <a:defRPr/>
            </a:pPr>
            <a:r>
              <a:rPr lang="id-ID" sz="9600" dirty="0">
                <a:solidFill>
                  <a:srgbClr val="FFC000"/>
                </a:solidFill>
                <a:latin typeface="Franklin Gothic Demi" pitchFamily="34" charset="0"/>
                <a:cs typeface="Times New Roman"/>
              </a:rPr>
              <a:t>SKP</a:t>
            </a:r>
            <a:endParaRPr lang="en-GB" sz="9600" dirty="0">
              <a:solidFill>
                <a:srgbClr val="FFC000"/>
              </a:solidFill>
              <a:latin typeface="+mn-lt"/>
              <a:cs typeface="+mn-cs"/>
            </a:endParaRPr>
          </a:p>
        </p:txBody>
      </p:sp>
      <p:sp>
        <p:nvSpPr>
          <p:cNvPr id="51203" name="Title 1"/>
          <p:cNvSpPr>
            <a:spLocks noGrp="1"/>
          </p:cNvSpPr>
          <p:nvPr>
            <p:ph type="title"/>
          </p:nvPr>
        </p:nvSpPr>
        <p:spPr>
          <a:xfrm>
            <a:off x="468313" y="1428750"/>
            <a:ext cx="8229600" cy="2000250"/>
          </a:xfrm>
        </p:spPr>
        <p:txBody>
          <a:bodyPr/>
          <a:lstStyle/>
          <a:p>
            <a:pPr marL="457200" lvl="1" indent="-457200" algn="l" eaLnBrk="1" hangingPunct="1">
              <a:spcBef>
                <a:spcPct val="40000"/>
              </a:spcBef>
              <a:buFont typeface="Wingdings" pitchFamily="2" charset="2"/>
              <a:buChar char="q"/>
            </a:pPr>
            <a:r>
              <a:rPr lang="id-ID" sz="2400" dirty="0" smtClean="0">
                <a:solidFill>
                  <a:schemeClr val="bg1"/>
                </a:solidFill>
                <a:latin typeface="Segoe UI Light" pitchFamily="34" charset="0"/>
                <a:cs typeface="Arial" charset="0"/>
              </a:rPr>
              <a:t>Setiap PNS wajib menyusun SKP sebagai rancangan pelaksanaan kegiatan tugas pokok jabatan sesuai dengan rincian tugas, tanggung jawab dan wewenangnya sesuai dengan struktur dan tata kerja organisasi</a:t>
            </a:r>
            <a:br>
              <a:rPr lang="id-ID" sz="2400" dirty="0" smtClean="0">
                <a:solidFill>
                  <a:schemeClr val="bg1"/>
                </a:solidFill>
                <a:latin typeface="Segoe UI Light" pitchFamily="34" charset="0"/>
                <a:cs typeface="Arial" charset="0"/>
              </a:rPr>
            </a:br>
            <a:r>
              <a:rPr lang="id-ID" sz="2000" dirty="0" smtClean="0">
                <a:solidFill>
                  <a:srgbClr val="FF0000"/>
                </a:solidFill>
                <a:cs typeface="Arial" charset="0"/>
              </a:rPr>
              <a:t>PNS yg tidak menyusun SKP dijatuhi hukuman sesuai dengan ketentuan peraturan perundang-undangan yg mengatur mengenai disiplin PNS.</a:t>
            </a:r>
            <a:r>
              <a:rPr lang="id-ID" sz="2400" dirty="0" smtClean="0">
                <a:solidFill>
                  <a:srgbClr val="17375E"/>
                </a:solidFill>
                <a:cs typeface="Arial" charset="0"/>
              </a:rPr>
              <a:t/>
            </a:r>
            <a:br>
              <a:rPr lang="id-ID" sz="2400" dirty="0" smtClean="0">
                <a:solidFill>
                  <a:srgbClr val="17375E"/>
                </a:solidFill>
                <a:cs typeface="Arial" charset="0"/>
              </a:rPr>
            </a:br>
            <a:endParaRPr lang="id-ID" sz="2400" dirty="0" smtClean="0">
              <a:solidFill>
                <a:schemeClr val="bg1"/>
              </a:solidFill>
              <a:latin typeface="Segoe UI Light" pitchFamily="34" charset="0"/>
            </a:endParaRPr>
          </a:p>
        </p:txBody>
      </p:sp>
      <p:sp>
        <p:nvSpPr>
          <p:cNvPr id="7" name="Title 1"/>
          <p:cNvSpPr txBox="1">
            <a:spLocks/>
          </p:cNvSpPr>
          <p:nvPr/>
        </p:nvSpPr>
        <p:spPr bwMode="auto">
          <a:xfrm>
            <a:off x="357188" y="3143250"/>
            <a:ext cx="8229600" cy="1357313"/>
          </a:xfrm>
          <a:prstGeom prst="rect">
            <a:avLst/>
          </a:prstGeom>
          <a:noFill/>
          <a:ln w="9525">
            <a:noFill/>
            <a:miter lim="800000"/>
            <a:headEnd/>
            <a:tailEnd/>
          </a:ln>
        </p:spPr>
        <p:txBody>
          <a:bodyPr anchor="ctr"/>
          <a:lstStyle/>
          <a:p>
            <a:pPr marL="457200" indent="-457200">
              <a:spcBef>
                <a:spcPct val="40000"/>
              </a:spcBef>
              <a:buFont typeface="Wingdings" pitchFamily="2" charset="2"/>
              <a:buChar char="q"/>
              <a:defRPr/>
            </a:pPr>
            <a:r>
              <a:rPr lang="id-ID" sz="2400" dirty="0">
                <a:solidFill>
                  <a:schemeClr val="bg1"/>
                </a:solidFill>
                <a:latin typeface="Segoe UI Light" pitchFamily="34" charset="0"/>
                <a:ea typeface="+mj-ea"/>
                <a:cs typeface="+mj-cs"/>
              </a:rPr>
              <a:t>SKP disusun dan ditetapkan sebagai rencana operasional pelaksanaan tugas pokok jabatan dengan mengacu pada Renstra dan Renja</a:t>
            </a:r>
          </a:p>
        </p:txBody>
      </p:sp>
      <p:sp>
        <p:nvSpPr>
          <p:cNvPr id="8" name="Title 1"/>
          <p:cNvSpPr txBox="1">
            <a:spLocks/>
          </p:cNvSpPr>
          <p:nvPr/>
        </p:nvSpPr>
        <p:spPr bwMode="auto">
          <a:xfrm>
            <a:off x="357188" y="4214813"/>
            <a:ext cx="8229600" cy="1214437"/>
          </a:xfrm>
          <a:prstGeom prst="rect">
            <a:avLst/>
          </a:prstGeom>
          <a:noFill/>
          <a:ln w="9525">
            <a:noFill/>
            <a:miter lim="800000"/>
            <a:headEnd/>
            <a:tailEnd/>
          </a:ln>
        </p:spPr>
        <p:txBody>
          <a:bodyPr anchor="ctr"/>
          <a:lstStyle/>
          <a:p>
            <a:pPr marL="457200" indent="-457200">
              <a:spcBef>
                <a:spcPct val="40000"/>
              </a:spcBef>
              <a:buFont typeface="Wingdings" pitchFamily="2" charset="2"/>
              <a:buChar char="q"/>
              <a:defRPr/>
            </a:pPr>
            <a:r>
              <a:rPr lang="id-ID" sz="2400" dirty="0">
                <a:solidFill>
                  <a:schemeClr val="bg1"/>
                </a:solidFill>
                <a:latin typeface="Segoe UI Light" pitchFamily="34" charset="0"/>
                <a:ea typeface="+mj-ea"/>
                <a:cs typeface="+mj-cs"/>
              </a:rPr>
              <a:t>SKP yang telah disusun harus disetujui dan ditetapkan oleh pejabat penilai</a:t>
            </a:r>
          </a:p>
        </p:txBody>
      </p:sp>
      <p:sp>
        <p:nvSpPr>
          <p:cNvPr id="9" name="Title 1"/>
          <p:cNvSpPr txBox="1">
            <a:spLocks/>
          </p:cNvSpPr>
          <p:nvPr/>
        </p:nvSpPr>
        <p:spPr bwMode="auto">
          <a:xfrm>
            <a:off x="357188" y="5214938"/>
            <a:ext cx="8229600" cy="1071562"/>
          </a:xfrm>
          <a:prstGeom prst="rect">
            <a:avLst/>
          </a:prstGeom>
          <a:noFill/>
          <a:ln w="9525">
            <a:noFill/>
            <a:miter lim="800000"/>
            <a:headEnd/>
            <a:tailEnd/>
          </a:ln>
        </p:spPr>
        <p:txBody>
          <a:bodyPr anchor="ctr"/>
          <a:lstStyle/>
          <a:p>
            <a:pPr marL="457200" indent="-457200">
              <a:spcBef>
                <a:spcPct val="40000"/>
              </a:spcBef>
              <a:buFont typeface="Wingdings" pitchFamily="2" charset="2"/>
              <a:buChar char="q"/>
              <a:defRPr/>
            </a:pPr>
            <a:r>
              <a:rPr lang="id-ID" sz="2400" dirty="0">
                <a:solidFill>
                  <a:schemeClr val="bg1"/>
                </a:solidFill>
                <a:latin typeface="Segoe UI Light" pitchFamily="34" charset="0"/>
                <a:ea typeface="+mj-ea"/>
                <a:cs typeface="+mj-cs"/>
              </a:rPr>
              <a:t>SKP ditetapkan setiap tahun pada bulan Januari dan digunakan sebagai dasar penilaian prestasi kerja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2226" name="TextBox 4"/>
          <p:cNvSpPr txBox="1">
            <a:spLocks noChangeArrowheads="1"/>
          </p:cNvSpPr>
          <p:nvPr/>
        </p:nvSpPr>
        <p:spPr bwMode="auto">
          <a:xfrm>
            <a:off x="-198438" y="4014788"/>
            <a:ext cx="3195638" cy="522287"/>
          </a:xfrm>
          <a:prstGeom prst="rect">
            <a:avLst/>
          </a:prstGeom>
          <a:noFill/>
          <a:ln w="9525">
            <a:noFill/>
            <a:miter lim="800000"/>
            <a:headEnd/>
            <a:tailEnd/>
          </a:ln>
        </p:spPr>
        <p:txBody>
          <a:bodyPr>
            <a:spAutoFit/>
          </a:bodyPr>
          <a:lstStyle/>
          <a:p>
            <a:pPr marL="57150" lvl="1" algn="r">
              <a:spcBef>
                <a:spcPct val="30000"/>
              </a:spcBef>
            </a:pPr>
            <a:r>
              <a:rPr lang="en-US" sz="2800">
                <a:solidFill>
                  <a:schemeClr val="bg1"/>
                </a:solidFill>
                <a:latin typeface="Sansation Light"/>
              </a:rPr>
              <a:t>meliputi </a:t>
            </a:r>
          </a:p>
        </p:txBody>
      </p:sp>
      <p:sp>
        <p:nvSpPr>
          <p:cNvPr id="9" name="TextBox 8"/>
          <p:cNvSpPr txBox="1"/>
          <p:nvPr/>
        </p:nvSpPr>
        <p:spPr>
          <a:xfrm>
            <a:off x="1106488" y="2124075"/>
            <a:ext cx="7073900" cy="708025"/>
          </a:xfrm>
          <a:prstGeom prst="rect">
            <a:avLst/>
          </a:prstGeom>
          <a:noFill/>
        </p:spPr>
        <p:txBody>
          <a:bodyPr>
            <a:spAutoFit/>
          </a:bodyPr>
          <a:lstStyle/>
          <a:p>
            <a:pPr algn="ctr" fontAlgn="auto">
              <a:spcBef>
                <a:spcPts val="0"/>
              </a:spcBef>
              <a:spcAft>
                <a:spcPts val="0"/>
              </a:spcAft>
              <a:defRPr/>
            </a:pPr>
            <a:r>
              <a:rPr lang="en-US" sz="4000" dirty="0" err="1">
                <a:solidFill>
                  <a:schemeClr val="bg1"/>
                </a:solidFill>
                <a:effectLst>
                  <a:outerShdw blurRad="50800" dist="38100" dir="2700000" algn="tl" rotWithShape="0">
                    <a:prstClr val="black">
                      <a:alpha val="40000"/>
                    </a:prstClr>
                  </a:outerShdw>
                </a:effectLst>
                <a:latin typeface="Sansation"/>
                <a:cs typeface="+mn-cs"/>
              </a:rPr>
              <a:t>unsur</a:t>
            </a:r>
            <a:r>
              <a:rPr lang="en-US" sz="4000" dirty="0">
                <a:solidFill>
                  <a:schemeClr val="bg1"/>
                </a:solidFill>
                <a:effectLst>
                  <a:outerShdw blurRad="50800" dist="38100" dir="2700000" algn="tl" rotWithShape="0">
                    <a:prstClr val="black">
                      <a:alpha val="40000"/>
                    </a:prstClr>
                  </a:outerShdw>
                </a:effectLst>
                <a:latin typeface="Sansation"/>
                <a:cs typeface="+mn-cs"/>
              </a:rPr>
              <a:t> SKP</a:t>
            </a:r>
            <a:endParaRPr lang="id-ID" sz="4000" dirty="0">
              <a:solidFill>
                <a:schemeClr val="bg1"/>
              </a:solidFill>
              <a:effectLst>
                <a:outerShdw blurRad="50800" dist="38100" dir="2700000" algn="tl" rotWithShape="0">
                  <a:prstClr val="black">
                    <a:alpha val="40000"/>
                  </a:prstClr>
                </a:outerShdw>
              </a:effectLst>
              <a:latin typeface="Sansation"/>
              <a:cs typeface="+mn-cs"/>
            </a:endParaRPr>
          </a:p>
        </p:txBody>
      </p:sp>
      <p:sp>
        <p:nvSpPr>
          <p:cNvPr id="52228" name="TextBox 6"/>
          <p:cNvSpPr txBox="1">
            <a:spLocks noChangeArrowheads="1"/>
          </p:cNvSpPr>
          <p:nvPr/>
        </p:nvSpPr>
        <p:spPr bwMode="auto">
          <a:xfrm>
            <a:off x="3267075" y="2736850"/>
            <a:ext cx="7335838" cy="3527425"/>
          </a:xfrm>
          <a:prstGeom prst="rect">
            <a:avLst/>
          </a:prstGeom>
          <a:noFill/>
          <a:ln w="9525">
            <a:noFill/>
            <a:miter lim="800000"/>
            <a:headEnd/>
            <a:tailEnd/>
          </a:ln>
        </p:spPr>
        <p:txBody>
          <a:bodyPr>
            <a:spAutoFit/>
          </a:bodyPr>
          <a:lstStyle/>
          <a:p>
            <a:pPr marL="571500" lvl="1" indent="-514350">
              <a:spcBef>
                <a:spcPct val="30000"/>
              </a:spcBef>
              <a:buFont typeface="Calibri" pitchFamily="34" charset="0"/>
              <a:buAutoNum type="arabicPeriod"/>
            </a:pPr>
            <a:r>
              <a:rPr lang="en-US" sz="3600">
                <a:solidFill>
                  <a:srgbClr val="FFC000"/>
                </a:solidFill>
                <a:latin typeface="Sansation Light"/>
              </a:rPr>
              <a:t>Kegiatan Tugas Jabatan</a:t>
            </a:r>
            <a:endParaRPr lang="en-US" sz="3600" b="1">
              <a:solidFill>
                <a:srgbClr val="FFC000"/>
              </a:solidFill>
              <a:latin typeface="Sansation Light"/>
            </a:endParaRPr>
          </a:p>
          <a:p>
            <a:pPr marL="571500" lvl="1" indent="-514350">
              <a:spcBef>
                <a:spcPct val="30000"/>
              </a:spcBef>
              <a:buFont typeface="Calibri" pitchFamily="34" charset="0"/>
              <a:buAutoNum type="arabicPeriod"/>
            </a:pPr>
            <a:r>
              <a:rPr lang="en-US" sz="3600" b="1">
                <a:solidFill>
                  <a:srgbClr val="FFC000"/>
                </a:solidFill>
                <a:latin typeface="Sansation Light"/>
              </a:rPr>
              <a:t>Angka Kredit</a:t>
            </a:r>
          </a:p>
          <a:p>
            <a:pPr marL="571500" lvl="1" indent="-514350">
              <a:spcBef>
                <a:spcPct val="30000"/>
              </a:spcBef>
              <a:buFont typeface="Calibri" pitchFamily="34" charset="0"/>
              <a:buAutoNum type="arabicPeriod"/>
            </a:pPr>
            <a:r>
              <a:rPr lang="en-US" sz="3600" b="1">
                <a:solidFill>
                  <a:srgbClr val="FFC000"/>
                </a:solidFill>
                <a:latin typeface="Sansation Light"/>
              </a:rPr>
              <a:t>Target</a:t>
            </a:r>
          </a:p>
          <a:p>
            <a:pPr marL="571500" lvl="1" indent="-514350">
              <a:spcBef>
                <a:spcPct val="30000"/>
              </a:spcBef>
              <a:buFont typeface="Calibri" pitchFamily="34" charset="0"/>
              <a:buAutoNum type="arabicPeriod"/>
            </a:pPr>
            <a:r>
              <a:rPr lang="en-US" sz="3600" b="1">
                <a:solidFill>
                  <a:srgbClr val="FFC000"/>
                </a:solidFill>
                <a:latin typeface="Sansation Light"/>
              </a:rPr>
              <a:t>Tugas Tambahan</a:t>
            </a:r>
          </a:p>
          <a:p>
            <a:pPr marL="571500" lvl="1" indent="-514350">
              <a:spcBef>
                <a:spcPct val="30000"/>
              </a:spcBef>
              <a:buFont typeface="Calibri" pitchFamily="34" charset="0"/>
              <a:buAutoNum type="arabicPeriod"/>
            </a:pPr>
            <a:r>
              <a:rPr lang="en-US" sz="3600" b="1">
                <a:solidFill>
                  <a:srgbClr val="FFC000"/>
                </a:solidFill>
                <a:latin typeface="Sansation Light"/>
              </a:rPr>
              <a:t>Kreativitas</a:t>
            </a:r>
            <a:endParaRPr lang="en-US" sz="3600" b="1">
              <a:solidFill>
                <a:schemeClr val="bg1"/>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3250" name="TextBox 4"/>
          <p:cNvSpPr txBox="1">
            <a:spLocks noChangeArrowheads="1"/>
          </p:cNvSpPr>
          <p:nvPr/>
        </p:nvSpPr>
        <p:spPr bwMode="auto">
          <a:xfrm>
            <a:off x="1062038" y="3375025"/>
            <a:ext cx="7335837" cy="2628900"/>
          </a:xfrm>
          <a:prstGeom prst="rect">
            <a:avLst/>
          </a:prstGeom>
          <a:noFill/>
          <a:ln w="9525">
            <a:noFill/>
            <a:miter lim="800000"/>
            <a:headEnd/>
            <a:tailEnd/>
          </a:ln>
        </p:spPr>
        <p:txBody>
          <a:bodyPr>
            <a:spAutoFit/>
          </a:bodyPr>
          <a:lstStyle/>
          <a:p>
            <a:pPr algn="just">
              <a:lnSpc>
                <a:spcPct val="120000"/>
              </a:lnSpc>
              <a:spcBef>
                <a:spcPts val="600"/>
              </a:spcBef>
            </a:pPr>
            <a:r>
              <a:rPr lang="id-ID" sz="2800" b="1">
                <a:solidFill>
                  <a:schemeClr val="bg1"/>
                </a:solidFill>
                <a:latin typeface="Sansation Light"/>
              </a:rPr>
              <a:t>Tugas jabatan yang dilakukan harus </a:t>
            </a:r>
            <a:r>
              <a:rPr lang="id-ID" sz="2800">
                <a:solidFill>
                  <a:schemeClr val="bg1"/>
                </a:solidFill>
                <a:latin typeface="Sansation Light"/>
              </a:rPr>
              <a:t>didasarkan </a:t>
            </a:r>
            <a:r>
              <a:rPr lang="id-ID" sz="2800" b="1">
                <a:solidFill>
                  <a:schemeClr val="bg1"/>
                </a:solidFill>
                <a:latin typeface="Sansation Light"/>
              </a:rPr>
              <a:t>pada </a:t>
            </a:r>
            <a:r>
              <a:rPr lang="id-ID" sz="2800" b="1" i="1">
                <a:solidFill>
                  <a:srgbClr val="FFC000"/>
                </a:solidFill>
                <a:latin typeface="Sansation Light"/>
              </a:rPr>
              <a:t>rincian tugas</a:t>
            </a:r>
            <a:r>
              <a:rPr lang="id-ID" sz="2800" b="1">
                <a:solidFill>
                  <a:schemeClr val="bg1"/>
                </a:solidFill>
                <a:latin typeface="Sansation Light"/>
              </a:rPr>
              <a:t>, </a:t>
            </a:r>
            <a:r>
              <a:rPr lang="id-ID" sz="2800" b="1">
                <a:solidFill>
                  <a:srgbClr val="FFC000"/>
                </a:solidFill>
                <a:latin typeface="Sansation Light"/>
              </a:rPr>
              <a:t>tanggung jawab </a:t>
            </a:r>
            <a:r>
              <a:rPr lang="id-ID" sz="2800" b="1">
                <a:solidFill>
                  <a:schemeClr val="bg1"/>
                </a:solidFill>
                <a:latin typeface="Sansation Light"/>
              </a:rPr>
              <a:t>dan </a:t>
            </a:r>
            <a:r>
              <a:rPr lang="id-ID" sz="2800" b="1">
                <a:solidFill>
                  <a:srgbClr val="FFC000"/>
                </a:solidFill>
                <a:latin typeface="Sansation Light"/>
              </a:rPr>
              <a:t>wewenang jabatan </a:t>
            </a:r>
            <a:r>
              <a:rPr lang="id-ID" sz="2800" b="1">
                <a:solidFill>
                  <a:schemeClr val="bg1"/>
                </a:solidFill>
                <a:latin typeface="Sansation Light"/>
              </a:rPr>
              <a:t>sesuai yang ditetapkan dalam struktur dan tata kerja organisasi</a:t>
            </a:r>
          </a:p>
        </p:txBody>
      </p:sp>
      <p:sp>
        <p:nvSpPr>
          <p:cNvPr id="53251" name="TextBox 6"/>
          <p:cNvSpPr txBox="1">
            <a:spLocks noChangeArrowheads="1"/>
          </p:cNvSpPr>
          <p:nvPr/>
        </p:nvSpPr>
        <p:spPr bwMode="auto">
          <a:xfrm>
            <a:off x="1466850" y="2378075"/>
            <a:ext cx="7335838" cy="830263"/>
          </a:xfrm>
          <a:prstGeom prst="rect">
            <a:avLst/>
          </a:prstGeom>
          <a:noFill/>
          <a:ln w="9525">
            <a:noFill/>
            <a:miter lim="800000"/>
            <a:headEnd/>
            <a:tailEnd/>
          </a:ln>
        </p:spPr>
        <p:txBody>
          <a:bodyPr>
            <a:spAutoFit/>
          </a:bodyPr>
          <a:lstStyle/>
          <a:p>
            <a:pPr marL="57150" lvl="1">
              <a:spcBef>
                <a:spcPct val="30000"/>
              </a:spcBef>
            </a:pPr>
            <a:r>
              <a:rPr lang="en-US" sz="4800" b="1">
                <a:solidFill>
                  <a:srgbClr val="FFC000"/>
                </a:solidFill>
                <a:latin typeface="Sansation Light"/>
              </a:rPr>
              <a:t>Kegiatan Tugas Jabatan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4274" name="TextBox 4"/>
          <p:cNvSpPr txBox="1">
            <a:spLocks noChangeArrowheads="1"/>
          </p:cNvSpPr>
          <p:nvPr/>
        </p:nvSpPr>
        <p:spPr bwMode="auto">
          <a:xfrm>
            <a:off x="1062038" y="1943100"/>
            <a:ext cx="7335837" cy="4637088"/>
          </a:xfrm>
          <a:prstGeom prst="rect">
            <a:avLst/>
          </a:prstGeom>
          <a:noFill/>
          <a:ln w="9525">
            <a:noFill/>
            <a:miter lim="800000"/>
            <a:headEnd/>
            <a:tailEnd/>
          </a:ln>
        </p:spPr>
        <p:txBody>
          <a:bodyPr>
            <a:spAutoFit/>
          </a:bodyPr>
          <a:lstStyle/>
          <a:p>
            <a:pPr marL="457200" indent="-457200" algn="just">
              <a:lnSpc>
                <a:spcPct val="120000"/>
              </a:lnSpc>
              <a:spcBef>
                <a:spcPts val="600"/>
              </a:spcBef>
              <a:buFont typeface="Wingdings" pitchFamily="2" charset="2"/>
              <a:buChar char="§"/>
            </a:pPr>
            <a:r>
              <a:rPr lang="en-US" sz="3200" b="1">
                <a:solidFill>
                  <a:schemeClr val="bg1"/>
                </a:solidFill>
                <a:latin typeface="Sansation Light"/>
              </a:rPr>
              <a:t>Eselon I</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Eselon II</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Eselon III</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Eselon IV</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Eselon V</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Jabatan Fungsional Umum</a:t>
            </a:r>
          </a:p>
          <a:p>
            <a:pPr marL="457200" indent="-457200" algn="just">
              <a:lnSpc>
                <a:spcPct val="120000"/>
              </a:lnSpc>
              <a:spcBef>
                <a:spcPts val="600"/>
              </a:spcBef>
              <a:buFont typeface="Wingdings" pitchFamily="2" charset="2"/>
              <a:buChar char="§"/>
            </a:pPr>
            <a:r>
              <a:rPr lang="en-US" sz="3200" b="1">
                <a:solidFill>
                  <a:schemeClr val="bg1"/>
                </a:solidFill>
                <a:latin typeface="Sansation Light"/>
              </a:rPr>
              <a:t>Jabatan Fungsional Tertentu</a:t>
            </a:r>
            <a:endParaRPr lang="id-ID" sz="3200" b="1">
              <a:solidFill>
                <a:schemeClr val="bg1"/>
              </a:solidFill>
              <a:latin typeface="Sansation Light"/>
            </a:endParaRPr>
          </a:p>
        </p:txBody>
      </p:sp>
      <p:sp>
        <p:nvSpPr>
          <p:cNvPr id="54275" name="TextBox 6"/>
          <p:cNvSpPr txBox="1">
            <a:spLocks noChangeArrowheads="1"/>
          </p:cNvSpPr>
          <p:nvPr/>
        </p:nvSpPr>
        <p:spPr bwMode="auto">
          <a:xfrm>
            <a:off x="1466850" y="954088"/>
            <a:ext cx="7335838" cy="830262"/>
          </a:xfrm>
          <a:prstGeom prst="rect">
            <a:avLst/>
          </a:prstGeom>
          <a:noFill/>
          <a:ln w="9525">
            <a:noFill/>
            <a:miter lim="800000"/>
            <a:headEnd/>
            <a:tailEnd/>
          </a:ln>
        </p:spPr>
        <p:txBody>
          <a:bodyPr>
            <a:spAutoFit/>
          </a:bodyPr>
          <a:lstStyle/>
          <a:p>
            <a:pPr marL="57150" lvl="1">
              <a:spcBef>
                <a:spcPct val="30000"/>
              </a:spcBef>
            </a:pPr>
            <a:r>
              <a:rPr lang="en-US" sz="4800" b="1">
                <a:solidFill>
                  <a:srgbClr val="FFC000"/>
                </a:solidFill>
                <a:latin typeface="Sansation Light"/>
              </a:rPr>
              <a:t>Hirarki Jabatan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rot="21448894">
            <a:off x="365125" y="2597150"/>
            <a:ext cx="8215313" cy="3046413"/>
          </a:xfrm>
          <a:prstGeom prst="rect">
            <a:avLst/>
          </a:prstGeom>
        </p:spPr>
        <p:txBody>
          <a:bodyPr>
            <a:spAutoFit/>
          </a:bodyPr>
          <a:lstStyle/>
          <a:p>
            <a:pPr marL="342900" indent="-342900" algn="r" fontAlgn="auto">
              <a:spcBef>
                <a:spcPts val="0"/>
              </a:spcBef>
              <a:spcAft>
                <a:spcPts val="0"/>
              </a:spcAft>
              <a:buFont typeface="Wingdings" pitchFamily="2" charset="2"/>
              <a:buChar char="§"/>
              <a:defRPr/>
            </a:pPr>
            <a:r>
              <a:rPr lang="en-US" sz="3200" dirty="0">
                <a:solidFill>
                  <a:schemeClr val="bg1"/>
                </a:solidFill>
                <a:latin typeface="Sansation Light" pitchFamily="2" charset="0"/>
                <a:cs typeface="+mn-cs"/>
              </a:rPr>
              <a:t>PP No.46 </a:t>
            </a:r>
            <a:r>
              <a:rPr lang="en-US" sz="3200" dirty="0" err="1">
                <a:solidFill>
                  <a:schemeClr val="bg1"/>
                </a:solidFill>
                <a:latin typeface="Sansation Light" pitchFamily="2" charset="0"/>
                <a:cs typeface="+mn-cs"/>
              </a:rPr>
              <a:t>Tahun</a:t>
            </a:r>
            <a:r>
              <a:rPr lang="en-US" sz="3200" dirty="0">
                <a:solidFill>
                  <a:schemeClr val="bg1"/>
                </a:solidFill>
                <a:latin typeface="Sansation Light" pitchFamily="2" charset="0"/>
                <a:cs typeface="+mn-cs"/>
              </a:rPr>
              <a:t> 2011 </a:t>
            </a:r>
            <a:r>
              <a:rPr lang="en-US" sz="3200" dirty="0" err="1">
                <a:solidFill>
                  <a:schemeClr val="bg1"/>
                </a:solidFill>
                <a:latin typeface="Sansation Light" pitchFamily="2" charset="0"/>
                <a:cs typeface="+mn-cs"/>
              </a:rPr>
              <a:t>tentang</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Penilaian</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Prestasi</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Kerja</a:t>
            </a:r>
            <a:r>
              <a:rPr lang="en-US" sz="3200" dirty="0">
                <a:solidFill>
                  <a:schemeClr val="bg1"/>
                </a:solidFill>
                <a:latin typeface="Sansation Light" pitchFamily="2" charset="0"/>
                <a:cs typeface="+mn-cs"/>
              </a:rPr>
              <a:t> PNS</a:t>
            </a:r>
          </a:p>
          <a:p>
            <a:pPr marL="342900" indent="-342900" algn="r" fontAlgn="auto">
              <a:spcBef>
                <a:spcPts val="0"/>
              </a:spcBef>
              <a:spcAft>
                <a:spcPts val="0"/>
              </a:spcAft>
              <a:buFont typeface="Wingdings" pitchFamily="2" charset="2"/>
              <a:buChar char="§"/>
              <a:defRPr/>
            </a:pPr>
            <a:r>
              <a:rPr lang="en-US" sz="3200" dirty="0" err="1">
                <a:solidFill>
                  <a:schemeClr val="bg1"/>
                </a:solidFill>
                <a:latin typeface="Sansation Light" pitchFamily="2" charset="0"/>
                <a:cs typeface="+mn-cs"/>
              </a:rPr>
              <a:t>Peraturan</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Kepala</a:t>
            </a:r>
            <a:r>
              <a:rPr lang="en-US" sz="3200" dirty="0">
                <a:solidFill>
                  <a:schemeClr val="bg1"/>
                </a:solidFill>
                <a:latin typeface="Sansation Light" pitchFamily="2" charset="0"/>
                <a:cs typeface="+mn-cs"/>
              </a:rPr>
              <a:t> BKN No.1 </a:t>
            </a:r>
            <a:r>
              <a:rPr lang="en-US" sz="3200" dirty="0" err="1">
                <a:solidFill>
                  <a:schemeClr val="bg1"/>
                </a:solidFill>
                <a:latin typeface="Sansation Light" pitchFamily="2" charset="0"/>
                <a:cs typeface="+mn-cs"/>
              </a:rPr>
              <a:t>Tahun</a:t>
            </a:r>
            <a:r>
              <a:rPr lang="en-US" sz="3200" dirty="0">
                <a:solidFill>
                  <a:schemeClr val="bg1"/>
                </a:solidFill>
                <a:latin typeface="Sansation Light" pitchFamily="2" charset="0"/>
                <a:cs typeface="+mn-cs"/>
              </a:rPr>
              <a:t> 2013 </a:t>
            </a:r>
            <a:r>
              <a:rPr lang="en-US" sz="3200" dirty="0" err="1">
                <a:solidFill>
                  <a:schemeClr val="bg1"/>
                </a:solidFill>
                <a:latin typeface="Sansation Light" pitchFamily="2" charset="0"/>
                <a:cs typeface="+mn-cs"/>
              </a:rPr>
              <a:t>tentang</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Ketentuan</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Pelaksanaan</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Penilaian</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Prestasi</a:t>
            </a:r>
            <a:r>
              <a:rPr lang="en-US" sz="3200" dirty="0">
                <a:solidFill>
                  <a:schemeClr val="bg1"/>
                </a:solidFill>
                <a:latin typeface="Sansation Light" pitchFamily="2" charset="0"/>
                <a:cs typeface="+mn-cs"/>
              </a:rPr>
              <a:t> </a:t>
            </a:r>
            <a:r>
              <a:rPr lang="en-US" sz="3200" dirty="0" err="1">
                <a:solidFill>
                  <a:schemeClr val="bg1"/>
                </a:solidFill>
                <a:latin typeface="Sansation Light" pitchFamily="2" charset="0"/>
                <a:cs typeface="+mn-cs"/>
              </a:rPr>
              <a:t>Kerja</a:t>
            </a:r>
            <a:r>
              <a:rPr lang="en-US" sz="3200" dirty="0">
                <a:solidFill>
                  <a:schemeClr val="bg1"/>
                </a:solidFill>
                <a:latin typeface="Sansation Light" pitchFamily="2" charset="0"/>
                <a:cs typeface="+mn-cs"/>
              </a:rPr>
              <a:t> PNS</a:t>
            </a:r>
          </a:p>
          <a:p>
            <a:pPr algn="r" fontAlgn="auto">
              <a:spcBef>
                <a:spcPts val="0"/>
              </a:spcBef>
              <a:spcAft>
                <a:spcPts val="0"/>
              </a:spcAft>
              <a:defRPr/>
            </a:pPr>
            <a:r>
              <a:rPr lang="en-US" sz="3200" dirty="0">
                <a:solidFill>
                  <a:schemeClr val="bg1"/>
                </a:solidFill>
                <a:latin typeface="Sansation Light" pitchFamily="2" charset="0"/>
                <a:cs typeface="+mn-cs"/>
              </a:rPr>
              <a:t>   </a:t>
            </a:r>
            <a:endParaRPr lang="id-ID" sz="3200" dirty="0">
              <a:solidFill>
                <a:schemeClr val="bg1"/>
              </a:solidFill>
              <a:latin typeface="Sansation Light" pitchFamily="2" charset="0"/>
              <a:cs typeface="+mn-cs"/>
            </a:endParaRPr>
          </a:p>
        </p:txBody>
      </p:sp>
      <p:sp>
        <p:nvSpPr>
          <p:cNvPr id="11267" name="TextBox 5"/>
          <p:cNvSpPr txBox="1">
            <a:spLocks noChangeArrowheads="1"/>
          </p:cNvSpPr>
          <p:nvPr/>
        </p:nvSpPr>
        <p:spPr bwMode="auto">
          <a:xfrm>
            <a:off x="1601788" y="1403350"/>
            <a:ext cx="6661150" cy="831850"/>
          </a:xfrm>
          <a:prstGeom prst="rect">
            <a:avLst/>
          </a:prstGeom>
          <a:noFill/>
          <a:ln w="9525">
            <a:noFill/>
            <a:miter lim="800000"/>
            <a:headEnd/>
            <a:tailEnd/>
          </a:ln>
        </p:spPr>
        <p:txBody>
          <a:bodyPr>
            <a:spAutoFit/>
          </a:bodyPr>
          <a:lstStyle/>
          <a:p>
            <a:pPr algn="r"/>
            <a:r>
              <a:rPr lang="en-US" sz="4800">
                <a:solidFill>
                  <a:srgbClr val="FFC000"/>
                </a:solidFill>
                <a:latin typeface="Malbeck" charset="0"/>
              </a:rPr>
              <a:t>Sejak 1 Januari 2014</a:t>
            </a:r>
            <a:endParaRPr lang="id-ID" sz="4800">
              <a:solidFill>
                <a:srgbClr val="FFC000"/>
              </a:solidFill>
              <a:latin typeface="Malbeck"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5298" name="TextBox 4"/>
          <p:cNvSpPr txBox="1">
            <a:spLocks noChangeArrowheads="1"/>
          </p:cNvSpPr>
          <p:nvPr/>
        </p:nvSpPr>
        <p:spPr bwMode="auto">
          <a:xfrm>
            <a:off x="1062038" y="3375025"/>
            <a:ext cx="7335837" cy="2160588"/>
          </a:xfrm>
          <a:prstGeom prst="rect">
            <a:avLst/>
          </a:prstGeom>
          <a:noFill/>
          <a:ln w="9525">
            <a:noFill/>
            <a:miter lim="800000"/>
            <a:headEnd/>
            <a:tailEnd/>
          </a:ln>
        </p:spPr>
        <p:txBody>
          <a:bodyPr>
            <a:spAutoFit/>
          </a:bodyPr>
          <a:lstStyle/>
          <a:p>
            <a:pPr algn="just">
              <a:lnSpc>
                <a:spcPct val="120000"/>
              </a:lnSpc>
              <a:spcBef>
                <a:spcPts val="600"/>
              </a:spcBef>
            </a:pPr>
            <a:r>
              <a:rPr lang="id-ID" sz="2800">
                <a:solidFill>
                  <a:schemeClr val="bg1"/>
                </a:solidFill>
                <a:latin typeface="Sansation Light"/>
              </a:rPr>
              <a:t>satuan nilai dari tiap butir kegiatan dan/atau akumulasi nilai butir-butir kegiatan yang harus dicapai oleh seorang PNS dalam rangka pembinaan karier dan jabatannya</a:t>
            </a:r>
          </a:p>
        </p:txBody>
      </p:sp>
      <p:sp>
        <p:nvSpPr>
          <p:cNvPr id="55299" name="TextBox 6"/>
          <p:cNvSpPr txBox="1">
            <a:spLocks noChangeArrowheads="1"/>
          </p:cNvSpPr>
          <p:nvPr/>
        </p:nvSpPr>
        <p:spPr bwMode="auto">
          <a:xfrm>
            <a:off x="1466850" y="2378075"/>
            <a:ext cx="7335838" cy="830263"/>
          </a:xfrm>
          <a:prstGeom prst="rect">
            <a:avLst/>
          </a:prstGeom>
          <a:noFill/>
          <a:ln w="9525">
            <a:noFill/>
            <a:miter lim="800000"/>
            <a:headEnd/>
            <a:tailEnd/>
          </a:ln>
        </p:spPr>
        <p:txBody>
          <a:bodyPr>
            <a:spAutoFit/>
          </a:bodyPr>
          <a:lstStyle/>
          <a:p>
            <a:pPr marL="57150" lvl="1">
              <a:spcBef>
                <a:spcPct val="30000"/>
              </a:spcBef>
            </a:pPr>
            <a:r>
              <a:rPr lang="en-US" sz="4800" b="1">
                <a:solidFill>
                  <a:srgbClr val="FFC000"/>
                </a:solidFill>
                <a:latin typeface="Sansation Light"/>
              </a:rPr>
              <a:t>Angka Kredit</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341312" y="1538288"/>
            <a:ext cx="8407151" cy="4388894"/>
          </a:xfrm>
          <a:prstGeom prst="rect">
            <a:avLst/>
          </a:prstGeom>
          <a:noFill/>
          <a:ln w="9525">
            <a:noFill/>
            <a:miter lim="800000"/>
            <a:headEnd/>
            <a:tailEnd/>
          </a:ln>
        </p:spPr>
        <p:txBody>
          <a:bodyPr wrap="square">
            <a:spAutoFit/>
          </a:bodyPr>
          <a:lstStyle/>
          <a:p>
            <a:pPr marL="228600" indent="-228600" algn="just">
              <a:lnSpc>
                <a:spcPct val="120000"/>
              </a:lnSpc>
              <a:spcBef>
                <a:spcPts val="600"/>
              </a:spcBef>
              <a:buFont typeface="Wingdings" pitchFamily="2" charset="2"/>
              <a:buChar char="§"/>
            </a:pPr>
            <a:r>
              <a:rPr lang="id-ID" sz="2400" b="1" dirty="0" smtClean="0">
                <a:solidFill>
                  <a:schemeClr val="bg1"/>
                </a:solidFill>
                <a:latin typeface="Sansation Light"/>
              </a:rPr>
              <a:t>Dosen </a:t>
            </a:r>
            <a:r>
              <a:rPr lang="en-US" sz="2400" b="1" dirty="0" smtClean="0">
                <a:solidFill>
                  <a:schemeClr val="bg1"/>
                </a:solidFill>
                <a:latin typeface="Sansation Light"/>
              </a:rPr>
              <a:t> </a:t>
            </a:r>
            <a:r>
              <a:rPr lang="en-US" sz="2400" b="1" dirty="0" err="1">
                <a:solidFill>
                  <a:schemeClr val="bg1"/>
                </a:solidFill>
                <a:latin typeface="Sansation Light"/>
              </a:rPr>
              <a:t>jenjang</a:t>
            </a:r>
            <a:r>
              <a:rPr lang="en-US" sz="2400" b="1" dirty="0">
                <a:solidFill>
                  <a:schemeClr val="bg1"/>
                </a:solidFill>
                <a:latin typeface="Sansation Light"/>
              </a:rPr>
              <a:t> </a:t>
            </a:r>
            <a:r>
              <a:rPr lang="id-ID" sz="2400" b="1" dirty="0" smtClean="0">
                <a:solidFill>
                  <a:schemeClr val="bg1"/>
                </a:solidFill>
                <a:latin typeface="Sansation Light"/>
              </a:rPr>
              <a:t>Lektor</a:t>
            </a:r>
            <a:r>
              <a:rPr lang="en-US" sz="2400" b="1" dirty="0" smtClean="0">
                <a:solidFill>
                  <a:schemeClr val="bg1"/>
                </a:solidFill>
                <a:latin typeface="Sansation Light"/>
              </a:rPr>
              <a:t> </a:t>
            </a:r>
            <a:r>
              <a:rPr lang="id-ID" sz="2400" b="1" dirty="0" smtClean="0">
                <a:solidFill>
                  <a:schemeClr val="bg1"/>
                </a:solidFill>
                <a:latin typeface="Sansation Light"/>
              </a:rPr>
              <a:t>200 AK (</a:t>
            </a:r>
            <a:r>
              <a:rPr lang="en-US" sz="2400" b="1" dirty="0" smtClean="0">
                <a:solidFill>
                  <a:schemeClr val="bg1"/>
                </a:solidFill>
                <a:latin typeface="Sansation Light"/>
              </a:rPr>
              <a:t>TMT </a:t>
            </a:r>
            <a:r>
              <a:rPr lang="en-US" sz="2400" b="1" dirty="0">
                <a:solidFill>
                  <a:schemeClr val="bg1"/>
                </a:solidFill>
                <a:latin typeface="Sansation Light"/>
              </a:rPr>
              <a:t>1 </a:t>
            </a:r>
            <a:r>
              <a:rPr lang="id-ID" sz="2400" b="1" dirty="0" smtClean="0">
                <a:solidFill>
                  <a:schemeClr val="bg1"/>
                </a:solidFill>
                <a:latin typeface="Sansation Light"/>
              </a:rPr>
              <a:t>Januari</a:t>
            </a:r>
            <a:r>
              <a:rPr lang="en-US" sz="2400" b="1" dirty="0" smtClean="0">
                <a:solidFill>
                  <a:schemeClr val="bg1"/>
                </a:solidFill>
                <a:latin typeface="Sansation Light"/>
              </a:rPr>
              <a:t> 2014</a:t>
            </a:r>
            <a:r>
              <a:rPr lang="id-ID" sz="2400" b="1" dirty="0" smtClean="0">
                <a:solidFill>
                  <a:schemeClr val="bg1"/>
                </a:solidFill>
                <a:latin typeface="Sansation Light"/>
              </a:rPr>
              <a:t>)</a:t>
            </a:r>
            <a:r>
              <a:rPr lang="en-US" sz="2400" b="1" dirty="0" smtClean="0">
                <a:solidFill>
                  <a:schemeClr val="bg1"/>
                </a:solidFill>
                <a:latin typeface="Sansation Light"/>
              </a:rPr>
              <a:t> </a:t>
            </a:r>
            <a:r>
              <a:rPr lang="en-US" sz="2400" b="1" dirty="0" err="1">
                <a:solidFill>
                  <a:schemeClr val="bg1"/>
                </a:solidFill>
                <a:latin typeface="Sansation Light"/>
              </a:rPr>
              <a:t>dengan</a:t>
            </a:r>
            <a:r>
              <a:rPr lang="en-US" sz="2400" b="1" dirty="0">
                <a:solidFill>
                  <a:schemeClr val="bg1"/>
                </a:solidFill>
                <a:latin typeface="Sansation Light"/>
              </a:rPr>
              <a:t> </a:t>
            </a:r>
            <a:r>
              <a:rPr lang="en-US" sz="2400" b="1" dirty="0" err="1">
                <a:solidFill>
                  <a:schemeClr val="bg1"/>
                </a:solidFill>
                <a:latin typeface="Sansation Light"/>
              </a:rPr>
              <a:t>pangkat</a:t>
            </a:r>
            <a:r>
              <a:rPr lang="en-US" sz="2400" b="1" dirty="0">
                <a:solidFill>
                  <a:schemeClr val="bg1"/>
                </a:solidFill>
                <a:latin typeface="Sansation Light"/>
              </a:rPr>
              <a:t> </a:t>
            </a:r>
            <a:r>
              <a:rPr lang="en-US" sz="2400" b="1" dirty="0" smtClean="0">
                <a:solidFill>
                  <a:schemeClr val="bg1"/>
                </a:solidFill>
                <a:latin typeface="Sansation Light"/>
              </a:rPr>
              <a:t>Pen</a:t>
            </a:r>
            <a:r>
              <a:rPr lang="id-ID" sz="2400" b="1" dirty="0" smtClean="0">
                <a:solidFill>
                  <a:schemeClr val="bg1"/>
                </a:solidFill>
                <a:latin typeface="Sansation Light"/>
              </a:rPr>
              <a:t>ata,</a:t>
            </a:r>
            <a:r>
              <a:rPr lang="en-US" sz="2400" b="1" dirty="0" smtClean="0">
                <a:solidFill>
                  <a:schemeClr val="bg1"/>
                </a:solidFill>
                <a:latin typeface="Sansation Light"/>
              </a:rPr>
              <a:t>(III/</a:t>
            </a:r>
            <a:r>
              <a:rPr lang="id-ID" sz="2400" b="1" dirty="0" smtClean="0">
                <a:solidFill>
                  <a:schemeClr val="bg1"/>
                </a:solidFill>
                <a:latin typeface="Sansation Light"/>
              </a:rPr>
              <a:t>c</a:t>
            </a:r>
            <a:r>
              <a:rPr lang="en-US" sz="2400" b="1" dirty="0" smtClean="0">
                <a:solidFill>
                  <a:schemeClr val="bg1"/>
                </a:solidFill>
                <a:latin typeface="Sansation Light"/>
              </a:rPr>
              <a:t>)</a:t>
            </a:r>
            <a:endParaRPr lang="en-US" sz="2400" b="1" dirty="0">
              <a:solidFill>
                <a:schemeClr val="bg1"/>
              </a:solidFill>
              <a:latin typeface="Sansation Light"/>
            </a:endParaRPr>
          </a:p>
          <a:p>
            <a:pPr marL="228600" indent="-228600" algn="just">
              <a:lnSpc>
                <a:spcPct val="120000"/>
              </a:lnSpc>
              <a:spcBef>
                <a:spcPts val="600"/>
              </a:spcBef>
              <a:buFont typeface="Wingdings" pitchFamily="2" charset="2"/>
              <a:buChar char="§"/>
            </a:pPr>
            <a:r>
              <a:rPr lang="en-US" sz="2400" b="1" dirty="0" err="1">
                <a:solidFill>
                  <a:schemeClr val="bg1"/>
                </a:solidFill>
                <a:latin typeface="Sansation Light"/>
              </a:rPr>
              <a:t>Bila</a:t>
            </a:r>
            <a:r>
              <a:rPr lang="en-US" sz="2400" b="1" dirty="0">
                <a:solidFill>
                  <a:schemeClr val="bg1"/>
                </a:solidFill>
                <a:latin typeface="Sansation Light"/>
              </a:rPr>
              <a:t> </a:t>
            </a:r>
            <a:r>
              <a:rPr lang="en-US" sz="2400" b="1" dirty="0" err="1">
                <a:solidFill>
                  <a:schemeClr val="bg1"/>
                </a:solidFill>
                <a:latin typeface="Sansation Light"/>
              </a:rPr>
              <a:t>ybs</a:t>
            </a:r>
            <a:r>
              <a:rPr lang="en-US" sz="2400" b="1" dirty="0">
                <a:solidFill>
                  <a:schemeClr val="bg1"/>
                </a:solidFill>
                <a:latin typeface="Sansation Light"/>
              </a:rPr>
              <a:t> </a:t>
            </a:r>
            <a:r>
              <a:rPr lang="en-US" sz="2400" b="1" dirty="0" err="1">
                <a:solidFill>
                  <a:schemeClr val="bg1"/>
                </a:solidFill>
                <a:latin typeface="Sansation Light"/>
              </a:rPr>
              <a:t>merencanakan</a:t>
            </a:r>
            <a:r>
              <a:rPr lang="en-US" sz="2400" b="1" dirty="0">
                <a:solidFill>
                  <a:schemeClr val="bg1"/>
                </a:solidFill>
                <a:latin typeface="Sansation Light"/>
              </a:rPr>
              <a:t> </a:t>
            </a:r>
            <a:r>
              <a:rPr lang="id-ID" sz="2400" b="1" dirty="0" smtClean="0">
                <a:solidFill>
                  <a:schemeClr val="bg1"/>
                </a:solidFill>
                <a:latin typeface="Sansation Light"/>
              </a:rPr>
              <a:t>kenaikan jabatan </a:t>
            </a:r>
            <a:r>
              <a:rPr lang="en-US" sz="2400" b="1" dirty="0" smtClean="0">
                <a:solidFill>
                  <a:schemeClr val="bg1"/>
                </a:solidFill>
                <a:latin typeface="Sansation Light"/>
              </a:rPr>
              <a:t> </a:t>
            </a:r>
            <a:r>
              <a:rPr lang="en-US" sz="2400" b="1" dirty="0" err="1">
                <a:solidFill>
                  <a:schemeClr val="bg1"/>
                </a:solidFill>
                <a:latin typeface="Sansation Light"/>
              </a:rPr>
              <a:t>menjadi</a:t>
            </a:r>
            <a:r>
              <a:rPr lang="en-US" sz="2400" b="1" dirty="0">
                <a:solidFill>
                  <a:schemeClr val="bg1"/>
                </a:solidFill>
                <a:latin typeface="Sansation Light"/>
              </a:rPr>
              <a:t> </a:t>
            </a:r>
            <a:r>
              <a:rPr lang="id-ID" sz="2400" b="1" dirty="0" smtClean="0">
                <a:solidFill>
                  <a:schemeClr val="bg1"/>
                </a:solidFill>
                <a:latin typeface="Sansation Light"/>
              </a:rPr>
              <a:t>Lektor  Kepala 400 AK </a:t>
            </a:r>
            <a:r>
              <a:rPr lang="en-US" sz="2400" b="1" dirty="0" err="1" smtClean="0">
                <a:solidFill>
                  <a:schemeClr val="bg1"/>
                </a:solidFill>
                <a:latin typeface="Sansation Light"/>
              </a:rPr>
              <a:t>pada</a:t>
            </a:r>
            <a:r>
              <a:rPr lang="en-US" sz="2400" b="1" dirty="0" smtClean="0">
                <a:solidFill>
                  <a:schemeClr val="bg1"/>
                </a:solidFill>
                <a:latin typeface="Sansation Light"/>
              </a:rPr>
              <a:t> </a:t>
            </a:r>
            <a:r>
              <a:rPr lang="en-US" sz="2400" b="1" dirty="0">
                <a:solidFill>
                  <a:schemeClr val="bg1"/>
                </a:solidFill>
                <a:latin typeface="Sansation Light"/>
              </a:rPr>
              <a:t>1 </a:t>
            </a:r>
            <a:r>
              <a:rPr lang="id-ID" sz="2400" b="1" dirty="0" smtClean="0">
                <a:solidFill>
                  <a:schemeClr val="bg1"/>
                </a:solidFill>
                <a:latin typeface="Sansation Light"/>
              </a:rPr>
              <a:t>Januari </a:t>
            </a:r>
            <a:r>
              <a:rPr lang="en-US" sz="2400" b="1" dirty="0" smtClean="0">
                <a:solidFill>
                  <a:schemeClr val="bg1"/>
                </a:solidFill>
                <a:latin typeface="Sansation Light"/>
              </a:rPr>
              <a:t> </a:t>
            </a:r>
            <a:r>
              <a:rPr lang="en-US" sz="2400" b="1" dirty="0">
                <a:solidFill>
                  <a:schemeClr val="bg1"/>
                </a:solidFill>
                <a:latin typeface="Sansation Light"/>
              </a:rPr>
              <a:t>2018</a:t>
            </a:r>
          </a:p>
          <a:p>
            <a:pPr marL="228600" indent="-228600" algn="just">
              <a:lnSpc>
                <a:spcPct val="120000"/>
              </a:lnSpc>
              <a:spcBef>
                <a:spcPts val="600"/>
              </a:spcBef>
              <a:buFont typeface="Wingdings" pitchFamily="2" charset="2"/>
              <a:buChar char="§"/>
            </a:pPr>
            <a:r>
              <a:rPr lang="en-US" sz="2400" b="1" dirty="0" err="1">
                <a:solidFill>
                  <a:schemeClr val="bg1"/>
                </a:solidFill>
                <a:latin typeface="Sansation Light"/>
              </a:rPr>
              <a:t>Maka</a:t>
            </a:r>
            <a:r>
              <a:rPr lang="en-US" sz="2400" b="1" dirty="0">
                <a:solidFill>
                  <a:schemeClr val="bg1"/>
                </a:solidFill>
                <a:latin typeface="Sansation Light"/>
              </a:rPr>
              <a:t> </a:t>
            </a:r>
            <a:r>
              <a:rPr lang="en-US" sz="2400" b="1" dirty="0" err="1">
                <a:solidFill>
                  <a:schemeClr val="bg1"/>
                </a:solidFill>
                <a:latin typeface="Sansation Light"/>
              </a:rPr>
              <a:t>ybs</a:t>
            </a:r>
            <a:r>
              <a:rPr lang="en-US" sz="2400" b="1" dirty="0">
                <a:solidFill>
                  <a:schemeClr val="bg1"/>
                </a:solidFill>
                <a:latin typeface="Sansation Light"/>
              </a:rPr>
              <a:t> </a:t>
            </a:r>
            <a:r>
              <a:rPr lang="en-US" sz="2400" b="1" dirty="0" err="1">
                <a:solidFill>
                  <a:schemeClr val="bg1"/>
                </a:solidFill>
                <a:latin typeface="Sansation Light"/>
              </a:rPr>
              <a:t>harus</a:t>
            </a:r>
            <a:r>
              <a:rPr lang="en-US" sz="2400" b="1" dirty="0">
                <a:solidFill>
                  <a:schemeClr val="bg1"/>
                </a:solidFill>
                <a:latin typeface="Sansation Light"/>
              </a:rPr>
              <a:t> </a:t>
            </a:r>
            <a:r>
              <a:rPr lang="en-US" sz="2400" b="1" dirty="0" err="1">
                <a:solidFill>
                  <a:schemeClr val="bg1"/>
                </a:solidFill>
                <a:latin typeface="Sansation Light"/>
              </a:rPr>
              <a:t>menargetkan</a:t>
            </a:r>
            <a:r>
              <a:rPr lang="en-US" sz="2400" b="1" dirty="0">
                <a:solidFill>
                  <a:schemeClr val="bg1"/>
                </a:solidFill>
                <a:latin typeface="Sansation Light"/>
              </a:rPr>
              <a:t> AK paling </a:t>
            </a:r>
            <a:r>
              <a:rPr lang="en-US" sz="2400" b="1" dirty="0" err="1">
                <a:solidFill>
                  <a:schemeClr val="bg1"/>
                </a:solidFill>
                <a:latin typeface="Sansation Light"/>
              </a:rPr>
              <a:t>tidak</a:t>
            </a:r>
            <a:r>
              <a:rPr lang="en-US" sz="2400" b="1" dirty="0">
                <a:solidFill>
                  <a:schemeClr val="bg1"/>
                </a:solidFill>
                <a:latin typeface="Sansation Light"/>
              </a:rPr>
              <a:t> </a:t>
            </a:r>
            <a:r>
              <a:rPr lang="id-ID" sz="2400" b="1" dirty="0" smtClean="0">
                <a:solidFill>
                  <a:schemeClr val="bg1"/>
                </a:solidFill>
                <a:latin typeface="Sansation Light"/>
              </a:rPr>
              <a:t>200</a:t>
            </a:r>
            <a:r>
              <a:rPr lang="en-US" sz="2400" b="1" dirty="0" smtClean="0">
                <a:solidFill>
                  <a:schemeClr val="bg1"/>
                </a:solidFill>
                <a:latin typeface="Sansation Light"/>
              </a:rPr>
              <a:t> </a:t>
            </a:r>
            <a:r>
              <a:rPr lang="en-US" sz="2400" b="1" dirty="0" err="1">
                <a:solidFill>
                  <a:schemeClr val="bg1"/>
                </a:solidFill>
                <a:latin typeface="Sansation Light"/>
              </a:rPr>
              <a:t>dalam</a:t>
            </a:r>
            <a:r>
              <a:rPr lang="en-US" sz="2400" b="1" dirty="0">
                <a:solidFill>
                  <a:schemeClr val="bg1"/>
                </a:solidFill>
                <a:latin typeface="Sansation Light"/>
              </a:rPr>
              <a:t> </a:t>
            </a:r>
            <a:r>
              <a:rPr lang="en-US" sz="2400" b="1" dirty="0" err="1">
                <a:solidFill>
                  <a:schemeClr val="bg1"/>
                </a:solidFill>
                <a:latin typeface="Sansation Light"/>
              </a:rPr>
              <a:t>waktu</a:t>
            </a:r>
            <a:r>
              <a:rPr lang="en-US" sz="2400" b="1" dirty="0">
                <a:solidFill>
                  <a:schemeClr val="bg1"/>
                </a:solidFill>
                <a:latin typeface="Sansation Light"/>
              </a:rPr>
              <a:t> 4 </a:t>
            </a:r>
            <a:r>
              <a:rPr lang="en-US" sz="2400" b="1" dirty="0" err="1">
                <a:solidFill>
                  <a:schemeClr val="bg1"/>
                </a:solidFill>
                <a:latin typeface="Sansation Light"/>
              </a:rPr>
              <a:t>tahun</a:t>
            </a:r>
            <a:endParaRPr lang="en-US" sz="2400" b="1" dirty="0">
              <a:solidFill>
                <a:schemeClr val="bg1"/>
              </a:solidFill>
              <a:latin typeface="Sansation Light"/>
            </a:endParaRPr>
          </a:p>
          <a:p>
            <a:pPr marL="228600" indent="-228600" algn="just">
              <a:lnSpc>
                <a:spcPct val="120000"/>
              </a:lnSpc>
              <a:spcBef>
                <a:spcPts val="600"/>
              </a:spcBef>
              <a:buFont typeface="Wingdings" pitchFamily="2" charset="2"/>
              <a:buChar char="§"/>
            </a:pPr>
            <a:r>
              <a:rPr lang="en-US" sz="2400" b="1" dirty="0">
                <a:solidFill>
                  <a:schemeClr val="bg1"/>
                </a:solidFill>
                <a:latin typeface="Sansation Light"/>
              </a:rPr>
              <a:t>Dg </a:t>
            </a:r>
            <a:r>
              <a:rPr lang="en-US" sz="2400" b="1" dirty="0" err="1">
                <a:solidFill>
                  <a:schemeClr val="bg1"/>
                </a:solidFill>
                <a:latin typeface="Sansation Light"/>
              </a:rPr>
              <a:t>demikian</a:t>
            </a:r>
            <a:r>
              <a:rPr lang="en-US" sz="2400" b="1" dirty="0">
                <a:solidFill>
                  <a:schemeClr val="bg1"/>
                </a:solidFill>
                <a:latin typeface="Sansation Light"/>
              </a:rPr>
              <a:t>, </a:t>
            </a:r>
            <a:r>
              <a:rPr lang="en-US" sz="2400" b="1" dirty="0" err="1">
                <a:solidFill>
                  <a:schemeClr val="bg1"/>
                </a:solidFill>
                <a:latin typeface="Sansation Light"/>
              </a:rPr>
              <a:t>setiap</a:t>
            </a:r>
            <a:r>
              <a:rPr lang="en-US" sz="2400" b="1" dirty="0">
                <a:solidFill>
                  <a:schemeClr val="bg1"/>
                </a:solidFill>
                <a:latin typeface="Sansation Light"/>
              </a:rPr>
              <a:t> </a:t>
            </a:r>
            <a:r>
              <a:rPr lang="en-US" sz="2400" b="1" dirty="0" err="1">
                <a:solidFill>
                  <a:schemeClr val="bg1"/>
                </a:solidFill>
                <a:latin typeface="Sansation Light"/>
              </a:rPr>
              <a:t>tahunnya</a:t>
            </a:r>
            <a:r>
              <a:rPr lang="en-US" sz="2400" b="1" dirty="0">
                <a:solidFill>
                  <a:schemeClr val="bg1"/>
                </a:solidFill>
                <a:latin typeface="Sansation Light"/>
              </a:rPr>
              <a:t> hrs </a:t>
            </a:r>
            <a:r>
              <a:rPr lang="en-US" sz="2400" b="1" dirty="0" err="1">
                <a:solidFill>
                  <a:schemeClr val="bg1"/>
                </a:solidFill>
                <a:latin typeface="Sansation Light"/>
              </a:rPr>
              <a:t>memiliki</a:t>
            </a:r>
            <a:r>
              <a:rPr lang="en-US" sz="2400" b="1" dirty="0">
                <a:solidFill>
                  <a:schemeClr val="bg1"/>
                </a:solidFill>
                <a:latin typeface="Sansation Light"/>
              </a:rPr>
              <a:t> target </a:t>
            </a:r>
            <a:r>
              <a:rPr lang="id-ID" sz="2400" b="1" dirty="0" smtClean="0">
                <a:solidFill>
                  <a:schemeClr val="bg1"/>
                </a:solidFill>
                <a:latin typeface="Sansation Light"/>
              </a:rPr>
              <a:t>50</a:t>
            </a:r>
            <a:r>
              <a:rPr lang="en-US" sz="2400" b="1" dirty="0" smtClean="0">
                <a:solidFill>
                  <a:schemeClr val="bg1"/>
                </a:solidFill>
                <a:latin typeface="Sansation Light"/>
              </a:rPr>
              <a:t> AK/</a:t>
            </a:r>
            <a:r>
              <a:rPr lang="en-US" sz="2400" b="1" dirty="0" err="1" smtClean="0">
                <a:solidFill>
                  <a:schemeClr val="bg1"/>
                </a:solidFill>
                <a:latin typeface="Sansation Light"/>
              </a:rPr>
              <a:t>lebih</a:t>
            </a:r>
            <a:endParaRPr lang="id-ID" sz="2400" b="1" dirty="0" smtClean="0">
              <a:solidFill>
                <a:schemeClr val="bg1"/>
              </a:solidFill>
              <a:latin typeface="Sansation Light"/>
            </a:endParaRPr>
          </a:p>
          <a:p>
            <a:pPr marL="228600" indent="-228600" algn="just">
              <a:lnSpc>
                <a:spcPct val="120000"/>
              </a:lnSpc>
              <a:spcBef>
                <a:spcPts val="600"/>
              </a:spcBef>
              <a:buFont typeface="Wingdings" pitchFamily="2" charset="2"/>
              <a:buChar char="§"/>
            </a:pPr>
            <a:r>
              <a:rPr lang="id-ID" sz="2400" b="1" dirty="0" smtClean="0">
                <a:solidFill>
                  <a:schemeClr val="bg1"/>
                </a:solidFill>
                <a:latin typeface="Sansation Light"/>
              </a:rPr>
              <a:t>AK diperoleh dari unsur tridharma PT </a:t>
            </a:r>
            <a:endParaRPr lang="id-ID" sz="2400" b="1" dirty="0">
              <a:solidFill>
                <a:schemeClr val="bg1"/>
              </a:solidFill>
              <a:latin typeface="Sansation Light"/>
            </a:endParaRPr>
          </a:p>
        </p:txBody>
      </p:sp>
      <p:sp>
        <p:nvSpPr>
          <p:cNvPr id="56323" name="TextBox 6"/>
          <p:cNvSpPr txBox="1">
            <a:spLocks noChangeArrowheads="1"/>
          </p:cNvSpPr>
          <p:nvPr/>
        </p:nvSpPr>
        <p:spPr bwMode="auto">
          <a:xfrm>
            <a:off x="1466850" y="593725"/>
            <a:ext cx="7335838" cy="830263"/>
          </a:xfrm>
          <a:prstGeom prst="rect">
            <a:avLst/>
          </a:prstGeom>
          <a:noFill/>
          <a:ln w="9525">
            <a:noFill/>
            <a:miter lim="800000"/>
            <a:headEnd/>
            <a:tailEnd/>
          </a:ln>
        </p:spPr>
        <p:txBody>
          <a:bodyPr>
            <a:spAutoFit/>
          </a:bodyPr>
          <a:lstStyle/>
          <a:p>
            <a:pPr marL="57150" lvl="1">
              <a:spcBef>
                <a:spcPct val="30000"/>
              </a:spcBef>
            </a:pPr>
            <a:r>
              <a:rPr lang="en-US" sz="4800" b="1">
                <a:solidFill>
                  <a:srgbClr val="FFC000"/>
                </a:solidFill>
                <a:latin typeface="Sansation Light"/>
              </a:rPr>
              <a:t>Misalnya</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7346" name="TextBox 4"/>
          <p:cNvSpPr txBox="1">
            <a:spLocks noChangeArrowheads="1"/>
          </p:cNvSpPr>
          <p:nvPr/>
        </p:nvSpPr>
        <p:spPr bwMode="auto">
          <a:xfrm>
            <a:off x="1062038" y="2060849"/>
            <a:ext cx="7335837" cy="4976747"/>
          </a:xfrm>
          <a:prstGeom prst="rect">
            <a:avLst/>
          </a:prstGeom>
          <a:noFill/>
          <a:ln w="9525">
            <a:noFill/>
            <a:miter lim="800000"/>
            <a:headEnd/>
            <a:tailEnd/>
          </a:ln>
        </p:spPr>
        <p:txBody>
          <a:bodyPr wrap="square">
            <a:spAutoFit/>
          </a:bodyPr>
          <a:lstStyle/>
          <a:p>
            <a:pPr marL="514350" indent="-514350" algn="just">
              <a:lnSpc>
                <a:spcPct val="120000"/>
              </a:lnSpc>
              <a:spcBef>
                <a:spcPts val="600"/>
              </a:spcBef>
              <a:buFont typeface="Wingdings" pitchFamily="2" charset="2"/>
              <a:buChar char="q"/>
            </a:pPr>
            <a:r>
              <a:rPr lang="id-ID" sz="2800" dirty="0">
                <a:solidFill>
                  <a:schemeClr val="bg1"/>
                </a:solidFill>
                <a:latin typeface="Sansation Light"/>
              </a:rPr>
              <a:t>Setiap pelaksanaan kegiatan tugas jabatan harus </a:t>
            </a:r>
            <a:r>
              <a:rPr lang="id-ID" sz="2800" i="1" dirty="0">
                <a:solidFill>
                  <a:srgbClr val="FFC000"/>
                </a:solidFill>
                <a:latin typeface="Sansation Light"/>
              </a:rPr>
              <a:t>ditetapkan target</a:t>
            </a:r>
            <a:r>
              <a:rPr lang="id-ID" sz="2800" dirty="0">
                <a:solidFill>
                  <a:srgbClr val="FFC000"/>
                </a:solidFill>
                <a:latin typeface="Sansation Light"/>
              </a:rPr>
              <a:t> </a:t>
            </a:r>
            <a:r>
              <a:rPr lang="id-ID" sz="2800" dirty="0">
                <a:solidFill>
                  <a:schemeClr val="bg1"/>
                </a:solidFill>
                <a:latin typeface="Sansation Light"/>
              </a:rPr>
              <a:t>yang diwujudkan dengan jelas sebagai </a:t>
            </a:r>
            <a:r>
              <a:rPr lang="id-ID" sz="2800" i="1" dirty="0">
                <a:solidFill>
                  <a:srgbClr val="FFC000"/>
                </a:solidFill>
                <a:latin typeface="Sansation Light"/>
              </a:rPr>
              <a:t>ukuran prestasi kerja</a:t>
            </a:r>
            <a:r>
              <a:rPr lang="id-ID" sz="2800" dirty="0">
                <a:solidFill>
                  <a:schemeClr val="bg1"/>
                </a:solidFill>
                <a:latin typeface="Sansation Light"/>
              </a:rPr>
              <a:t>, baik dari aspek kuantitas, kualitas, waktu dan/atau biaya</a:t>
            </a:r>
            <a:r>
              <a:rPr lang="id-ID" sz="2800" dirty="0" smtClean="0">
                <a:solidFill>
                  <a:schemeClr val="bg1"/>
                </a:solidFill>
                <a:latin typeface="Sansation Light"/>
              </a:rPr>
              <a:t>.</a:t>
            </a:r>
          </a:p>
          <a:p>
            <a:pPr marL="514350" indent="-514350" algn="just">
              <a:lnSpc>
                <a:spcPct val="120000"/>
              </a:lnSpc>
              <a:spcBef>
                <a:spcPts val="600"/>
              </a:spcBef>
              <a:buFont typeface="Wingdings" pitchFamily="2" charset="2"/>
              <a:buChar char="q"/>
            </a:pPr>
            <a:r>
              <a:rPr lang="id-ID" sz="2800" dirty="0" smtClean="0">
                <a:solidFill>
                  <a:schemeClr val="bg1"/>
                </a:solidFill>
                <a:latin typeface="Sansation Light"/>
              </a:rPr>
              <a:t>Aspek biaya hanya untuk pejabat negara minimal eselon II  </a:t>
            </a:r>
          </a:p>
          <a:p>
            <a:pPr marL="514350" indent="-514350" algn="just">
              <a:lnSpc>
                <a:spcPct val="120000"/>
              </a:lnSpc>
              <a:spcBef>
                <a:spcPts val="600"/>
              </a:spcBef>
              <a:buFont typeface="Wingdings" pitchFamily="2" charset="2"/>
              <a:buChar char="q"/>
            </a:pPr>
            <a:r>
              <a:rPr lang="id-ID" sz="2800" dirty="0" smtClean="0">
                <a:solidFill>
                  <a:schemeClr val="bg1"/>
                </a:solidFill>
                <a:latin typeface="Sansation Light"/>
              </a:rPr>
              <a:t>Kopertis                   Sekretaris Pelaksana</a:t>
            </a:r>
          </a:p>
          <a:p>
            <a:pPr marL="514350" indent="-514350" algn="just">
              <a:lnSpc>
                <a:spcPct val="120000"/>
              </a:lnSpc>
              <a:spcBef>
                <a:spcPts val="600"/>
              </a:spcBef>
              <a:buFont typeface="Wingdings" pitchFamily="2" charset="2"/>
              <a:buChar char="q"/>
            </a:pPr>
            <a:endParaRPr lang="id-ID" sz="2800" dirty="0">
              <a:solidFill>
                <a:schemeClr val="bg1"/>
              </a:solidFill>
              <a:latin typeface="Sansation Light"/>
            </a:endParaRPr>
          </a:p>
        </p:txBody>
      </p:sp>
      <p:sp>
        <p:nvSpPr>
          <p:cNvPr id="57347" name="TextBox 6"/>
          <p:cNvSpPr txBox="1">
            <a:spLocks noChangeArrowheads="1"/>
          </p:cNvSpPr>
          <p:nvPr/>
        </p:nvSpPr>
        <p:spPr bwMode="auto">
          <a:xfrm>
            <a:off x="1196975" y="764704"/>
            <a:ext cx="7335838" cy="1323439"/>
          </a:xfrm>
          <a:prstGeom prst="rect">
            <a:avLst/>
          </a:prstGeom>
          <a:noFill/>
          <a:ln w="9525">
            <a:noFill/>
            <a:miter lim="800000"/>
            <a:headEnd/>
            <a:tailEnd/>
          </a:ln>
        </p:spPr>
        <p:txBody>
          <a:bodyPr wrap="square">
            <a:spAutoFit/>
          </a:bodyPr>
          <a:lstStyle/>
          <a:p>
            <a:pPr marL="57150" lvl="1">
              <a:spcBef>
                <a:spcPct val="30000"/>
              </a:spcBef>
            </a:pPr>
            <a:r>
              <a:rPr lang="en-US" sz="8000" b="1" dirty="0">
                <a:solidFill>
                  <a:srgbClr val="FFC000"/>
                </a:solidFill>
                <a:latin typeface="Sansation Light"/>
              </a:rPr>
              <a:t>Target </a:t>
            </a:r>
          </a:p>
        </p:txBody>
      </p:sp>
      <p:cxnSp>
        <p:nvCxnSpPr>
          <p:cNvPr id="8" name="Straight Arrow Connector 7"/>
          <p:cNvCxnSpPr/>
          <p:nvPr/>
        </p:nvCxnSpPr>
        <p:spPr>
          <a:xfrm>
            <a:off x="3059832" y="6093296"/>
            <a:ext cx="151216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8370" name="TextBox 4"/>
          <p:cNvSpPr txBox="1">
            <a:spLocks noChangeArrowheads="1"/>
          </p:cNvSpPr>
          <p:nvPr/>
        </p:nvSpPr>
        <p:spPr bwMode="auto">
          <a:xfrm>
            <a:off x="1062038" y="3375025"/>
            <a:ext cx="7335837" cy="2112963"/>
          </a:xfrm>
          <a:prstGeom prst="rect">
            <a:avLst/>
          </a:prstGeom>
          <a:noFill/>
          <a:ln w="9525">
            <a:noFill/>
            <a:miter lim="800000"/>
            <a:headEnd/>
            <a:tailEnd/>
          </a:ln>
        </p:spPr>
        <p:txBody>
          <a:bodyPr>
            <a:spAutoFit/>
          </a:bodyPr>
          <a:lstStyle/>
          <a:p>
            <a:pPr algn="just">
              <a:lnSpc>
                <a:spcPct val="120000"/>
              </a:lnSpc>
              <a:spcBef>
                <a:spcPts val="600"/>
              </a:spcBef>
            </a:pPr>
            <a:r>
              <a:rPr lang="id-ID" sz="2800" b="1">
                <a:solidFill>
                  <a:schemeClr val="bg1"/>
                </a:solidFill>
                <a:latin typeface="Sansation Light"/>
              </a:rPr>
              <a:t>Selain melakukan kegiatan </a:t>
            </a:r>
            <a:r>
              <a:rPr lang="id-ID" sz="2800" b="1" i="1">
                <a:solidFill>
                  <a:schemeClr val="bg1"/>
                </a:solidFill>
                <a:latin typeface="Sansation Light"/>
              </a:rPr>
              <a:t>tugas </a:t>
            </a:r>
            <a:r>
              <a:rPr lang="en-US" sz="2800" b="1" i="1">
                <a:solidFill>
                  <a:schemeClr val="bg1"/>
                </a:solidFill>
                <a:latin typeface="Sansation Light"/>
              </a:rPr>
              <a:t>pokok, </a:t>
            </a:r>
            <a:r>
              <a:rPr lang="id-ID" sz="2800" b="1">
                <a:solidFill>
                  <a:schemeClr val="bg1"/>
                </a:solidFill>
                <a:latin typeface="Sansation Light"/>
              </a:rPr>
              <a:t>jabatan apabila ada </a:t>
            </a:r>
            <a:r>
              <a:rPr lang="id-ID" sz="2800" b="1" i="1">
                <a:solidFill>
                  <a:schemeClr val="bg1"/>
                </a:solidFill>
                <a:latin typeface="Sansation Light"/>
              </a:rPr>
              <a:t>tugas tambahan </a:t>
            </a:r>
            <a:r>
              <a:rPr lang="id-ID" sz="2800" b="1">
                <a:solidFill>
                  <a:schemeClr val="bg1"/>
                </a:solidFill>
                <a:latin typeface="Sansation Light"/>
              </a:rPr>
              <a:t>terkait dengan jabatan dapat ditetapkan menjadi </a:t>
            </a:r>
            <a:r>
              <a:rPr lang="id-ID" sz="2800" b="1" i="1">
                <a:solidFill>
                  <a:schemeClr val="bg1"/>
                </a:solidFill>
                <a:latin typeface="Sansation Light"/>
              </a:rPr>
              <a:t>tugas tambahan</a:t>
            </a:r>
            <a:endParaRPr lang="id-ID" sz="2800">
              <a:solidFill>
                <a:schemeClr val="bg1"/>
              </a:solidFill>
              <a:latin typeface="Sansation Light"/>
            </a:endParaRPr>
          </a:p>
        </p:txBody>
      </p:sp>
      <p:sp>
        <p:nvSpPr>
          <p:cNvPr id="58371" name="TextBox 6"/>
          <p:cNvSpPr txBox="1">
            <a:spLocks noChangeArrowheads="1"/>
          </p:cNvSpPr>
          <p:nvPr/>
        </p:nvSpPr>
        <p:spPr bwMode="auto">
          <a:xfrm>
            <a:off x="1196975" y="2016125"/>
            <a:ext cx="7335838" cy="922338"/>
          </a:xfrm>
          <a:prstGeom prst="rect">
            <a:avLst/>
          </a:prstGeom>
          <a:noFill/>
          <a:ln w="9525">
            <a:noFill/>
            <a:miter lim="800000"/>
            <a:headEnd/>
            <a:tailEnd/>
          </a:ln>
        </p:spPr>
        <p:txBody>
          <a:bodyPr>
            <a:spAutoFit/>
          </a:bodyPr>
          <a:lstStyle/>
          <a:p>
            <a:pPr marL="57150" lvl="1">
              <a:spcBef>
                <a:spcPct val="30000"/>
              </a:spcBef>
            </a:pPr>
            <a:r>
              <a:rPr lang="en-US" sz="5400" b="1">
                <a:solidFill>
                  <a:srgbClr val="FFC000"/>
                </a:solidFill>
                <a:latin typeface="Sansation Light"/>
              </a:rPr>
              <a:t>Tugas Tambahan</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1062038" y="3375025"/>
            <a:ext cx="7335837" cy="2112963"/>
          </a:xfrm>
          <a:prstGeom prst="rect">
            <a:avLst/>
          </a:prstGeom>
          <a:noFill/>
          <a:ln w="9525">
            <a:noFill/>
            <a:miter lim="800000"/>
            <a:headEnd/>
            <a:tailEnd/>
          </a:ln>
        </p:spPr>
        <p:txBody>
          <a:bodyPr>
            <a:spAutoFit/>
          </a:bodyPr>
          <a:lstStyle/>
          <a:p>
            <a:pPr algn="just">
              <a:lnSpc>
                <a:spcPct val="120000"/>
              </a:lnSpc>
              <a:spcBef>
                <a:spcPts val="1800"/>
              </a:spcBef>
            </a:pPr>
            <a:r>
              <a:rPr lang="id-ID" sz="2800" b="1">
                <a:solidFill>
                  <a:schemeClr val="bg1"/>
                </a:solidFill>
                <a:latin typeface="Sansation Light"/>
              </a:rPr>
              <a:t>PNS yang telah menunjukkan </a:t>
            </a:r>
            <a:r>
              <a:rPr lang="id-ID" sz="2800" b="1" i="1">
                <a:solidFill>
                  <a:schemeClr val="bg1"/>
                </a:solidFill>
                <a:latin typeface="Sansation Light"/>
              </a:rPr>
              <a:t>kreati</a:t>
            </a:r>
            <a:r>
              <a:rPr lang="en-US" sz="2800" b="1" i="1">
                <a:solidFill>
                  <a:schemeClr val="bg1"/>
                </a:solidFill>
                <a:latin typeface="Sansation Light"/>
              </a:rPr>
              <a:t>v</a:t>
            </a:r>
            <a:r>
              <a:rPr lang="id-ID" sz="2800" b="1" i="1">
                <a:solidFill>
                  <a:schemeClr val="bg1"/>
                </a:solidFill>
                <a:latin typeface="Sansation Light"/>
              </a:rPr>
              <a:t>itas</a:t>
            </a:r>
            <a:r>
              <a:rPr lang="id-ID" sz="2800" b="1">
                <a:solidFill>
                  <a:schemeClr val="bg1"/>
                </a:solidFill>
                <a:latin typeface="Sansation Light"/>
              </a:rPr>
              <a:t> yang </a:t>
            </a:r>
            <a:r>
              <a:rPr lang="id-ID" sz="2800" b="1" i="1">
                <a:solidFill>
                  <a:schemeClr val="bg1"/>
                </a:solidFill>
                <a:latin typeface="Sansation Light"/>
              </a:rPr>
              <a:t>bermanfaat</a:t>
            </a:r>
            <a:r>
              <a:rPr lang="id-ID" sz="2800" b="1">
                <a:solidFill>
                  <a:schemeClr val="bg1"/>
                </a:solidFill>
                <a:latin typeface="Sansation Light"/>
              </a:rPr>
              <a:t> bagi organisasi dalam melaksanakan tugas jabatan, hasilnya dinilai sebagai </a:t>
            </a:r>
            <a:r>
              <a:rPr lang="id-ID" sz="2800" b="1" i="1">
                <a:solidFill>
                  <a:schemeClr val="bg1"/>
                </a:solidFill>
                <a:latin typeface="Sansation Light"/>
              </a:rPr>
              <a:t>bagian</a:t>
            </a:r>
            <a:r>
              <a:rPr lang="id-ID" sz="2800" b="1">
                <a:solidFill>
                  <a:schemeClr val="bg1"/>
                </a:solidFill>
                <a:latin typeface="Sansation Light"/>
              </a:rPr>
              <a:t> dari capaian SKP</a:t>
            </a:r>
            <a:endParaRPr lang="id-ID" sz="2800" b="1" i="1">
              <a:solidFill>
                <a:schemeClr val="bg1"/>
              </a:solidFill>
              <a:latin typeface="Sansation Light"/>
            </a:endParaRPr>
          </a:p>
        </p:txBody>
      </p:sp>
      <p:sp>
        <p:nvSpPr>
          <p:cNvPr id="59395" name="TextBox 6"/>
          <p:cNvSpPr txBox="1">
            <a:spLocks noChangeArrowheads="1"/>
          </p:cNvSpPr>
          <p:nvPr/>
        </p:nvSpPr>
        <p:spPr bwMode="auto">
          <a:xfrm>
            <a:off x="1196975" y="2016125"/>
            <a:ext cx="7335838" cy="922338"/>
          </a:xfrm>
          <a:prstGeom prst="rect">
            <a:avLst/>
          </a:prstGeom>
          <a:noFill/>
          <a:ln w="9525">
            <a:noFill/>
            <a:miter lim="800000"/>
            <a:headEnd/>
            <a:tailEnd/>
          </a:ln>
        </p:spPr>
        <p:txBody>
          <a:bodyPr>
            <a:spAutoFit/>
          </a:bodyPr>
          <a:lstStyle/>
          <a:p>
            <a:pPr marL="57150" lvl="1">
              <a:spcBef>
                <a:spcPct val="30000"/>
              </a:spcBef>
            </a:pPr>
            <a:r>
              <a:rPr lang="en-US" sz="5400" b="1">
                <a:solidFill>
                  <a:srgbClr val="FFC000"/>
                </a:solidFill>
                <a:latin typeface="Sansation Light"/>
              </a:rPr>
              <a:t>Kreativitas</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60419" name="Title 1"/>
          <p:cNvSpPr>
            <a:spLocks noGrp="1"/>
          </p:cNvSpPr>
          <p:nvPr>
            <p:ph type="title"/>
          </p:nvPr>
        </p:nvSpPr>
        <p:spPr>
          <a:xfrm>
            <a:off x="468313" y="3249613"/>
            <a:ext cx="8229600" cy="1751012"/>
          </a:xfrm>
        </p:spPr>
        <p:txBody>
          <a:bodyPr/>
          <a:lstStyle/>
          <a:p>
            <a:pPr eaLnBrk="1" hangingPunct="1">
              <a:lnSpc>
                <a:spcPct val="115000"/>
              </a:lnSpc>
              <a:spcAft>
                <a:spcPts val="1000"/>
              </a:spcAft>
            </a:pPr>
            <a:r>
              <a:rPr lang="id-ID" sz="6000" smtClean="0">
                <a:solidFill>
                  <a:schemeClr val="bg1"/>
                </a:solidFill>
                <a:latin typeface="Sansation Light"/>
              </a:rPr>
              <a:t>Tata Cara </a:t>
            </a:r>
            <a:r>
              <a:rPr lang="en-US" sz="6000" smtClean="0">
                <a:solidFill>
                  <a:schemeClr val="bg1"/>
                </a:solidFill>
                <a:latin typeface="Sansation Light"/>
              </a:rPr>
              <a:t/>
            </a:r>
            <a:br>
              <a:rPr lang="en-US" sz="6000" smtClean="0">
                <a:solidFill>
                  <a:schemeClr val="bg1"/>
                </a:solidFill>
                <a:latin typeface="Sansation Light"/>
              </a:rPr>
            </a:br>
            <a:r>
              <a:rPr lang="en-US" sz="4000" smtClean="0">
                <a:solidFill>
                  <a:srgbClr val="FFC000"/>
                </a:solidFill>
                <a:latin typeface="Sansation Light"/>
              </a:rPr>
              <a:t>Penilaian </a:t>
            </a:r>
            <a:r>
              <a:rPr lang="id-ID" sz="4000" smtClean="0">
                <a:solidFill>
                  <a:srgbClr val="FFC000"/>
                </a:solidFill>
                <a:latin typeface="Sansation Light"/>
              </a:rPr>
              <a:t>SKP PNS</a:t>
            </a:r>
            <a:endParaRPr lang="en-GB" sz="4000" smtClean="0">
              <a:solidFill>
                <a:srgbClr val="FFC000"/>
              </a:solidFill>
              <a:latin typeface="Sansation Ligh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500063" y="1068388"/>
            <a:ext cx="8429625" cy="5570537"/>
          </a:xfrm>
          <a:prstGeom prst="rect">
            <a:avLst/>
          </a:prstGeom>
          <a:noFill/>
          <a:ln w="9525">
            <a:noFill/>
            <a:miter lim="800000"/>
            <a:headEnd/>
            <a:tailEnd/>
          </a:ln>
        </p:spPr>
        <p:txBody>
          <a:bodyPr>
            <a:spAutoFit/>
          </a:bodyPr>
          <a:lstStyle/>
          <a:p>
            <a:pPr marL="354013" indent="-354013">
              <a:lnSpc>
                <a:spcPct val="120000"/>
              </a:lnSpc>
              <a:spcBef>
                <a:spcPts val="1200"/>
              </a:spcBef>
              <a:buFont typeface="Wingdings" pitchFamily="2" charset="2"/>
              <a:buChar char="§"/>
            </a:pPr>
            <a:r>
              <a:rPr lang="id-ID" sz="2800" b="1">
                <a:solidFill>
                  <a:schemeClr val="bg1"/>
                </a:solidFill>
                <a:latin typeface="Segoe UI Light" pitchFamily="34" charset="0"/>
              </a:rPr>
              <a:t>Penilaian SKP dilakukan dengan cara membandingkan antara realisasi kerja dengan target dari aspek kuantitas, kualitas, waktu dan/atau biaya, dikalikan </a:t>
            </a:r>
            <a:r>
              <a:rPr lang="en-US" sz="2800" b="1">
                <a:solidFill>
                  <a:schemeClr val="bg1"/>
                </a:solidFill>
                <a:latin typeface="Segoe UI Light" pitchFamily="34" charset="0"/>
              </a:rPr>
              <a:t>100</a:t>
            </a:r>
            <a:endParaRPr lang="id-ID" sz="2800" b="1">
              <a:solidFill>
                <a:schemeClr val="bg1"/>
              </a:solidFill>
              <a:latin typeface="Segoe UI Light" pitchFamily="34" charset="0"/>
            </a:endParaRPr>
          </a:p>
          <a:p>
            <a:pPr marL="354013" indent="-354013">
              <a:lnSpc>
                <a:spcPct val="120000"/>
              </a:lnSpc>
              <a:spcBef>
                <a:spcPts val="1200"/>
              </a:spcBef>
              <a:buFont typeface="Wingdings" pitchFamily="2" charset="2"/>
              <a:buChar char="§"/>
            </a:pPr>
            <a:r>
              <a:rPr lang="id-ID" sz="2800" b="1">
                <a:solidFill>
                  <a:schemeClr val="bg1"/>
                </a:solidFill>
                <a:latin typeface="Segoe UI Light" pitchFamily="34" charset="0"/>
              </a:rPr>
              <a:t>Penilaian perilaku kerja dilakukan dengan cara pengamatan sesuai dengan kriteria yang telah ditetapkan</a:t>
            </a:r>
          </a:p>
          <a:p>
            <a:pPr marL="354013" indent="-354013">
              <a:lnSpc>
                <a:spcPct val="120000"/>
              </a:lnSpc>
              <a:spcBef>
                <a:spcPts val="1200"/>
              </a:spcBef>
              <a:buFont typeface="Wingdings" pitchFamily="2" charset="2"/>
              <a:buChar char="§"/>
            </a:pPr>
            <a:r>
              <a:rPr lang="id-ID" sz="2800" b="1">
                <a:solidFill>
                  <a:schemeClr val="bg1"/>
                </a:solidFill>
                <a:latin typeface="Segoe UI Light" pitchFamily="34" charset="0"/>
              </a:rPr>
              <a:t>Penilaian prestasi kerja dilakukan dengan cara menggabungkan Penilaian SKP dengan Penilaian Perilaku Kerja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2466" name="TextBox 4"/>
          <p:cNvSpPr txBox="1">
            <a:spLocks noChangeArrowheads="1"/>
          </p:cNvSpPr>
          <p:nvPr/>
        </p:nvSpPr>
        <p:spPr bwMode="auto">
          <a:xfrm>
            <a:off x="-3708400" y="4405313"/>
            <a:ext cx="7335838" cy="523875"/>
          </a:xfrm>
          <a:prstGeom prst="rect">
            <a:avLst/>
          </a:prstGeom>
          <a:noFill/>
          <a:ln w="9525">
            <a:noFill/>
            <a:miter lim="800000"/>
            <a:headEnd/>
            <a:tailEnd/>
          </a:ln>
        </p:spPr>
        <p:txBody>
          <a:bodyPr>
            <a:spAutoFit/>
          </a:bodyPr>
          <a:lstStyle/>
          <a:p>
            <a:pPr marL="57150" lvl="1" algn="r">
              <a:spcBef>
                <a:spcPct val="30000"/>
              </a:spcBef>
            </a:pPr>
            <a:r>
              <a:rPr lang="id-ID" sz="2800">
                <a:solidFill>
                  <a:schemeClr val="bg1"/>
                </a:solidFill>
                <a:latin typeface="Sansation Light"/>
              </a:rPr>
              <a:t>meliputi aspek:</a:t>
            </a:r>
            <a:endParaRPr lang="en-US" sz="2800">
              <a:solidFill>
                <a:schemeClr val="bg1"/>
              </a:solidFill>
              <a:latin typeface="Sansation Light"/>
            </a:endParaRPr>
          </a:p>
        </p:txBody>
      </p:sp>
      <p:sp>
        <p:nvSpPr>
          <p:cNvPr id="9" name="TextBox 8"/>
          <p:cNvSpPr txBox="1"/>
          <p:nvPr/>
        </p:nvSpPr>
        <p:spPr>
          <a:xfrm>
            <a:off x="1736725" y="2979738"/>
            <a:ext cx="7073900" cy="706437"/>
          </a:xfrm>
          <a:prstGeom prst="rect">
            <a:avLst/>
          </a:prstGeom>
          <a:noFill/>
        </p:spPr>
        <p:txBody>
          <a:bodyPr>
            <a:spAutoFit/>
          </a:bodyPr>
          <a:lstStyle/>
          <a:p>
            <a:pPr algn="ctr" fontAlgn="auto">
              <a:spcBef>
                <a:spcPts val="0"/>
              </a:spcBef>
              <a:spcAft>
                <a:spcPts val="0"/>
              </a:spcAft>
              <a:defRPr/>
            </a:pPr>
            <a:r>
              <a:rPr lang="en-US" sz="4000" dirty="0" err="1">
                <a:solidFill>
                  <a:schemeClr val="bg1"/>
                </a:solidFill>
                <a:effectLst>
                  <a:outerShdw blurRad="50800" dist="38100" dir="2700000" algn="tl" rotWithShape="0">
                    <a:prstClr val="black">
                      <a:alpha val="40000"/>
                    </a:prstClr>
                  </a:outerShdw>
                </a:effectLst>
                <a:latin typeface="Sansation"/>
                <a:cs typeface="+mn-cs"/>
              </a:rPr>
              <a:t>Penilaian</a:t>
            </a:r>
            <a:r>
              <a:rPr lang="en-US" sz="4000" dirty="0">
                <a:solidFill>
                  <a:schemeClr val="bg1"/>
                </a:solidFill>
                <a:effectLst>
                  <a:outerShdw blurRad="50800" dist="38100" dir="2700000" algn="tl" rotWithShape="0">
                    <a:prstClr val="black">
                      <a:alpha val="40000"/>
                    </a:prstClr>
                  </a:outerShdw>
                </a:effectLst>
                <a:latin typeface="Sansation"/>
                <a:cs typeface="+mn-cs"/>
              </a:rPr>
              <a:t> SKP</a:t>
            </a:r>
            <a:endParaRPr lang="id-ID" sz="4000" dirty="0">
              <a:solidFill>
                <a:schemeClr val="bg1"/>
              </a:solidFill>
              <a:effectLst>
                <a:outerShdw blurRad="50800" dist="38100" dir="2700000" algn="tl" rotWithShape="0">
                  <a:prstClr val="black">
                    <a:alpha val="40000"/>
                  </a:prstClr>
                </a:outerShdw>
              </a:effectLst>
              <a:latin typeface="Sansation"/>
              <a:cs typeface="+mn-cs"/>
            </a:endParaRPr>
          </a:p>
        </p:txBody>
      </p:sp>
      <p:sp>
        <p:nvSpPr>
          <p:cNvPr id="62468" name="TextBox 6"/>
          <p:cNvSpPr txBox="1">
            <a:spLocks noChangeArrowheads="1"/>
          </p:cNvSpPr>
          <p:nvPr/>
        </p:nvSpPr>
        <p:spPr bwMode="auto">
          <a:xfrm>
            <a:off x="3581400" y="3519488"/>
            <a:ext cx="7335838" cy="2806700"/>
          </a:xfrm>
          <a:prstGeom prst="rect">
            <a:avLst/>
          </a:prstGeom>
          <a:noFill/>
          <a:ln w="9525">
            <a:noFill/>
            <a:miter lim="800000"/>
            <a:headEnd/>
            <a:tailEnd/>
          </a:ln>
        </p:spPr>
        <p:txBody>
          <a:bodyPr>
            <a:spAutoFit/>
          </a:bodyPr>
          <a:lstStyle/>
          <a:p>
            <a:pPr marL="571500" lvl="1" indent="-514350">
              <a:spcBef>
                <a:spcPct val="30000"/>
              </a:spcBef>
              <a:buFont typeface="Calibri" pitchFamily="34" charset="0"/>
              <a:buAutoNum type="arabicPeriod"/>
            </a:pPr>
            <a:r>
              <a:rPr lang="en-US" sz="3600">
                <a:solidFill>
                  <a:srgbClr val="FFC000"/>
                </a:solidFill>
                <a:latin typeface="Sansation Light"/>
              </a:rPr>
              <a:t>Kuantitas </a:t>
            </a:r>
          </a:p>
          <a:p>
            <a:pPr marL="571500" lvl="1" indent="-514350">
              <a:spcBef>
                <a:spcPct val="30000"/>
              </a:spcBef>
              <a:buFont typeface="Calibri" pitchFamily="34" charset="0"/>
              <a:buAutoNum type="arabicPeriod"/>
            </a:pPr>
            <a:r>
              <a:rPr lang="en-US" sz="3600" b="1">
                <a:solidFill>
                  <a:srgbClr val="FFC000"/>
                </a:solidFill>
                <a:latin typeface="Sansation Light"/>
              </a:rPr>
              <a:t>Kualitas</a:t>
            </a:r>
          </a:p>
          <a:p>
            <a:pPr marL="571500" lvl="1" indent="-514350">
              <a:spcBef>
                <a:spcPct val="30000"/>
              </a:spcBef>
              <a:buFont typeface="Calibri" pitchFamily="34" charset="0"/>
              <a:buAutoNum type="arabicPeriod"/>
            </a:pPr>
            <a:r>
              <a:rPr lang="en-US" sz="3600" b="1">
                <a:solidFill>
                  <a:srgbClr val="FFC000"/>
                </a:solidFill>
                <a:latin typeface="Sansation Light"/>
              </a:rPr>
              <a:t>Waktu</a:t>
            </a:r>
          </a:p>
          <a:p>
            <a:pPr marL="571500" lvl="1" indent="-514350">
              <a:spcBef>
                <a:spcPct val="30000"/>
              </a:spcBef>
              <a:buFont typeface="Calibri" pitchFamily="34" charset="0"/>
              <a:buAutoNum type="arabicPeriod"/>
            </a:pPr>
            <a:r>
              <a:rPr lang="en-US" sz="3600" b="1">
                <a:solidFill>
                  <a:srgbClr val="FFC000"/>
                </a:solidFill>
                <a:latin typeface="Sansation Light"/>
              </a:rPr>
              <a:t>Biaya </a:t>
            </a:r>
            <a:endParaRPr lang="en-US" sz="3600" b="1">
              <a:solidFill>
                <a:schemeClr val="bg1"/>
              </a:solidFill>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1062038" y="3375025"/>
            <a:ext cx="7335837" cy="1643063"/>
          </a:xfrm>
          <a:prstGeom prst="rect">
            <a:avLst/>
          </a:prstGeom>
          <a:noFill/>
          <a:ln w="9525">
            <a:noFill/>
            <a:miter lim="800000"/>
            <a:headEnd/>
            <a:tailEnd/>
          </a:ln>
        </p:spPr>
        <p:txBody>
          <a:bodyPr>
            <a:spAutoFit/>
          </a:bodyPr>
          <a:lstStyle/>
          <a:p>
            <a:pPr algn="just">
              <a:lnSpc>
                <a:spcPct val="120000"/>
              </a:lnSpc>
              <a:spcBef>
                <a:spcPts val="600"/>
              </a:spcBef>
            </a:pPr>
            <a:r>
              <a:rPr lang="en-US" sz="2800">
                <a:solidFill>
                  <a:schemeClr val="bg1"/>
                </a:solidFill>
                <a:latin typeface="Sansation Light"/>
              </a:rPr>
              <a:t>Dalam menentukan target output (TO), dapat berupa dokumen, konsep, naskah, SK, paket, laporan, dlll</a:t>
            </a:r>
            <a:endParaRPr lang="id-ID" sz="2800">
              <a:solidFill>
                <a:schemeClr val="bg1"/>
              </a:solidFill>
              <a:latin typeface="Sansation Light"/>
            </a:endParaRPr>
          </a:p>
        </p:txBody>
      </p:sp>
      <p:sp>
        <p:nvSpPr>
          <p:cNvPr id="63491" name="TextBox 6"/>
          <p:cNvSpPr txBox="1">
            <a:spLocks noChangeArrowheads="1"/>
          </p:cNvSpPr>
          <p:nvPr/>
        </p:nvSpPr>
        <p:spPr bwMode="auto">
          <a:xfrm>
            <a:off x="1196975" y="2016125"/>
            <a:ext cx="7335838" cy="708025"/>
          </a:xfrm>
          <a:prstGeom prst="rect">
            <a:avLst/>
          </a:prstGeom>
          <a:noFill/>
          <a:ln w="9525">
            <a:noFill/>
            <a:miter lim="800000"/>
            <a:headEnd/>
            <a:tailEnd/>
          </a:ln>
        </p:spPr>
        <p:txBody>
          <a:bodyPr>
            <a:spAutoFit/>
          </a:bodyPr>
          <a:lstStyle/>
          <a:p>
            <a:pPr marL="57150" lvl="1">
              <a:spcBef>
                <a:spcPct val="30000"/>
              </a:spcBef>
            </a:pPr>
            <a:r>
              <a:rPr lang="en-US" sz="4000" b="1">
                <a:solidFill>
                  <a:srgbClr val="FFC000"/>
                </a:solidFill>
                <a:latin typeface="Sansation Light"/>
              </a:rPr>
              <a:t>Kuantitas (Target Output)</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1062038" y="3375025"/>
            <a:ext cx="7335837" cy="2160588"/>
          </a:xfrm>
          <a:prstGeom prst="rect">
            <a:avLst/>
          </a:prstGeom>
          <a:noFill/>
          <a:ln w="9525">
            <a:noFill/>
            <a:miter lim="800000"/>
            <a:headEnd/>
            <a:tailEnd/>
          </a:ln>
        </p:spPr>
        <p:txBody>
          <a:bodyPr>
            <a:spAutoFit/>
          </a:bodyPr>
          <a:lstStyle/>
          <a:p>
            <a:pPr algn="just">
              <a:lnSpc>
                <a:spcPct val="120000"/>
              </a:lnSpc>
              <a:spcBef>
                <a:spcPts val="600"/>
              </a:spcBef>
            </a:pPr>
            <a:r>
              <a:rPr lang="en-US" sz="2800">
                <a:solidFill>
                  <a:schemeClr val="bg1"/>
                </a:solidFill>
                <a:latin typeface="Sansation Light"/>
              </a:rPr>
              <a:t>Dalam menentukan target kualitas (TK), harus memprediksi pada mutu hasil kerja yang terbaik, target kualitas diberikan nilai paling tinggi 100</a:t>
            </a:r>
            <a:endParaRPr lang="id-ID" sz="2800">
              <a:solidFill>
                <a:schemeClr val="bg1"/>
              </a:solidFill>
              <a:latin typeface="Sansation Light"/>
            </a:endParaRPr>
          </a:p>
        </p:txBody>
      </p:sp>
      <p:sp>
        <p:nvSpPr>
          <p:cNvPr id="64515" name="TextBox 6"/>
          <p:cNvSpPr txBox="1">
            <a:spLocks noChangeArrowheads="1"/>
          </p:cNvSpPr>
          <p:nvPr/>
        </p:nvSpPr>
        <p:spPr bwMode="auto">
          <a:xfrm>
            <a:off x="1196975" y="2016125"/>
            <a:ext cx="7335838" cy="708025"/>
          </a:xfrm>
          <a:prstGeom prst="rect">
            <a:avLst/>
          </a:prstGeom>
          <a:noFill/>
          <a:ln w="9525">
            <a:noFill/>
            <a:miter lim="800000"/>
            <a:headEnd/>
            <a:tailEnd/>
          </a:ln>
        </p:spPr>
        <p:txBody>
          <a:bodyPr>
            <a:spAutoFit/>
          </a:bodyPr>
          <a:lstStyle/>
          <a:p>
            <a:pPr marL="57150" lvl="1">
              <a:spcBef>
                <a:spcPct val="30000"/>
              </a:spcBef>
            </a:pPr>
            <a:r>
              <a:rPr lang="en-US" sz="4000" b="1">
                <a:solidFill>
                  <a:srgbClr val="FFC000"/>
                </a:solidFill>
                <a:latin typeface="Sansation Light"/>
              </a:rPr>
              <a:t>Kualitas (Target Kualitas)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290" name="TextBox 4"/>
          <p:cNvSpPr txBox="1">
            <a:spLocks noChangeArrowheads="1"/>
          </p:cNvSpPr>
          <p:nvPr/>
        </p:nvSpPr>
        <p:spPr bwMode="auto">
          <a:xfrm rot="-151106">
            <a:off x="738188" y="2551113"/>
            <a:ext cx="7880350" cy="3478212"/>
          </a:xfrm>
          <a:prstGeom prst="rect">
            <a:avLst/>
          </a:prstGeom>
          <a:noFill/>
          <a:ln w="9525">
            <a:noFill/>
            <a:miter lim="800000"/>
            <a:headEnd/>
            <a:tailEnd/>
          </a:ln>
        </p:spPr>
        <p:txBody>
          <a:bodyPr>
            <a:spAutoFit/>
          </a:bodyPr>
          <a:lstStyle/>
          <a:p>
            <a:pPr marL="342900" indent="-342900">
              <a:buFont typeface="Wingdings" pitchFamily="2" charset="2"/>
              <a:buChar char="§"/>
            </a:pPr>
            <a:r>
              <a:rPr lang="en-US" sz="2000">
                <a:solidFill>
                  <a:schemeClr val="bg1"/>
                </a:solidFill>
                <a:latin typeface="Sansation Light"/>
              </a:rPr>
              <a:t>Penilaian Prestasi Kerja PNS dimaksudkan untuk mewujudkan PNS yang profesional dalam mendukung percepatan Reformasi Birokrasi</a:t>
            </a:r>
          </a:p>
          <a:p>
            <a:pPr marL="342900" indent="-342900">
              <a:buFont typeface="Wingdings" pitchFamily="2" charset="2"/>
              <a:buChar char="§"/>
            </a:pPr>
            <a:r>
              <a:rPr lang="en-US" sz="2000">
                <a:solidFill>
                  <a:schemeClr val="bg1"/>
                </a:solidFill>
                <a:latin typeface="Sansation Light"/>
              </a:rPr>
              <a:t>Oleh karena itu, setiap pegawai harus memilki rencana &amp; target kerja setiap tahunnya sesuai bidang tugasnya</a:t>
            </a:r>
          </a:p>
          <a:p>
            <a:pPr marL="342900" indent="-342900">
              <a:buFont typeface="Wingdings" pitchFamily="2" charset="2"/>
              <a:buChar char="§"/>
            </a:pPr>
            <a:r>
              <a:rPr lang="en-US" sz="2000">
                <a:solidFill>
                  <a:schemeClr val="bg1"/>
                </a:solidFill>
                <a:latin typeface="Sansation Light"/>
              </a:rPr>
              <a:t>Setiap pimpinan instansi pemerintah agar mempersiapkan langkah yang diperlukan untuk menerapkan sistem penilaian prestasi kerja baru (berlaku sejak 1 Januari 2014)</a:t>
            </a:r>
          </a:p>
          <a:p>
            <a:pPr marL="342900" indent="-342900">
              <a:buFont typeface="Wingdings" pitchFamily="2" charset="2"/>
              <a:buChar char="§"/>
            </a:pPr>
            <a:r>
              <a:rPr lang="en-US" sz="2000">
                <a:solidFill>
                  <a:schemeClr val="bg1"/>
                </a:solidFill>
                <a:latin typeface="Sansation Light"/>
              </a:rPr>
              <a:t>Setiap instansi pemerintah agar mendalami substansi PP No. 46 Tahun 2011 dan Perka BKN No.1 Tahun 2013</a:t>
            </a:r>
          </a:p>
          <a:p>
            <a:pPr marL="342900" indent="-342900">
              <a:buFont typeface="Wingdings" pitchFamily="2" charset="2"/>
              <a:buChar char="§"/>
            </a:pPr>
            <a:endParaRPr lang="en-US" sz="2000">
              <a:solidFill>
                <a:schemeClr val="bg1"/>
              </a:solidFill>
              <a:latin typeface="Sansation Light"/>
            </a:endParaRPr>
          </a:p>
        </p:txBody>
      </p:sp>
      <p:sp>
        <p:nvSpPr>
          <p:cNvPr id="12291" name="TextBox 5"/>
          <p:cNvSpPr txBox="1">
            <a:spLocks noChangeArrowheads="1"/>
          </p:cNvSpPr>
          <p:nvPr/>
        </p:nvSpPr>
        <p:spPr bwMode="auto">
          <a:xfrm>
            <a:off x="792163" y="1068388"/>
            <a:ext cx="6659562" cy="830262"/>
          </a:xfrm>
          <a:prstGeom prst="rect">
            <a:avLst/>
          </a:prstGeom>
          <a:noFill/>
          <a:ln w="9525">
            <a:noFill/>
            <a:miter lim="800000"/>
            <a:headEnd/>
            <a:tailEnd/>
          </a:ln>
        </p:spPr>
        <p:txBody>
          <a:bodyPr>
            <a:spAutoFit/>
          </a:bodyPr>
          <a:lstStyle/>
          <a:p>
            <a:pPr algn="r"/>
            <a:r>
              <a:rPr lang="en-US" sz="4800">
                <a:solidFill>
                  <a:srgbClr val="FFC000"/>
                </a:solidFill>
                <a:latin typeface="Malbeck" charset="0"/>
              </a:rPr>
              <a:t>SE Menpan &amp; RB No.02 Tahun 2013</a:t>
            </a:r>
            <a:endParaRPr lang="id-ID" sz="4800">
              <a:solidFill>
                <a:srgbClr val="FFC000"/>
              </a:solidFill>
              <a:latin typeface="Malbeck" charset="0"/>
            </a:endParaRPr>
          </a:p>
        </p:txBody>
      </p:sp>
      <p:sp>
        <p:nvSpPr>
          <p:cNvPr id="12292" name="TextBox 3"/>
          <p:cNvSpPr txBox="1">
            <a:spLocks noChangeArrowheads="1"/>
          </p:cNvSpPr>
          <p:nvPr/>
        </p:nvSpPr>
        <p:spPr bwMode="auto">
          <a:xfrm>
            <a:off x="-1246188" y="1681163"/>
            <a:ext cx="8113713" cy="892175"/>
          </a:xfrm>
          <a:prstGeom prst="rect">
            <a:avLst/>
          </a:prstGeom>
          <a:noFill/>
          <a:ln w="9525">
            <a:noFill/>
            <a:miter lim="800000"/>
            <a:headEnd/>
            <a:tailEnd/>
          </a:ln>
        </p:spPr>
        <p:txBody>
          <a:bodyPr>
            <a:spAutoFit/>
          </a:bodyPr>
          <a:lstStyle/>
          <a:p>
            <a:pPr algn="r"/>
            <a:r>
              <a:rPr lang="en-US" sz="2000">
                <a:solidFill>
                  <a:schemeClr val="bg1"/>
                </a:solidFill>
                <a:latin typeface="Sansation Light"/>
              </a:rPr>
              <a:t>tentang Pelaksanaan Penilaian Prestasi Kerja PNS</a:t>
            </a:r>
          </a:p>
          <a:p>
            <a:pPr algn="r"/>
            <a:r>
              <a:rPr lang="en-US" sz="3200">
                <a:solidFill>
                  <a:schemeClr val="bg1"/>
                </a:solidFill>
                <a:latin typeface="Sansation Light"/>
              </a:rPr>
              <a:t>   </a:t>
            </a:r>
            <a:endParaRPr lang="id-ID" sz="3200">
              <a:solidFill>
                <a:schemeClr val="bg1"/>
              </a:solidFill>
              <a:latin typeface="Sansation Light"/>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5538" name="TextBox 4"/>
          <p:cNvSpPr txBox="1">
            <a:spLocks noChangeArrowheads="1"/>
          </p:cNvSpPr>
          <p:nvPr/>
        </p:nvSpPr>
        <p:spPr bwMode="auto">
          <a:xfrm>
            <a:off x="1062038" y="3375025"/>
            <a:ext cx="7335837" cy="2160588"/>
          </a:xfrm>
          <a:prstGeom prst="rect">
            <a:avLst/>
          </a:prstGeom>
          <a:noFill/>
          <a:ln w="9525">
            <a:noFill/>
            <a:miter lim="800000"/>
            <a:headEnd/>
            <a:tailEnd/>
          </a:ln>
        </p:spPr>
        <p:txBody>
          <a:bodyPr>
            <a:spAutoFit/>
          </a:bodyPr>
          <a:lstStyle/>
          <a:p>
            <a:pPr algn="just">
              <a:lnSpc>
                <a:spcPct val="120000"/>
              </a:lnSpc>
              <a:spcBef>
                <a:spcPts val="600"/>
              </a:spcBef>
            </a:pPr>
            <a:r>
              <a:rPr lang="en-US" sz="2800">
                <a:solidFill>
                  <a:schemeClr val="bg1"/>
                </a:solidFill>
                <a:latin typeface="Sansation Light"/>
              </a:rPr>
              <a:t>Dalam menentukan target waktu (TW), harus memperhitungkan berapa biaya yang dibutuhkan untuk menyelesaikan suatu pekerjaan dalam satu tahun</a:t>
            </a:r>
            <a:endParaRPr lang="id-ID" sz="2800">
              <a:solidFill>
                <a:schemeClr val="bg1"/>
              </a:solidFill>
              <a:latin typeface="Sansation Light"/>
            </a:endParaRPr>
          </a:p>
        </p:txBody>
      </p:sp>
      <p:sp>
        <p:nvSpPr>
          <p:cNvPr id="65539" name="TextBox 6"/>
          <p:cNvSpPr txBox="1">
            <a:spLocks noChangeArrowheads="1"/>
          </p:cNvSpPr>
          <p:nvPr/>
        </p:nvSpPr>
        <p:spPr bwMode="auto">
          <a:xfrm>
            <a:off x="1196975" y="2016125"/>
            <a:ext cx="7335838" cy="708025"/>
          </a:xfrm>
          <a:prstGeom prst="rect">
            <a:avLst/>
          </a:prstGeom>
          <a:noFill/>
          <a:ln w="9525">
            <a:noFill/>
            <a:miter lim="800000"/>
            <a:headEnd/>
            <a:tailEnd/>
          </a:ln>
        </p:spPr>
        <p:txBody>
          <a:bodyPr>
            <a:spAutoFit/>
          </a:bodyPr>
          <a:lstStyle/>
          <a:p>
            <a:pPr marL="57150" lvl="1">
              <a:spcBef>
                <a:spcPct val="30000"/>
              </a:spcBef>
            </a:pPr>
            <a:r>
              <a:rPr lang="en-US" sz="4000" b="1">
                <a:solidFill>
                  <a:srgbClr val="FFC000"/>
                </a:solidFill>
                <a:latin typeface="Sansation Light"/>
              </a:rPr>
              <a:t>Waktu (Target Waktu)</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6562" name="TextBox 4"/>
          <p:cNvSpPr txBox="1">
            <a:spLocks noChangeArrowheads="1"/>
          </p:cNvSpPr>
          <p:nvPr/>
        </p:nvSpPr>
        <p:spPr bwMode="auto">
          <a:xfrm>
            <a:off x="1062038" y="3375025"/>
            <a:ext cx="7335837" cy="2676525"/>
          </a:xfrm>
          <a:prstGeom prst="rect">
            <a:avLst/>
          </a:prstGeom>
          <a:noFill/>
          <a:ln w="9525">
            <a:noFill/>
            <a:miter lim="800000"/>
            <a:headEnd/>
            <a:tailEnd/>
          </a:ln>
        </p:spPr>
        <p:txBody>
          <a:bodyPr>
            <a:spAutoFit/>
          </a:bodyPr>
          <a:lstStyle/>
          <a:p>
            <a:pPr algn="just">
              <a:lnSpc>
                <a:spcPct val="120000"/>
              </a:lnSpc>
              <a:spcBef>
                <a:spcPts val="600"/>
              </a:spcBef>
            </a:pPr>
            <a:r>
              <a:rPr lang="en-US" sz="2800">
                <a:solidFill>
                  <a:schemeClr val="bg1"/>
                </a:solidFill>
                <a:latin typeface="Sansation Light"/>
              </a:rPr>
              <a:t>Dalam menetapkan target biaya (TB), harus memperhitungkan berapa waktu yang dibutuhkan untuk menyelesaikan suatu pekerjaan (bulanan. Triwulan, kwartal, semester, tahunan)</a:t>
            </a:r>
            <a:endParaRPr lang="id-ID" sz="2800">
              <a:solidFill>
                <a:schemeClr val="bg1"/>
              </a:solidFill>
              <a:latin typeface="Sansation Light"/>
            </a:endParaRPr>
          </a:p>
        </p:txBody>
      </p:sp>
      <p:sp>
        <p:nvSpPr>
          <p:cNvPr id="66563" name="TextBox 6"/>
          <p:cNvSpPr txBox="1">
            <a:spLocks noChangeArrowheads="1"/>
          </p:cNvSpPr>
          <p:nvPr/>
        </p:nvSpPr>
        <p:spPr bwMode="auto">
          <a:xfrm>
            <a:off x="1196975" y="2016125"/>
            <a:ext cx="7335838" cy="708025"/>
          </a:xfrm>
          <a:prstGeom prst="rect">
            <a:avLst/>
          </a:prstGeom>
          <a:noFill/>
          <a:ln w="9525">
            <a:noFill/>
            <a:miter lim="800000"/>
            <a:headEnd/>
            <a:tailEnd/>
          </a:ln>
        </p:spPr>
        <p:txBody>
          <a:bodyPr>
            <a:spAutoFit/>
          </a:bodyPr>
          <a:lstStyle/>
          <a:p>
            <a:pPr marL="57150" lvl="1">
              <a:spcBef>
                <a:spcPct val="30000"/>
              </a:spcBef>
            </a:pPr>
            <a:r>
              <a:rPr lang="en-US" sz="4000" b="1">
                <a:solidFill>
                  <a:srgbClr val="FFC000"/>
                </a:solidFill>
                <a:latin typeface="Sansation Light"/>
              </a:rPr>
              <a:t>Biaya (Target Biaya)</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566738" y="2528888"/>
            <a:ext cx="7426325" cy="3046412"/>
          </a:xfrm>
          <a:prstGeom prst="rect">
            <a:avLst/>
          </a:prstGeom>
          <a:noFill/>
        </p:spPr>
        <p:txBody>
          <a:bodyPr>
            <a:spAutoFit/>
          </a:bodyPr>
          <a:lstStyle/>
          <a:p>
            <a:pPr algn="r" fontAlgn="auto">
              <a:spcBef>
                <a:spcPts val="0"/>
              </a:spcBef>
              <a:spcAft>
                <a:spcPts val="0"/>
              </a:spcAft>
              <a:defRPr/>
            </a:pPr>
            <a:r>
              <a:rPr lang="en-US" sz="9600" dirty="0" err="1">
                <a:solidFill>
                  <a:srgbClr val="FFC000"/>
                </a:solidFill>
                <a:effectLst>
                  <a:outerShdw blurRad="50800" dist="38100" dir="2700000" algn="tl" rotWithShape="0">
                    <a:prstClr val="black">
                      <a:alpha val="40000"/>
                    </a:prstClr>
                  </a:outerShdw>
                </a:effectLst>
                <a:latin typeface="Sansation"/>
                <a:cs typeface="+mn-cs"/>
              </a:rPr>
              <a:t>Perilaku</a:t>
            </a:r>
            <a:r>
              <a:rPr lang="en-US" sz="9600" dirty="0">
                <a:solidFill>
                  <a:srgbClr val="FFC000"/>
                </a:solidFill>
                <a:effectLst>
                  <a:outerShdw blurRad="50800" dist="38100" dir="2700000" algn="tl" rotWithShape="0">
                    <a:prstClr val="black">
                      <a:alpha val="40000"/>
                    </a:prstClr>
                  </a:outerShdw>
                </a:effectLst>
                <a:latin typeface="Sansation"/>
                <a:cs typeface="+mn-cs"/>
              </a:rPr>
              <a:t> </a:t>
            </a:r>
            <a:r>
              <a:rPr lang="en-US" sz="9600" dirty="0" err="1">
                <a:solidFill>
                  <a:srgbClr val="FFC000"/>
                </a:solidFill>
                <a:effectLst>
                  <a:outerShdw blurRad="50800" dist="38100" dir="2700000" algn="tl" rotWithShape="0">
                    <a:prstClr val="black">
                      <a:alpha val="40000"/>
                    </a:prstClr>
                  </a:outerShdw>
                </a:effectLst>
                <a:latin typeface="Sansation"/>
                <a:cs typeface="+mn-cs"/>
              </a:rPr>
              <a:t>Kerja</a:t>
            </a:r>
            <a:endParaRPr lang="id-ID" sz="9600" dirty="0">
              <a:solidFill>
                <a:srgbClr val="FFC000"/>
              </a:solidFill>
              <a:effectLst>
                <a:outerShdw blurRad="50800" dist="38100" dir="2700000" algn="tl" rotWithShape="0">
                  <a:prstClr val="black">
                    <a:alpha val="40000"/>
                  </a:prstClr>
                </a:outerShdw>
              </a:effectLst>
              <a:latin typeface="Sansation"/>
              <a:cs typeface="+mn-cs"/>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TextBox 8"/>
          <p:cNvSpPr txBox="1"/>
          <p:nvPr/>
        </p:nvSpPr>
        <p:spPr>
          <a:xfrm>
            <a:off x="919163" y="638175"/>
            <a:ext cx="7073900" cy="1200150"/>
          </a:xfrm>
          <a:prstGeom prst="rect">
            <a:avLst/>
          </a:prstGeom>
          <a:noFill/>
        </p:spPr>
        <p:txBody>
          <a:bodyPr>
            <a:spAutoFit/>
          </a:bodyPr>
          <a:lstStyle/>
          <a:p>
            <a:pPr algn="r" fontAlgn="auto">
              <a:spcBef>
                <a:spcPts val="0"/>
              </a:spcBef>
              <a:spcAft>
                <a:spcPts val="0"/>
              </a:spcAft>
              <a:defRPr/>
            </a:pPr>
            <a:r>
              <a:rPr lang="en-US" sz="7200" dirty="0" err="1">
                <a:solidFill>
                  <a:srgbClr val="FFC000"/>
                </a:solidFill>
                <a:effectLst>
                  <a:outerShdw blurRad="50800" dist="38100" dir="2700000" algn="tl" rotWithShape="0">
                    <a:prstClr val="black">
                      <a:alpha val="40000"/>
                    </a:prstClr>
                  </a:outerShdw>
                </a:effectLst>
                <a:latin typeface="Sansation"/>
                <a:cs typeface="+mn-cs"/>
              </a:rPr>
              <a:t>Perilaku</a:t>
            </a:r>
            <a:r>
              <a:rPr lang="en-US" sz="7200" dirty="0">
                <a:solidFill>
                  <a:srgbClr val="FFC000"/>
                </a:solidFill>
                <a:effectLst>
                  <a:outerShdw blurRad="50800" dist="38100" dir="2700000" algn="tl" rotWithShape="0">
                    <a:prstClr val="black">
                      <a:alpha val="40000"/>
                    </a:prstClr>
                  </a:outerShdw>
                </a:effectLst>
                <a:latin typeface="Sansation"/>
                <a:cs typeface="+mn-cs"/>
              </a:rPr>
              <a:t> </a:t>
            </a:r>
            <a:r>
              <a:rPr lang="en-US" sz="7200" dirty="0" err="1">
                <a:solidFill>
                  <a:srgbClr val="FFC000"/>
                </a:solidFill>
                <a:effectLst>
                  <a:outerShdw blurRad="50800" dist="38100" dir="2700000" algn="tl" rotWithShape="0">
                    <a:prstClr val="black">
                      <a:alpha val="40000"/>
                    </a:prstClr>
                  </a:outerShdw>
                </a:effectLst>
                <a:latin typeface="Sansation"/>
                <a:cs typeface="+mn-cs"/>
              </a:rPr>
              <a:t>Kerja</a:t>
            </a:r>
            <a:endParaRPr lang="id-ID" sz="7200" dirty="0">
              <a:solidFill>
                <a:srgbClr val="FFC000"/>
              </a:solidFill>
              <a:effectLst>
                <a:outerShdw blurRad="50800" dist="38100" dir="2700000" algn="tl" rotWithShape="0">
                  <a:prstClr val="black">
                    <a:alpha val="40000"/>
                  </a:prstClr>
                </a:outerShdw>
              </a:effectLst>
              <a:latin typeface="Sansation"/>
              <a:cs typeface="+mn-cs"/>
            </a:endParaRPr>
          </a:p>
        </p:txBody>
      </p:sp>
      <p:sp>
        <p:nvSpPr>
          <p:cNvPr id="68611" name="TextBox 5"/>
          <p:cNvSpPr txBox="1">
            <a:spLocks noChangeArrowheads="1"/>
          </p:cNvSpPr>
          <p:nvPr/>
        </p:nvSpPr>
        <p:spPr bwMode="auto">
          <a:xfrm>
            <a:off x="1331913" y="2393950"/>
            <a:ext cx="7335837" cy="2554288"/>
          </a:xfrm>
          <a:prstGeom prst="rect">
            <a:avLst/>
          </a:prstGeom>
          <a:noFill/>
          <a:ln w="9525">
            <a:noFill/>
            <a:miter lim="800000"/>
            <a:headEnd/>
            <a:tailEnd/>
          </a:ln>
        </p:spPr>
        <p:txBody>
          <a:bodyPr>
            <a:spAutoFit/>
          </a:bodyPr>
          <a:lstStyle/>
          <a:p>
            <a:pPr marL="57150" lvl="1">
              <a:spcBef>
                <a:spcPct val="30000"/>
              </a:spcBef>
            </a:pPr>
            <a:r>
              <a:rPr lang="en-US" sz="3200" b="1">
                <a:solidFill>
                  <a:schemeClr val="bg1"/>
                </a:solidFill>
                <a:latin typeface="Sansation Light"/>
              </a:rPr>
              <a:t>Setiap tingkah laku, sikap atau tindakan yang dilakukan PNS atau tidak melakukan sesuatu yang seharusnya dilakukan sesuai dengan ketentuan per-uu</a:t>
            </a:r>
          </a:p>
        </p:txBody>
      </p:sp>
      <p:sp>
        <p:nvSpPr>
          <p:cNvPr id="8" name="TextBox 7"/>
          <p:cNvSpPr txBox="1"/>
          <p:nvPr/>
        </p:nvSpPr>
        <p:spPr>
          <a:xfrm>
            <a:off x="1071563" y="5026025"/>
            <a:ext cx="7073900" cy="923925"/>
          </a:xfrm>
          <a:prstGeom prst="rect">
            <a:avLst/>
          </a:prstGeom>
          <a:noFill/>
        </p:spPr>
        <p:txBody>
          <a:bodyPr>
            <a:spAutoFit/>
          </a:bodyPr>
          <a:lstStyle/>
          <a:p>
            <a:pPr fontAlgn="auto">
              <a:spcBef>
                <a:spcPts val="0"/>
              </a:spcBef>
              <a:spcAft>
                <a:spcPts val="0"/>
              </a:spcAft>
              <a:defRPr/>
            </a:pPr>
            <a:r>
              <a:rPr lang="en-US" sz="3600" dirty="0" err="1">
                <a:solidFill>
                  <a:srgbClr val="FFC000"/>
                </a:solidFill>
                <a:effectLst>
                  <a:outerShdw blurRad="50800" dist="38100" dir="2700000" algn="tl" rotWithShape="0">
                    <a:prstClr val="black">
                      <a:alpha val="40000"/>
                    </a:prstClr>
                  </a:outerShdw>
                </a:effectLst>
                <a:latin typeface="Sansation"/>
                <a:cs typeface="+mn-cs"/>
              </a:rPr>
              <a:t>bobotnya</a:t>
            </a:r>
            <a:r>
              <a:rPr lang="en-US" sz="3600" dirty="0">
                <a:solidFill>
                  <a:srgbClr val="FFC000"/>
                </a:solidFill>
                <a:effectLst>
                  <a:outerShdw blurRad="50800" dist="38100" dir="2700000" algn="tl" rotWithShape="0">
                    <a:prstClr val="black">
                      <a:alpha val="40000"/>
                    </a:prstClr>
                  </a:outerShdw>
                </a:effectLst>
                <a:latin typeface="Sansation"/>
                <a:cs typeface="+mn-cs"/>
              </a:rPr>
              <a:t> </a:t>
            </a:r>
            <a:r>
              <a:rPr lang="en-US" sz="5400" dirty="0">
                <a:solidFill>
                  <a:srgbClr val="FFC000"/>
                </a:solidFill>
                <a:effectLst>
                  <a:outerShdw blurRad="50800" dist="38100" dir="2700000" algn="tl" rotWithShape="0">
                    <a:prstClr val="black">
                      <a:alpha val="40000"/>
                    </a:prstClr>
                  </a:outerShdw>
                </a:effectLst>
                <a:latin typeface="Sansation"/>
                <a:cs typeface="+mn-cs"/>
              </a:rPr>
              <a:t>40 %</a:t>
            </a:r>
            <a:endParaRPr lang="id-ID" sz="5400" dirty="0">
              <a:solidFill>
                <a:srgbClr val="FFC000"/>
              </a:solidFill>
              <a:effectLst>
                <a:outerShdw blurRad="50800" dist="38100" dir="2700000" algn="tl" rotWithShape="0">
                  <a:prstClr val="black">
                    <a:alpha val="40000"/>
                  </a:prstClr>
                </a:outerShdw>
              </a:effectLst>
              <a:latin typeface="Sansation"/>
              <a:cs typeface="+mn-cs"/>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9634" name="TextBox 4"/>
          <p:cNvSpPr txBox="1">
            <a:spLocks noChangeArrowheads="1"/>
          </p:cNvSpPr>
          <p:nvPr/>
        </p:nvSpPr>
        <p:spPr bwMode="auto">
          <a:xfrm>
            <a:off x="-3708400" y="3878263"/>
            <a:ext cx="7335838" cy="523875"/>
          </a:xfrm>
          <a:prstGeom prst="rect">
            <a:avLst/>
          </a:prstGeom>
          <a:noFill/>
          <a:ln w="9525">
            <a:noFill/>
            <a:miter lim="800000"/>
            <a:headEnd/>
            <a:tailEnd/>
          </a:ln>
        </p:spPr>
        <p:txBody>
          <a:bodyPr>
            <a:spAutoFit/>
          </a:bodyPr>
          <a:lstStyle/>
          <a:p>
            <a:pPr marL="57150" lvl="1" algn="r">
              <a:spcBef>
                <a:spcPct val="30000"/>
              </a:spcBef>
            </a:pPr>
            <a:r>
              <a:rPr lang="en-US" sz="2800">
                <a:solidFill>
                  <a:schemeClr val="bg1"/>
                </a:solidFill>
                <a:latin typeface="Sansation Light"/>
              </a:rPr>
              <a:t>meliputi aspek</a:t>
            </a:r>
          </a:p>
        </p:txBody>
      </p:sp>
      <p:sp>
        <p:nvSpPr>
          <p:cNvPr id="9" name="TextBox 8"/>
          <p:cNvSpPr txBox="1"/>
          <p:nvPr/>
        </p:nvSpPr>
        <p:spPr>
          <a:xfrm>
            <a:off x="1998663" y="1730375"/>
            <a:ext cx="7073900" cy="708025"/>
          </a:xfrm>
          <a:prstGeom prst="rect">
            <a:avLst/>
          </a:prstGeom>
          <a:noFill/>
        </p:spPr>
        <p:txBody>
          <a:bodyPr>
            <a:spAutoFit/>
          </a:bodyPr>
          <a:lstStyle/>
          <a:p>
            <a:pPr algn="ctr" fontAlgn="auto">
              <a:spcBef>
                <a:spcPts val="0"/>
              </a:spcBef>
              <a:spcAft>
                <a:spcPts val="0"/>
              </a:spcAft>
              <a:defRPr/>
            </a:pPr>
            <a:r>
              <a:rPr lang="en-US" sz="4000" dirty="0" err="1">
                <a:solidFill>
                  <a:srgbClr val="FFC000"/>
                </a:solidFill>
                <a:effectLst>
                  <a:outerShdw blurRad="50800" dist="38100" dir="2700000" algn="tl" rotWithShape="0">
                    <a:prstClr val="black">
                      <a:alpha val="40000"/>
                    </a:prstClr>
                  </a:outerShdw>
                </a:effectLst>
                <a:latin typeface="Sansation"/>
                <a:cs typeface="+mn-cs"/>
              </a:rPr>
              <a:t>Penilaian</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Perilaku</a:t>
            </a:r>
            <a:r>
              <a:rPr lang="en-US" sz="4000" dirty="0">
                <a:solidFill>
                  <a:srgbClr val="FFC000"/>
                </a:solidFill>
                <a:effectLst>
                  <a:outerShdw blurRad="50800" dist="38100" dir="2700000" algn="tl" rotWithShape="0">
                    <a:prstClr val="black">
                      <a:alpha val="40000"/>
                    </a:prstClr>
                  </a:outerShdw>
                </a:effectLst>
                <a:latin typeface="Sansation"/>
                <a:cs typeface="+mn-cs"/>
              </a:rPr>
              <a:t> </a:t>
            </a:r>
            <a:r>
              <a:rPr lang="en-US" sz="4000" dirty="0" err="1">
                <a:solidFill>
                  <a:srgbClr val="FFC000"/>
                </a:solidFill>
                <a:effectLst>
                  <a:outerShdw blurRad="50800" dist="38100" dir="2700000" algn="tl" rotWithShape="0">
                    <a:prstClr val="black">
                      <a:alpha val="40000"/>
                    </a:prstClr>
                  </a:outerShdw>
                </a:effectLst>
                <a:latin typeface="Sansation"/>
                <a:cs typeface="+mn-cs"/>
              </a:rPr>
              <a:t>Kerja</a:t>
            </a:r>
            <a:endParaRPr lang="id-ID" sz="4000" dirty="0">
              <a:solidFill>
                <a:srgbClr val="FFC000"/>
              </a:solidFill>
              <a:effectLst>
                <a:outerShdw blurRad="50800" dist="38100" dir="2700000" algn="tl" rotWithShape="0">
                  <a:prstClr val="black">
                    <a:alpha val="40000"/>
                  </a:prstClr>
                </a:outerShdw>
              </a:effectLst>
              <a:latin typeface="Sansation"/>
              <a:cs typeface="+mn-cs"/>
            </a:endParaRPr>
          </a:p>
        </p:txBody>
      </p:sp>
      <p:sp>
        <p:nvSpPr>
          <p:cNvPr id="69636" name="TextBox 6"/>
          <p:cNvSpPr txBox="1">
            <a:spLocks noChangeArrowheads="1"/>
          </p:cNvSpPr>
          <p:nvPr/>
        </p:nvSpPr>
        <p:spPr bwMode="auto">
          <a:xfrm>
            <a:off x="3581400" y="2478088"/>
            <a:ext cx="7335838" cy="3786187"/>
          </a:xfrm>
          <a:prstGeom prst="rect">
            <a:avLst/>
          </a:prstGeom>
          <a:noFill/>
          <a:ln w="9525">
            <a:noFill/>
            <a:miter lim="800000"/>
            <a:headEnd/>
            <a:tailEnd/>
          </a:ln>
        </p:spPr>
        <p:txBody>
          <a:bodyPr>
            <a:spAutoFit/>
          </a:bodyPr>
          <a:lstStyle/>
          <a:p>
            <a:pPr marL="571500" lvl="1" indent="-514350">
              <a:spcBef>
                <a:spcPct val="30000"/>
              </a:spcBef>
              <a:buFont typeface="Calibri" pitchFamily="34" charset="0"/>
              <a:buAutoNum type="arabicPeriod"/>
            </a:pPr>
            <a:r>
              <a:rPr lang="en-US" sz="3200" b="1">
                <a:solidFill>
                  <a:schemeClr val="bg1"/>
                </a:solidFill>
                <a:latin typeface="Sansation Light"/>
              </a:rPr>
              <a:t>orientasi pelayanan</a:t>
            </a:r>
          </a:p>
          <a:p>
            <a:pPr marL="571500" lvl="1" indent="-514350">
              <a:spcBef>
                <a:spcPct val="30000"/>
              </a:spcBef>
              <a:buFont typeface="Calibri" pitchFamily="34" charset="0"/>
              <a:buAutoNum type="arabicPeriod"/>
            </a:pPr>
            <a:r>
              <a:rPr lang="en-US" sz="3200" b="1">
                <a:solidFill>
                  <a:schemeClr val="bg1"/>
                </a:solidFill>
                <a:latin typeface="Sansation Light"/>
              </a:rPr>
              <a:t>integritas</a:t>
            </a:r>
          </a:p>
          <a:p>
            <a:pPr marL="571500" lvl="1" indent="-514350">
              <a:spcBef>
                <a:spcPct val="30000"/>
              </a:spcBef>
              <a:buFont typeface="Calibri" pitchFamily="34" charset="0"/>
              <a:buAutoNum type="arabicPeriod"/>
            </a:pPr>
            <a:r>
              <a:rPr lang="en-US" sz="3200" b="1">
                <a:solidFill>
                  <a:schemeClr val="bg1"/>
                </a:solidFill>
                <a:latin typeface="Sansation Light"/>
              </a:rPr>
              <a:t>komitmen</a:t>
            </a:r>
          </a:p>
          <a:p>
            <a:pPr marL="571500" lvl="1" indent="-514350">
              <a:spcBef>
                <a:spcPct val="30000"/>
              </a:spcBef>
              <a:buFont typeface="Calibri" pitchFamily="34" charset="0"/>
              <a:buAutoNum type="arabicPeriod"/>
            </a:pPr>
            <a:r>
              <a:rPr lang="en-US" sz="3200" b="1">
                <a:solidFill>
                  <a:schemeClr val="bg1"/>
                </a:solidFill>
                <a:latin typeface="Sansation Light"/>
              </a:rPr>
              <a:t>disiplin</a:t>
            </a:r>
          </a:p>
          <a:p>
            <a:pPr marL="571500" lvl="1" indent="-514350">
              <a:spcBef>
                <a:spcPct val="30000"/>
              </a:spcBef>
              <a:buFont typeface="Calibri" pitchFamily="34" charset="0"/>
              <a:buAutoNum type="arabicPeriod"/>
            </a:pPr>
            <a:r>
              <a:rPr lang="en-US" sz="3200" b="1">
                <a:solidFill>
                  <a:schemeClr val="bg1"/>
                </a:solidFill>
                <a:latin typeface="Sansation Light"/>
              </a:rPr>
              <a:t>kerjasama</a:t>
            </a:r>
          </a:p>
          <a:p>
            <a:pPr marL="571500" lvl="1" indent="-514350">
              <a:spcBef>
                <a:spcPct val="30000"/>
              </a:spcBef>
              <a:buFont typeface="Calibri" pitchFamily="34" charset="0"/>
              <a:buAutoNum type="arabicPeriod"/>
            </a:pPr>
            <a:r>
              <a:rPr lang="en-US" sz="3200" b="1">
                <a:solidFill>
                  <a:schemeClr val="bg1"/>
                </a:solidFill>
                <a:latin typeface="Sansation Light"/>
              </a:rPr>
              <a:t>kepempimpinan</a:t>
            </a:r>
            <a:endParaRPr lang="en-US" sz="3200" b="1">
              <a:solidFill>
                <a:schemeClr val="bg1"/>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3C11EB0-83FB-4E39-8E4B-2592C201BEFD}" type="slidenum">
              <a:rPr lang="en-US"/>
              <a:pPr>
                <a:defRPr/>
              </a:pPr>
              <a:t>65</a:t>
            </a:fld>
            <a:endParaRPr lang="en-US"/>
          </a:p>
        </p:txBody>
      </p:sp>
      <p:sp>
        <p:nvSpPr>
          <p:cNvPr id="4" name="Text Box 2"/>
          <p:cNvSpPr txBox="1">
            <a:spLocks noChangeArrowheads="1"/>
          </p:cNvSpPr>
          <p:nvPr/>
        </p:nvSpPr>
        <p:spPr bwMode="auto">
          <a:xfrm>
            <a:off x="552450" y="857250"/>
            <a:ext cx="7905750" cy="3878263"/>
          </a:xfrm>
          <a:prstGeom prst="rect">
            <a:avLst/>
          </a:prstGeom>
          <a:noFill/>
          <a:ln w="9525">
            <a:noFill/>
            <a:miter lim="800000"/>
            <a:headEnd/>
            <a:tailEnd/>
          </a:ln>
        </p:spPr>
        <p:txBody>
          <a:bodyPr>
            <a:spAutoFit/>
          </a:bodyPr>
          <a:lstStyle/>
          <a:p>
            <a:pPr marL="727075" indent="-457200" algn="just" fontAlgn="auto">
              <a:lnSpc>
                <a:spcPct val="120000"/>
              </a:lnSpc>
              <a:spcBef>
                <a:spcPts val="600"/>
              </a:spcBef>
              <a:spcAft>
                <a:spcPts val="0"/>
              </a:spcAft>
              <a:tabLst>
                <a:tab pos="446088" algn="l"/>
              </a:tabLst>
              <a:defRPr/>
            </a:pPr>
            <a:r>
              <a:rPr lang="en-US" sz="2000" b="1" dirty="0" err="1" smtClean="0">
                <a:solidFill>
                  <a:schemeClr val="bg1"/>
                </a:solidFill>
                <a:latin typeface="Sansation Light"/>
                <a:cs typeface="+mn-cs"/>
              </a:rPr>
              <a:t>Penilaian</a:t>
            </a:r>
            <a:r>
              <a:rPr lang="en-US" sz="2000" b="1" dirty="0" smtClean="0">
                <a:solidFill>
                  <a:schemeClr val="bg1"/>
                </a:solidFill>
                <a:latin typeface="Sansation Light"/>
                <a:cs typeface="+mn-cs"/>
              </a:rPr>
              <a:t> </a:t>
            </a:r>
            <a:r>
              <a:rPr lang="id-ID" sz="2000" b="1" dirty="0">
                <a:solidFill>
                  <a:schemeClr val="bg1"/>
                </a:solidFill>
                <a:latin typeface="Sansation Light"/>
                <a:cs typeface="+mn-cs"/>
              </a:rPr>
              <a:t>p</a:t>
            </a:r>
            <a:r>
              <a:rPr lang="en-US" sz="2000" b="1" dirty="0" err="1">
                <a:solidFill>
                  <a:schemeClr val="bg1"/>
                </a:solidFill>
                <a:latin typeface="Sansation Light"/>
                <a:cs typeface="+mn-cs"/>
              </a:rPr>
              <a:t>erilaku</a:t>
            </a:r>
            <a:r>
              <a:rPr lang="en-US" sz="2000" b="1" dirty="0">
                <a:solidFill>
                  <a:schemeClr val="bg1"/>
                </a:solidFill>
                <a:latin typeface="Sansation Light"/>
                <a:cs typeface="+mn-cs"/>
              </a:rPr>
              <a:t> </a:t>
            </a:r>
            <a:r>
              <a:rPr lang="id-ID" sz="2000" b="1" dirty="0">
                <a:solidFill>
                  <a:schemeClr val="bg1"/>
                </a:solidFill>
                <a:latin typeface="Sansation Light"/>
                <a:cs typeface="+mn-cs"/>
              </a:rPr>
              <a:t>kerja PNS dinyatakan dengan </a:t>
            </a:r>
            <a:r>
              <a:rPr lang="id-ID" sz="2000" b="1" i="1" dirty="0">
                <a:solidFill>
                  <a:schemeClr val="bg1"/>
                </a:solidFill>
                <a:latin typeface="Sansation Light"/>
                <a:cs typeface="+mn-cs"/>
              </a:rPr>
              <a:t>angka </a:t>
            </a:r>
            <a:r>
              <a:rPr lang="id-ID" sz="2000" b="1" dirty="0">
                <a:solidFill>
                  <a:schemeClr val="bg1"/>
                </a:solidFill>
                <a:latin typeface="Sansation Light"/>
                <a:cs typeface="+mn-cs"/>
              </a:rPr>
              <a:t>dan</a:t>
            </a:r>
            <a:r>
              <a:rPr lang="id-ID" sz="2000" b="1" i="1" dirty="0">
                <a:solidFill>
                  <a:schemeClr val="bg1"/>
                </a:solidFill>
                <a:latin typeface="Sansation Light"/>
                <a:cs typeface="+mn-cs"/>
              </a:rPr>
              <a:t> sebutan.</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91  </a:t>
            </a:r>
            <a:r>
              <a:rPr lang="en-US" sz="2000" b="1" dirty="0">
                <a:solidFill>
                  <a:schemeClr val="bg1"/>
                </a:solidFill>
                <a:latin typeface="Sansation Light"/>
                <a:cs typeface="+mn-cs"/>
              </a:rPr>
              <a:t>- 100   </a:t>
            </a:r>
            <a:r>
              <a:rPr lang="en-AU" sz="2000" b="1" dirty="0">
                <a:solidFill>
                  <a:schemeClr val="bg1"/>
                </a:solidFill>
                <a:latin typeface="Sansation Light"/>
                <a:cs typeface="+mn-cs"/>
              </a:rPr>
              <a:t>     </a:t>
            </a:r>
            <a:r>
              <a:rPr lang="id-ID" sz="2000" b="1" dirty="0">
                <a:solidFill>
                  <a:schemeClr val="bg1"/>
                </a:solidFill>
                <a:latin typeface="Sansation Light"/>
                <a:cs typeface="+mn-cs"/>
              </a:rPr>
              <a:t>: sangat baik</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76 – 90	</a:t>
            </a:r>
            <a:r>
              <a:rPr lang="en-AU" sz="2000" b="1" dirty="0">
                <a:solidFill>
                  <a:schemeClr val="bg1"/>
                </a:solidFill>
                <a:latin typeface="Sansation Light"/>
                <a:cs typeface="+mn-cs"/>
              </a:rPr>
              <a:t>       </a:t>
            </a:r>
            <a:r>
              <a:rPr lang="id-ID" sz="2000" b="1" dirty="0">
                <a:solidFill>
                  <a:schemeClr val="bg1"/>
                </a:solidFill>
                <a:latin typeface="Sansation Light"/>
                <a:cs typeface="+mn-cs"/>
              </a:rPr>
              <a:t>: baik</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61 – 75	</a:t>
            </a:r>
            <a:r>
              <a:rPr lang="en-US" sz="2000" b="1" dirty="0">
                <a:solidFill>
                  <a:schemeClr val="bg1"/>
                </a:solidFill>
                <a:latin typeface="Sansation Light"/>
                <a:cs typeface="+mn-cs"/>
              </a:rPr>
              <a:t>  </a:t>
            </a:r>
            <a:r>
              <a:rPr lang="en-AU" sz="2000" b="1" dirty="0">
                <a:solidFill>
                  <a:schemeClr val="bg1"/>
                </a:solidFill>
                <a:latin typeface="Sansation Light"/>
                <a:cs typeface="+mn-cs"/>
              </a:rPr>
              <a:t>     </a:t>
            </a:r>
            <a:r>
              <a:rPr lang="id-ID" sz="2000" b="1" dirty="0">
                <a:solidFill>
                  <a:schemeClr val="bg1"/>
                </a:solidFill>
                <a:latin typeface="Sansation Light"/>
                <a:cs typeface="+mn-cs"/>
              </a:rPr>
              <a:t>: cukup</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51 – 60	</a:t>
            </a:r>
            <a:r>
              <a:rPr lang="en-AU" sz="2000" b="1" dirty="0">
                <a:solidFill>
                  <a:schemeClr val="bg1"/>
                </a:solidFill>
                <a:latin typeface="Sansation Light"/>
                <a:cs typeface="+mn-cs"/>
              </a:rPr>
              <a:t>       </a:t>
            </a:r>
            <a:r>
              <a:rPr lang="id-ID" sz="2000" b="1" dirty="0">
                <a:solidFill>
                  <a:schemeClr val="bg1"/>
                </a:solidFill>
                <a:latin typeface="Sansation Light"/>
                <a:cs typeface="+mn-cs"/>
              </a:rPr>
              <a:t>: kurang</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50 kebawah</a:t>
            </a:r>
            <a:r>
              <a:rPr lang="en-AU" sz="2000" b="1" dirty="0">
                <a:solidFill>
                  <a:schemeClr val="bg1"/>
                </a:solidFill>
                <a:latin typeface="Sansation Light"/>
                <a:cs typeface="+mn-cs"/>
              </a:rPr>
              <a:t> </a:t>
            </a:r>
            <a:r>
              <a:rPr lang="id-ID" sz="2000" b="1" dirty="0">
                <a:solidFill>
                  <a:schemeClr val="bg1"/>
                </a:solidFill>
                <a:latin typeface="Sansation Light"/>
                <a:cs typeface="+mn-cs"/>
              </a:rPr>
              <a:t>: buruk</a:t>
            </a:r>
          </a:p>
          <a:p>
            <a:pPr marL="695325" indent="-425450" algn="just" fontAlgn="auto">
              <a:lnSpc>
                <a:spcPct val="120000"/>
              </a:lnSpc>
              <a:spcBef>
                <a:spcPts val="600"/>
              </a:spcBef>
              <a:spcAft>
                <a:spcPts val="0"/>
              </a:spcAft>
              <a:tabLst>
                <a:tab pos="446088" algn="l"/>
              </a:tabLst>
              <a:defRPr/>
            </a:pPr>
            <a:r>
              <a:rPr lang="en-US" sz="2000" b="1" dirty="0">
                <a:solidFill>
                  <a:schemeClr val="bg1"/>
                </a:solidFill>
                <a:latin typeface="Sansation Light"/>
                <a:cs typeface="+mn-cs"/>
              </a:rPr>
              <a:t>Cara </a:t>
            </a:r>
            <a:r>
              <a:rPr lang="en-US" sz="2000" b="1" dirty="0" err="1">
                <a:solidFill>
                  <a:schemeClr val="bg1"/>
                </a:solidFill>
                <a:latin typeface="Sansation Light"/>
                <a:cs typeface="+mn-cs"/>
              </a:rPr>
              <a:t>menilai</a:t>
            </a:r>
            <a:r>
              <a:rPr lang="en-US" sz="2000" b="1" dirty="0">
                <a:solidFill>
                  <a:schemeClr val="bg1"/>
                </a:solidFill>
                <a:latin typeface="Sansation Light"/>
                <a:cs typeface="+mn-cs"/>
              </a:rPr>
              <a:t> </a:t>
            </a:r>
            <a:r>
              <a:rPr lang="en-US" sz="2000" b="1" dirty="0" err="1">
                <a:solidFill>
                  <a:schemeClr val="bg1"/>
                </a:solidFill>
                <a:latin typeface="Sansation Light"/>
                <a:cs typeface="+mn-cs"/>
              </a:rPr>
              <a:t>perilaku</a:t>
            </a:r>
            <a:r>
              <a:rPr lang="en-US" sz="2000" b="1" dirty="0">
                <a:solidFill>
                  <a:schemeClr val="bg1"/>
                </a:solidFill>
                <a:latin typeface="Sansation Light"/>
                <a:cs typeface="+mn-cs"/>
              </a:rPr>
              <a:t> </a:t>
            </a:r>
            <a:r>
              <a:rPr lang="en-US" sz="2000" b="1" dirty="0" err="1">
                <a:solidFill>
                  <a:schemeClr val="bg1"/>
                </a:solidFill>
                <a:latin typeface="Sansation Light"/>
                <a:cs typeface="+mn-cs"/>
              </a:rPr>
              <a:t>kerja</a:t>
            </a:r>
            <a:r>
              <a:rPr lang="en-US" sz="2000" b="1" dirty="0">
                <a:solidFill>
                  <a:schemeClr val="bg1"/>
                </a:solidFill>
                <a:latin typeface="Sansation Light"/>
                <a:cs typeface="+mn-cs"/>
              </a:rPr>
              <a:t> </a:t>
            </a:r>
            <a:r>
              <a:rPr lang="en-US" sz="2000" b="1" dirty="0" err="1">
                <a:solidFill>
                  <a:schemeClr val="bg1"/>
                </a:solidFill>
                <a:latin typeface="Sansation Light"/>
                <a:cs typeface="+mn-cs"/>
              </a:rPr>
              <a:t>dilakukan</a:t>
            </a:r>
            <a:r>
              <a:rPr lang="en-US" sz="2000" b="1" dirty="0">
                <a:solidFill>
                  <a:schemeClr val="bg1"/>
                </a:solidFill>
                <a:latin typeface="Sansation Light"/>
                <a:cs typeface="+mn-cs"/>
              </a:rPr>
              <a:t> </a:t>
            </a:r>
            <a:r>
              <a:rPr lang="en-US" sz="2000" b="1" dirty="0" err="1">
                <a:solidFill>
                  <a:schemeClr val="bg1"/>
                </a:solidFill>
                <a:latin typeface="Sansation Light"/>
                <a:cs typeface="+mn-cs"/>
              </a:rPr>
              <a:t>melalui</a:t>
            </a:r>
            <a:r>
              <a:rPr lang="en-US" sz="2000" b="1" dirty="0">
                <a:solidFill>
                  <a:schemeClr val="bg1"/>
                </a:solidFill>
                <a:latin typeface="Sansation Light"/>
                <a:cs typeface="+mn-cs"/>
              </a:rPr>
              <a:t> </a:t>
            </a:r>
            <a:r>
              <a:rPr lang="en-US" sz="2000" b="1" dirty="0" err="1">
                <a:solidFill>
                  <a:schemeClr val="bg1"/>
                </a:solidFill>
                <a:latin typeface="Sansation Light"/>
                <a:cs typeface="+mn-cs"/>
              </a:rPr>
              <a:t>pengamatan</a:t>
            </a:r>
            <a:r>
              <a:rPr lang="en-US" sz="2000" b="1" dirty="0">
                <a:solidFill>
                  <a:schemeClr val="bg1"/>
                </a:solidFill>
                <a:latin typeface="Sansation Light"/>
                <a:cs typeface="+mn-cs"/>
              </a:rPr>
              <a:t> </a:t>
            </a:r>
            <a:r>
              <a:rPr lang="en-US" sz="2000" b="1" dirty="0" err="1">
                <a:solidFill>
                  <a:schemeClr val="bg1"/>
                </a:solidFill>
                <a:latin typeface="Sansation Light"/>
                <a:cs typeface="+mn-cs"/>
              </a:rPr>
              <a:t>oleh</a:t>
            </a:r>
            <a:r>
              <a:rPr lang="en-US" sz="2000" b="1" dirty="0">
                <a:solidFill>
                  <a:schemeClr val="bg1"/>
                </a:solidFill>
                <a:latin typeface="Sansation Light"/>
                <a:cs typeface="+mn-cs"/>
              </a:rPr>
              <a:t> </a:t>
            </a:r>
            <a:r>
              <a:rPr lang="en-US" sz="2000" b="1" dirty="0" err="1">
                <a:solidFill>
                  <a:schemeClr val="bg1"/>
                </a:solidFill>
                <a:latin typeface="Sansation Light"/>
                <a:cs typeface="+mn-cs"/>
              </a:rPr>
              <a:t>pejabat</a:t>
            </a:r>
            <a:r>
              <a:rPr lang="en-US" sz="2000" b="1" dirty="0">
                <a:solidFill>
                  <a:schemeClr val="bg1"/>
                </a:solidFill>
                <a:latin typeface="Sansation Light"/>
                <a:cs typeface="+mn-cs"/>
              </a:rPr>
              <a:t> </a:t>
            </a:r>
            <a:r>
              <a:rPr lang="en-US" sz="2000" b="1" dirty="0" err="1" smtClean="0">
                <a:solidFill>
                  <a:schemeClr val="bg1"/>
                </a:solidFill>
                <a:latin typeface="Sansation Light"/>
                <a:cs typeface="+mn-cs"/>
              </a:rPr>
              <a:t>penilai</a:t>
            </a:r>
            <a:r>
              <a:rPr lang="id-ID" sz="2000" b="1" dirty="0" smtClean="0">
                <a:solidFill>
                  <a:schemeClr val="bg1"/>
                </a:solidFill>
                <a:latin typeface="Sansation Light"/>
                <a:cs typeface="+mn-cs"/>
              </a:rPr>
              <a:t>.</a:t>
            </a:r>
            <a:endParaRPr lang="id-ID" sz="2000" b="1" dirty="0">
              <a:solidFill>
                <a:schemeClr val="bg1"/>
              </a:solidFill>
              <a:latin typeface="Sansation Light"/>
              <a:cs typeface="+mn-cs"/>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1682" name="TextBox 6"/>
          <p:cNvSpPr txBox="1">
            <a:spLocks noChangeArrowheads="1"/>
          </p:cNvSpPr>
          <p:nvPr/>
        </p:nvSpPr>
        <p:spPr bwMode="auto">
          <a:xfrm>
            <a:off x="1196975" y="684213"/>
            <a:ext cx="7424738" cy="1322387"/>
          </a:xfrm>
          <a:prstGeom prst="rect">
            <a:avLst/>
          </a:prstGeom>
          <a:noFill/>
          <a:ln w="9525">
            <a:noFill/>
            <a:miter lim="800000"/>
            <a:headEnd/>
            <a:tailEnd/>
          </a:ln>
        </p:spPr>
        <p:txBody>
          <a:bodyPr>
            <a:spAutoFit/>
          </a:bodyPr>
          <a:lstStyle/>
          <a:p>
            <a:pPr marL="57150" lvl="1">
              <a:spcBef>
                <a:spcPct val="30000"/>
              </a:spcBef>
            </a:pPr>
            <a:r>
              <a:rPr lang="en-US" sz="4000" b="1">
                <a:solidFill>
                  <a:srgbClr val="FFC000"/>
                </a:solidFill>
                <a:latin typeface="Sansation Light"/>
              </a:rPr>
              <a:t>Tata Cara Penilaian Prestasi Kerja PNS</a:t>
            </a:r>
          </a:p>
        </p:txBody>
      </p:sp>
      <p:sp>
        <p:nvSpPr>
          <p:cNvPr id="71683" name="Text Box 2"/>
          <p:cNvSpPr txBox="1">
            <a:spLocks noChangeArrowheads="1"/>
          </p:cNvSpPr>
          <p:nvPr/>
        </p:nvSpPr>
        <p:spPr bwMode="auto">
          <a:xfrm>
            <a:off x="685800" y="2166938"/>
            <a:ext cx="7543800" cy="3354387"/>
          </a:xfrm>
          <a:prstGeom prst="rect">
            <a:avLst/>
          </a:prstGeom>
          <a:noFill/>
          <a:ln w="9525">
            <a:noFill/>
            <a:miter lim="800000"/>
            <a:headEnd/>
            <a:tailEnd/>
          </a:ln>
        </p:spPr>
        <p:txBody>
          <a:bodyPr>
            <a:spAutoFit/>
          </a:bodyPr>
          <a:lstStyle/>
          <a:p>
            <a:pPr marL="457200" indent="-457200" algn="just">
              <a:lnSpc>
                <a:spcPct val="120000"/>
              </a:lnSpc>
              <a:spcBef>
                <a:spcPts val="1200"/>
              </a:spcBef>
              <a:buFont typeface="Calibri" pitchFamily="34" charset="0"/>
              <a:buAutoNum type="arabicPeriod"/>
            </a:pPr>
            <a:r>
              <a:rPr lang="id-ID" sz="2000" b="1">
                <a:solidFill>
                  <a:schemeClr val="bg1"/>
                </a:solidFill>
                <a:latin typeface="Sansation Light"/>
              </a:rPr>
              <a:t>Penilaian SKP dilakukan dengan cara </a:t>
            </a:r>
            <a:r>
              <a:rPr lang="id-ID" sz="2000" b="1" i="1">
                <a:solidFill>
                  <a:schemeClr val="bg1"/>
                </a:solidFill>
                <a:latin typeface="Sansation Light"/>
              </a:rPr>
              <a:t>membandingkan </a:t>
            </a:r>
            <a:r>
              <a:rPr lang="id-ID" sz="2000" b="1">
                <a:solidFill>
                  <a:schemeClr val="bg1"/>
                </a:solidFill>
                <a:latin typeface="Sansation Light"/>
              </a:rPr>
              <a:t>antara</a:t>
            </a:r>
            <a:r>
              <a:rPr lang="id-ID" sz="2000" b="1" i="1">
                <a:solidFill>
                  <a:schemeClr val="bg1"/>
                </a:solidFill>
                <a:latin typeface="Sansation Light"/>
              </a:rPr>
              <a:t> realisasi kerja </a:t>
            </a:r>
            <a:r>
              <a:rPr lang="id-ID" sz="2000" b="1">
                <a:solidFill>
                  <a:schemeClr val="bg1"/>
                </a:solidFill>
                <a:latin typeface="Sansation Light"/>
              </a:rPr>
              <a:t>dengan</a:t>
            </a:r>
            <a:r>
              <a:rPr lang="id-ID" sz="2000" b="1" i="1">
                <a:solidFill>
                  <a:schemeClr val="bg1"/>
                </a:solidFill>
                <a:latin typeface="Sansation Light"/>
              </a:rPr>
              <a:t> target</a:t>
            </a:r>
            <a:r>
              <a:rPr lang="id-ID" sz="2000" b="1">
                <a:solidFill>
                  <a:schemeClr val="bg1"/>
                </a:solidFill>
                <a:latin typeface="Sansation Light"/>
              </a:rPr>
              <a:t> dari aspek kuantitas, kualitas, waktu dan/atau biaya, </a:t>
            </a:r>
            <a:r>
              <a:rPr lang="id-ID" sz="2000" b="1" i="1">
                <a:solidFill>
                  <a:schemeClr val="bg1"/>
                </a:solidFill>
                <a:latin typeface="Sansation Light"/>
              </a:rPr>
              <a:t>dikalikan</a:t>
            </a:r>
            <a:r>
              <a:rPr lang="id-ID" sz="2000" b="1">
                <a:solidFill>
                  <a:schemeClr val="bg1"/>
                </a:solidFill>
                <a:latin typeface="Sansation Light"/>
              </a:rPr>
              <a:t> </a:t>
            </a:r>
            <a:r>
              <a:rPr lang="en-US" sz="2000" b="1">
                <a:solidFill>
                  <a:schemeClr val="bg1"/>
                </a:solidFill>
                <a:latin typeface="Sansation Light"/>
              </a:rPr>
              <a:t>100</a:t>
            </a:r>
            <a:endParaRPr lang="id-ID" sz="2000" b="1">
              <a:solidFill>
                <a:schemeClr val="bg1"/>
              </a:solidFill>
              <a:latin typeface="Sansation Light"/>
            </a:endParaRPr>
          </a:p>
          <a:p>
            <a:pPr marL="457200" indent="-457200" algn="just">
              <a:lnSpc>
                <a:spcPct val="120000"/>
              </a:lnSpc>
              <a:spcBef>
                <a:spcPts val="1200"/>
              </a:spcBef>
              <a:buFont typeface="Calibri" pitchFamily="34" charset="0"/>
              <a:buAutoNum type="arabicPeriod"/>
            </a:pPr>
            <a:r>
              <a:rPr lang="id-ID" sz="2000" b="1">
                <a:solidFill>
                  <a:schemeClr val="bg1"/>
                </a:solidFill>
                <a:latin typeface="Sansation Light"/>
              </a:rPr>
              <a:t>Penilaian perilaku kerja dilakukan dengan cara </a:t>
            </a:r>
            <a:r>
              <a:rPr lang="id-ID" sz="2000" b="1" i="1">
                <a:solidFill>
                  <a:schemeClr val="bg1"/>
                </a:solidFill>
                <a:latin typeface="Sansation Light"/>
              </a:rPr>
              <a:t>pengamatan</a:t>
            </a:r>
            <a:r>
              <a:rPr lang="id-ID" sz="2000" b="1">
                <a:solidFill>
                  <a:schemeClr val="bg1"/>
                </a:solidFill>
                <a:latin typeface="Sansation Light"/>
              </a:rPr>
              <a:t> sesuai dengan kriteria yang telah ditetapkan</a:t>
            </a:r>
          </a:p>
          <a:p>
            <a:pPr marL="457200" indent="-457200" algn="just">
              <a:lnSpc>
                <a:spcPct val="120000"/>
              </a:lnSpc>
              <a:spcBef>
                <a:spcPts val="1200"/>
              </a:spcBef>
              <a:buFont typeface="Calibri" pitchFamily="34" charset="0"/>
              <a:buAutoNum type="arabicPeriod"/>
            </a:pPr>
            <a:r>
              <a:rPr lang="id-ID" sz="2000" b="1">
                <a:solidFill>
                  <a:schemeClr val="bg1"/>
                </a:solidFill>
                <a:latin typeface="Sansation Light"/>
              </a:rPr>
              <a:t>Penilaian prestasi kerja dilakukan dengan cara </a:t>
            </a:r>
            <a:r>
              <a:rPr lang="id-ID" sz="2000" b="1" i="1">
                <a:solidFill>
                  <a:schemeClr val="bg1"/>
                </a:solidFill>
                <a:latin typeface="Sansation Light"/>
              </a:rPr>
              <a:t>menggabungkan</a:t>
            </a:r>
            <a:r>
              <a:rPr lang="id-ID" sz="2000" b="1">
                <a:solidFill>
                  <a:schemeClr val="bg1"/>
                </a:solidFill>
                <a:latin typeface="Sansation Light"/>
              </a:rPr>
              <a:t> Penilaian SKP dengan Penilaian Perilaku Kerja</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FD16D98-9047-45E7-89FE-824DD78D9BEB}" type="slidenum">
              <a:rPr lang="en-US"/>
              <a:pPr>
                <a:defRPr/>
              </a:pPr>
              <a:t>67</a:t>
            </a:fld>
            <a:endParaRPr lang="en-US"/>
          </a:p>
        </p:txBody>
      </p:sp>
      <p:sp>
        <p:nvSpPr>
          <p:cNvPr id="4" name="Text Box 2"/>
          <p:cNvSpPr txBox="1">
            <a:spLocks noChangeArrowheads="1"/>
          </p:cNvSpPr>
          <p:nvPr/>
        </p:nvSpPr>
        <p:spPr bwMode="auto">
          <a:xfrm>
            <a:off x="552450" y="857250"/>
            <a:ext cx="7905750" cy="5508625"/>
          </a:xfrm>
          <a:prstGeom prst="rect">
            <a:avLst/>
          </a:prstGeom>
          <a:noFill/>
          <a:ln w="9525">
            <a:noFill/>
            <a:miter lim="800000"/>
            <a:headEnd/>
            <a:tailEnd/>
          </a:ln>
        </p:spPr>
        <p:txBody>
          <a:bodyPr>
            <a:spAutoFit/>
          </a:bodyPr>
          <a:lstStyle/>
          <a:p>
            <a:pPr marL="727075" indent="-457200" algn="just" fontAlgn="auto">
              <a:lnSpc>
                <a:spcPct val="120000"/>
              </a:lnSpc>
              <a:spcBef>
                <a:spcPts val="600"/>
              </a:spcBef>
              <a:spcAft>
                <a:spcPts val="0"/>
              </a:spcAft>
              <a:tabLst>
                <a:tab pos="446088" algn="l"/>
              </a:tabLst>
              <a:defRPr/>
            </a:pPr>
            <a:r>
              <a:rPr lang="en-US" sz="1900" b="1" dirty="0">
                <a:solidFill>
                  <a:schemeClr val="bg1"/>
                </a:solidFill>
                <a:latin typeface="+mn-lt"/>
                <a:cs typeface="+mn-cs"/>
              </a:rPr>
              <a:t>4.	</a:t>
            </a:r>
            <a:r>
              <a:rPr lang="id-ID" sz="2000" b="1" dirty="0">
                <a:solidFill>
                  <a:schemeClr val="bg1"/>
                </a:solidFill>
                <a:latin typeface="Sansation Light"/>
                <a:cs typeface="+mn-cs"/>
              </a:rPr>
              <a:t>Nilai prestasi kerja PNS dinyatakan dengan </a:t>
            </a:r>
            <a:r>
              <a:rPr lang="id-ID" sz="2000" b="1" i="1" dirty="0">
                <a:solidFill>
                  <a:schemeClr val="bg1"/>
                </a:solidFill>
                <a:latin typeface="Sansation Light"/>
                <a:cs typeface="+mn-cs"/>
              </a:rPr>
              <a:t>angka </a:t>
            </a:r>
            <a:r>
              <a:rPr lang="id-ID" sz="2000" b="1" dirty="0">
                <a:solidFill>
                  <a:schemeClr val="bg1"/>
                </a:solidFill>
                <a:latin typeface="Sansation Light"/>
                <a:cs typeface="+mn-cs"/>
              </a:rPr>
              <a:t>dan</a:t>
            </a:r>
            <a:r>
              <a:rPr lang="id-ID" sz="2000" b="1" i="1" dirty="0">
                <a:solidFill>
                  <a:schemeClr val="bg1"/>
                </a:solidFill>
                <a:latin typeface="Sansation Light"/>
                <a:cs typeface="+mn-cs"/>
              </a:rPr>
              <a:t> sebutan.</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91  keatas</a:t>
            </a:r>
            <a:r>
              <a:rPr lang="en-AU" sz="2000" b="1" dirty="0">
                <a:solidFill>
                  <a:schemeClr val="bg1"/>
                </a:solidFill>
                <a:latin typeface="Sansation Light"/>
                <a:cs typeface="+mn-cs"/>
              </a:rPr>
              <a:t>     </a:t>
            </a:r>
            <a:r>
              <a:rPr lang="id-ID" sz="2000" b="1" dirty="0">
                <a:solidFill>
                  <a:schemeClr val="bg1"/>
                </a:solidFill>
                <a:latin typeface="Sansation Light"/>
                <a:cs typeface="+mn-cs"/>
              </a:rPr>
              <a:t>: sangat baik</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76 – 90	</a:t>
            </a:r>
            <a:r>
              <a:rPr lang="en-AU" sz="2000" b="1" dirty="0">
                <a:solidFill>
                  <a:schemeClr val="bg1"/>
                </a:solidFill>
                <a:latin typeface="Sansation Light"/>
                <a:cs typeface="+mn-cs"/>
              </a:rPr>
              <a:t>       </a:t>
            </a:r>
            <a:r>
              <a:rPr lang="id-ID" sz="2000" b="1" dirty="0">
                <a:solidFill>
                  <a:schemeClr val="bg1"/>
                </a:solidFill>
                <a:latin typeface="Sansation Light"/>
                <a:cs typeface="+mn-cs"/>
              </a:rPr>
              <a:t>: baik</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61 – 75	</a:t>
            </a:r>
            <a:r>
              <a:rPr lang="en-US" sz="2000" b="1" dirty="0">
                <a:solidFill>
                  <a:schemeClr val="bg1"/>
                </a:solidFill>
                <a:latin typeface="Sansation Light"/>
                <a:cs typeface="+mn-cs"/>
              </a:rPr>
              <a:t>  </a:t>
            </a:r>
            <a:r>
              <a:rPr lang="en-AU" sz="2000" b="1" dirty="0">
                <a:solidFill>
                  <a:schemeClr val="bg1"/>
                </a:solidFill>
                <a:latin typeface="Sansation Light"/>
                <a:cs typeface="+mn-cs"/>
              </a:rPr>
              <a:t>     </a:t>
            </a:r>
            <a:r>
              <a:rPr lang="id-ID" sz="2000" b="1" dirty="0">
                <a:solidFill>
                  <a:schemeClr val="bg1"/>
                </a:solidFill>
                <a:latin typeface="Sansation Light"/>
                <a:cs typeface="+mn-cs"/>
              </a:rPr>
              <a:t>: cukup</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51 – 60	</a:t>
            </a:r>
            <a:r>
              <a:rPr lang="en-AU" sz="2000" b="1" dirty="0">
                <a:solidFill>
                  <a:schemeClr val="bg1"/>
                </a:solidFill>
                <a:latin typeface="Sansation Light"/>
                <a:cs typeface="+mn-cs"/>
              </a:rPr>
              <a:t>       </a:t>
            </a:r>
            <a:r>
              <a:rPr lang="id-ID" sz="2000" b="1" dirty="0">
                <a:solidFill>
                  <a:schemeClr val="bg1"/>
                </a:solidFill>
                <a:latin typeface="Sansation Light"/>
                <a:cs typeface="+mn-cs"/>
              </a:rPr>
              <a:t>: kurang</a:t>
            </a:r>
          </a:p>
          <a:p>
            <a:pPr marL="1717675" lvl="2" indent="-457200" algn="just" fontAlgn="auto">
              <a:lnSpc>
                <a:spcPct val="120000"/>
              </a:lnSpc>
              <a:spcBef>
                <a:spcPts val="600"/>
              </a:spcBef>
              <a:spcAft>
                <a:spcPts val="0"/>
              </a:spcAft>
              <a:buFont typeface="+mj-lt"/>
              <a:buAutoNum type="arabicParenR"/>
              <a:tabLst>
                <a:tab pos="446088" algn="l"/>
              </a:tabLst>
              <a:defRPr/>
            </a:pPr>
            <a:r>
              <a:rPr lang="id-ID" sz="2000" b="1" dirty="0">
                <a:solidFill>
                  <a:schemeClr val="bg1"/>
                </a:solidFill>
                <a:latin typeface="Sansation Light"/>
                <a:cs typeface="+mn-cs"/>
              </a:rPr>
              <a:t>50 kebawah</a:t>
            </a:r>
            <a:r>
              <a:rPr lang="en-AU" sz="2000" b="1" dirty="0">
                <a:solidFill>
                  <a:schemeClr val="bg1"/>
                </a:solidFill>
                <a:latin typeface="Sansation Light"/>
                <a:cs typeface="+mn-cs"/>
              </a:rPr>
              <a:t> </a:t>
            </a:r>
            <a:r>
              <a:rPr lang="id-ID" sz="2000" b="1" dirty="0">
                <a:solidFill>
                  <a:schemeClr val="bg1"/>
                </a:solidFill>
                <a:latin typeface="Sansation Light"/>
                <a:cs typeface="+mn-cs"/>
              </a:rPr>
              <a:t>: buruk</a:t>
            </a:r>
          </a:p>
          <a:p>
            <a:pPr marL="695325" indent="-425450" algn="just" fontAlgn="auto">
              <a:lnSpc>
                <a:spcPct val="120000"/>
              </a:lnSpc>
              <a:spcBef>
                <a:spcPts val="600"/>
              </a:spcBef>
              <a:spcAft>
                <a:spcPts val="0"/>
              </a:spcAft>
              <a:tabLst>
                <a:tab pos="446088" algn="l"/>
              </a:tabLst>
              <a:defRPr/>
            </a:pPr>
            <a:r>
              <a:rPr lang="en-US" sz="2000" b="1" dirty="0">
                <a:solidFill>
                  <a:schemeClr val="bg1"/>
                </a:solidFill>
                <a:latin typeface="Sansation Light"/>
                <a:cs typeface="+mn-cs"/>
              </a:rPr>
              <a:t>5.	</a:t>
            </a:r>
            <a:r>
              <a:rPr lang="id-ID" sz="2000" b="1" dirty="0">
                <a:solidFill>
                  <a:schemeClr val="bg1"/>
                </a:solidFill>
                <a:latin typeface="Sansation Light"/>
                <a:cs typeface="+mn-cs"/>
              </a:rPr>
              <a:t>Penilaian </a:t>
            </a:r>
            <a:r>
              <a:rPr lang="en-US" sz="2000" b="1" dirty="0" err="1">
                <a:solidFill>
                  <a:schemeClr val="bg1"/>
                </a:solidFill>
                <a:latin typeface="Sansation Light"/>
                <a:cs typeface="+mn-cs"/>
              </a:rPr>
              <a:t>prestasi</a:t>
            </a:r>
            <a:r>
              <a:rPr lang="en-US" sz="2000" b="1" dirty="0">
                <a:solidFill>
                  <a:schemeClr val="bg1"/>
                </a:solidFill>
                <a:latin typeface="Sansation Light"/>
                <a:cs typeface="+mn-cs"/>
              </a:rPr>
              <a:t> </a:t>
            </a:r>
            <a:r>
              <a:rPr lang="en-US" sz="2000" b="1" dirty="0" err="1">
                <a:solidFill>
                  <a:schemeClr val="bg1"/>
                </a:solidFill>
                <a:latin typeface="Sansation Light"/>
                <a:cs typeface="+mn-cs"/>
              </a:rPr>
              <a:t>kerja</a:t>
            </a:r>
            <a:r>
              <a:rPr lang="en-US" sz="2000" b="1" dirty="0">
                <a:solidFill>
                  <a:schemeClr val="bg1"/>
                </a:solidFill>
                <a:latin typeface="Sansation Light"/>
                <a:cs typeface="+mn-cs"/>
              </a:rPr>
              <a:t> PNS </a:t>
            </a:r>
            <a:r>
              <a:rPr lang="en-US" sz="2000" b="1" dirty="0" err="1">
                <a:solidFill>
                  <a:schemeClr val="bg1"/>
                </a:solidFill>
                <a:latin typeface="Sansation Light"/>
                <a:cs typeface="+mn-cs"/>
              </a:rPr>
              <a:t>dilaksanakan</a:t>
            </a:r>
            <a:r>
              <a:rPr lang="en-US" sz="2000" b="1" dirty="0">
                <a:solidFill>
                  <a:schemeClr val="bg1"/>
                </a:solidFill>
                <a:latin typeface="Sansation Light"/>
                <a:cs typeface="+mn-cs"/>
              </a:rPr>
              <a:t> </a:t>
            </a:r>
            <a:r>
              <a:rPr lang="en-US" sz="2000" b="1" dirty="0" err="1">
                <a:solidFill>
                  <a:schemeClr val="bg1"/>
                </a:solidFill>
                <a:latin typeface="Sansation Light"/>
                <a:cs typeface="+mn-cs"/>
              </a:rPr>
              <a:t>Pejabat</a:t>
            </a:r>
            <a:r>
              <a:rPr lang="en-US" sz="2000" b="1" dirty="0">
                <a:solidFill>
                  <a:schemeClr val="bg1"/>
                </a:solidFill>
                <a:latin typeface="Sansation Light"/>
                <a:cs typeface="+mn-cs"/>
              </a:rPr>
              <a:t> </a:t>
            </a:r>
            <a:r>
              <a:rPr lang="en-US" sz="2000" b="1" dirty="0" err="1">
                <a:solidFill>
                  <a:schemeClr val="bg1"/>
                </a:solidFill>
                <a:latin typeface="Sansation Light"/>
                <a:cs typeface="+mn-cs"/>
              </a:rPr>
              <a:t>Penilai</a:t>
            </a:r>
            <a:r>
              <a:rPr lang="en-US" sz="2000" b="1" dirty="0">
                <a:solidFill>
                  <a:schemeClr val="bg1"/>
                </a:solidFill>
                <a:latin typeface="Sansation Light"/>
                <a:cs typeface="+mn-cs"/>
              </a:rPr>
              <a:t> </a:t>
            </a:r>
            <a:r>
              <a:rPr lang="en-US" sz="2000" b="1" dirty="0" err="1">
                <a:solidFill>
                  <a:schemeClr val="bg1"/>
                </a:solidFill>
                <a:latin typeface="Sansation Light"/>
                <a:cs typeface="+mn-cs"/>
              </a:rPr>
              <a:t>sekali</a:t>
            </a:r>
            <a:r>
              <a:rPr lang="en-US" sz="2000" b="1" dirty="0">
                <a:solidFill>
                  <a:schemeClr val="bg1"/>
                </a:solidFill>
                <a:latin typeface="Sansation Light"/>
                <a:cs typeface="+mn-cs"/>
              </a:rPr>
              <a:t> </a:t>
            </a:r>
            <a:r>
              <a:rPr lang="en-US" sz="2000" b="1" dirty="0" err="1">
                <a:solidFill>
                  <a:schemeClr val="bg1"/>
                </a:solidFill>
                <a:latin typeface="Sansation Light"/>
                <a:cs typeface="+mn-cs"/>
              </a:rPr>
              <a:t>dalam</a:t>
            </a:r>
            <a:r>
              <a:rPr lang="en-US" sz="2000" b="1" dirty="0">
                <a:solidFill>
                  <a:schemeClr val="bg1"/>
                </a:solidFill>
                <a:latin typeface="Sansation Light"/>
                <a:cs typeface="+mn-cs"/>
              </a:rPr>
              <a:t> 1 </a:t>
            </a:r>
            <a:r>
              <a:rPr lang="en-US" sz="2000" b="1" dirty="0" err="1">
                <a:solidFill>
                  <a:schemeClr val="bg1"/>
                </a:solidFill>
                <a:latin typeface="Sansation Light"/>
                <a:cs typeface="+mn-cs"/>
              </a:rPr>
              <a:t>tahun</a:t>
            </a:r>
            <a:r>
              <a:rPr lang="en-US" sz="2000" b="1" dirty="0">
                <a:solidFill>
                  <a:schemeClr val="bg1"/>
                </a:solidFill>
                <a:latin typeface="Sansation Light"/>
                <a:cs typeface="+mn-cs"/>
              </a:rPr>
              <a:t> (</a:t>
            </a:r>
            <a:r>
              <a:rPr lang="en-US" sz="2000" b="1" dirty="0" err="1">
                <a:solidFill>
                  <a:schemeClr val="bg1"/>
                </a:solidFill>
                <a:latin typeface="Sansation Light"/>
                <a:cs typeface="+mn-cs"/>
              </a:rPr>
              <a:t>akhir</a:t>
            </a:r>
            <a:r>
              <a:rPr lang="en-US" sz="2000" b="1" dirty="0">
                <a:solidFill>
                  <a:schemeClr val="bg1"/>
                </a:solidFill>
                <a:latin typeface="Sansation Light"/>
                <a:cs typeface="+mn-cs"/>
              </a:rPr>
              <a:t> </a:t>
            </a:r>
            <a:r>
              <a:rPr lang="en-US" sz="2000" b="1" dirty="0" err="1">
                <a:solidFill>
                  <a:schemeClr val="bg1"/>
                </a:solidFill>
                <a:latin typeface="Sansation Light"/>
                <a:cs typeface="+mn-cs"/>
              </a:rPr>
              <a:t>desember</a:t>
            </a:r>
            <a:r>
              <a:rPr lang="en-US" sz="2000" b="1" dirty="0">
                <a:solidFill>
                  <a:schemeClr val="bg1"/>
                </a:solidFill>
                <a:latin typeface="Sansation Light"/>
                <a:cs typeface="+mn-cs"/>
              </a:rPr>
              <a:t>/</a:t>
            </a:r>
            <a:r>
              <a:rPr lang="en-US" sz="2000" b="1" dirty="0" err="1">
                <a:solidFill>
                  <a:schemeClr val="bg1"/>
                </a:solidFill>
                <a:latin typeface="Sansation Light"/>
                <a:cs typeface="+mn-cs"/>
              </a:rPr>
              <a:t>akhir</a:t>
            </a:r>
            <a:r>
              <a:rPr lang="en-US" sz="2000" b="1" dirty="0">
                <a:solidFill>
                  <a:schemeClr val="bg1"/>
                </a:solidFill>
                <a:latin typeface="Sansation Light"/>
                <a:cs typeface="+mn-cs"/>
              </a:rPr>
              <a:t> </a:t>
            </a:r>
            <a:r>
              <a:rPr lang="en-US" sz="2000" b="1" dirty="0" err="1">
                <a:solidFill>
                  <a:schemeClr val="bg1"/>
                </a:solidFill>
                <a:latin typeface="Sansation Light"/>
                <a:cs typeface="+mn-cs"/>
              </a:rPr>
              <a:t>januari</a:t>
            </a:r>
            <a:r>
              <a:rPr lang="en-US" sz="2000" b="1" dirty="0">
                <a:solidFill>
                  <a:schemeClr val="bg1"/>
                </a:solidFill>
                <a:latin typeface="Sansation Light"/>
                <a:cs typeface="+mn-cs"/>
              </a:rPr>
              <a:t>)</a:t>
            </a:r>
            <a:endParaRPr lang="id-ID" sz="2000" b="1" dirty="0">
              <a:solidFill>
                <a:schemeClr val="bg1"/>
              </a:solidFill>
              <a:latin typeface="Sansation Light"/>
              <a:cs typeface="+mn-cs"/>
            </a:endParaRPr>
          </a:p>
          <a:p>
            <a:pPr marL="695325" indent="-425450" algn="just" fontAlgn="auto">
              <a:lnSpc>
                <a:spcPct val="120000"/>
              </a:lnSpc>
              <a:spcBef>
                <a:spcPts val="600"/>
              </a:spcBef>
              <a:spcAft>
                <a:spcPts val="0"/>
              </a:spcAft>
              <a:tabLst>
                <a:tab pos="446088" algn="l"/>
              </a:tabLst>
              <a:defRPr/>
            </a:pPr>
            <a:r>
              <a:rPr lang="en-US" sz="2000" b="1" dirty="0">
                <a:solidFill>
                  <a:schemeClr val="bg1"/>
                </a:solidFill>
                <a:latin typeface="Sansation Light"/>
                <a:cs typeface="+mn-cs"/>
              </a:rPr>
              <a:t>6.	</a:t>
            </a:r>
            <a:r>
              <a:rPr lang="id-ID" sz="2000" b="1" dirty="0">
                <a:solidFill>
                  <a:schemeClr val="bg1"/>
                </a:solidFill>
                <a:latin typeface="Sansation Light"/>
                <a:cs typeface="+mn-cs"/>
              </a:rPr>
              <a:t>Nilai perilaku kerja dapat diberikan </a:t>
            </a:r>
            <a:r>
              <a:rPr lang="id-ID" sz="2000" b="1" i="1" dirty="0">
                <a:solidFill>
                  <a:schemeClr val="bg1"/>
                </a:solidFill>
                <a:latin typeface="Sansation Light"/>
                <a:cs typeface="+mn-cs"/>
              </a:rPr>
              <a:t>paling tinggi</a:t>
            </a:r>
            <a:r>
              <a:rPr lang="id-ID" sz="2000" b="1" dirty="0">
                <a:solidFill>
                  <a:schemeClr val="bg1"/>
                </a:solidFill>
                <a:latin typeface="Sansation Light"/>
                <a:cs typeface="+mn-cs"/>
              </a:rPr>
              <a:t> 100</a:t>
            </a:r>
          </a:p>
          <a:p>
            <a:pPr marL="695325" indent="-425450" algn="just" fontAlgn="auto">
              <a:lnSpc>
                <a:spcPct val="120000"/>
              </a:lnSpc>
              <a:spcBef>
                <a:spcPts val="600"/>
              </a:spcBef>
              <a:spcAft>
                <a:spcPts val="0"/>
              </a:spcAft>
              <a:tabLst>
                <a:tab pos="446088" algn="l"/>
              </a:tabLst>
              <a:defRPr/>
            </a:pPr>
            <a:r>
              <a:rPr lang="en-US" sz="2000" b="1" dirty="0">
                <a:solidFill>
                  <a:schemeClr val="bg1"/>
                </a:solidFill>
                <a:latin typeface="Sansation Light"/>
                <a:cs typeface="+mn-cs"/>
              </a:rPr>
              <a:t>7.	</a:t>
            </a:r>
            <a:r>
              <a:rPr lang="id-ID" sz="2000" b="1" dirty="0">
                <a:solidFill>
                  <a:schemeClr val="bg1"/>
                </a:solidFill>
                <a:latin typeface="Sansation Light"/>
                <a:cs typeface="+mn-cs"/>
              </a:rPr>
              <a:t>SKP yang tidak tercapai yang </a:t>
            </a:r>
            <a:r>
              <a:rPr lang="id-ID" sz="2000" b="1" i="1" dirty="0">
                <a:solidFill>
                  <a:schemeClr val="bg1"/>
                </a:solidFill>
                <a:latin typeface="Sansation Light"/>
                <a:cs typeface="+mn-cs"/>
              </a:rPr>
              <a:t>diakibatkan</a:t>
            </a:r>
            <a:r>
              <a:rPr lang="id-ID" sz="2000" b="1" dirty="0">
                <a:solidFill>
                  <a:schemeClr val="bg1"/>
                </a:solidFill>
                <a:latin typeface="Sansation Light"/>
                <a:cs typeface="+mn-cs"/>
              </a:rPr>
              <a:t> oleh </a:t>
            </a:r>
            <a:r>
              <a:rPr lang="id-ID" sz="2000" b="1" i="1" dirty="0">
                <a:solidFill>
                  <a:schemeClr val="bg1"/>
                </a:solidFill>
                <a:latin typeface="Sansation Light"/>
                <a:cs typeface="+mn-cs"/>
              </a:rPr>
              <a:t>faktor-faktor diluar kemampuan individu</a:t>
            </a:r>
            <a:r>
              <a:rPr lang="id-ID" sz="2000" b="1" dirty="0">
                <a:solidFill>
                  <a:schemeClr val="bg1"/>
                </a:solidFill>
                <a:latin typeface="Sansation Light"/>
                <a:cs typeface="+mn-cs"/>
              </a:rPr>
              <a:t> PNS, penilaian didasarkan pada pertimbangan kondisi </a:t>
            </a:r>
            <a:r>
              <a:rPr lang="id-ID" sz="2000" b="1" i="1" dirty="0">
                <a:solidFill>
                  <a:schemeClr val="bg1"/>
                </a:solidFill>
                <a:latin typeface="Sansation Light"/>
                <a:cs typeface="+mn-cs"/>
              </a:rPr>
              <a:t>penyebabnya</a:t>
            </a:r>
            <a:endParaRPr lang="id-ID" sz="2000" b="1" dirty="0">
              <a:solidFill>
                <a:schemeClr val="bg1"/>
              </a:solidFill>
              <a:latin typeface="Sansation Light"/>
              <a:cs typeface="+mn-cs"/>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C7CC0C2-176E-45F7-A48E-89FBACDA90E3}" type="slidenum">
              <a:rPr lang="en-US"/>
              <a:pPr>
                <a:defRPr/>
              </a:pPr>
              <a:t>68</a:t>
            </a:fld>
            <a:endParaRPr lang="en-US"/>
          </a:p>
        </p:txBody>
      </p:sp>
      <p:sp>
        <p:nvSpPr>
          <p:cNvPr id="73731" name="Text Box 4"/>
          <p:cNvSpPr txBox="1">
            <a:spLocks noChangeArrowheads="1"/>
          </p:cNvSpPr>
          <p:nvPr/>
        </p:nvSpPr>
        <p:spPr bwMode="auto">
          <a:xfrm>
            <a:off x="395288" y="682625"/>
            <a:ext cx="8353425" cy="461963"/>
          </a:xfrm>
          <a:prstGeom prst="rect">
            <a:avLst/>
          </a:prstGeom>
          <a:noFill/>
          <a:ln w="9525">
            <a:noFill/>
            <a:miter lim="800000"/>
            <a:headEnd/>
            <a:tailEnd/>
          </a:ln>
        </p:spPr>
        <p:txBody>
          <a:bodyPr>
            <a:spAutoFit/>
          </a:bodyPr>
          <a:lstStyle/>
          <a:p>
            <a:pPr algn="ctr"/>
            <a:r>
              <a:rPr lang="en-US" sz="2400" b="1">
                <a:solidFill>
                  <a:srgbClr val="FFC000"/>
                </a:solidFill>
                <a:latin typeface="Sansation Light"/>
              </a:rPr>
              <a:t>PEJABAT PENILAI DAN ATASAN PENILAI </a:t>
            </a:r>
            <a:endParaRPr lang="id-ID" sz="2400" b="1">
              <a:solidFill>
                <a:srgbClr val="FFC000"/>
              </a:solidFill>
              <a:latin typeface="Sansation Light"/>
            </a:endParaRPr>
          </a:p>
        </p:txBody>
      </p:sp>
      <p:sp>
        <p:nvSpPr>
          <p:cNvPr id="34820" name="Text Box 5"/>
          <p:cNvSpPr txBox="1">
            <a:spLocks noChangeArrowheads="1"/>
          </p:cNvSpPr>
          <p:nvPr/>
        </p:nvSpPr>
        <p:spPr bwMode="auto">
          <a:xfrm>
            <a:off x="574675" y="1268413"/>
            <a:ext cx="8093075" cy="5294312"/>
          </a:xfrm>
          <a:prstGeom prst="rect">
            <a:avLst/>
          </a:prstGeom>
          <a:noFill/>
          <a:ln>
            <a:noFill/>
          </a:ln>
          <a:extLst>
            <a:ext uri="{909E8E84-426E-40DD-AFC4-6F175D3DCCD1}"/>
            <a:ext uri="{91240B29-F687-4F45-9708-019B960494DF}"/>
          </a:extLst>
        </p:spPr>
        <p:txBody>
          <a:bodyPr>
            <a:spAutoFit/>
          </a:bodyPr>
          <a:lstStyle>
            <a:lvl1pPr marL="509588" indent="-509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fontAlgn="auto" hangingPunct="1">
              <a:lnSpc>
                <a:spcPct val="120000"/>
              </a:lnSpc>
              <a:spcBef>
                <a:spcPts val="1200"/>
              </a:spcBef>
              <a:spcAft>
                <a:spcPts val="0"/>
              </a:spcAft>
              <a:buFontTx/>
              <a:buAutoNum type="arabicPeriod"/>
              <a:defRPr/>
            </a:pPr>
            <a:r>
              <a:rPr lang="id-ID" sz="2000" b="1" dirty="0" smtClean="0">
                <a:solidFill>
                  <a:schemeClr val="bg1"/>
                </a:solidFill>
                <a:latin typeface="Sansation Light"/>
                <a:cs typeface="+mn-cs"/>
              </a:rPr>
              <a:t>Pejabat </a:t>
            </a:r>
            <a:r>
              <a:rPr lang="id-ID" sz="2000" b="1" dirty="0">
                <a:solidFill>
                  <a:schemeClr val="bg1"/>
                </a:solidFill>
                <a:latin typeface="Sansation Light"/>
                <a:cs typeface="+mn-cs"/>
              </a:rPr>
              <a:t>penilai </a:t>
            </a:r>
            <a:r>
              <a:rPr lang="id-ID" sz="2000" b="1" i="1" dirty="0">
                <a:solidFill>
                  <a:schemeClr val="bg1"/>
                </a:solidFill>
                <a:latin typeface="Sansation Light"/>
                <a:cs typeface="+mn-cs"/>
              </a:rPr>
              <a:t>wajib</a:t>
            </a:r>
            <a:r>
              <a:rPr lang="id-ID" sz="2000" b="1" dirty="0">
                <a:solidFill>
                  <a:schemeClr val="bg1"/>
                </a:solidFill>
                <a:latin typeface="Sansation Light"/>
                <a:cs typeface="+mn-cs"/>
              </a:rPr>
              <a:t> melakukan penilaian prestasi kerja terhadap </a:t>
            </a:r>
            <a:r>
              <a:rPr lang="id-ID" sz="2000" b="1" i="1" dirty="0">
                <a:solidFill>
                  <a:schemeClr val="bg1"/>
                </a:solidFill>
                <a:latin typeface="Sansation Light"/>
                <a:cs typeface="+mn-cs"/>
              </a:rPr>
              <a:t>setiap</a:t>
            </a:r>
            <a:r>
              <a:rPr lang="id-ID" sz="2000" b="1" dirty="0">
                <a:solidFill>
                  <a:schemeClr val="bg1"/>
                </a:solidFill>
                <a:latin typeface="Sansation Light"/>
                <a:cs typeface="+mn-cs"/>
              </a:rPr>
              <a:t> PNS </a:t>
            </a:r>
            <a:r>
              <a:rPr lang="id-ID" sz="2000" b="1" dirty="0" smtClean="0">
                <a:solidFill>
                  <a:schemeClr val="bg1"/>
                </a:solidFill>
                <a:latin typeface="Sansation Light"/>
                <a:cs typeface="+mn-cs"/>
              </a:rPr>
              <a:t>di</a:t>
            </a:r>
            <a:r>
              <a:rPr lang="en-US" sz="2000" b="1" dirty="0" smtClean="0">
                <a:solidFill>
                  <a:schemeClr val="bg1"/>
                </a:solidFill>
                <a:latin typeface="Sansation Light"/>
                <a:cs typeface="+mn-cs"/>
              </a:rPr>
              <a:t> </a:t>
            </a:r>
            <a:r>
              <a:rPr lang="id-ID" sz="2000" b="1" dirty="0" smtClean="0">
                <a:solidFill>
                  <a:schemeClr val="bg1"/>
                </a:solidFill>
                <a:latin typeface="Sansation Light"/>
                <a:cs typeface="+mn-cs"/>
              </a:rPr>
              <a:t>lingkungannya</a:t>
            </a:r>
            <a:endParaRPr lang="en-US" sz="2000" b="1" dirty="0" smtClean="0">
              <a:solidFill>
                <a:schemeClr val="bg1"/>
              </a:solidFill>
              <a:latin typeface="Sansation Light"/>
              <a:cs typeface="+mn-cs"/>
            </a:endParaRPr>
          </a:p>
          <a:p>
            <a:pPr marL="457200" indent="-457200" algn="just" eaLnBrk="1" fontAlgn="auto" hangingPunct="1">
              <a:lnSpc>
                <a:spcPct val="120000"/>
              </a:lnSpc>
              <a:spcBef>
                <a:spcPts val="1200"/>
              </a:spcBef>
              <a:spcAft>
                <a:spcPts val="0"/>
              </a:spcAft>
              <a:buFontTx/>
              <a:buAutoNum type="arabicPeriod"/>
              <a:defRPr/>
            </a:pPr>
            <a:r>
              <a:rPr lang="en-US" sz="2000" b="1" dirty="0" err="1" smtClean="0">
                <a:solidFill>
                  <a:schemeClr val="bg1"/>
                </a:solidFill>
                <a:latin typeface="Sansation Light"/>
                <a:cs typeface="+mn-cs"/>
              </a:rPr>
              <a:t>Pejabat</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penilai</a:t>
            </a:r>
            <a:r>
              <a:rPr lang="en-US" sz="2000" b="1" dirty="0" smtClean="0">
                <a:solidFill>
                  <a:schemeClr val="bg1"/>
                </a:solidFill>
                <a:latin typeface="Sansation Light"/>
                <a:cs typeface="+mn-cs"/>
              </a:rPr>
              <a:t> yang </a:t>
            </a:r>
            <a:r>
              <a:rPr lang="en-US" sz="2000" b="1" dirty="0" err="1" smtClean="0">
                <a:solidFill>
                  <a:schemeClr val="bg1"/>
                </a:solidFill>
                <a:latin typeface="Sansation Light"/>
                <a:cs typeface="+mn-cs"/>
              </a:rPr>
              <a:t>tidak</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melakukan</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penilaian</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prestasi</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kerja</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dijatuhi</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hukuman</a:t>
            </a:r>
            <a:r>
              <a:rPr lang="en-US" sz="2000" b="1" dirty="0" smtClean="0">
                <a:solidFill>
                  <a:schemeClr val="bg1"/>
                </a:solidFill>
                <a:latin typeface="Sansation Light"/>
                <a:cs typeface="+mn-cs"/>
              </a:rPr>
              <a:t> </a:t>
            </a:r>
            <a:r>
              <a:rPr lang="en-US" sz="2000" b="1" dirty="0" err="1" smtClean="0">
                <a:solidFill>
                  <a:schemeClr val="bg1"/>
                </a:solidFill>
                <a:latin typeface="Sansation Light"/>
                <a:cs typeface="+mn-cs"/>
              </a:rPr>
              <a:t>disiplin</a:t>
            </a:r>
            <a:r>
              <a:rPr lang="en-US" sz="2000" b="1" dirty="0" smtClean="0">
                <a:solidFill>
                  <a:schemeClr val="bg1"/>
                </a:solidFill>
                <a:latin typeface="Sansation Light"/>
                <a:cs typeface="+mn-cs"/>
              </a:rPr>
              <a:t> (PP 53/2010)</a:t>
            </a:r>
            <a:endParaRPr lang="id-ID" sz="2000" b="1" dirty="0">
              <a:solidFill>
                <a:schemeClr val="bg1"/>
              </a:solidFill>
              <a:latin typeface="Sansation Light"/>
              <a:cs typeface="+mn-cs"/>
            </a:endParaRPr>
          </a:p>
          <a:p>
            <a:pPr marL="280988" indent="-280988" algn="just" eaLnBrk="1" fontAlgn="auto" hangingPunct="1">
              <a:lnSpc>
                <a:spcPct val="120000"/>
              </a:lnSpc>
              <a:spcBef>
                <a:spcPts val="1200"/>
              </a:spcBef>
              <a:spcAft>
                <a:spcPts val="0"/>
              </a:spcAft>
              <a:defRPr/>
            </a:pPr>
            <a:r>
              <a:rPr lang="en-US" sz="2000" b="1" dirty="0">
                <a:solidFill>
                  <a:schemeClr val="bg1"/>
                </a:solidFill>
                <a:latin typeface="Sansation Light"/>
                <a:cs typeface="+mn-cs"/>
              </a:rPr>
              <a:t>	</a:t>
            </a:r>
            <a:r>
              <a:rPr lang="id-ID" sz="2000" b="1" dirty="0" smtClean="0">
                <a:solidFill>
                  <a:schemeClr val="bg1"/>
                </a:solidFill>
                <a:latin typeface="Sansation Light"/>
                <a:cs typeface="+mn-cs"/>
              </a:rPr>
              <a:t>  </a:t>
            </a:r>
            <a:r>
              <a:rPr lang="en-US" sz="2000" b="1" dirty="0" smtClean="0">
                <a:solidFill>
                  <a:schemeClr val="bg1"/>
                </a:solidFill>
                <a:latin typeface="Sansation Light"/>
                <a:cs typeface="+mn-cs"/>
              </a:rPr>
              <a:t>PPK </a:t>
            </a:r>
            <a:r>
              <a:rPr lang="id-ID" sz="2000" b="1" dirty="0">
                <a:solidFill>
                  <a:schemeClr val="bg1"/>
                </a:solidFill>
                <a:latin typeface="Sansation Light"/>
                <a:cs typeface="+mn-cs"/>
              </a:rPr>
              <a:t>sebagai pejabat penilai dan/atau atasan pejabat penilai yang </a:t>
            </a:r>
            <a:r>
              <a:rPr lang="id-ID" sz="2000" b="1" i="1" dirty="0" smtClean="0">
                <a:solidFill>
                  <a:schemeClr val="bg1"/>
                </a:solidFill>
                <a:latin typeface="Sansation Light"/>
                <a:cs typeface="+mn-cs"/>
              </a:rPr>
              <a:t>tertinggi</a:t>
            </a:r>
            <a:endParaRPr lang="id-ID" sz="2000" b="1" dirty="0">
              <a:solidFill>
                <a:schemeClr val="bg1"/>
              </a:solidFill>
              <a:latin typeface="Sansation Light"/>
              <a:cs typeface="+mn-cs"/>
            </a:endParaRPr>
          </a:p>
          <a:p>
            <a:pPr marL="280988" indent="-280988" algn="just" eaLnBrk="1" fontAlgn="auto" hangingPunct="1">
              <a:lnSpc>
                <a:spcPct val="120000"/>
              </a:lnSpc>
              <a:spcBef>
                <a:spcPts val="1200"/>
              </a:spcBef>
              <a:spcAft>
                <a:spcPts val="0"/>
              </a:spcAft>
              <a:defRPr/>
            </a:pPr>
            <a:r>
              <a:rPr lang="en-US" sz="2000" b="1" dirty="0">
                <a:solidFill>
                  <a:schemeClr val="bg1"/>
                </a:solidFill>
                <a:latin typeface="Sansation Light"/>
                <a:cs typeface="+mn-cs"/>
              </a:rPr>
              <a:t>3.	</a:t>
            </a:r>
            <a:r>
              <a:rPr lang="id-ID" sz="2000" b="1" dirty="0" smtClean="0">
                <a:solidFill>
                  <a:schemeClr val="bg1"/>
                </a:solidFill>
                <a:latin typeface="Sansation Light"/>
                <a:cs typeface="+mn-cs"/>
              </a:rPr>
              <a:t> Pejabat </a:t>
            </a:r>
            <a:r>
              <a:rPr lang="id-ID" sz="2000" b="1" dirty="0">
                <a:solidFill>
                  <a:schemeClr val="bg1"/>
                </a:solidFill>
                <a:latin typeface="Sansation Light"/>
                <a:cs typeface="+mn-cs"/>
              </a:rPr>
              <a:t>penilai dalam melakukan penilaian perilaku PNS wajib </a:t>
            </a:r>
            <a:r>
              <a:rPr lang="id-ID" sz="2000" b="1" i="1" dirty="0">
                <a:solidFill>
                  <a:schemeClr val="bg1"/>
                </a:solidFill>
                <a:latin typeface="Sansation Light"/>
                <a:cs typeface="+mn-cs"/>
              </a:rPr>
              <a:t>mempertimbangkan masukan</a:t>
            </a:r>
            <a:r>
              <a:rPr lang="id-ID" sz="2000" b="1" dirty="0">
                <a:solidFill>
                  <a:schemeClr val="bg1"/>
                </a:solidFill>
                <a:latin typeface="Sansation Light"/>
                <a:cs typeface="+mn-cs"/>
              </a:rPr>
              <a:t> dari pejabat penilai lain yang </a:t>
            </a:r>
            <a:r>
              <a:rPr lang="id-ID" sz="2000" b="1" i="1" dirty="0">
                <a:solidFill>
                  <a:schemeClr val="bg1"/>
                </a:solidFill>
                <a:latin typeface="Sansation Light"/>
                <a:cs typeface="+mn-cs"/>
              </a:rPr>
              <a:t>setingkat</a:t>
            </a:r>
            <a:r>
              <a:rPr lang="id-ID" sz="2000" b="1" dirty="0">
                <a:solidFill>
                  <a:schemeClr val="bg1"/>
                </a:solidFill>
                <a:latin typeface="Sansation Light"/>
                <a:cs typeface="+mn-cs"/>
              </a:rPr>
              <a:t> </a:t>
            </a:r>
            <a:r>
              <a:rPr lang="id-ID" sz="2000" b="1" dirty="0" smtClean="0">
                <a:solidFill>
                  <a:schemeClr val="bg1"/>
                </a:solidFill>
                <a:latin typeface="Sansation Light"/>
                <a:cs typeface="+mn-cs"/>
              </a:rPr>
              <a:t>di</a:t>
            </a:r>
            <a:r>
              <a:rPr lang="en-US" sz="2000" b="1" dirty="0" smtClean="0">
                <a:solidFill>
                  <a:schemeClr val="bg1"/>
                </a:solidFill>
                <a:latin typeface="Sansation Light"/>
                <a:cs typeface="+mn-cs"/>
              </a:rPr>
              <a:t> </a:t>
            </a:r>
            <a:r>
              <a:rPr lang="id-ID" sz="2000" b="1" dirty="0" smtClean="0">
                <a:solidFill>
                  <a:schemeClr val="bg1"/>
                </a:solidFill>
                <a:latin typeface="Sansation Light"/>
                <a:cs typeface="+mn-cs"/>
              </a:rPr>
              <a:t>lingkungannya</a:t>
            </a:r>
            <a:endParaRPr lang="id-ID" sz="2000" b="1" dirty="0">
              <a:solidFill>
                <a:schemeClr val="bg1"/>
              </a:solidFill>
              <a:latin typeface="Sansation Light"/>
              <a:cs typeface="+mn-cs"/>
            </a:endParaRPr>
          </a:p>
          <a:p>
            <a:pPr marL="280988" indent="-280988" algn="just" eaLnBrk="1" fontAlgn="auto" hangingPunct="1">
              <a:lnSpc>
                <a:spcPct val="120000"/>
              </a:lnSpc>
              <a:spcBef>
                <a:spcPts val="1200"/>
              </a:spcBef>
              <a:spcAft>
                <a:spcPts val="0"/>
              </a:spcAft>
              <a:defRPr/>
            </a:pPr>
            <a:r>
              <a:rPr lang="en-US" sz="2000" b="1" dirty="0">
                <a:solidFill>
                  <a:schemeClr val="bg1"/>
                </a:solidFill>
                <a:latin typeface="Sansation Light"/>
                <a:cs typeface="+mn-cs"/>
              </a:rPr>
              <a:t>4.	</a:t>
            </a:r>
            <a:r>
              <a:rPr lang="id-ID" sz="2000" b="1" dirty="0">
                <a:solidFill>
                  <a:srgbClr val="FF0000"/>
                </a:solidFill>
                <a:latin typeface="Sansation Light"/>
                <a:cs typeface="+mn-cs"/>
              </a:rPr>
              <a:t>Penilaian dilakukan setiap akhir bulan Desember tahun ybs atau </a:t>
            </a:r>
            <a:r>
              <a:rPr lang="id-ID" sz="2000" b="1" i="1" dirty="0">
                <a:solidFill>
                  <a:srgbClr val="FF0000"/>
                </a:solidFill>
                <a:latin typeface="Sansation Light"/>
                <a:cs typeface="+mn-cs"/>
              </a:rPr>
              <a:t>paling lambat</a:t>
            </a:r>
            <a:r>
              <a:rPr lang="id-ID" sz="2000" b="1" dirty="0">
                <a:solidFill>
                  <a:srgbClr val="FF0000"/>
                </a:solidFill>
                <a:latin typeface="Sansation Light"/>
                <a:cs typeface="+mn-cs"/>
              </a:rPr>
              <a:t> akhir Januari tahun </a:t>
            </a:r>
            <a:r>
              <a:rPr lang="id-ID" sz="2000" b="1" dirty="0" smtClean="0">
                <a:solidFill>
                  <a:srgbClr val="FF0000"/>
                </a:solidFill>
                <a:latin typeface="Sansation Light"/>
                <a:cs typeface="+mn-cs"/>
              </a:rPr>
              <a:t>berikutnya</a:t>
            </a:r>
            <a:endParaRPr lang="en-AU" sz="2000" b="1" dirty="0">
              <a:solidFill>
                <a:srgbClr val="FF0000"/>
              </a:solidFill>
              <a:latin typeface="Sansation Light"/>
              <a:cs typeface="+mn-cs"/>
            </a:endParaRPr>
          </a:p>
          <a:p>
            <a:pPr marL="280988" indent="-280988" algn="just" eaLnBrk="1" fontAlgn="auto" hangingPunct="1">
              <a:lnSpc>
                <a:spcPct val="120000"/>
              </a:lnSpc>
              <a:spcBef>
                <a:spcPts val="1200"/>
              </a:spcBef>
              <a:spcAft>
                <a:spcPts val="0"/>
              </a:spcAft>
              <a:defRPr/>
            </a:pPr>
            <a:r>
              <a:rPr lang="en-US" sz="2000" b="1" dirty="0">
                <a:solidFill>
                  <a:schemeClr val="bg1"/>
                </a:solidFill>
                <a:latin typeface="Sansation Light"/>
                <a:cs typeface="+mn-cs"/>
              </a:rPr>
              <a:t>5.	</a:t>
            </a:r>
            <a:r>
              <a:rPr lang="id-ID" sz="2000" b="1" dirty="0">
                <a:solidFill>
                  <a:schemeClr val="bg1"/>
                </a:solidFill>
                <a:latin typeface="Sansation Light"/>
                <a:cs typeface="+mn-cs"/>
              </a:rPr>
              <a:t>Hasil Penilaian Prestasi Kerja </a:t>
            </a:r>
            <a:r>
              <a:rPr lang="id-ID" sz="2000" b="1" i="1" dirty="0">
                <a:solidFill>
                  <a:schemeClr val="bg1"/>
                </a:solidFill>
                <a:latin typeface="Sansation Light"/>
                <a:cs typeface="+mn-cs"/>
              </a:rPr>
              <a:t>diberikan</a:t>
            </a:r>
            <a:r>
              <a:rPr lang="id-ID" sz="2000" b="1" dirty="0">
                <a:solidFill>
                  <a:schemeClr val="bg1"/>
                </a:solidFill>
                <a:latin typeface="Sansation Light"/>
                <a:cs typeface="+mn-cs"/>
              </a:rPr>
              <a:t> kepada PNS </a:t>
            </a:r>
            <a:r>
              <a:rPr lang="id-ID" sz="2000" b="1" dirty="0" smtClean="0">
                <a:solidFill>
                  <a:schemeClr val="bg1"/>
                </a:solidFill>
                <a:latin typeface="Sansation Light"/>
                <a:cs typeface="+mn-cs"/>
              </a:rPr>
              <a:t>ybs</a:t>
            </a:r>
            <a:endParaRPr lang="id-ID" sz="2000" b="1" dirty="0">
              <a:solidFill>
                <a:schemeClr val="bg1"/>
              </a:solidFill>
              <a:latin typeface="Sansation Light"/>
              <a:cs typeface="+mn-cs"/>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9D9E166-9A18-4CFA-B7E2-D31E5B76F87C}" type="slidenum">
              <a:rPr lang="en-US"/>
              <a:pPr>
                <a:defRPr/>
              </a:pPr>
              <a:t>69</a:t>
            </a:fld>
            <a:endParaRPr lang="en-US"/>
          </a:p>
        </p:txBody>
      </p:sp>
      <p:sp>
        <p:nvSpPr>
          <p:cNvPr id="76803" name="Text Box 4"/>
          <p:cNvSpPr txBox="1">
            <a:spLocks noChangeArrowheads="1"/>
          </p:cNvSpPr>
          <p:nvPr/>
        </p:nvSpPr>
        <p:spPr bwMode="auto">
          <a:xfrm>
            <a:off x="1331913" y="908050"/>
            <a:ext cx="6423025" cy="831850"/>
          </a:xfrm>
          <a:prstGeom prst="rect">
            <a:avLst/>
          </a:prstGeom>
          <a:noFill/>
          <a:ln w="9525">
            <a:noFill/>
            <a:miter lim="800000"/>
            <a:headEnd/>
            <a:tailEnd/>
          </a:ln>
        </p:spPr>
        <p:txBody>
          <a:bodyPr>
            <a:spAutoFit/>
          </a:bodyPr>
          <a:lstStyle/>
          <a:p>
            <a:pPr algn="ctr"/>
            <a:r>
              <a:rPr lang="en-US" sz="2400" b="1">
                <a:solidFill>
                  <a:srgbClr val="FFC000"/>
                </a:solidFill>
                <a:latin typeface="Sansation Light"/>
              </a:rPr>
              <a:t>PNS YAN G DIKECUALIKAN DARI PENILAIAN PRESTASI KERJA </a:t>
            </a:r>
          </a:p>
        </p:txBody>
      </p:sp>
      <p:sp>
        <p:nvSpPr>
          <p:cNvPr id="76804" name="Text Box 5"/>
          <p:cNvSpPr txBox="1">
            <a:spLocks noChangeArrowheads="1"/>
          </p:cNvSpPr>
          <p:nvPr/>
        </p:nvSpPr>
        <p:spPr bwMode="auto">
          <a:xfrm>
            <a:off x="1219200" y="2033588"/>
            <a:ext cx="6792913" cy="5293757"/>
          </a:xfrm>
          <a:prstGeom prst="rect">
            <a:avLst/>
          </a:prstGeom>
          <a:noFill/>
          <a:ln w="9525">
            <a:noFill/>
            <a:miter lim="800000"/>
            <a:headEnd/>
            <a:tailEnd/>
          </a:ln>
        </p:spPr>
        <p:txBody>
          <a:bodyPr>
            <a:spAutoFit/>
          </a:bodyPr>
          <a:lstStyle/>
          <a:p>
            <a:pPr marL="457200" indent="-457200" algn="just">
              <a:lnSpc>
                <a:spcPct val="120000"/>
              </a:lnSpc>
              <a:spcBef>
                <a:spcPts val="1200"/>
              </a:spcBef>
              <a:buFontTx/>
              <a:buAutoNum type="arabicPeriod"/>
            </a:pPr>
            <a:r>
              <a:rPr lang="en-US" sz="2400" b="1" dirty="0">
                <a:solidFill>
                  <a:schemeClr val="bg1"/>
                </a:solidFill>
                <a:latin typeface="Sansation Light"/>
              </a:rPr>
              <a:t>PNS yang </a:t>
            </a:r>
            <a:r>
              <a:rPr lang="en-US" sz="2400" b="1" dirty="0" err="1">
                <a:solidFill>
                  <a:schemeClr val="bg1"/>
                </a:solidFill>
                <a:latin typeface="Sansation Light"/>
              </a:rPr>
              <a:t>melaksanakan</a:t>
            </a:r>
            <a:r>
              <a:rPr lang="en-US" sz="2400" b="1" dirty="0">
                <a:solidFill>
                  <a:schemeClr val="bg1"/>
                </a:solidFill>
                <a:latin typeface="Sansation Light"/>
              </a:rPr>
              <a:t> </a:t>
            </a:r>
            <a:r>
              <a:rPr lang="en-US" sz="2400" b="1" dirty="0" err="1">
                <a:solidFill>
                  <a:schemeClr val="bg1"/>
                </a:solidFill>
                <a:latin typeface="Sansation Light"/>
              </a:rPr>
              <a:t>tugas</a:t>
            </a:r>
            <a:r>
              <a:rPr lang="en-US" sz="2400" b="1" dirty="0">
                <a:solidFill>
                  <a:schemeClr val="bg1"/>
                </a:solidFill>
                <a:latin typeface="Sansation Light"/>
              </a:rPr>
              <a:t> </a:t>
            </a:r>
            <a:r>
              <a:rPr lang="en-US" sz="2400" b="1" dirty="0" err="1">
                <a:solidFill>
                  <a:schemeClr val="bg1"/>
                </a:solidFill>
                <a:latin typeface="Sansation Light"/>
              </a:rPr>
              <a:t>belajar</a:t>
            </a:r>
            <a:r>
              <a:rPr lang="en-US" sz="2400" b="1" dirty="0">
                <a:solidFill>
                  <a:schemeClr val="bg1"/>
                </a:solidFill>
                <a:latin typeface="Sansation Light"/>
              </a:rPr>
              <a:t> (</a:t>
            </a:r>
            <a:r>
              <a:rPr lang="en-US" sz="2400" b="1" dirty="0" err="1">
                <a:solidFill>
                  <a:schemeClr val="bg1"/>
                </a:solidFill>
                <a:latin typeface="Sansation Light"/>
              </a:rPr>
              <a:t>penilaian</a:t>
            </a:r>
            <a:r>
              <a:rPr lang="en-US" sz="2400" b="1" dirty="0">
                <a:solidFill>
                  <a:schemeClr val="bg1"/>
                </a:solidFill>
                <a:latin typeface="Sansation Light"/>
              </a:rPr>
              <a:t> </a:t>
            </a:r>
            <a:r>
              <a:rPr lang="en-US" sz="2400" b="1" dirty="0" err="1">
                <a:solidFill>
                  <a:schemeClr val="bg1"/>
                </a:solidFill>
                <a:latin typeface="Sansation Light"/>
              </a:rPr>
              <a:t>prestasi</a:t>
            </a:r>
            <a:r>
              <a:rPr lang="en-US" sz="2400" b="1" dirty="0">
                <a:solidFill>
                  <a:schemeClr val="bg1"/>
                </a:solidFill>
                <a:latin typeface="Sansation Light"/>
              </a:rPr>
              <a:t> </a:t>
            </a:r>
            <a:r>
              <a:rPr lang="en-US" sz="2400" b="1" dirty="0" err="1">
                <a:solidFill>
                  <a:schemeClr val="bg1"/>
                </a:solidFill>
                <a:latin typeface="Sansation Light"/>
              </a:rPr>
              <a:t>kerja</a:t>
            </a:r>
            <a:r>
              <a:rPr lang="en-US" sz="2400" b="1" dirty="0">
                <a:solidFill>
                  <a:schemeClr val="bg1"/>
                </a:solidFill>
                <a:latin typeface="Sansation Light"/>
              </a:rPr>
              <a:t> </a:t>
            </a:r>
            <a:r>
              <a:rPr lang="en-US" sz="2400" b="1" dirty="0" err="1">
                <a:solidFill>
                  <a:schemeClr val="bg1"/>
                </a:solidFill>
                <a:latin typeface="Sansation Light"/>
              </a:rPr>
              <a:t>dinilai</a:t>
            </a:r>
            <a:r>
              <a:rPr lang="en-US" sz="2400" b="1" dirty="0">
                <a:solidFill>
                  <a:schemeClr val="bg1"/>
                </a:solidFill>
                <a:latin typeface="Sansation Light"/>
              </a:rPr>
              <a:t> </a:t>
            </a:r>
            <a:r>
              <a:rPr lang="en-US" sz="2400" b="1" dirty="0" err="1">
                <a:solidFill>
                  <a:schemeClr val="bg1"/>
                </a:solidFill>
                <a:latin typeface="Sansation Light"/>
              </a:rPr>
              <a:t>dari</a:t>
            </a:r>
            <a:r>
              <a:rPr lang="en-US" sz="2400" b="1" dirty="0">
                <a:solidFill>
                  <a:schemeClr val="bg1"/>
                </a:solidFill>
                <a:latin typeface="Sansation Light"/>
              </a:rPr>
              <a:t> </a:t>
            </a:r>
            <a:r>
              <a:rPr lang="en-US" sz="2400" b="1" dirty="0" err="1">
                <a:solidFill>
                  <a:schemeClr val="bg1"/>
                </a:solidFill>
                <a:latin typeface="Sansation Light"/>
              </a:rPr>
              <a:t>prestasi</a:t>
            </a:r>
            <a:r>
              <a:rPr lang="en-US" sz="2400" b="1" dirty="0">
                <a:solidFill>
                  <a:schemeClr val="bg1"/>
                </a:solidFill>
                <a:latin typeface="Sansation Light"/>
              </a:rPr>
              <a:t> </a:t>
            </a:r>
            <a:r>
              <a:rPr lang="en-US" sz="2400" b="1" dirty="0" err="1">
                <a:solidFill>
                  <a:schemeClr val="bg1"/>
                </a:solidFill>
                <a:latin typeface="Sansation Light"/>
              </a:rPr>
              <a:t>akademik</a:t>
            </a:r>
            <a:r>
              <a:rPr lang="en-US" sz="2400" b="1" dirty="0">
                <a:solidFill>
                  <a:schemeClr val="bg1"/>
                </a:solidFill>
                <a:latin typeface="Sansation Light"/>
              </a:rPr>
              <a:t> </a:t>
            </a:r>
            <a:r>
              <a:rPr lang="en-US" sz="2400" b="1" dirty="0" err="1">
                <a:solidFill>
                  <a:schemeClr val="bg1"/>
                </a:solidFill>
                <a:latin typeface="Sansation Light"/>
              </a:rPr>
              <a:t>dan</a:t>
            </a:r>
            <a:r>
              <a:rPr lang="en-US" sz="2400" b="1" dirty="0">
                <a:solidFill>
                  <a:schemeClr val="bg1"/>
                </a:solidFill>
                <a:latin typeface="Sansation Light"/>
              </a:rPr>
              <a:t> </a:t>
            </a:r>
            <a:r>
              <a:rPr lang="en-US" sz="2400" b="1" dirty="0" err="1">
                <a:solidFill>
                  <a:schemeClr val="bg1"/>
                </a:solidFill>
                <a:latin typeface="Sansation Light"/>
              </a:rPr>
              <a:t>unsur</a:t>
            </a:r>
            <a:r>
              <a:rPr lang="en-US" sz="2400" b="1" dirty="0">
                <a:solidFill>
                  <a:schemeClr val="bg1"/>
                </a:solidFill>
                <a:latin typeface="Sansation Light"/>
              </a:rPr>
              <a:t> </a:t>
            </a:r>
            <a:r>
              <a:rPr lang="en-US" sz="2400" b="1" dirty="0" err="1">
                <a:solidFill>
                  <a:schemeClr val="bg1"/>
                </a:solidFill>
                <a:latin typeface="Sansation Light"/>
              </a:rPr>
              <a:t>perilaku</a:t>
            </a:r>
            <a:r>
              <a:rPr lang="en-US" sz="2400" b="1" dirty="0">
                <a:solidFill>
                  <a:schemeClr val="bg1"/>
                </a:solidFill>
                <a:latin typeface="Sansation Light"/>
              </a:rPr>
              <a:t> </a:t>
            </a:r>
            <a:r>
              <a:rPr lang="en-US" sz="2400" b="1" dirty="0" err="1">
                <a:solidFill>
                  <a:schemeClr val="bg1"/>
                </a:solidFill>
                <a:latin typeface="Sansation Light"/>
              </a:rPr>
              <a:t>kerja</a:t>
            </a:r>
            <a:r>
              <a:rPr lang="en-US" sz="2400" b="1" dirty="0">
                <a:solidFill>
                  <a:schemeClr val="bg1"/>
                </a:solidFill>
                <a:latin typeface="Sansation Light"/>
              </a:rPr>
              <a:t>)</a:t>
            </a:r>
          </a:p>
          <a:p>
            <a:pPr marL="457200" indent="-457200" algn="just">
              <a:lnSpc>
                <a:spcPct val="120000"/>
              </a:lnSpc>
              <a:spcBef>
                <a:spcPts val="1200"/>
              </a:spcBef>
              <a:buFontTx/>
              <a:buAutoNum type="arabicPeriod"/>
            </a:pPr>
            <a:r>
              <a:rPr lang="en-US" sz="2400" b="1" dirty="0">
                <a:solidFill>
                  <a:schemeClr val="bg1"/>
                </a:solidFill>
                <a:latin typeface="Sansation Light"/>
              </a:rPr>
              <a:t>PNS yang </a:t>
            </a:r>
            <a:r>
              <a:rPr lang="en-US" sz="2400" b="1" dirty="0" err="1">
                <a:solidFill>
                  <a:schemeClr val="bg1"/>
                </a:solidFill>
                <a:latin typeface="Sansation Light"/>
              </a:rPr>
              <a:t>diperbantukan</a:t>
            </a:r>
            <a:r>
              <a:rPr lang="en-US" sz="2400" b="1" dirty="0">
                <a:solidFill>
                  <a:schemeClr val="bg1"/>
                </a:solidFill>
                <a:latin typeface="Sansation Light"/>
              </a:rPr>
              <a:t>/</a:t>
            </a:r>
            <a:r>
              <a:rPr lang="en-US" sz="2400" b="1" dirty="0" err="1">
                <a:solidFill>
                  <a:schemeClr val="bg1"/>
                </a:solidFill>
                <a:latin typeface="Sansation Light"/>
              </a:rPr>
              <a:t>dipekerjakan</a:t>
            </a:r>
            <a:r>
              <a:rPr lang="en-US" sz="2400" b="1" dirty="0">
                <a:solidFill>
                  <a:schemeClr val="bg1"/>
                </a:solidFill>
                <a:latin typeface="Sansation Light"/>
              </a:rPr>
              <a:t> </a:t>
            </a:r>
            <a:r>
              <a:rPr lang="en-US" sz="2400" b="1" dirty="0" err="1">
                <a:solidFill>
                  <a:schemeClr val="bg1"/>
                </a:solidFill>
                <a:latin typeface="Sansation Light"/>
              </a:rPr>
              <a:t>pada</a:t>
            </a:r>
            <a:r>
              <a:rPr lang="en-US" sz="2400" b="1" dirty="0">
                <a:solidFill>
                  <a:schemeClr val="bg1"/>
                </a:solidFill>
                <a:latin typeface="Sansation Light"/>
              </a:rPr>
              <a:t> </a:t>
            </a:r>
            <a:r>
              <a:rPr lang="en-US" sz="2400" b="1" dirty="0" err="1">
                <a:solidFill>
                  <a:schemeClr val="bg1"/>
                </a:solidFill>
                <a:latin typeface="Sansation Light"/>
              </a:rPr>
              <a:t>negara</a:t>
            </a:r>
            <a:r>
              <a:rPr lang="en-US" sz="2400" b="1" dirty="0">
                <a:solidFill>
                  <a:schemeClr val="bg1"/>
                </a:solidFill>
                <a:latin typeface="Sansation Light"/>
              </a:rPr>
              <a:t> </a:t>
            </a:r>
            <a:r>
              <a:rPr lang="en-US" sz="2400" b="1" dirty="0" err="1">
                <a:solidFill>
                  <a:schemeClr val="bg1"/>
                </a:solidFill>
                <a:latin typeface="Sansation Light"/>
              </a:rPr>
              <a:t>sabahat</a:t>
            </a:r>
            <a:r>
              <a:rPr lang="en-US" sz="2400" b="1" dirty="0">
                <a:solidFill>
                  <a:schemeClr val="bg1"/>
                </a:solidFill>
                <a:latin typeface="Sansation Light"/>
              </a:rPr>
              <a:t>, </a:t>
            </a:r>
            <a:r>
              <a:rPr lang="en-US" sz="2400" b="1" dirty="0" err="1">
                <a:solidFill>
                  <a:schemeClr val="bg1"/>
                </a:solidFill>
                <a:latin typeface="Sansation Light"/>
              </a:rPr>
              <a:t>Lembaga</a:t>
            </a:r>
            <a:r>
              <a:rPr lang="en-US" sz="2400" b="1" dirty="0">
                <a:solidFill>
                  <a:schemeClr val="bg1"/>
                </a:solidFill>
                <a:latin typeface="Sansation Light"/>
              </a:rPr>
              <a:t> </a:t>
            </a:r>
            <a:r>
              <a:rPr lang="en-US" sz="2400" b="1" dirty="0" err="1">
                <a:solidFill>
                  <a:schemeClr val="bg1"/>
                </a:solidFill>
                <a:latin typeface="Sansation Light"/>
              </a:rPr>
              <a:t>internasional</a:t>
            </a:r>
            <a:r>
              <a:rPr lang="en-US" sz="2400" b="1" dirty="0">
                <a:solidFill>
                  <a:schemeClr val="bg1"/>
                </a:solidFill>
                <a:latin typeface="Sansation Light"/>
              </a:rPr>
              <a:t>, </a:t>
            </a:r>
            <a:r>
              <a:rPr lang="en-US" sz="2400" b="1" dirty="0" err="1">
                <a:solidFill>
                  <a:schemeClr val="bg1"/>
                </a:solidFill>
                <a:latin typeface="Sansation Light"/>
              </a:rPr>
              <a:t>organisasi</a:t>
            </a:r>
            <a:r>
              <a:rPr lang="en-US" sz="2400" b="1" dirty="0">
                <a:solidFill>
                  <a:schemeClr val="bg1"/>
                </a:solidFill>
                <a:latin typeface="Sansation Light"/>
              </a:rPr>
              <a:t> </a:t>
            </a:r>
            <a:r>
              <a:rPr lang="en-US" sz="2400" b="1" dirty="0" err="1">
                <a:solidFill>
                  <a:schemeClr val="bg1"/>
                </a:solidFill>
                <a:latin typeface="Sansation Light"/>
              </a:rPr>
              <a:t>profesi</a:t>
            </a:r>
            <a:r>
              <a:rPr lang="en-US" sz="2400" b="1" dirty="0">
                <a:solidFill>
                  <a:schemeClr val="bg1"/>
                </a:solidFill>
                <a:latin typeface="Sansation Light"/>
              </a:rPr>
              <a:t>, badan2 </a:t>
            </a:r>
            <a:r>
              <a:rPr lang="en-US" sz="2400" b="1" dirty="0" err="1" smtClean="0">
                <a:solidFill>
                  <a:schemeClr val="bg1"/>
                </a:solidFill>
                <a:latin typeface="Sansation Light"/>
              </a:rPr>
              <a:t>swasta</a:t>
            </a:r>
            <a:endParaRPr lang="id-ID" sz="2400" b="1" dirty="0" smtClean="0">
              <a:solidFill>
                <a:schemeClr val="bg1"/>
              </a:solidFill>
              <a:latin typeface="Sansation Light"/>
            </a:endParaRPr>
          </a:p>
          <a:p>
            <a:pPr marL="457200" indent="-457200" algn="just">
              <a:lnSpc>
                <a:spcPct val="120000"/>
              </a:lnSpc>
              <a:spcBef>
                <a:spcPts val="1200"/>
              </a:spcBef>
              <a:buFontTx/>
              <a:buAutoNum type="arabicPeriod"/>
            </a:pPr>
            <a:r>
              <a:rPr lang="id-ID" sz="2400" b="1" dirty="0" smtClean="0">
                <a:solidFill>
                  <a:schemeClr val="bg1"/>
                </a:solidFill>
                <a:latin typeface="Sansation Light"/>
              </a:rPr>
              <a:t>PNS yang cuti di luar tanggungan negara</a:t>
            </a:r>
          </a:p>
          <a:p>
            <a:pPr marL="457200" indent="-457200" algn="just">
              <a:lnSpc>
                <a:spcPct val="120000"/>
              </a:lnSpc>
              <a:spcBef>
                <a:spcPts val="1200"/>
              </a:spcBef>
              <a:buFontTx/>
              <a:buAutoNum type="arabicPeriod"/>
            </a:pPr>
            <a:r>
              <a:rPr lang="id-ID" sz="2400" b="1" dirty="0" smtClean="0">
                <a:solidFill>
                  <a:schemeClr val="bg1"/>
                </a:solidFill>
                <a:latin typeface="Sansation Light"/>
              </a:rPr>
              <a:t>PNS yang dibebaskan dari jabatannya</a:t>
            </a:r>
            <a:endParaRPr lang="en-US" sz="2400" b="1" dirty="0">
              <a:solidFill>
                <a:schemeClr val="bg1"/>
              </a:solidFill>
              <a:latin typeface="Sansation Light"/>
            </a:endParaRPr>
          </a:p>
          <a:p>
            <a:pPr marL="457200" indent="-457200" algn="just">
              <a:lnSpc>
                <a:spcPct val="120000"/>
              </a:lnSpc>
              <a:spcBef>
                <a:spcPts val="1200"/>
              </a:spcBef>
              <a:buFontTx/>
              <a:buAutoNum type="arabicPeriod"/>
            </a:pPr>
            <a:endParaRPr lang="en-US" sz="2400" b="1" dirty="0">
              <a:solidFill>
                <a:schemeClr val="bg1"/>
              </a:solidFill>
              <a:latin typeface="Sansation Light"/>
            </a:endParaRPr>
          </a:p>
          <a:p>
            <a:pPr marL="457200" indent="-457200" algn="just">
              <a:lnSpc>
                <a:spcPct val="120000"/>
              </a:lnSpc>
              <a:spcBef>
                <a:spcPts val="1200"/>
              </a:spcBef>
              <a:buFontTx/>
              <a:buAutoNum type="arabicPeriod"/>
            </a:pPr>
            <a:endParaRPr lang="id-ID" sz="2400" b="1" dirty="0">
              <a:solidFill>
                <a:schemeClr val="bg1"/>
              </a:solidFill>
              <a:latin typeface="Sansation Ligh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3352800" y="692150"/>
            <a:ext cx="2435225" cy="5386388"/>
          </a:xfrm>
          <a:prstGeom prst="rect">
            <a:avLst/>
          </a:prstGeom>
        </p:spPr>
        <p:txBody>
          <a:bodyPr wrap="none">
            <a:spAutoFit/>
          </a:bodyPr>
          <a:lstStyle/>
          <a:p>
            <a:pPr fontAlgn="auto">
              <a:spcBef>
                <a:spcPts val="0"/>
              </a:spcBef>
              <a:spcAft>
                <a:spcPts val="0"/>
              </a:spcAft>
              <a:defRPr/>
            </a:pPr>
            <a:r>
              <a:rPr lang="en-US" sz="34400" dirty="0">
                <a:solidFill>
                  <a:schemeClr val="accent5">
                    <a:lumMod val="60000"/>
                    <a:lumOff val="40000"/>
                  </a:schemeClr>
                </a:solidFill>
                <a:latin typeface="Franklin Gothic Demi" pitchFamily="34" charset="0"/>
                <a:cs typeface="Times New Roman"/>
              </a:rPr>
              <a:t>?</a:t>
            </a:r>
            <a:endParaRPr lang="en-GB" sz="34400" dirty="0">
              <a:solidFill>
                <a:schemeClr val="accent5">
                  <a:lumMod val="60000"/>
                  <a:lumOff val="40000"/>
                </a:schemeClr>
              </a:solidFill>
              <a:latin typeface="+mn-lt"/>
              <a:cs typeface="+mn-cs"/>
            </a:endParaRPr>
          </a:p>
        </p:txBody>
      </p:sp>
      <p:sp>
        <p:nvSpPr>
          <p:cNvPr id="13315" name="Title 1"/>
          <p:cNvSpPr>
            <a:spLocks noGrp="1"/>
          </p:cNvSpPr>
          <p:nvPr>
            <p:ph type="title"/>
          </p:nvPr>
        </p:nvSpPr>
        <p:spPr>
          <a:xfrm>
            <a:off x="468313" y="3249613"/>
            <a:ext cx="8229600" cy="1143000"/>
          </a:xfrm>
        </p:spPr>
        <p:txBody>
          <a:bodyPr/>
          <a:lstStyle/>
          <a:p>
            <a:pPr eaLnBrk="1" hangingPunct="1">
              <a:lnSpc>
                <a:spcPct val="115000"/>
              </a:lnSpc>
              <a:spcAft>
                <a:spcPts val="1000"/>
              </a:spcAft>
            </a:pPr>
            <a:r>
              <a:rPr lang="en-US" sz="6000" smtClean="0">
                <a:solidFill>
                  <a:schemeClr val="bg1"/>
                </a:solidFill>
                <a:latin typeface="Sansation Light"/>
              </a:rPr>
              <a:t>beberapa hal</a:t>
            </a:r>
            <a:br>
              <a:rPr lang="en-US" sz="6000" smtClean="0">
                <a:solidFill>
                  <a:schemeClr val="bg1"/>
                </a:solidFill>
                <a:latin typeface="Sansation Light"/>
              </a:rPr>
            </a:br>
            <a:r>
              <a:rPr lang="id-ID" sz="6000" smtClean="0">
                <a:solidFill>
                  <a:schemeClr val="bg1"/>
                </a:solidFill>
                <a:latin typeface="Sansation Light"/>
              </a:rPr>
              <a:t>yang perlu diperhatikan</a:t>
            </a:r>
            <a:endParaRPr lang="en-GB" sz="6000" smtClean="0">
              <a:solidFill>
                <a:schemeClr val="bg1"/>
              </a:solidFill>
              <a:latin typeface="Sansation Ligh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512F40C-8CEC-4A00-B7B9-49A49B056CCA}" type="slidenum">
              <a:rPr lang="en-US"/>
              <a:pPr>
                <a:defRPr/>
              </a:pPr>
              <a:t>70</a:t>
            </a:fld>
            <a:endParaRPr lang="en-US"/>
          </a:p>
        </p:txBody>
      </p:sp>
      <p:sp>
        <p:nvSpPr>
          <p:cNvPr id="77827" name="Text Box 4"/>
          <p:cNvSpPr txBox="1">
            <a:spLocks noChangeArrowheads="1"/>
          </p:cNvSpPr>
          <p:nvPr/>
        </p:nvSpPr>
        <p:spPr bwMode="auto">
          <a:xfrm>
            <a:off x="3187700" y="1196975"/>
            <a:ext cx="4772025" cy="830263"/>
          </a:xfrm>
          <a:prstGeom prst="rect">
            <a:avLst/>
          </a:prstGeom>
          <a:noFill/>
          <a:ln w="9525">
            <a:noFill/>
            <a:miter lim="800000"/>
            <a:headEnd/>
            <a:tailEnd/>
          </a:ln>
        </p:spPr>
        <p:txBody>
          <a:bodyPr wrap="none">
            <a:spAutoFit/>
          </a:bodyPr>
          <a:lstStyle/>
          <a:p>
            <a:r>
              <a:rPr lang="en-US" sz="4800" b="1">
                <a:solidFill>
                  <a:srgbClr val="FFC000"/>
                </a:solidFill>
                <a:latin typeface="Sansation Light"/>
              </a:rPr>
              <a:t>TINDAK LANJUT</a:t>
            </a:r>
          </a:p>
        </p:txBody>
      </p:sp>
      <p:sp>
        <p:nvSpPr>
          <p:cNvPr id="77828" name="Text Box 5"/>
          <p:cNvSpPr txBox="1">
            <a:spLocks noChangeArrowheads="1"/>
          </p:cNvSpPr>
          <p:nvPr/>
        </p:nvSpPr>
        <p:spPr bwMode="auto">
          <a:xfrm>
            <a:off x="1042988" y="2008188"/>
            <a:ext cx="7273925" cy="1852612"/>
          </a:xfrm>
          <a:prstGeom prst="rect">
            <a:avLst/>
          </a:prstGeom>
          <a:noFill/>
          <a:ln w="9525">
            <a:noFill/>
            <a:miter lim="800000"/>
            <a:headEnd/>
            <a:tailEnd/>
          </a:ln>
        </p:spPr>
        <p:txBody>
          <a:bodyPr>
            <a:spAutoFit/>
          </a:bodyPr>
          <a:lstStyle/>
          <a:p>
            <a:pPr algn="just">
              <a:lnSpc>
                <a:spcPct val="130000"/>
              </a:lnSpc>
            </a:pPr>
            <a:r>
              <a:rPr lang="id-ID" sz="2200" b="1">
                <a:solidFill>
                  <a:schemeClr val="bg1"/>
                </a:solidFill>
                <a:latin typeface="Sansation Light"/>
              </a:rPr>
              <a:t>Pejabat penilai memberikan </a:t>
            </a:r>
            <a:r>
              <a:rPr lang="id-ID" sz="2200" b="1" i="1" u="sng">
                <a:solidFill>
                  <a:schemeClr val="bg1"/>
                </a:solidFill>
                <a:latin typeface="Sansation Light"/>
              </a:rPr>
              <a:t>rekomendasi</a:t>
            </a:r>
            <a:r>
              <a:rPr lang="id-ID" sz="2200" b="1">
                <a:solidFill>
                  <a:schemeClr val="bg1"/>
                </a:solidFill>
                <a:latin typeface="Sansation Light"/>
              </a:rPr>
              <a:t> kepada </a:t>
            </a:r>
            <a:r>
              <a:rPr lang="en-US" sz="2200" b="1">
                <a:solidFill>
                  <a:schemeClr val="bg1"/>
                </a:solidFill>
                <a:latin typeface="Sansation Light"/>
              </a:rPr>
              <a:t>PPK </a:t>
            </a:r>
            <a:r>
              <a:rPr lang="id-ID" sz="2200" b="1">
                <a:solidFill>
                  <a:schemeClr val="bg1"/>
                </a:solidFill>
                <a:latin typeface="Sansation Light"/>
              </a:rPr>
              <a:t>atau pejabat yang secara fungsional bertanggung jawab di</a:t>
            </a:r>
            <a:r>
              <a:rPr lang="en-US" sz="2200" b="1">
                <a:solidFill>
                  <a:schemeClr val="bg1"/>
                </a:solidFill>
                <a:latin typeface="Sansation Light"/>
              </a:rPr>
              <a:t> </a:t>
            </a:r>
            <a:r>
              <a:rPr lang="id-ID" sz="2200" b="1">
                <a:solidFill>
                  <a:schemeClr val="bg1"/>
                </a:solidFill>
                <a:latin typeface="Sansation Light"/>
              </a:rPr>
              <a:t>bidang kepegawaian sebagai bahan </a:t>
            </a:r>
            <a:r>
              <a:rPr lang="id-ID" sz="2200" b="1" i="1">
                <a:solidFill>
                  <a:schemeClr val="bg1"/>
                </a:solidFill>
                <a:latin typeface="Sansation Light"/>
              </a:rPr>
              <a:t>pembinaan</a:t>
            </a:r>
            <a:r>
              <a:rPr lang="id-ID" sz="2200" b="1">
                <a:solidFill>
                  <a:schemeClr val="bg1"/>
                </a:solidFill>
                <a:latin typeface="Sansation Light"/>
              </a:rPr>
              <a:t> PNS yang dinilai</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026DC9D-26A8-4784-A165-D9AC123EBED1}" type="slidenum">
              <a:rPr lang="en-US"/>
              <a:pPr>
                <a:defRPr/>
              </a:pPr>
              <a:t>71</a:t>
            </a:fld>
            <a:endParaRPr lang="en-US" dirty="0"/>
          </a:p>
        </p:txBody>
      </p:sp>
      <p:sp>
        <p:nvSpPr>
          <p:cNvPr id="78851" name="Text Box 4"/>
          <p:cNvSpPr txBox="1">
            <a:spLocks noChangeArrowheads="1"/>
          </p:cNvSpPr>
          <p:nvPr/>
        </p:nvSpPr>
        <p:spPr bwMode="auto">
          <a:xfrm>
            <a:off x="1600200" y="712788"/>
            <a:ext cx="184150" cy="366712"/>
          </a:xfrm>
          <a:prstGeom prst="rect">
            <a:avLst/>
          </a:prstGeom>
          <a:noFill/>
          <a:ln w="9525">
            <a:noFill/>
            <a:miter lim="800000"/>
            <a:headEnd/>
            <a:tailEnd/>
          </a:ln>
        </p:spPr>
        <p:txBody>
          <a:bodyPr wrap="none">
            <a:spAutoFit/>
          </a:bodyPr>
          <a:lstStyle/>
          <a:p>
            <a:endParaRPr lang="en-GB"/>
          </a:p>
        </p:txBody>
      </p:sp>
      <p:sp>
        <p:nvSpPr>
          <p:cNvPr id="78852" name="Text Box 5"/>
          <p:cNvSpPr txBox="1">
            <a:spLocks noChangeArrowheads="1"/>
          </p:cNvSpPr>
          <p:nvPr/>
        </p:nvSpPr>
        <p:spPr bwMode="auto">
          <a:xfrm>
            <a:off x="1600200" y="836613"/>
            <a:ext cx="4576763" cy="830262"/>
          </a:xfrm>
          <a:prstGeom prst="rect">
            <a:avLst/>
          </a:prstGeom>
          <a:noFill/>
          <a:ln w="9525">
            <a:noFill/>
            <a:miter lim="800000"/>
            <a:headEnd/>
            <a:tailEnd/>
          </a:ln>
        </p:spPr>
        <p:txBody>
          <a:bodyPr wrap="none">
            <a:spAutoFit/>
          </a:bodyPr>
          <a:lstStyle/>
          <a:p>
            <a:pPr algn="ctr"/>
            <a:r>
              <a:rPr lang="id-ID" sz="4800" b="1">
                <a:solidFill>
                  <a:srgbClr val="FFC000"/>
                </a:solidFill>
                <a:latin typeface="Sansation Light"/>
              </a:rPr>
              <a:t>REKOMENDASI</a:t>
            </a:r>
            <a:endParaRPr lang="en-US" sz="4800" b="1">
              <a:solidFill>
                <a:srgbClr val="FFC000"/>
              </a:solidFill>
              <a:latin typeface="Sansation Light"/>
            </a:endParaRPr>
          </a:p>
        </p:txBody>
      </p:sp>
      <p:sp>
        <p:nvSpPr>
          <p:cNvPr id="78853" name="Text Box 6"/>
          <p:cNvSpPr txBox="1">
            <a:spLocks noChangeArrowheads="1"/>
          </p:cNvSpPr>
          <p:nvPr/>
        </p:nvSpPr>
        <p:spPr bwMode="auto">
          <a:xfrm>
            <a:off x="912813" y="1701800"/>
            <a:ext cx="7316787" cy="2616200"/>
          </a:xfrm>
          <a:prstGeom prst="rect">
            <a:avLst/>
          </a:prstGeom>
          <a:noFill/>
          <a:ln w="9525">
            <a:noFill/>
            <a:miter lim="800000"/>
            <a:headEnd/>
            <a:tailEnd/>
          </a:ln>
        </p:spPr>
        <p:txBody>
          <a:bodyPr>
            <a:spAutoFit/>
          </a:bodyPr>
          <a:lstStyle/>
          <a:p>
            <a:pPr marL="536575" indent="-536575" algn="just">
              <a:lnSpc>
                <a:spcPct val="120000"/>
              </a:lnSpc>
              <a:spcBef>
                <a:spcPts val="1200"/>
              </a:spcBef>
            </a:pPr>
            <a:r>
              <a:rPr lang="en-US" sz="1900" b="1">
                <a:solidFill>
                  <a:schemeClr val="bg1"/>
                </a:solidFill>
              </a:rPr>
              <a:t>1.	</a:t>
            </a:r>
            <a:r>
              <a:rPr lang="id-ID" sz="2000" b="1">
                <a:solidFill>
                  <a:schemeClr val="bg1"/>
                </a:solidFill>
                <a:latin typeface="Sansation Light"/>
              </a:rPr>
              <a:t>untuk meningkatkan kemampuan dengan mengikutsertakan diklat teknis</a:t>
            </a:r>
          </a:p>
          <a:p>
            <a:pPr marL="536575" indent="-536575" algn="just">
              <a:lnSpc>
                <a:spcPct val="120000"/>
              </a:lnSpc>
              <a:spcBef>
                <a:spcPts val="1200"/>
              </a:spcBef>
            </a:pPr>
            <a:r>
              <a:rPr lang="en-US" sz="2000" b="1">
                <a:solidFill>
                  <a:schemeClr val="bg1"/>
                </a:solidFill>
                <a:latin typeface="Sansation Light"/>
              </a:rPr>
              <a:t>2.	</a:t>
            </a:r>
            <a:r>
              <a:rPr lang="id-ID" sz="2000" b="1">
                <a:solidFill>
                  <a:schemeClr val="bg1"/>
                </a:solidFill>
                <a:latin typeface="Sansation Light"/>
              </a:rPr>
              <a:t>Untuk menambah wawasan dalam bidang pekerjaan , perlu dilakukan rotasi pegawai</a:t>
            </a:r>
          </a:p>
          <a:p>
            <a:pPr marL="536575" indent="-536575" algn="just">
              <a:lnSpc>
                <a:spcPct val="120000"/>
              </a:lnSpc>
              <a:spcBef>
                <a:spcPts val="1200"/>
              </a:spcBef>
            </a:pPr>
            <a:r>
              <a:rPr lang="en-US" sz="2000" b="1">
                <a:solidFill>
                  <a:schemeClr val="bg1"/>
                </a:solidFill>
                <a:latin typeface="Sansation Light"/>
              </a:rPr>
              <a:t>3.	</a:t>
            </a:r>
            <a:r>
              <a:rPr lang="id-ID" sz="2000" b="1">
                <a:solidFill>
                  <a:schemeClr val="bg1"/>
                </a:solidFill>
                <a:latin typeface="Sansation Light"/>
              </a:rPr>
              <a:t>Untuk kebutuhan pengembangan, perlu  peningkatan pendidikan dan pengembangan karier (promosi)</a:t>
            </a: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FF04DEC-DFF1-4E6E-A91D-37932965B757}" type="slidenum">
              <a:rPr lang="en-US"/>
              <a:pPr>
                <a:defRPr/>
              </a:pPr>
              <a:t>72</a:t>
            </a:fld>
            <a:endParaRPr lang="en-US" dirty="0"/>
          </a:p>
        </p:txBody>
      </p:sp>
      <p:sp>
        <p:nvSpPr>
          <p:cNvPr id="79875" name="Text Box 4"/>
          <p:cNvSpPr txBox="1">
            <a:spLocks noChangeArrowheads="1"/>
          </p:cNvSpPr>
          <p:nvPr/>
        </p:nvSpPr>
        <p:spPr bwMode="auto">
          <a:xfrm>
            <a:off x="1600200" y="712788"/>
            <a:ext cx="184150" cy="366712"/>
          </a:xfrm>
          <a:prstGeom prst="rect">
            <a:avLst/>
          </a:prstGeom>
          <a:noFill/>
          <a:ln w="9525">
            <a:noFill/>
            <a:miter lim="800000"/>
            <a:headEnd/>
            <a:tailEnd/>
          </a:ln>
        </p:spPr>
        <p:txBody>
          <a:bodyPr wrap="none">
            <a:spAutoFit/>
          </a:bodyPr>
          <a:lstStyle/>
          <a:p>
            <a:endParaRPr lang="en-GB"/>
          </a:p>
        </p:txBody>
      </p:sp>
      <p:sp>
        <p:nvSpPr>
          <p:cNvPr id="79876" name="Text Box 5"/>
          <p:cNvSpPr txBox="1">
            <a:spLocks noChangeArrowheads="1"/>
          </p:cNvSpPr>
          <p:nvPr/>
        </p:nvSpPr>
        <p:spPr bwMode="auto">
          <a:xfrm>
            <a:off x="1600200" y="836613"/>
            <a:ext cx="5487988" cy="830262"/>
          </a:xfrm>
          <a:prstGeom prst="rect">
            <a:avLst/>
          </a:prstGeom>
          <a:noFill/>
          <a:ln w="9525">
            <a:noFill/>
            <a:miter lim="800000"/>
            <a:headEnd/>
            <a:tailEnd/>
          </a:ln>
        </p:spPr>
        <p:txBody>
          <a:bodyPr wrap="none">
            <a:spAutoFit/>
          </a:bodyPr>
          <a:lstStyle/>
          <a:p>
            <a:pPr algn="ctr"/>
            <a:r>
              <a:rPr lang="en-US" sz="4800" b="1">
                <a:solidFill>
                  <a:srgbClr val="FFC000"/>
                </a:solidFill>
                <a:latin typeface="Sansation Light"/>
              </a:rPr>
              <a:t>KETENTUAN  LAIN</a:t>
            </a:r>
          </a:p>
        </p:txBody>
      </p:sp>
      <p:sp>
        <p:nvSpPr>
          <p:cNvPr id="79877" name="Text Box 6"/>
          <p:cNvSpPr txBox="1">
            <a:spLocks noChangeArrowheads="1"/>
          </p:cNvSpPr>
          <p:nvPr/>
        </p:nvSpPr>
        <p:spPr bwMode="auto">
          <a:xfrm>
            <a:off x="912813" y="1701800"/>
            <a:ext cx="7316787" cy="4832350"/>
          </a:xfrm>
          <a:prstGeom prst="rect">
            <a:avLst/>
          </a:prstGeom>
          <a:noFill/>
          <a:ln w="9525">
            <a:noFill/>
            <a:miter lim="800000"/>
            <a:headEnd/>
            <a:tailEnd/>
          </a:ln>
        </p:spPr>
        <p:txBody>
          <a:bodyPr>
            <a:spAutoFit/>
          </a:bodyPr>
          <a:lstStyle/>
          <a:p>
            <a:pPr marL="536575" indent="-536575" algn="just">
              <a:lnSpc>
                <a:spcPct val="120000"/>
              </a:lnSpc>
              <a:spcBef>
                <a:spcPts val="1200"/>
              </a:spcBef>
            </a:pPr>
            <a:r>
              <a:rPr lang="en-US" sz="1900" b="1">
                <a:solidFill>
                  <a:schemeClr val="bg1"/>
                </a:solidFill>
              </a:rPr>
              <a:t>1.	</a:t>
            </a:r>
            <a:r>
              <a:rPr lang="id-ID" sz="2000" b="1">
                <a:solidFill>
                  <a:schemeClr val="bg1"/>
                </a:solidFill>
                <a:latin typeface="Sansation Light"/>
              </a:rPr>
              <a:t>PNS sebagai pejabat negara, atau anggota komisi independen dan </a:t>
            </a:r>
            <a:r>
              <a:rPr lang="id-ID" sz="2000" b="1" i="1">
                <a:solidFill>
                  <a:schemeClr val="bg1"/>
                </a:solidFill>
                <a:latin typeface="Sansation Light"/>
              </a:rPr>
              <a:t>tidak diberhentikan</a:t>
            </a:r>
            <a:r>
              <a:rPr lang="id-ID" sz="2000" b="1">
                <a:solidFill>
                  <a:schemeClr val="bg1"/>
                </a:solidFill>
                <a:latin typeface="Sansation Light"/>
              </a:rPr>
              <a:t> dari jabatan organiknya, maka penilaian prestasi kerja dilakukan oleh </a:t>
            </a:r>
            <a:r>
              <a:rPr lang="id-ID" sz="2000" b="1" i="1">
                <a:solidFill>
                  <a:schemeClr val="bg1"/>
                </a:solidFill>
                <a:latin typeface="Sansation Light"/>
              </a:rPr>
              <a:t>pimpinan instansi ybs</a:t>
            </a:r>
            <a:r>
              <a:rPr lang="id-ID" sz="2000" b="1">
                <a:solidFill>
                  <a:schemeClr val="bg1"/>
                </a:solidFill>
                <a:latin typeface="Sansation Light"/>
              </a:rPr>
              <a:t> berdasarkan bahan dari instansi tempat ybs bekerja</a:t>
            </a:r>
          </a:p>
          <a:p>
            <a:pPr marL="536575" indent="-536575" algn="just">
              <a:lnSpc>
                <a:spcPct val="120000"/>
              </a:lnSpc>
              <a:spcBef>
                <a:spcPts val="1200"/>
              </a:spcBef>
            </a:pPr>
            <a:r>
              <a:rPr lang="en-US" sz="2000" b="1">
                <a:solidFill>
                  <a:schemeClr val="bg1"/>
                </a:solidFill>
                <a:latin typeface="Sansation Light"/>
              </a:rPr>
              <a:t>2.	</a:t>
            </a:r>
            <a:r>
              <a:rPr lang="id-ID" sz="2000" b="1">
                <a:solidFill>
                  <a:schemeClr val="bg1"/>
                </a:solidFill>
                <a:latin typeface="Sansation Light"/>
              </a:rPr>
              <a:t>PNS sebagai pejabat negara dan </a:t>
            </a:r>
            <a:r>
              <a:rPr lang="id-ID" sz="2000" b="1" i="1">
                <a:solidFill>
                  <a:schemeClr val="bg1"/>
                </a:solidFill>
                <a:latin typeface="Sansation Light"/>
              </a:rPr>
              <a:t>diberhentikan </a:t>
            </a:r>
            <a:r>
              <a:rPr lang="id-ID" sz="2000" b="1">
                <a:solidFill>
                  <a:schemeClr val="bg1"/>
                </a:solidFill>
                <a:latin typeface="Sansation Light"/>
              </a:rPr>
              <a:t>dari jabatan organiknya </a:t>
            </a:r>
            <a:r>
              <a:rPr lang="id-ID" sz="2000" b="1" i="1">
                <a:solidFill>
                  <a:schemeClr val="bg1"/>
                </a:solidFill>
                <a:latin typeface="Sansation Light"/>
              </a:rPr>
              <a:t>tidak dilakukan</a:t>
            </a:r>
            <a:r>
              <a:rPr lang="id-ID" sz="2000" b="1">
                <a:solidFill>
                  <a:schemeClr val="bg1"/>
                </a:solidFill>
                <a:latin typeface="Sansation Light"/>
              </a:rPr>
              <a:t> penilaian prestasi kerja</a:t>
            </a:r>
          </a:p>
          <a:p>
            <a:pPr marL="536575" indent="-536575" algn="just">
              <a:lnSpc>
                <a:spcPct val="120000"/>
              </a:lnSpc>
              <a:spcBef>
                <a:spcPts val="1200"/>
              </a:spcBef>
            </a:pPr>
            <a:r>
              <a:rPr lang="en-US" sz="2000" b="1">
                <a:solidFill>
                  <a:schemeClr val="bg1"/>
                </a:solidFill>
                <a:latin typeface="Sansation Light"/>
              </a:rPr>
              <a:t>3.	</a:t>
            </a:r>
            <a:r>
              <a:rPr lang="id-ID" sz="2000" b="1">
                <a:solidFill>
                  <a:schemeClr val="bg1"/>
                </a:solidFill>
                <a:latin typeface="Sansation Light"/>
              </a:rPr>
              <a:t>Penilaian prestasi kerja bagi PNS yang tugas belajar </a:t>
            </a:r>
            <a:r>
              <a:rPr lang="id-ID" sz="2000" b="1" i="1">
                <a:solidFill>
                  <a:schemeClr val="bg1"/>
                </a:solidFill>
                <a:latin typeface="Sansation Light"/>
              </a:rPr>
              <a:t>di</a:t>
            </a:r>
            <a:r>
              <a:rPr lang="en-AU" sz="2000" b="1" i="1">
                <a:solidFill>
                  <a:schemeClr val="bg1"/>
                </a:solidFill>
                <a:latin typeface="Sansation Light"/>
              </a:rPr>
              <a:t> </a:t>
            </a:r>
            <a:r>
              <a:rPr lang="id-ID" sz="2000" b="1" i="1">
                <a:solidFill>
                  <a:schemeClr val="bg1"/>
                </a:solidFill>
                <a:latin typeface="Sansation Light"/>
              </a:rPr>
              <a:t>dalam negeri</a:t>
            </a:r>
            <a:r>
              <a:rPr lang="id-ID" sz="2000" b="1">
                <a:solidFill>
                  <a:schemeClr val="bg1"/>
                </a:solidFill>
                <a:latin typeface="Sansation Light"/>
              </a:rPr>
              <a:t> dibuat dengan menggunakan bahan penilaian prestasi akademik yang diberikan </a:t>
            </a:r>
            <a:r>
              <a:rPr lang="id-ID" sz="2000" b="1" i="1">
                <a:solidFill>
                  <a:schemeClr val="bg1"/>
                </a:solidFill>
                <a:latin typeface="Sansation Light"/>
              </a:rPr>
              <a:t>pimpinan perguruan tinggi</a:t>
            </a:r>
            <a:r>
              <a:rPr lang="id-ID" sz="2000" b="1">
                <a:solidFill>
                  <a:schemeClr val="bg1"/>
                </a:solidFill>
                <a:latin typeface="Sansation Light"/>
              </a:rPr>
              <a:t> ybs</a:t>
            </a: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15E28B1-5741-42EF-9B58-D31A1BD3ACB7}" type="slidenum">
              <a:rPr lang="en-US"/>
              <a:pPr>
                <a:defRPr/>
              </a:pPr>
              <a:t>73</a:t>
            </a:fld>
            <a:endParaRPr lang="en-US"/>
          </a:p>
        </p:txBody>
      </p:sp>
      <p:sp>
        <p:nvSpPr>
          <p:cNvPr id="80899" name="Text Box 2"/>
          <p:cNvSpPr txBox="1">
            <a:spLocks noChangeArrowheads="1"/>
          </p:cNvSpPr>
          <p:nvPr/>
        </p:nvSpPr>
        <p:spPr bwMode="auto">
          <a:xfrm>
            <a:off x="1600200" y="712788"/>
            <a:ext cx="184150" cy="366712"/>
          </a:xfrm>
          <a:prstGeom prst="rect">
            <a:avLst/>
          </a:prstGeom>
          <a:noFill/>
          <a:ln w="9525">
            <a:noFill/>
            <a:miter lim="800000"/>
            <a:headEnd/>
            <a:tailEnd/>
          </a:ln>
        </p:spPr>
        <p:txBody>
          <a:bodyPr wrap="none">
            <a:spAutoFit/>
          </a:bodyPr>
          <a:lstStyle/>
          <a:p>
            <a:endParaRPr lang="en-GB"/>
          </a:p>
        </p:txBody>
      </p:sp>
      <p:sp>
        <p:nvSpPr>
          <p:cNvPr id="80900" name="Text Box 4"/>
          <p:cNvSpPr txBox="1">
            <a:spLocks noChangeArrowheads="1"/>
          </p:cNvSpPr>
          <p:nvPr/>
        </p:nvSpPr>
        <p:spPr bwMode="auto">
          <a:xfrm>
            <a:off x="827088" y="990600"/>
            <a:ext cx="7250112" cy="4797425"/>
          </a:xfrm>
          <a:prstGeom prst="rect">
            <a:avLst/>
          </a:prstGeom>
          <a:noFill/>
          <a:ln w="9525">
            <a:noFill/>
            <a:miter lim="800000"/>
            <a:headEnd/>
            <a:tailEnd/>
          </a:ln>
        </p:spPr>
        <p:txBody>
          <a:bodyPr>
            <a:spAutoFit/>
          </a:bodyPr>
          <a:lstStyle/>
          <a:p>
            <a:pPr marL="457200" indent="-457200" algn="just">
              <a:lnSpc>
                <a:spcPct val="120000"/>
              </a:lnSpc>
              <a:spcBef>
                <a:spcPts val="1200"/>
              </a:spcBef>
            </a:pPr>
            <a:r>
              <a:rPr lang="en-US" sz="1900" b="1">
                <a:solidFill>
                  <a:schemeClr val="bg1"/>
                </a:solidFill>
              </a:rPr>
              <a:t>4</a:t>
            </a:r>
            <a:r>
              <a:rPr lang="en-US" sz="1900" b="1">
                <a:solidFill>
                  <a:srgbClr val="660066"/>
                </a:solidFill>
              </a:rPr>
              <a:t>.	</a:t>
            </a:r>
            <a:r>
              <a:rPr lang="id-ID" sz="2000" b="1">
                <a:solidFill>
                  <a:schemeClr val="bg1"/>
                </a:solidFill>
                <a:latin typeface="Sansation Light"/>
              </a:rPr>
              <a:t>Penilaian prestasi kerja bagi PNS yang </a:t>
            </a:r>
            <a:r>
              <a:rPr lang="id-ID" sz="2000" b="1" i="1">
                <a:solidFill>
                  <a:schemeClr val="bg1"/>
                </a:solidFill>
                <a:latin typeface="Sansation Light"/>
              </a:rPr>
              <a:t>tugas belajar diluar negeri</a:t>
            </a:r>
            <a:r>
              <a:rPr lang="id-ID" sz="2000" b="1">
                <a:solidFill>
                  <a:schemeClr val="bg1"/>
                </a:solidFill>
                <a:latin typeface="Sansation Light"/>
              </a:rPr>
              <a:t> dibuat dengan menggunakan </a:t>
            </a:r>
            <a:r>
              <a:rPr lang="id-ID" sz="2000" b="1" i="1">
                <a:solidFill>
                  <a:schemeClr val="bg1"/>
                </a:solidFill>
                <a:latin typeface="Sansation Light"/>
              </a:rPr>
              <a:t>bahan</a:t>
            </a:r>
            <a:r>
              <a:rPr lang="id-ID" sz="2000" b="1">
                <a:solidFill>
                  <a:schemeClr val="bg1"/>
                </a:solidFill>
                <a:latin typeface="Sansation Light"/>
              </a:rPr>
              <a:t> penilaian prestasi akademik yang diberikan </a:t>
            </a:r>
            <a:r>
              <a:rPr lang="id-ID" sz="2000" b="1" i="1">
                <a:solidFill>
                  <a:schemeClr val="bg1"/>
                </a:solidFill>
                <a:latin typeface="Sansation Light"/>
              </a:rPr>
              <a:t>Kepala Perwakilan RI</a:t>
            </a:r>
            <a:r>
              <a:rPr lang="id-ID" sz="2000" b="1">
                <a:solidFill>
                  <a:schemeClr val="bg1"/>
                </a:solidFill>
                <a:latin typeface="Sansation Light"/>
              </a:rPr>
              <a:t> di negara ybs</a:t>
            </a:r>
          </a:p>
          <a:p>
            <a:pPr marL="457200" indent="-457200" algn="just">
              <a:lnSpc>
                <a:spcPct val="120000"/>
              </a:lnSpc>
              <a:spcBef>
                <a:spcPts val="1200"/>
              </a:spcBef>
            </a:pPr>
            <a:r>
              <a:rPr lang="en-US" sz="2000" b="1">
                <a:solidFill>
                  <a:schemeClr val="bg1"/>
                </a:solidFill>
                <a:latin typeface="Sansation Light"/>
              </a:rPr>
              <a:t>5.	</a:t>
            </a:r>
            <a:r>
              <a:rPr lang="id-ID" sz="2000" b="1">
                <a:solidFill>
                  <a:schemeClr val="bg1"/>
                </a:solidFill>
                <a:latin typeface="Sansation Light"/>
              </a:rPr>
              <a:t>Penilaian prestasi kerja bagi PNS yang </a:t>
            </a:r>
            <a:r>
              <a:rPr lang="id-ID" sz="2000" b="1" i="1">
                <a:solidFill>
                  <a:schemeClr val="bg1"/>
                </a:solidFill>
                <a:latin typeface="Sansation Light"/>
              </a:rPr>
              <a:t>diperbantukan/dipekerjakan di instansi lain</a:t>
            </a:r>
            <a:r>
              <a:rPr lang="id-ID" sz="2000" b="1">
                <a:solidFill>
                  <a:schemeClr val="bg1"/>
                </a:solidFill>
                <a:latin typeface="Sansation Light"/>
              </a:rPr>
              <a:t>, dibuat oleh pejabat penilai </a:t>
            </a:r>
            <a:r>
              <a:rPr lang="id-ID" sz="2000" b="1" i="1">
                <a:solidFill>
                  <a:schemeClr val="bg1"/>
                </a:solidFill>
                <a:latin typeface="Sansation Light"/>
              </a:rPr>
              <a:t>dimana ybs bekerja</a:t>
            </a:r>
            <a:endParaRPr lang="id-ID" sz="2000" b="1">
              <a:solidFill>
                <a:schemeClr val="bg1"/>
              </a:solidFill>
              <a:latin typeface="Sansation Light"/>
            </a:endParaRPr>
          </a:p>
          <a:p>
            <a:pPr marL="457200" indent="-457200" algn="just">
              <a:lnSpc>
                <a:spcPct val="120000"/>
              </a:lnSpc>
              <a:spcBef>
                <a:spcPts val="1200"/>
              </a:spcBef>
            </a:pPr>
            <a:r>
              <a:rPr lang="en-US" sz="2000" b="1">
                <a:solidFill>
                  <a:schemeClr val="bg1"/>
                </a:solidFill>
                <a:latin typeface="Sansation Light"/>
              </a:rPr>
              <a:t>6.	</a:t>
            </a:r>
            <a:r>
              <a:rPr lang="id-ID" sz="2000" b="1">
                <a:solidFill>
                  <a:schemeClr val="bg1"/>
                </a:solidFill>
                <a:latin typeface="Sansation Light"/>
              </a:rPr>
              <a:t>Penilaian prestasi kerja bagi PNS yang diperbantukan/dipekerjakan pada </a:t>
            </a:r>
            <a:r>
              <a:rPr lang="id-ID" sz="2000" b="1" i="1">
                <a:solidFill>
                  <a:schemeClr val="bg1"/>
                </a:solidFill>
                <a:latin typeface="Sansation Light"/>
              </a:rPr>
              <a:t>negara sahabat</a:t>
            </a:r>
            <a:r>
              <a:rPr lang="id-ID" sz="2000" b="1">
                <a:solidFill>
                  <a:schemeClr val="bg1"/>
                </a:solidFill>
                <a:latin typeface="Sansation Light"/>
              </a:rPr>
              <a:t>, </a:t>
            </a:r>
            <a:r>
              <a:rPr lang="id-ID" sz="2000" b="1" i="1">
                <a:solidFill>
                  <a:schemeClr val="bg1"/>
                </a:solidFill>
                <a:latin typeface="Sansation Light"/>
              </a:rPr>
              <a:t>organisasi profesi,</a:t>
            </a:r>
            <a:r>
              <a:rPr lang="id-ID" sz="2000" b="1">
                <a:solidFill>
                  <a:schemeClr val="bg1"/>
                </a:solidFill>
                <a:latin typeface="Sansation Light"/>
              </a:rPr>
              <a:t> dan </a:t>
            </a:r>
            <a:r>
              <a:rPr lang="id-ID" sz="2000" b="1" i="1">
                <a:solidFill>
                  <a:schemeClr val="bg1"/>
                </a:solidFill>
                <a:latin typeface="Sansation Light"/>
              </a:rPr>
              <a:t>badan swasta</a:t>
            </a:r>
            <a:r>
              <a:rPr lang="id-ID" sz="2000" b="1">
                <a:solidFill>
                  <a:schemeClr val="bg1"/>
                </a:solidFill>
                <a:latin typeface="Sansation Light"/>
              </a:rPr>
              <a:t> yang ditentukan pemerintah dibuat oleh </a:t>
            </a:r>
            <a:r>
              <a:rPr lang="id-ID" sz="2000" b="1" i="1">
                <a:solidFill>
                  <a:schemeClr val="bg1"/>
                </a:solidFill>
                <a:latin typeface="Sansation Light"/>
              </a:rPr>
              <a:t>pimpinan instansi induk</a:t>
            </a:r>
            <a:r>
              <a:rPr lang="id-ID" sz="2000" b="1">
                <a:solidFill>
                  <a:schemeClr val="bg1"/>
                </a:solidFill>
                <a:latin typeface="Sansation Light"/>
              </a:rPr>
              <a:t> dengan berdasarkan bahan dari </a:t>
            </a:r>
            <a:r>
              <a:rPr lang="id-ID" sz="2000" b="1" i="1">
                <a:solidFill>
                  <a:schemeClr val="bg1"/>
                </a:solidFill>
                <a:latin typeface="Sansation Light"/>
              </a:rPr>
              <a:t>instansi </a:t>
            </a:r>
            <a:r>
              <a:rPr lang="id-ID" sz="2000" b="1">
                <a:solidFill>
                  <a:schemeClr val="bg1"/>
                </a:solidFill>
                <a:latin typeface="Sansation Light"/>
              </a:rPr>
              <a:t>tempat bekerja</a:t>
            </a: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1476375" y="609600"/>
            <a:ext cx="6408738" cy="457200"/>
          </a:xfrm>
          <a:prstGeom prst="rect">
            <a:avLst/>
          </a:prstGeom>
          <a:noFill/>
          <a:ln>
            <a:noFill/>
          </a:ln>
          <a:effectLst>
            <a:outerShdw dist="35921" dir="2700000" algn="ctr" rotWithShape="0">
              <a:schemeClr val="bg2"/>
            </a:outerShdw>
          </a:effectLst>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2400" b="1" dirty="0">
                <a:solidFill>
                  <a:srgbClr val="FFC000"/>
                </a:solidFill>
                <a:latin typeface="Sansation Light"/>
              </a:rPr>
              <a:t>SKEMATIS PENILAIAN  PRESTASI KERJA</a:t>
            </a:r>
          </a:p>
        </p:txBody>
      </p:sp>
      <p:sp>
        <p:nvSpPr>
          <p:cNvPr id="40964" name="Line 3"/>
          <p:cNvSpPr>
            <a:spLocks noChangeShapeType="1"/>
          </p:cNvSpPr>
          <p:nvPr/>
        </p:nvSpPr>
        <p:spPr bwMode="auto">
          <a:xfrm>
            <a:off x="685800" y="1447800"/>
            <a:ext cx="8077200" cy="0"/>
          </a:xfrm>
          <a:prstGeom prst="line">
            <a:avLst/>
          </a:prstGeom>
          <a:noFill/>
          <a:ln w="57150" cmpd="thinThick">
            <a:solidFill>
              <a:srgbClr val="FF0000"/>
            </a:solidFill>
            <a:round/>
            <a:headEnd/>
            <a:tailEnd/>
          </a:ln>
          <a:effectLst>
            <a:outerShdw dist="35921" dir="2700000" algn="ctr" rotWithShape="0">
              <a:schemeClr val="bg2"/>
            </a:outerShdw>
          </a:effectLst>
          <a:extLst>
            <a:ext uri="{909E8E84-426E-40DD-AFC4-6F175D3DCCD1}"/>
          </a:extLst>
        </p:spPr>
        <p:txBody>
          <a:bodyPr/>
          <a:lstStyle/>
          <a:p>
            <a:pPr fontAlgn="auto">
              <a:spcBef>
                <a:spcPts val="0"/>
              </a:spcBef>
              <a:spcAft>
                <a:spcPts val="0"/>
              </a:spcAft>
              <a:defRPr/>
            </a:pPr>
            <a:endParaRPr lang="en-US">
              <a:latin typeface="+mn-lt"/>
              <a:cs typeface="+mn-cs"/>
            </a:endParaRPr>
          </a:p>
        </p:txBody>
      </p:sp>
      <p:grpSp>
        <p:nvGrpSpPr>
          <p:cNvPr id="81924" name="Group 55"/>
          <p:cNvGrpSpPr>
            <a:grpSpLocks/>
          </p:cNvGrpSpPr>
          <p:nvPr/>
        </p:nvGrpSpPr>
        <p:grpSpPr bwMode="auto">
          <a:xfrm>
            <a:off x="250825" y="1643063"/>
            <a:ext cx="8569325" cy="4338637"/>
            <a:chOff x="251521" y="1643063"/>
            <a:chExt cx="8569242" cy="4338638"/>
          </a:xfrm>
        </p:grpSpPr>
        <p:sp>
          <p:nvSpPr>
            <p:cNvPr id="40966" name="Text Box 12"/>
            <p:cNvSpPr txBox="1">
              <a:spLocks noChangeArrowheads="1"/>
            </p:cNvSpPr>
            <p:nvPr/>
          </p:nvSpPr>
          <p:spPr bwMode="auto">
            <a:xfrm>
              <a:off x="6388737" y="4643439"/>
              <a:ext cx="1549385" cy="333375"/>
            </a:xfrm>
            <a:prstGeom prst="rect">
              <a:avLst/>
            </a:prstGeom>
            <a:solidFill>
              <a:srgbClr val="3399FF"/>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solidFill>
                    <a:schemeClr val="bg1"/>
                  </a:solidFill>
                </a:rPr>
                <a:t>REKOMENDASI</a:t>
              </a:r>
            </a:p>
          </p:txBody>
        </p:sp>
        <p:grpSp>
          <p:nvGrpSpPr>
            <p:cNvPr id="81926" name="Group 50"/>
            <p:cNvGrpSpPr>
              <a:grpSpLocks/>
            </p:cNvGrpSpPr>
            <p:nvPr/>
          </p:nvGrpSpPr>
          <p:grpSpPr bwMode="auto">
            <a:xfrm>
              <a:off x="251521" y="1643063"/>
              <a:ext cx="8569242" cy="4338638"/>
              <a:chOff x="385" y="1013"/>
              <a:chExt cx="5446" cy="2733"/>
            </a:xfrm>
          </p:grpSpPr>
          <p:sp>
            <p:nvSpPr>
              <p:cNvPr id="40974" name="Text Box 5"/>
              <p:cNvSpPr txBox="1">
                <a:spLocks noChangeArrowheads="1"/>
              </p:cNvSpPr>
              <p:nvPr/>
            </p:nvSpPr>
            <p:spPr bwMode="auto">
              <a:xfrm>
                <a:off x="1793" y="1629"/>
                <a:ext cx="657" cy="344"/>
              </a:xfrm>
              <a:prstGeom prst="rect">
                <a:avLst/>
              </a:prstGeom>
              <a:solidFill>
                <a:srgbClr val="FFCCFF"/>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t>KINERJA PNS</a:t>
                </a:r>
              </a:p>
            </p:txBody>
          </p:sp>
          <p:sp>
            <p:nvSpPr>
              <p:cNvPr id="40975" name="Text Box 6"/>
              <p:cNvSpPr txBox="1">
                <a:spLocks noChangeArrowheads="1"/>
              </p:cNvSpPr>
              <p:nvPr/>
            </p:nvSpPr>
            <p:spPr bwMode="auto">
              <a:xfrm>
                <a:off x="1793" y="2887"/>
                <a:ext cx="657" cy="344"/>
              </a:xfrm>
              <a:prstGeom prst="rect">
                <a:avLst/>
              </a:prstGeom>
              <a:solidFill>
                <a:srgbClr val="006666"/>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solidFill>
                      <a:srgbClr val="FFFF00"/>
                    </a:solidFill>
                  </a:rPr>
                  <a:t>POTENSI PNS</a:t>
                </a:r>
              </a:p>
            </p:txBody>
          </p:sp>
          <p:sp>
            <p:nvSpPr>
              <p:cNvPr id="40976" name="Text Box 7"/>
              <p:cNvSpPr txBox="1">
                <a:spLocks noChangeArrowheads="1"/>
              </p:cNvSpPr>
              <p:nvPr/>
            </p:nvSpPr>
            <p:spPr bwMode="auto">
              <a:xfrm>
                <a:off x="2650" y="1305"/>
                <a:ext cx="710" cy="465"/>
              </a:xfrm>
              <a:prstGeom prst="rect">
                <a:avLst/>
              </a:prstGeom>
              <a:solidFill>
                <a:srgbClr val="FF66FF"/>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t>PRESTASI KERJA PNS</a:t>
                </a:r>
              </a:p>
            </p:txBody>
          </p:sp>
          <p:sp>
            <p:nvSpPr>
              <p:cNvPr id="40977" name="Text Box 8"/>
              <p:cNvSpPr txBox="1">
                <a:spLocks noChangeArrowheads="1"/>
              </p:cNvSpPr>
              <p:nvPr/>
            </p:nvSpPr>
            <p:spPr bwMode="auto">
              <a:xfrm>
                <a:off x="2650" y="1977"/>
                <a:ext cx="710" cy="465"/>
              </a:xfrm>
              <a:prstGeom prst="rect">
                <a:avLst/>
              </a:prstGeom>
              <a:solidFill>
                <a:srgbClr val="800080"/>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solidFill>
                      <a:schemeClr val="bg1"/>
                    </a:solidFill>
                  </a:rPr>
                  <a:t>PERILAKU KERJA PNS</a:t>
                </a:r>
              </a:p>
            </p:txBody>
          </p:sp>
          <p:sp>
            <p:nvSpPr>
              <p:cNvPr id="40978" name="Text Box 9"/>
              <p:cNvSpPr txBox="1">
                <a:spLocks noChangeArrowheads="1"/>
              </p:cNvSpPr>
              <p:nvPr/>
            </p:nvSpPr>
            <p:spPr bwMode="auto">
              <a:xfrm>
                <a:off x="2639" y="2577"/>
                <a:ext cx="844" cy="344"/>
              </a:xfrm>
              <a:prstGeom prst="rect">
                <a:avLst/>
              </a:prstGeom>
              <a:solidFill>
                <a:srgbClr val="FFCCCC"/>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t>MINAT BAKAT PNS</a:t>
                </a:r>
              </a:p>
            </p:txBody>
          </p:sp>
          <p:sp>
            <p:nvSpPr>
              <p:cNvPr id="40979" name="Text Box 10"/>
              <p:cNvSpPr txBox="1">
                <a:spLocks noChangeArrowheads="1"/>
              </p:cNvSpPr>
              <p:nvPr/>
            </p:nvSpPr>
            <p:spPr bwMode="auto">
              <a:xfrm>
                <a:off x="2650" y="3201"/>
                <a:ext cx="1314" cy="545"/>
              </a:xfrm>
              <a:prstGeom prst="rect">
                <a:avLst/>
              </a:prstGeom>
              <a:solidFill>
                <a:srgbClr val="FFCC00"/>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t>PSIKOTES</a:t>
                </a:r>
              </a:p>
              <a:p>
                <a:pPr algn="ctr" eaLnBrk="1" fontAlgn="auto" hangingPunct="1">
                  <a:spcBef>
                    <a:spcPct val="50000"/>
                  </a:spcBef>
                  <a:spcAft>
                    <a:spcPts val="0"/>
                  </a:spcAft>
                  <a:defRPr/>
                </a:pPr>
                <a:r>
                  <a:rPr lang="en-US" sz="1400" b="1"/>
                  <a:t>ASSES</a:t>
                </a:r>
                <a:r>
                  <a:rPr lang="id-ID" sz="1400" b="1"/>
                  <a:t>S</a:t>
                </a:r>
                <a:r>
                  <a:rPr lang="en-US" sz="1400" b="1"/>
                  <a:t>MENT CENTER</a:t>
                </a:r>
              </a:p>
            </p:txBody>
          </p:sp>
          <p:sp>
            <p:nvSpPr>
              <p:cNvPr id="40980" name="Text Box 11"/>
              <p:cNvSpPr txBox="1">
                <a:spLocks noChangeArrowheads="1"/>
              </p:cNvSpPr>
              <p:nvPr/>
            </p:nvSpPr>
            <p:spPr bwMode="auto">
              <a:xfrm>
                <a:off x="3462" y="1344"/>
                <a:ext cx="375" cy="210"/>
              </a:xfrm>
              <a:prstGeom prst="rect">
                <a:avLst/>
              </a:prstGeom>
              <a:solidFill>
                <a:srgbClr val="CC9900"/>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1400" b="1"/>
                  <a:t>SKP</a:t>
                </a:r>
              </a:p>
            </p:txBody>
          </p:sp>
          <p:sp>
            <p:nvSpPr>
              <p:cNvPr id="81940" name="Line 13"/>
              <p:cNvSpPr>
                <a:spLocks noChangeShapeType="1"/>
              </p:cNvSpPr>
              <p:nvPr/>
            </p:nvSpPr>
            <p:spPr bwMode="auto">
              <a:xfrm>
                <a:off x="1511" y="2349"/>
                <a:ext cx="188" cy="1"/>
              </a:xfrm>
              <a:prstGeom prst="line">
                <a:avLst/>
              </a:prstGeom>
              <a:noFill/>
              <a:ln w="28575">
                <a:solidFill>
                  <a:schemeClr val="tx1"/>
                </a:solidFill>
                <a:round/>
                <a:headEnd/>
                <a:tailEnd/>
              </a:ln>
            </p:spPr>
            <p:txBody>
              <a:bodyPr/>
              <a:lstStyle/>
              <a:p>
                <a:endParaRPr lang="id-ID"/>
              </a:p>
            </p:txBody>
          </p:sp>
          <p:sp>
            <p:nvSpPr>
              <p:cNvPr id="81941" name="Line 14"/>
              <p:cNvSpPr>
                <a:spLocks noChangeShapeType="1"/>
              </p:cNvSpPr>
              <p:nvPr/>
            </p:nvSpPr>
            <p:spPr bwMode="auto">
              <a:xfrm>
                <a:off x="1511" y="2445"/>
                <a:ext cx="188" cy="1"/>
              </a:xfrm>
              <a:prstGeom prst="line">
                <a:avLst/>
              </a:prstGeom>
              <a:noFill/>
              <a:ln w="28575">
                <a:solidFill>
                  <a:schemeClr val="tx1"/>
                </a:solidFill>
                <a:round/>
                <a:headEnd/>
                <a:tailEnd/>
              </a:ln>
            </p:spPr>
            <p:txBody>
              <a:bodyPr/>
              <a:lstStyle/>
              <a:p>
                <a:endParaRPr lang="id-ID"/>
              </a:p>
            </p:txBody>
          </p:sp>
          <p:sp>
            <p:nvSpPr>
              <p:cNvPr id="81942" name="Line 15"/>
              <p:cNvSpPr>
                <a:spLocks noChangeShapeType="1"/>
              </p:cNvSpPr>
              <p:nvPr/>
            </p:nvSpPr>
            <p:spPr bwMode="auto">
              <a:xfrm flipV="1">
                <a:off x="1699" y="1725"/>
                <a:ext cx="1" cy="624"/>
              </a:xfrm>
              <a:prstGeom prst="line">
                <a:avLst/>
              </a:prstGeom>
              <a:noFill/>
              <a:ln w="28575">
                <a:solidFill>
                  <a:schemeClr val="tx1"/>
                </a:solidFill>
                <a:round/>
                <a:headEnd/>
                <a:tailEnd/>
              </a:ln>
            </p:spPr>
            <p:txBody>
              <a:bodyPr/>
              <a:lstStyle/>
              <a:p>
                <a:endParaRPr lang="id-ID"/>
              </a:p>
            </p:txBody>
          </p:sp>
          <p:sp>
            <p:nvSpPr>
              <p:cNvPr id="81943" name="Line 16"/>
              <p:cNvSpPr>
                <a:spLocks noChangeShapeType="1"/>
              </p:cNvSpPr>
              <p:nvPr/>
            </p:nvSpPr>
            <p:spPr bwMode="auto">
              <a:xfrm flipV="1">
                <a:off x="1699" y="2445"/>
                <a:ext cx="1" cy="624"/>
              </a:xfrm>
              <a:prstGeom prst="line">
                <a:avLst/>
              </a:prstGeom>
              <a:noFill/>
              <a:ln w="28575">
                <a:solidFill>
                  <a:schemeClr val="tx1"/>
                </a:solidFill>
                <a:round/>
                <a:headEnd/>
                <a:tailEnd/>
              </a:ln>
            </p:spPr>
            <p:txBody>
              <a:bodyPr/>
              <a:lstStyle/>
              <a:p>
                <a:endParaRPr lang="id-ID"/>
              </a:p>
            </p:txBody>
          </p:sp>
          <p:sp>
            <p:nvSpPr>
              <p:cNvPr id="81944" name="Line 17"/>
              <p:cNvSpPr>
                <a:spLocks noChangeShapeType="1"/>
              </p:cNvSpPr>
              <p:nvPr/>
            </p:nvSpPr>
            <p:spPr bwMode="auto">
              <a:xfrm>
                <a:off x="1699" y="1725"/>
                <a:ext cx="94" cy="1"/>
              </a:xfrm>
              <a:prstGeom prst="line">
                <a:avLst/>
              </a:prstGeom>
              <a:noFill/>
              <a:ln w="28575">
                <a:solidFill>
                  <a:schemeClr val="tx1"/>
                </a:solidFill>
                <a:round/>
                <a:headEnd/>
                <a:tailEnd/>
              </a:ln>
            </p:spPr>
            <p:txBody>
              <a:bodyPr/>
              <a:lstStyle/>
              <a:p>
                <a:endParaRPr lang="id-ID"/>
              </a:p>
            </p:txBody>
          </p:sp>
          <p:sp>
            <p:nvSpPr>
              <p:cNvPr id="81945" name="Line 18"/>
              <p:cNvSpPr>
                <a:spLocks noChangeShapeType="1"/>
              </p:cNvSpPr>
              <p:nvPr/>
            </p:nvSpPr>
            <p:spPr bwMode="auto">
              <a:xfrm>
                <a:off x="1699" y="3069"/>
                <a:ext cx="94" cy="1"/>
              </a:xfrm>
              <a:prstGeom prst="line">
                <a:avLst/>
              </a:prstGeom>
              <a:noFill/>
              <a:ln w="28575">
                <a:solidFill>
                  <a:schemeClr val="tx1"/>
                </a:solidFill>
                <a:round/>
                <a:headEnd/>
                <a:tailEnd/>
              </a:ln>
            </p:spPr>
            <p:txBody>
              <a:bodyPr/>
              <a:lstStyle/>
              <a:p>
                <a:endParaRPr lang="id-ID"/>
              </a:p>
            </p:txBody>
          </p:sp>
          <p:sp>
            <p:nvSpPr>
              <p:cNvPr id="81946" name="Line 19"/>
              <p:cNvSpPr>
                <a:spLocks noChangeShapeType="1"/>
              </p:cNvSpPr>
              <p:nvPr/>
            </p:nvSpPr>
            <p:spPr bwMode="auto">
              <a:xfrm>
                <a:off x="2450" y="1749"/>
                <a:ext cx="94" cy="1"/>
              </a:xfrm>
              <a:prstGeom prst="line">
                <a:avLst/>
              </a:prstGeom>
              <a:noFill/>
              <a:ln w="28575">
                <a:solidFill>
                  <a:schemeClr val="tx1"/>
                </a:solidFill>
                <a:round/>
                <a:headEnd/>
                <a:tailEnd/>
              </a:ln>
            </p:spPr>
            <p:txBody>
              <a:bodyPr/>
              <a:lstStyle/>
              <a:p>
                <a:endParaRPr lang="id-ID"/>
              </a:p>
            </p:txBody>
          </p:sp>
          <p:sp>
            <p:nvSpPr>
              <p:cNvPr id="81947" name="Line 20"/>
              <p:cNvSpPr>
                <a:spLocks noChangeShapeType="1"/>
              </p:cNvSpPr>
              <p:nvPr/>
            </p:nvSpPr>
            <p:spPr bwMode="auto">
              <a:xfrm>
                <a:off x="2450" y="1833"/>
                <a:ext cx="94" cy="1"/>
              </a:xfrm>
              <a:prstGeom prst="line">
                <a:avLst/>
              </a:prstGeom>
              <a:noFill/>
              <a:ln w="28575">
                <a:solidFill>
                  <a:schemeClr val="tx1"/>
                </a:solidFill>
                <a:round/>
                <a:headEnd/>
                <a:tailEnd/>
              </a:ln>
            </p:spPr>
            <p:txBody>
              <a:bodyPr/>
              <a:lstStyle/>
              <a:p>
                <a:endParaRPr lang="id-ID"/>
              </a:p>
            </p:txBody>
          </p:sp>
          <p:sp>
            <p:nvSpPr>
              <p:cNvPr id="81948" name="Line 21"/>
              <p:cNvSpPr>
                <a:spLocks noChangeShapeType="1"/>
              </p:cNvSpPr>
              <p:nvPr/>
            </p:nvSpPr>
            <p:spPr bwMode="auto">
              <a:xfrm flipV="1">
                <a:off x="2544" y="1461"/>
                <a:ext cx="1" cy="288"/>
              </a:xfrm>
              <a:prstGeom prst="line">
                <a:avLst/>
              </a:prstGeom>
              <a:noFill/>
              <a:ln w="28575">
                <a:solidFill>
                  <a:schemeClr val="tx1"/>
                </a:solidFill>
                <a:round/>
                <a:headEnd/>
                <a:tailEnd/>
              </a:ln>
            </p:spPr>
            <p:txBody>
              <a:bodyPr/>
              <a:lstStyle/>
              <a:p>
                <a:endParaRPr lang="id-ID"/>
              </a:p>
            </p:txBody>
          </p:sp>
          <p:sp>
            <p:nvSpPr>
              <p:cNvPr id="81949" name="Line 22"/>
              <p:cNvSpPr>
                <a:spLocks noChangeShapeType="1"/>
              </p:cNvSpPr>
              <p:nvPr/>
            </p:nvSpPr>
            <p:spPr bwMode="auto">
              <a:xfrm>
                <a:off x="2544" y="1461"/>
                <a:ext cx="94" cy="1"/>
              </a:xfrm>
              <a:prstGeom prst="line">
                <a:avLst/>
              </a:prstGeom>
              <a:noFill/>
              <a:ln w="28575">
                <a:solidFill>
                  <a:schemeClr val="tx1"/>
                </a:solidFill>
                <a:round/>
                <a:headEnd/>
                <a:tailEnd/>
              </a:ln>
            </p:spPr>
            <p:txBody>
              <a:bodyPr/>
              <a:lstStyle/>
              <a:p>
                <a:endParaRPr lang="id-ID"/>
              </a:p>
            </p:txBody>
          </p:sp>
          <p:sp>
            <p:nvSpPr>
              <p:cNvPr id="81950" name="Line 23"/>
              <p:cNvSpPr>
                <a:spLocks noChangeShapeType="1"/>
              </p:cNvSpPr>
              <p:nvPr/>
            </p:nvSpPr>
            <p:spPr bwMode="auto">
              <a:xfrm>
                <a:off x="2544" y="2121"/>
                <a:ext cx="94" cy="1"/>
              </a:xfrm>
              <a:prstGeom prst="line">
                <a:avLst/>
              </a:prstGeom>
              <a:noFill/>
              <a:ln w="28575">
                <a:solidFill>
                  <a:schemeClr val="tx1"/>
                </a:solidFill>
                <a:round/>
                <a:headEnd/>
                <a:tailEnd/>
              </a:ln>
            </p:spPr>
            <p:txBody>
              <a:bodyPr/>
              <a:lstStyle/>
              <a:p>
                <a:endParaRPr lang="id-ID"/>
              </a:p>
            </p:txBody>
          </p:sp>
          <p:sp>
            <p:nvSpPr>
              <p:cNvPr id="81951" name="Line 24"/>
              <p:cNvSpPr>
                <a:spLocks noChangeShapeType="1"/>
              </p:cNvSpPr>
              <p:nvPr/>
            </p:nvSpPr>
            <p:spPr bwMode="auto">
              <a:xfrm>
                <a:off x="2544" y="2733"/>
                <a:ext cx="94" cy="1"/>
              </a:xfrm>
              <a:prstGeom prst="line">
                <a:avLst/>
              </a:prstGeom>
              <a:noFill/>
              <a:ln w="28575">
                <a:solidFill>
                  <a:schemeClr val="tx1"/>
                </a:solidFill>
                <a:round/>
                <a:headEnd/>
                <a:tailEnd/>
              </a:ln>
            </p:spPr>
            <p:txBody>
              <a:bodyPr/>
              <a:lstStyle/>
              <a:p>
                <a:endParaRPr lang="id-ID"/>
              </a:p>
            </p:txBody>
          </p:sp>
          <p:sp>
            <p:nvSpPr>
              <p:cNvPr id="81952" name="Line 25"/>
              <p:cNvSpPr>
                <a:spLocks noChangeShapeType="1"/>
              </p:cNvSpPr>
              <p:nvPr/>
            </p:nvSpPr>
            <p:spPr bwMode="auto">
              <a:xfrm>
                <a:off x="2544" y="3405"/>
                <a:ext cx="94" cy="1"/>
              </a:xfrm>
              <a:prstGeom prst="line">
                <a:avLst/>
              </a:prstGeom>
              <a:noFill/>
              <a:ln w="28575">
                <a:solidFill>
                  <a:schemeClr val="tx1"/>
                </a:solidFill>
                <a:round/>
                <a:headEnd/>
                <a:tailEnd/>
              </a:ln>
            </p:spPr>
            <p:txBody>
              <a:bodyPr/>
              <a:lstStyle/>
              <a:p>
                <a:endParaRPr lang="id-ID"/>
              </a:p>
            </p:txBody>
          </p:sp>
          <p:sp>
            <p:nvSpPr>
              <p:cNvPr id="81953" name="Line 26"/>
              <p:cNvSpPr>
                <a:spLocks noChangeShapeType="1"/>
              </p:cNvSpPr>
              <p:nvPr/>
            </p:nvSpPr>
            <p:spPr bwMode="auto">
              <a:xfrm>
                <a:off x="4187" y="2973"/>
                <a:ext cx="94" cy="1"/>
              </a:xfrm>
              <a:prstGeom prst="line">
                <a:avLst/>
              </a:prstGeom>
              <a:noFill/>
              <a:ln w="28575">
                <a:solidFill>
                  <a:schemeClr val="tx1"/>
                </a:solidFill>
                <a:round/>
                <a:headEnd/>
                <a:tailEnd/>
              </a:ln>
            </p:spPr>
            <p:txBody>
              <a:bodyPr/>
              <a:lstStyle/>
              <a:p>
                <a:endParaRPr lang="id-ID"/>
              </a:p>
            </p:txBody>
          </p:sp>
          <p:sp>
            <p:nvSpPr>
              <p:cNvPr id="81954" name="Line 27"/>
              <p:cNvSpPr>
                <a:spLocks noChangeShapeType="1"/>
              </p:cNvSpPr>
              <p:nvPr/>
            </p:nvSpPr>
            <p:spPr bwMode="auto">
              <a:xfrm>
                <a:off x="2450" y="3117"/>
                <a:ext cx="94" cy="1"/>
              </a:xfrm>
              <a:prstGeom prst="line">
                <a:avLst/>
              </a:prstGeom>
              <a:noFill/>
              <a:ln w="28575">
                <a:solidFill>
                  <a:schemeClr val="tx1"/>
                </a:solidFill>
                <a:round/>
                <a:headEnd/>
                <a:tailEnd/>
              </a:ln>
            </p:spPr>
            <p:txBody>
              <a:bodyPr/>
              <a:lstStyle/>
              <a:p>
                <a:endParaRPr lang="id-ID"/>
              </a:p>
            </p:txBody>
          </p:sp>
          <p:sp>
            <p:nvSpPr>
              <p:cNvPr id="81955" name="Line 28"/>
              <p:cNvSpPr>
                <a:spLocks noChangeShapeType="1"/>
              </p:cNvSpPr>
              <p:nvPr/>
            </p:nvSpPr>
            <p:spPr bwMode="auto">
              <a:xfrm>
                <a:off x="2450" y="3021"/>
                <a:ext cx="94" cy="1"/>
              </a:xfrm>
              <a:prstGeom prst="line">
                <a:avLst/>
              </a:prstGeom>
              <a:noFill/>
              <a:ln w="28575">
                <a:solidFill>
                  <a:schemeClr val="tx1"/>
                </a:solidFill>
                <a:round/>
                <a:headEnd/>
                <a:tailEnd/>
              </a:ln>
            </p:spPr>
            <p:txBody>
              <a:bodyPr/>
              <a:lstStyle/>
              <a:p>
                <a:endParaRPr lang="id-ID"/>
              </a:p>
            </p:txBody>
          </p:sp>
          <p:sp>
            <p:nvSpPr>
              <p:cNvPr id="81956" name="Line 29"/>
              <p:cNvSpPr>
                <a:spLocks noChangeShapeType="1"/>
              </p:cNvSpPr>
              <p:nvPr/>
            </p:nvSpPr>
            <p:spPr bwMode="auto">
              <a:xfrm flipV="1">
                <a:off x="2544" y="1833"/>
                <a:ext cx="1" cy="288"/>
              </a:xfrm>
              <a:prstGeom prst="line">
                <a:avLst/>
              </a:prstGeom>
              <a:noFill/>
              <a:ln w="28575">
                <a:solidFill>
                  <a:schemeClr val="tx1"/>
                </a:solidFill>
                <a:round/>
                <a:headEnd/>
                <a:tailEnd/>
              </a:ln>
            </p:spPr>
            <p:txBody>
              <a:bodyPr/>
              <a:lstStyle/>
              <a:p>
                <a:endParaRPr lang="id-ID"/>
              </a:p>
            </p:txBody>
          </p:sp>
          <p:sp>
            <p:nvSpPr>
              <p:cNvPr id="81957" name="Line 30"/>
              <p:cNvSpPr>
                <a:spLocks noChangeShapeType="1"/>
              </p:cNvSpPr>
              <p:nvPr/>
            </p:nvSpPr>
            <p:spPr bwMode="auto">
              <a:xfrm flipV="1">
                <a:off x="2544" y="2733"/>
                <a:ext cx="1" cy="288"/>
              </a:xfrm>
              <a:prstGeom prst="line">
                <a:avLst/>
              </a:prstGeom>
              <a:noFill/>
              <a:ln w="28575">
                <a:solidFill>
                  <a:schemeClr val="tx1"/>
                </a:solidFill>
                <a:round/>
                <a:headEnd/>
                <a:tailEnd/>
              </a:ln>
            </p:spPr>
            <p:txBody>
              <a:bodyPr/>
              <a:lstStyle/>
              <a:p>
                <a:endParaRPr lang="id-ID"/>
              </a:p>
            </p:txBody>
          </p:sp>
          <p:sp>
            <p:nvSpPr>
              <p:cNvPr id="81958" name="Line 31"/>
              <p:cNvSpPr>
                <a:spLocks noChangeShapeType="1"/>
              </p:cNvSpPr>
              <p:nvPr/>
            </p:nvSpPr>
            <p:spPr bwMode="auto">
              <a:xfrm flipV="1">
                <a:off x="2544" y="3117"/>
                <a:ext cx="1" cy="288"/>
              </a:xfrm>
              <a:prstGeom prst="line">
                <a:avLst/>
              </a:prstGeom>
              <a:noFill/>
              <a:ln w="28575">
                <a:solidFill>
                  <a:schemeClr val="tx1"/>
                </a:solidFill>
                <a:round/>
                <a:headEnd/>
                <a:tailEnd/>
              </a:ln>
            </p:spPr>
            <p:txBody>
              <a:bodyPr/>
              <a:lstStyle/>
              <a:p>
                <a:endParaRPr lang="id-ID"/>
              </a:p>
            </p:txBody>
          </p:sp>
          <p:grpSp>
            <p:nvGrpSpPr>
              <p:cNvPr id="81959" name="Group 32"/>
              <p:cNvGrpSpPr>
                <a:grpSpLocks/>
              </p:cNvGrpSpPr>
              <p:nvPr/>
            </p:nvGrpSpPr>
            <p:grpSpPr bwMode="auto">
              <a:xfrm>
                <a:off x="3483" y="2733"/>
                <a:ext cx="704" cy="577"/>
                <a:chOff x="3648" y="2733"/>
                <a:chExt cx="720" cy="577"/>
              </a:xfrm>
            </p:grpSpPr>
            <p:sp>
              <p:nvSpPr>
                <p:cNvPr id="81969" name="Line 33"/>
                <p:cNvSpPr>
                  <a:spLocks noChangeShapeType="1"/>
                </p:cNvSpPr>
                <p:nvPr/>
              </p:nvSpPr>
              <p:spPr bwMode="auto">
                <a:xfrm>
                  <a:off x="3648" y="2733"/>
                  <a:ext cx="720" cy="1"/>
                </a:xfrm>
                <a:prstGeom prst="line">
                  <a:avLst/>
                </a:prstGeom>
                <a:noFill/>
                <a:ln w="28575">
                  <a:solidFill>
                    <a:schemeClr val="tx1"/>
                  </a:solidFill>
                  <a:round/>
                  <a:headEnd/>
                  <a:tailEnd/>
                </a:ln>
              </p:spPr>
              <p:txBody>
                <a:bodyPr/>
                <a:lstStyle/>
                <a:p>
                  <a:endParaRPr lang="id-ID"/>
                </a:p>
              </p:txBody>
            </p:sp>
            <p:sp>
              <p:nvSpPr>
                <p:cNvPr id="81970" name="Line 34"/>
                <p:cNvSpPr>
                  <a:spLocks noChangeShapeType="1"/>
                </p:cNvSpPr>
                <p:nvPr/>
              </p:nvSpPr>
              <p:spPr bwMode="auto">
                <a:xfrm>
                  <a:off x="4140" y="3309"/>
                  <a:ext cx="228" cy="1"/>
                </a:xfrm>
                <a:prstGeom prst="line">
                  <a:avLst/>
                </a:prstGeom>
                <a:noFill/>
                <a:ln w="28575">
                  <a:solidFill>
                    <a:schemeClr val="tx1"/>
                  </a:solidFill>
                  <a:round/>
                  <a:headEnd/>
                  <a:tailEnd/>
                </a:ln>
              </p:spPr>
              <p:txBody>
                <a:bodyPr/>
                <a:lstStyle/>
                <a:p>
                  <a:endParaRPr lang="id-ID"/>
                </a:p>
              </p:txBody>
            </p:sp>
          </p:grpSp>
          <p:sp>
            <p:nvSpPr>
              <p:cNvPr id="81960" name="Line 35"/>
              <p:cNvSpPr>
                <a:spLocks noChangeShapeType="1"/>
              </p:cNvSpPr>
              <p:nvPr/>
            </p:nvSpPr>
            <p:spPr bwMode="auto">
              <a:xfrm>
                <a:off x="4187" y="2733"/>
                <a:ext cx="1" cy="240"/>
              </a:xfrm>
              <a:prstGeom prst="line">
                <a:avLst/>
              </a:prstGeom>
              <a:noFill/>
              <a:ln w="28575">
                <a:solidFill>
                  <a:schemeClr val="tx1"/>
                </a:solidFill>
                <a:round/>
                <a:headEnd/>
                <a:tailEnd/>
              </a:ln>
            </p:spPr>
            <p:txBody>
              <a:bodyPr/>
              <a:lstStyle/>
              <a:p>
                <a:endParaRPr lang="id-ID"/>
              </a:p>
            </p:txBody>
          </p:sp>
          <p:sp>
            <p:nvSpPr>
              <p:cNvPr id="81961" name="Line 36"/>
              <p:cNvSpPr>
                <a:spLocks noChangeShapeType="1"/>
              </p:cNvSpPr>
              <p:nvPr/>
            </p:nvSpPr>
            <p:spPr bwMode="auto">
              <a:xfrm>
                <a:off x="4187" y="3069"/>
                <a:ext cx="1" cy="240"/>
              </a:xfrm>
              <a:prstGeom prst="line">
                <a:avLst/>
              </a:prstGeom>
              <a:noFill/>
              <a:ln w="28575">
                <a:solidFill>
                  <a:schemeClr val="tx1"/>
                </a:solidFill>
                <a:round/>
                <a:headEnd/>
                <a:tailEnd/>
              </a:ln>
            </p:spPr>
            <p:txBody>
              <a:bodyPr/>
              <a:lstStyle/>
              <a:p>
                <a:endParaRPr lang="id-ID"/>
              </a:p>
            </p:txBody>
          </p:sp>
          <p:sp>
            <p:nvSpPr>
              <p:cNvPr id="81962" name="Line 37"/>
              <p:cNvSpPr>
                <a:spLocks noChangeShapeType="1"/>
              </p:cNvSpPr>
              <p:nvPr/>
            </p:nvSpPr>
            <p:spPr bwMode="auto">
              <a:xfrm>
                <a:off x="4187" y="3069"/>
                <a:ext cx="94" cy="1"/>
              </a:xfrm>
              <a:prstGeom prst="line">
                <a:avLst/>
              </a:prstGeom>
              <a:noFill/>
              <a:ln w="28575">
                <a:solidFill>
                  <a:schemeClr val="tx1"/>
                </a:solidFill>
                <a:round/>
                <a:headEnd/>
                <a:tailEnd/>
              </a:ln>
            </p:spPr>
            <p:txBody>
              <a:bodyPr/>
              <a:lstStyle/>
              <a:p>
                <a:endParaRPr lang="id-ID"/>
              </a:p>
            </p:txBody>
          </p:sp>
          <p:sp>
            <p:nvSpPr>
              <p:cNvPr id="81963" name="Line 38"/>
              <p:cNvSpPr>
                <a:spLocks noChangeShapeType="1"/>
              </p:cNvSpPr>
              <p:nvPr/>
            </p:nvSpPr>
            <p:spPr bwMode="auto">
              <a:xfrm>
                <a:off x="3377" y="2229"/>
                <a:ext cx="85" cy="0"/>
              </a:xfrm>
              <a:prstGeom prst="line">
                <a:avLst/>
              </a:prstGeom>
              <a:noFill/>
              <a:ln w="28575">
                <a:solidFill>
                  <a:schemeClr val="tx1"/>
                </a:solidFill>
                <a:round/>
                <a:headEnd/>
                <a:tailEnd/>
              </a:ln>
            </p:spPr>
            <p:txBody>
              <a:bodyPr/>
              <a:lstStyle/>
              <a:p>
                <a:endParaRPr lang="id-ID"/>
              </a:p>
            </p:txBody>
          </p:sp>
          <p:sp>
            <p:nvSpPr>
              <p:cNvPr id="41005" name="Text Box 40"/>
              <p:cNvSpPr txBox="1">
                <a:spLocks noChangeArrowheads="1"/>
              </p:cNvSpPr>
              <p:nvPr/>
            </p:nvSpPr>
            <p:spPr bwMode="auto">
              <a:xfrm>
                <a:off x="385" y="1896"/>
                <a:ext cx="1126" cy="1014"/>
              </a:xfrm>
              <a:prstGeom prst="rect">
                <a:avLst/>
              </a:prstGeom>
              <a:solidFill>
                <a:srgbClr val="3399FF"/>
              </a:solidFill>
              <a:ln w="28575">
                <a:solidFill>
                  <a:schemeClr val="tx1"/>
                </a:solidFill>
                <a:miter lim="800000"/>
                <a:headEnd/>
                <a:tailEnd/>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buFontTx/>
                  <a:buChar char="•"/>
                  <a:defRPr/>
                </a:pPr>
                <a:r>
                  <a:rPr lang="en-US" sz="1400" b="1">
                    <a:solidFill>
                      <a:srgbClr val="FFFF00"/>
                    </a:solidFill>
                  </a:rPr>
                  <a:t> OBYEKTIF</a:t>
                </a:r>
              </a:p>
              <a:p>
                <a:pPr eaLnBrk="1" fontAlgn="auto" hangingPunct="1">
                  <a:spcBef>
                    <a:spcPct val="50000"/>
                  </a:spcBef>
                  <a:spcAft>
                    <a:spcPts val="0"/>
                  </a:spcAft>
                  <a:buFontTx/>
                  <a:buChar char="•"/>
                  <a:defRPr/>
                </a:pPr>
                <a:r>
                  <a:rPr lang="en-US" sz="1400" b="1">
                    <a:solidFill>
                      <a:srgbClr val="FFFF00"/>
                    </a:solidFill>
                  </a:rPr>
                  <a:t> TERUKUR</a:t>
                </a:r>
              </a:p>
              <a:p>
                <a:pPr eaLnBrk="1" fontAlgn="auto" hangingPunct="1">
                  <a:spcBef>
                    <a:spcPct val="50000"/>
                  </a:spcBef>
                  <a:spcAft>
                    <a:spcPts val="0"/>
                  </a:spcAft>
                  <a:buFontTx/>
                  <a:buChar char="•"/>
                  <a:defRPr/>
                </a:pPr>
                <a:r>
                  <a:rPr lang="en-US" sz="1400" b="1">
                    <a:solidFill>
                      <a:srgbClr val="FFFF00"/>
                    </a:solidFill>
                  </a:rPr>
                  <a:t> AKUNTABEL</a:t>
                </a:r>
              </a:p>
              <a:p>
                <a:pPr eaLnBrk="1" fontAlgn="auto" hangingPunct="1">
                  <a:spcBef>
                    <a:spcPct val="50000"/>
                  </a:spcBef>
                  <a:spcAft>
                    <a:spcPts val="0"/>
                  </a:spcAft>
                  <a:buFontTx/>
                  <a:buChar char="•"/>
                  <a:defRPr/>
                </a:pPr>
                <a:r>
                  <a:rPr lang="en-US" sz="1400" b="1">
                    <a:solidFill>
                      <a:srgbClr val="FFFF00"/>
                    </a:solidFill>
                  </a:rPr>
                  <a:t> PARTISIPASI</a:t>
                </a:r>
              </a:p>
              <a:p>
                <a:pPr eaLnBrk="1" fontAlgn="auto" hangingPunct="1">
                  <a:spcBef>
                    <a:spcPct val="50000"/>
                  </a:spcBef>
                  <a:spcAft>
                    <a:spcPts val="0"/>
                  </a:spcAft>
                  <a:buFontTx/>
                  <a:buChar char="•"/>
                  <a:defRPr/>
                </a:pPr>
                <a:r>
                  <a:rPr lang="en-US" sz="1400" b="1">
                    <a:solidFill>
                      <a:srgbClr val="FFFF00"/>
                    </a:solidFill>
                  </a:rPr>
                  <a:t> TRANSPARAN</a:t>
                </a:r>
              </a:p>
            </p:txBody>
          </p:sp>
          <p:sp>
            <p:nvSpPr>
              <p:cNvPr id="81965" name="AutoShape 45"/>
              <p:cNvSpPr>
                <a:spLocks noChangeArrowheads="1"/>
              </p:cNvSpPr>
              <p:nvPr/>
            </p:nvSpPr>
            <p:spPr bwMode="auto">
              <a:xfrm>
                <a:off x="4504" y="1013"/>
                <a:ext cx="922" cy="681"/>
              </a:xfrm>
              <a:prstGeom prst="rightArrowCallout">
                <a:avLst>
                  <a:gd name="adj1" fmla="val 39796"/>
                  <a:gd name="adj2" fmla="val 41926"/>
                  <a:gd name="adj3" fmla="val 19331"/>
                  <a:gd name="adj4" fmla="val 75856"/>
                </a:avLst>
              </a:prstGeom>
              <a:solidFill>
                <a:srgbClr val="FFCCCC"/>
              </a:solidFill>
              <a:ln w="9525">
                <a:solidFill>
                  <a:schemeClr val="tx1"/>
                </a:solidFill>
                <a:miter lim="800000"/>
                <a:headEnd/>
                <a:tailEnd/>
              </a:ln>
            </p:spPr>
            <p:txBody>
              <a:bodyPr wrap="none" anchor="ctr"/>
              <a:lstStyle/>
              <a:p>
                <a:r>
                  <a:rPr lang="id-ID" sz="1400">
                    <a:latin typeface="Calibri" pitchFamily="34" charset="0"/>
                  </a:rPr>
                  <a:t>ASPEK:</a:t>
                </a:r>
              </a:p>
              <a:p>
                <a:pPr>
                  <a:buFontTx/>
                  <a:buChar char="•"/>
                </a:pPr>
                <a:r>
                  <a:rPr lang="id-ID" sz="1200" b="1">
                    <a:latin typeface="Calibri" pitchFamily="34" charset="0"/>
                  </a:rPr>
                  <a:t>KUANTITAS</a:t>
                </a:r>
              </a:p>
              <a:p>
                <a:pPr>
                  <a:buFontTx/>
                  <a:buChar char="•"/>
                </a:pPr>
                <a:r>
                  <a:rPr lang="id-ID" sz="1200" b="1">
                    <a:latin typeface="Calibri" pitchFamily="34" charset="0"/>
                  </a:rPr>
                  <a:t>KUALITAS</a:t>
                </a:r>
              </a:p>
              <a:p>
                <a:pPr>
                  <a:buFontTx/>
                  <a:buChar char="•"/>
                </a:pPr>
                <a:r>
                  <a:rPr lang="id-ID" sz="1200" b="1">
                    <a:latin typeface="Calibri" pitchFamily="34" charset="0"/>
                  </a:rPr>
                  <a:t>WAKTU</a:t>
                </a:r>
              </a:p>
              <a:p>
                <a:pPr>
                  <a:buFontTx/>
                  <a:buChar char="•"/>
                </a:pPr>
                <a:r>
                  <a:rPr lang="id-ID" sz="1200" b="1">
                    <a:latin typeface="Calibri" pitchFamily="34" charset="0"/>
                  </a:rPr>
                  <a:t>BIAYA</a:t>
                </a:r>
                <a:endParaRPr lang="en-GB" sz="1200" b="1">
                  <a:latin typeface="Calibri" pitchFamily="34" charset="0"/>
                </a:endParaRPr>
              </a:p>
            </p:txBody>
          </p:sp>
          <p:sp>
            <p:nvSpPr>
              <p:cNvPr id="81966" name="AutoShape 46"/>
              <p:cNvSpPr>
                <a:spLocks noChangeArrowheads="1"/>
              </p:cNvSpPr>
              <p:nvPr/>
            </p:nvSpPr>
            <p:spPr bwMode="auto">
              <a:xfrm>
                <a:off x="4155" y="1795"/>
                <a:ext cx="1270" cy="771"/>
              </a:xfrm>
              <a:prstGeom prst="rightArrowCallout">
                <a:avLst>
                  <a:gd name="adj1" fmla="val 30102"/>
                  <a:gd name="adj2" fmla="val 43097"/>
                  <a:gd name="adj3" fmla="val 20338"/>
                  <a:gd name="adj4" fmla="val 84736"/>
                </a:avLst>
              </a:prstGeom>
              <a:solidFill>
                <a:srgbClr val="FFCCCC"/>
              </a:solidFill>
              <a:ln w="9525">
                <a:solidFill>
                  <a:schemeClr val="tx1"/>
                </a:solidFill>
                <a:miter lim="800000"/>
                <a:headEnd/>
                <a:tailEnd/>
              </a:ln>
            </p:spPr>
            <p:txBody>
              <a:bodyPr wrap="none" anchor="ctr"/>
              <a:lstStyle/>
              <a:p>
                <a:r>
                  <a:rPr lang="id-ID" sz="1400">
                    <a:latin typeface="Calibri" pitchFamily="34" charset="0"/>
                  </a:rPr>
                  <a:t>ASPEK:</a:t>
                </a:r>
              </a:p>
              <a:p>
                <a:pPr>
                  <a:buFontTx/>
                  <a:buChar char="•"/>
                </a:pPr>
                <a:r>
                  <a:rPr lang="id-ID" sz="1000" b="1">
                    <a:latin typeface="Calibri" pitchFamily="34" charset="0"/>
                  </a:rPr>
                  <a:t> </a:t>
                </a:r>
                <a:r>
                  <a:rPr lang="en-US" sz="1000" b="1">
                    <a:latin typeface="Calibri" pitchFamily="34" charset="0"/>
                  </a:rPr>
                  <a:t>ORIENTASI PELAYANAN </a:t>
                </a:r>
              </a:p>
              <a:p>
                <a:pPr>
                  <a:buFontTx/>
                  <a:buChar char="•"/>
                </a:pPr>
                <a:r>
                  <a:rPr lang="en-US" sz="1000" b="1">
                    <a:latin typeface="Calibri" pitchFamily="34" charset="0"/>
                  </a:rPr>
                  <a:t> INTEGRITAS</a:t>
                </a:r>
              </a:p>
              <a:p>
                <a:pPr>
                  <a:buFontTx/>
                  <a:buChar char="•"/>
                </a:pPr>
                <a:r>
                  <a:rPr lang="en-US" sz="1000" b="1">
                    <a:latin typeface="Calibri" pitchFamily="34" charset="0"/>
                  </a:rPr>
                  <a:t> KOMITMEN</a:t>
                </a:r>
              </a:p>
              <a:p>
                <a:pPr>
                  <a:buFontTx/>
                  <a:buChar char="•"/>
                </a:pPr>
                <a:r>
                  <a:rPr lang="en-US" sz="1000" b="1">
                    <a:latin typeface="Calibri" pitchFamily="34" charset="0"/>
                  </a:rPr>
                  <a:t> DISIPLIN</a:t>
                </a:r>
              </a:p>
              <a:p>
                <a:pPr>
                  <a:buFontTx/>
                  <a:buChar char="•"/>
                </a:pPr>
                <a:r>
                  <a:rPr lang="en-US" sz="1000" b="1">
                    <a:latin typeface="Calibri" pitchFamily="34" charset="0"/>
                  </a:rPr>
                  <a:t> KERJASAMA</a:t>
                </a:r>
              </a:p>
              <a:p>
                <a:pPr>
                  <a:buFontTx/>
                  <a:buChar char="•"/>
                </a:pPr>
                <a:r>
                  <a:rPr lang="en-US" sz="1000" b="1">
                    <a:latin typeface="Calibri" pitchFamily="34" charset="0"/>
                  </a:rPr>
                  <a:t> KEPEMIMPINAN</a:t>
                </a:r>
                <a:endParaRPr lang="en-GB" sz="1000" b="1">
                  <a:latin typeface="Calibri" pitchFamily="34" charset="0"/>
                </a:endParaRPr>
              </a:p>
            </p:txBody>
          </p:sp>
          <p:sp>
            <p:nvSpPr>
              <p:cNvPr id="81967" name="AutoShape 48"/>
              <p:cNvSpPr>
                <a:spLocks noChangeArrowheads="1"/>
              </p:cNvSpPr>
              <p:nvPr/>
            </p:nvSpPr>
            <p:spPr bwMode="auto">
              <a:xfrm>
                <a:off x="5419" y="2024"/>
                <a:ext cx="366" cy="272"/>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id-ID" sz="1200" b="1">
                    <a:latin typeface="Calibri" pitchFamily="34" charset="0"/>
                  </a:rPr>
                  <a:t>BOBOT</a:t>
                </a:r>
              </a:p>
              <a:p>
                <a:pPr algn="ctr"/>
                <a:r>
                  <a:rPr lang="id-ID" sz="1200" b="1">
                    <a:latin typeface="Calibri" pitchFamily="34" charset="0"/>
                  </a:rPr>
                  <a:t>40 %</a:t>
                </a:r>
                <a:endParaRPr lang="en-GB" sz="1200" b="1">
                  <a:latin typeface="Calibri" pitchFamily="34" charset="0"/>
                </a:endParaRPr>
              </a:p>
            </p:txBody>
          </p:sp>
          <p:sp>
            <p:nvSpPr>
              <p:cNvPr id="81968" name="AutoShape 49"/>
              <p:cNvSpPr>
                <a:spLocks noChangeArrowheads="1"/>
              </p:cNvSpPr>
              <p:nvPr/>
            </p:nvSpPr>
            <p:spPr bwMode="auto">
              <a:xfrm>
                <a:off x="5419" y="1207"/>
                <a:ext cx="412" cy="272"/>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id-ID" sz="1200" b="1">
                    <a:latin typeface="Calibri" pitchFamily="34" charset="0"/>
                  </a:rPr>
                  <a:t>BOBOT</a:t>
                </a:r>
              </a:p>
              <a:p>
                <a:pPr algn="ctr"/>
                <a:r>
                  <a:rPr lang="id-ID" sz="1200" b="1">
                    <a:latin typeface="Calibri" pitchFamily="34" charset="0"/>
                  </a:rPr>
                  <a:t>60 %</a:t>
                </a:r>
                <a:endParaRPr lang="en-GB" sz="1200" b="1">
                  <a:latin typeface="Calibri" pitchFamily="34" charset="0"/>
                </a:endParaRPr>
              </a:p>
            </p:txBody>
          </p:sp>
        </p:grpSp>
        <p:sp>
          <p:nvSpPr>
            <p:cNvPr id="81927" name="AutoShape 49"/>
            <p:cNvSpPr>
              <a:spLocks noChangeArrowheads="1"/>
            </p:cNvSpPr>
            <p:nvPr/>
          </p:nvSpPr>
          <p:spPr bwMode="auto">
            <a:xfrm>
              <a:off x="5827200" y="2096600"/>
              <a:ext cx="715939" cy="431800"/>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n-AU" sz="1200" b="1">
                  <a:latin typeface="Arial Narrow" pitchFamily="34" charset="0"/>
                </a:rPr>
                <a:t>KONTRAK</a:t>
              </a:r>
            </a:p>
            <a:p>
              <a:pPr algn="ctr"/>
              <a:r>
                <a:rPr lang="en-AU" sz="1200" b="1">
                  <a:latin typeface="Arial Narrow" pitchFamily="34" charset="0"/>
                </a:rPr>
                <a:t>KINERJA</a:t>
              </a:r>
              <a:endParaRPr lang="en-GB" sz="1200" b="1">
                <a:latin typeface="Arial Narrow" pitchFamily="34" charset="0"/>
              </a:endParaRPr>
            </a:p>
          </p:txBody>
        </p:sp>
        <p:sp>
          <p:nvSpPr>
            <p:cNvPr id="81928" name="AutoShape 49"/>
            <p:cNvSpPr>
              <a:spLocks noChangeArrowheads="1"/>
            </p:cNvSpPr>
            <p:nvPr/>
          </p:nvSpPr>
          <p:spPr bwMode="auto">
            <a:xfrm>
              <a:off x="5089704" y="3339824"/>
              <a:ext cx="931963" cy="431800"/>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n-AU" sz="1200" b="1">
                  <a:latin typeface="Arial Narrow" pitchFamily="34" charset="0"/>
                </a:rPr>
                <a:t>PENGAMATAN</a:t>
              </a:r>
              <a:endParaRPr lang="en-GB" sz="1200" b="1">
                <a:latin typeface="Arial Narrow" pitchFamily="34" charset="0"/>
              </a:endParaRPr>
            </a:p>
          </p:txBody>
        </p:sp>
        <p:sp>
          <p:nvSpPr>
            <p:cNvPr id="81929" name="Line 38"/>
            <p:cNvSpPr>
              <a:spLocks noChangeShapeType="1"/>
            </p:cNvSpPr>
            <p:nvPr/>
          </p:nvSpPr>
          <p:spPr bwMode="auto">
            <a:xfrm>
              <a:off x="4942476" y="2348880"/>
              <a:ext cx="133580" cy="0"/>
            </a:xfrm>
            <a:prstGeom prst="line">
              <a:avLst/>
            </a:prstGeom>
            <a:noFill/>
            <a:ln w="28575">
              <a:solidFill>
                <a:schemeClr val="tx1"/>
              </a:solidFill>
              <a:round/>
              <a:headEnd/>
              <a:tailEnd/>
            </a:ln>
          </p:spPr>
          <p:txBody>
            <a:bodyPr/>
            <a:lstStyle/>
            <a:p>
              <a:endParaRPr lang="id-ID"/>
            </a:p>
          </p:txBody>
        </p:sp>
        <p:sp>
          <p:nvSpPr>
            <p:cNvPr id="81930" name="Line 38"/>
            <p:cNvSpPr>
              <a:spLocks noChangeShapeType="1"/>
            </p:cNvSpPr>
            <p:nvPr/>
          </p:nvSpPr>
          <p:spPr bwMode="auto">
            <a:xfrm>
              <a:off x="6039456" y="3559368"/>
              <a:ext cx="133580" cy="0"/>
            </a:xfrm>
            <a:prstGeom prst="line">
              <a:avLst/>
            </a:prstGeom>
            <a:noFill/>
            <a:ln w="28575">
              <a:solidFill>
                <a:schemeClr val="tx1"/>
              </a:solidFill>
              <a:round/>
              <a:headEnd/>
              <a:tailEnd/>
            </a:ln>
          </p:spPr>
          <p:txBody>
            <a:bodyPr/>
            <a:lstStyle/>
            <a:p>
              <a:endParaRPr lang="id-ID"/>
            </a:p>
          </p:txBody>
        </p:sp>
        <p:sp>
          <p:nvSpPr>
            <p:cNvPr id="81931" name="Line 38"/>
            <p:cNvSpPr>
              <a:spLocks noChangeShapeType="1"/>
            </p:cNvSpPr>
            <p:nvPr/>
          </p:nvSpPr>
          <p:spPr bwMode="auto">
            <a:xfrm>
              <a:off x="5689852" y="2325352"/>
              <a:ext cx="133580" cy="0"/>
            </a:xfrm>
            <a:prstGeom prst="line">
              <a:avLst/>
            </a:prstGeom>
            <a:noFill/>
            <a:ln w="28575">
              <a:solidFill>
                <a:schemeClr val="tx1"/>
              </a:solidFill>
              <a:round/>
              <a:headEnd/>
              <a:tailEnd/>
            </a:ln>
          </p:spPr>
          <p:txBody>
            <a:bodyPr/>
            <a:lstStyle/>
            <a:p>
              <a:endParaRPr lang="id-ID"/>
            </a:p>
          </p:txBody>
        </p:sp>
        <p:sp>
          <p:nvSpPr>
            <p:cNvPr id="81932" name="Line 38"/>
            <p:cNvSpPr>
              <a:spLocks noChangeShapeType="1"/>
            </p:cNvSpPr>
            <p:nvPr/>
          </p:nvSpPr>
          <p:spPr bwMode="auto">
            <a:xfrm>
              <a:off x="6557160" y="2290520"/>
              <a:ext cx="133580" cy="0"/>
            </a:xfrm>
            <a:prstGeom prst="line">
              <a:avLst/>
            </a:prstGeom>
            <a:noFill/>
            <a:ln w="28575">
              <a:solidFill>
                <a:schemeClr val="tx1"/>
              </a:solidFill>
              <a:round/>
              <a:headEnd/>
              <a:tailEnd/>
            </a:ln>
          </p:spPr>
          <p:txBody>
            <a:bodyPr/>
            <a:lstStyle/>
            <a:p>
              <a:endParaRPr lang="id-ID"/>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219138"/>
                                        </p:tgtEl>
                                        <p:attrNameLst>
                                          <p:attrName>style.visibility</p:attrName>
                                        </p:attrNameLst>
                                      </p:cBhvr>
                                      <p:to>
                                        <p:strVal val="visible"/>
                                      </p:to>
                                    </p:set>
                                    <p:anim to="" calcmode="lin" valueType="num">
                                      <p:cBhvr>
                                        <p:cTn id="7" dur="1" fill="hold"/>
                                        <p:tgtEl>
                                          <p:spTgt spid="2191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F36F6B2-126E-44A4-BCC3-2FB9CAE36B87}" type="slidenum">
              <a:rPr lang="en-US"/>
              <a:pPr>
                <a:defRPr/>
              </a:pPr>
              <a:t>75</a:t>
            </a:fld>
            <a:endParaRPr lang="en-US"/>
          </a:p>
        </p:txBody>
      </p:sp>
      <p:sp>
        <p:nvSpPr>
          <p:cNvPr id="86019" name="Text Box 4"/>
          <p:cNvSpPr txBox="1">
            <a:spLocks noChangeArrowheads="1"/>
          </p:cNvSpPr>
          <p:nvPr/>
        </p:nvSpPr>
        <p:spPr bwMode="auto">
          <a:xfrm>
            <a:off x="1509713" y="2733675"/>
            <a:ext cx="6527800" cy="830263"/>
          </a:xfrm>
          <a:prstGeom prst="rect">
            <a:avLst/>
          </a:prstGeom>
          <a:noFill/>
          <a:ln w="9525">
            <a:noFill/>
            <a:miter lim="800000"/>
            <a:headEnd/>
            <a:tailEnd/>
          </a:ln>
        </p:spPr>
        <p:txBody>
          <a:bodyPr wrap="none">
            <a:spAutoFit/>
          </a:bodyPr>
          <a:lstStyle/>
          <a:p>
            <a:r>
              <a:rPr lang="en-US" sz="4800" b="1">
                <a:solidFill>
                  <a:srgbClr val="FFC000"/>
                </a:solidFill>
                <a:latin typeface="Sansation Light"/>
              </a:rPr>
              <a:t>LIHAT SLIDE LAINNYA</a:t>
            </a:r>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E5D3200-3FF8-417C-8645-7F5FB69AF793}" type="slidenum">
              <a:rPr lang="en-US"/>
              <a:pPr>
                <a:defRPr/>
              </a:pPr>
              <a:t>76</a:t>
            </a:fld>
            <a:endParaRPr lang="en-US"/>
          </a:p>
        </p:txBody>
      </p:sp>
      <p:sp>
        <p:nvSpPr>
          <p:cNvPr id="87043" name="Rectangle 5"/>
          <p:cNvSpPr>
            <a:spLocks noChangeArrowheads="1"/>
          </p:cNvSpPr>
          <p:nvPr/>
        </p:nvSpPr>
        <p:spPr bwMode="auto">
          <a:xfrm>
            <a:off x="0" y="2332038"/>
            <a:ext cx="184150" cy="366712"/>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87044" name="Rectangle 6"/>
          <p:cNvSpPr>
            <a:spLocks noChangeArrowheads="1"/>
          </p:cNvSpPr>
          <p:nvPr/>
        </p:nvSpPr>
        <p:spPr bwMode="auto">
          <a:xfrm>
            <a:off x="0" y="307657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87045" name="Rectangle 7"/>
          <p:cNvSpPr>
            <a:spLocks noChangeArrowheads="1"/>
          </p:cNvSpPr>
          <p:nvPr/>
        </p:nvSpPr>
        <p:spPr bwMode="auto">
          <a:xfrm>
            <a:off x="0" y="3094038"/>
            <a:ext cx="184150" cy="366712"/>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87046" name="Rectangle 8"/>
          <p:cNvSpPr>
            <a:spLocks noChangeArrowheads="1"/>
          </p:cNvSpPr>
          <p:nvPr/>
        </p:nvSpPr>
        <p:spPr bwMode="auto">
          <a:xfrm>
            <a:off x="0" y="5024438"/>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87047" name="Rectangle 702"/>
          <p:cNvSpPr>
            <a:spLocks noChangeArrowheads="1"/>
          </p:cNvSpPr>
          <p:nvPr/>
        </p:nvSpPr>
        <p:spPr bwMode="auto">
          <a:xfrm>
            <a:off x="0" y="465137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graphicFrame>
        <p:nvGraphicFramePr>
          <p:cNvPr id="9384" name="Group 168"/>
          <p:cNvGraphicFramePr>
            <a:graphicFrameLocks noGrp="1"/>
          </p:cNvGraphicFramePr>
          <p:nvPr/>
        </p:nvGraphicFramePr>
        <p:xfrm>
          <a:off x="539750" y="5356225"/>
          <a:ext cx="8064500" cy="1463676"/>
        </p:xfrm>
        <a:graphic>
          <a:graphicData uri="http://schemas.openxmlformats.org/drawingml/2006/table">
            <a:tbl>
              <a:tblPr/>
              <a:tblGrid>
                <a:gridCol w="3584575"/>
                <a:gridCol w="895350"/>
                <a:gridCol w="3584575"/>
              </a:tblGrid>
              <a:tr h="2439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Jakarta, 4 Januari 201</a:t>
                      </a:r>
                      <a:r>
                        <a:rPr kumimoji="0" lang="en-US" sz="1000" b="1" i="0" u="none" strike="noStrike" cap="none" normalizeH="0" baseline="0" smtClean="0">
                          <a:ln>
                            <a:noFill/>
                          </a:ln>
                          <a:solidFill>
                            <a:schemeClr val="bg1"/>
                          </a:solidFill>
                          <a:effectLst/>
                          <a:latin typeface="Arial" charset="0"/>
                          <a:cs typeface="Times New Roman" pitchFamily="18" charset="0"/>
                        </a:rPr>
                        <a:t>2</a:t>
                      </a: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cap="flat">
                      <a:noFill/>
                    </a:lnR>
                    <a:lnT cap="flat">
                      <a:noFill/>
                    </a:lnT>
                    <a:lnB>
                      <a:noFill/>
                    </a:lnB>
                    <a:lnTlToBr>
                      <a:noFill/>
                    </a:lnTlToBr>
                    <a:lnBlToTr>
                      <a:noFill/>
                    </a:lnBlToTr>
                    <a:noFill/>
                  </a:tcPr>
                </a:tc>
              </a:tr>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Pejabat Penilai</a:t>
                      </a: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Pegawai Negeri Sipil Yang Dinilai</a:t>
                      </a: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cap="flat">
                      <a:noFill/>
                    </a:lnR>
                    <a:lnT>
                      <a:noFill/>
                    </a:lnT>
                    <a:lnB>
                      <a:noFill/>
                    </a:lnB>
                    <a:lnTlToBr>
                      <a:noFill/>
                    </a:lnTlToBr>
                    <a:lnBlToTr>
                      <a:noFill/>
                    </a:lnBlToTr>
                    <a:noFill/>
                  </a:tcPr>
                </a:tc>
              </a:tr>
              <a:tr h="2439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r>
              <a:tr h="2439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dirty="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r>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sng" strike="noStrike" cap="none" normalizeH="0" baseline="0" smtClean="0">
                          <a:ln>
                            <a:noFill/>
                          </a:ln>
                          <a:solidFill>
                            <a:schemeClr val="bg1"/>
                          </a:solidFill>
                          <a:effectLst/>
                          <a:latin typeface="Arial" charset="0"/>
                          <a:cs typeface="Times New Roman" pitchFamily="18" charset="0"/>
                        </a:rPr>
                        <a:t>(Dra. Sri)</a:t>
                      </a: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sng" strike="noStrike" cap="none" normalizeH="0" baseline="0" smtClean="0">
                          <a:ln>
                            <a:noFill/>
                          </a:ln>
                          <a:solidFill>
                            <a:schemeClr val="bg1"/>
                          </a:solidFill>
                          <a:effectLst/>
                          <a:latin typeface="Arial" charset="0"/>
                          <a:cs typeface="Times New Roman" pitchFamily="18" charset="0"/>
                        </a:rPr>
                        <a:t>(Elisya, SH)</a:t>
                      </a:r>
                    </a:p>
                  </a:txBody>
                  <a:tcPr marT="45740" marB="45740" horzOverflow="overflow">
                    <a:lnL>
                      <a:noFill/>
                    </a:lnL>
                    <a:lnR>
                      <a:noFill/>
                    </a:lnR>
                    <a:lnT>
                      <a:noFill/>
                    </a:lnT>
                    <a:lnB>
                      <a:noFill/>
                    </a:lnB>
                    <a:lnTlToBr>
                      <a:noFill/>
                    </a:lnTlToBr>
                    <a:lnBlToTr>
                      <a:noFill/>
                    </a:lnBlToTr>
                    <a:noFill/>
                  </a:tcPr>
                </a:tc>
              </a:tr>
              <a:tr h="2439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bg1"/>
                          </a:solidFill>
                          <a:effectLst/>
                          <a:latin typeface="Arial" charset="0"/>
                          <a:cs typeface="Times New Roman" pitchFamily="18" charset="0"/>
                        </a:rPr>
                        <a:t>NIP. 196305221992012001</a:t>
                      </a: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1000" b="1" i="0" u="none" strike="noStrike" cap="none" normalizeH="0" baseline="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bg1"/>
                          </a:solidFill>
                          <a:effectLst/>
                          <a:latin typeface="Arial" charset="0"/>
                          <a:cs typeface="Times New Roman" pitchFamily="18" charset="0"/>
                        </a:rPr>
                        <a:t>NIP. 196803051999042001</a:t>
                      </a:r>
                      <a:endParaRPr kumimoji="0" lang="id-ID" sz="1000" b="1" i="0" u="none" strike="noStrike" cap="none" normalizeH="0" baseline="0" dirty="0" smtClean="0">
                        <a:ln>
                          <a:noFill/>
                        </a:ln>
                        <a:solidFill>
                          <a:schemeClr val="bg1"/>
                        </a:solidFill>
                        <a:effectLst/>
                        <a:latin typeface="Arial" charset="0"/>
                      </a:endParaRPr>
                    </a:p>
                  </a:txBody>
                  <a:tcPr marT="45740" marB="45740" horzOverflow="overflow">
                    <a:lnL>
                      <a:noFill/>
                    </a:lnL>
                    <a:lnR>
                      <a:noFill/>
                    </a:lnR>
                    <a:lnT>
                      <a:noFill/>
                    </a:lnT>
                    <a:lnB>
                      <a:noFill/>
                    </a:lnB>
                    <a:lnTlToBr>
                      <a:noFill/>
                    </a:lnTlToBr>
                    <a:lnBlToTr>
                      <a:noFill/>
                    </a:lnBlToTr>
                    <a:noFill/>
                  </a:tcPr>
                </a:tc>
              </a:tr>
            </a:tbl>
          </a:graphicData>
        </a:graphic>
      </p:graphicFrame>
      <p:sp>
        <p:nvSpPr>
          <p:cNvPr id="87067" name="Text Box 781"/>
          <p:cNvSpPr txBox="1">
            <a:spLocks noChangeArrowheads="1"/>
          </p:cNvSpPr>
          <p:nvPr/>
        </p:nvSpPr>
        <p:spPr bwMode="auto">
          <a:xfrm>
            <a:off x="2414588" y="-52388"/>
            <a:ext cx="4392612" cy="623888"/>
          </a:xfrm>
          <a:prstGeom prst="rect">
            <a:avLst/>
          </a:prstGeom>
          <a:noFill/>
          <a:ln w="9525">
            <a:noFill/>
            <a:miter lim="800000"/>
            <a:headEnd/>
            <a:tailEnd/>
          </a:ln>
        </p:spPr>
        <p:txBody>
          <a:bodyPr>
            <a:spAutoFit/>
          </a:bodyPr>
          <a:lstStyle/>
          <a:p>
            <a:pPr algn="ctr">
              <a:spcBef>
                <a:spcPct val="50000"/>
              </a:spcBef>
            </a:pPr>
            <a:r>
              <a:rPr lang="en-US" sz="1400" b="1">
                <a:solidFill>
                  <a:srgbClr val="0033CC"/>
                </a:solidFill>
              </a:rPr>
              <a:t>FORMULIR SASARAN KERJA</a:t>
            </a:r>
          </a:p>
          <a:p>
            <a:pPr algn="ctr">
              <a:spcBef>
                <a:spcPct val="50000"/>
              </a:spcBef>
            </a:pPr>
            <a:r>
              <a:rPr lang="en-US" sz="1400" b="1">
                <a:solidFill>
                  <a:srgbClr val="0033CC"/>
                </a:solidFill>
              </a:rPr>
              <a:t>PEGAWAI NEGERI SIPIL</a:t>
            </a:r>
          </a:p>
        </p:txBody>
      </p:sp>
      <p:sp>
        <p:nvSpPr>
          <p:cNvPr id="87068" name="Line 1743"/>
          <p:cNvSpPr>
            <a:spLocks noChangeShapeType="1"/>
          </p:cNvSpPr>
          <p:nvPr/>
        </p:nvSpPr>
        <p:spPr bwMode="auto">
          <a:xfrm>
            <a:off x="2959100" y="2870200"/>
            <a:ext cx="0" cy="0"/>
          </a:xfrm>
          <a:prstGeom prst="line">
            <a:avLst/>
          </a:prstGeom>
          <a:noFill/>
          <a:ln w="12700" cap="rnd">
            <a:solidFill>
              <a:srgbClr val="000000"/>
            </a:solidFill>
            <a:round/>
            <a:headEnd/>
            <a:tailEnd/>
          </a:ln>
        </p:spPr>
        <p:txBody>
          <a:bodyPr/>
          <a:lstStyle/>
          <a:p>
            <a:endParaRPr lang="id-ID"/>
          </a:p>
        </p:txBody>
      </p:sp>
      <p:graphicFrame>
        <p:nvGraphicFramePr>
          <p:cNvPr id="9387" name="Group 171"/>
          <p:cNvGraphicFramePr>
            <a:graphicFrameLocks noGrp="1"/>
          </p:cNvGraphicFramePr>
          <p:nvPr/>
        </p:nvGraphicFramePr>
        <p:xfrm>
          <a:off x="98425" y="663575"/>
          <a:ext cx="8904288" cy="4337052"/>
        </p:xfrm>
        <a:graphic>
          <a:graphicData uri="http://schemas.openxmlformats.org/drawingml/2006/table">
            <a:tbl>
              <a:tblPr/>
              <a:tblGrid>
                <a:gridCol w="441325"/>
                <a:gridCol w="1725613"/>
                <a:gridCol w="1927225"/>
                <a:gridCol w="739775"/>
                <a:gridCol w="1443037"/>
                <a:gridCol w="698500"/>
                <a:gridCol w="882650"/>
                <a:gridCol w="1046163"/>
              </a:tblGrid>
              <a:tr h="2873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NO</a:t>
                      </a:r>
                      <a:endParaRPr kumimoji="0" lang="id-ID" sz="1000" b="1" i="0" u="none" strike="noStrike" cap="none" normalizeH="0" baseline="0" dirty="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I. PEJABAT PENILAI</a:t>
                      </a:r>
                      <a:endParaRPr kumimoji="0" lang="id-ID" sz="1000" b="1" i="0" u="none" strike="noStrike" cap="none" normalizeH="0" baseline="0" dirty="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NO</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II. PEGAWAI  NEGERI SIPIL YANG DINILAI</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r>
              <a:tr h="243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Nama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charset="0"/>
                          <a:cs typeface="Times New Roman" pitchFamily="18" charset="0"/>
                        </a:rPr>
                        <a:t>Dra. Sri</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Nama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charset="0"/>
                          <a:cs typeface="Times New Roman" pitchFamily="18" charset="0"/>
                        </a:rPr>
                        <a:t>Elisya, SH</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r>
              <a:tr h="243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NIP</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196305221992012001</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2</a:t>
                      </a:r>
                      <a:endParaRPr kumimoji="0" lang="id-ID" sz="1000" b="1" i="0" u="none" strike="noStrike" cap="none" normalizeH="0" baseline="0" dirty="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NIP</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196803051999042001</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r>
              <a:tr h="243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3</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Pangkat/Gol.Ruang</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rPr>
                        <a:t>Pembina/ IV/a</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3</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Pangkat/Gol.Ruang</a:t>
                      </a:r>
                      <a:endParaRPr kumimoji="0" lang="id-ID" sz="1000" b="1" i="0" u="none" strike="noStrike" cap="none" normalizeH="0" baseline="0" dirty="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Penata Tk I/ III/d</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4</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Jabatan</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rPr>
                        <a:t>Kabid Kepangkatan dan Mutasi Lain</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4</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Jabatan</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Kasubbag Mutasi Kepegawaian</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r>
              <a:tr h="243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5</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Unit Kerja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rPr>
                        <a:t>Direktorat Kepangkatan </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5</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Unit Kerja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rPr>
                        <a:t>Direktorat Kepangkatan</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r>
              <a:tr h="30008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NO</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III. KEGIATAN TUGAS POKOK JABATAN</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ANGKA KREDIT</a:t>
                      </a:r>
                      <a:endParaRPr kumimoji="0" lang="id-ID" sz="1000" b="1" i="0" u="none" strike="noStrike" cap="none" normalizeH="0" baseline="0" dirty="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TARGET</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r>
              <a:tr h="396298">
                <a:tc vMerge="1">
                  <a:txBody>
                    <a:bodyPr/>
                    <a:lstStyle/>
                    <a:p>
                      <a:endParaRPr lang="id-ID"/>
                    </a:p>
                  </a:txBody>
                  <a:tcPr/>
                </a:tc>
                <a:tc gridSpan="2" vMerge="1">
                  <a:txBody>
                    <a:bodyPr/>
                    <a:lstStyle/>
                    <a:p>
                      <a:endParaRPr lang="id-ID"/>
                    </a:p>
                  </a:txBody>
                  <a:tcPr/>
                </a:tc>
                <a:tc hMerge="1"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KUANT/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OUTPUT</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KUAL/ MUTU</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WAKTU</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BIAYA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Menetapkan persetujuan kenaikan pangkat gol.ruang III/d ke bawah Prov. Lampung dan instansi vertikal.</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ea typeface="Times New Roman" pitchFamily="18" charset="0"/>
                          <a:cs typeface="Arial" charset="0"/>
                        </a:rPr>
                        <a:t>5000 nota</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100</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7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2</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Menetapkan persetujuan peninjauan masa kerja gol.ruang III/d ke bawah Provinsi  Lampung dan Instansi vertikal</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25 nota</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100</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3</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Menetapkan persetujuan mutasi lain-lain gol.ruang III/d ke bawah Provinsi Lampung dan instansi Vertikal</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ea typeface="Times New Roman" pitchFamily="18" charset="0"/>
                          <a:cs typeface="Arial" charset="0"/>
                        </a:rPr>
                        <a:t>20 nota</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100</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4</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Membuat konsep SK pindah Instansi pusat dan daerah</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30  SK</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100</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5</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ea typeface="Times New Roman" pitchFamily="18" charset="0"/>
                          <a:cs typeface="Arial" charset="0"/>
                        </a:rPr>
                        <a:t>Membuat laporan kenaiakn pangkat, PMK, mutasi lain dan pindah instansi pusat dan daerah</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a:t>
                      </a:r>
                      <a:endParaRPr kumimoji="0" lang="id-ID" sz="1000" b="1" i="0" u="none" strike="noStrike" cap="none" normalizeH="0" baseline="0" smtClean="0">
                        <a:ln>
                          <a:noFill/>
                        </a:ln>
                        <a:solidFill>
                          <a:srgbClr val="3333CC"/>
                        </a:solidFill>
                        <a:effectLst/>
                        <a:latin typeface="Arial"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ea typeface="Times New Roman" pitchFamily="18" charset="0"/>
                          <a:cs typeface="Arial" charset="0"/>
                        </a:rPr>
                        <a:t>2 lap</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100</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3333CC"/>
                          </a:solidFill>
                          <a:effectLst/>
                          <a:latin typeface="Arial" charset="0"/>
                          <a:cs typeface="Times New Roman" pitchFamily="18" charset="0"/>
                        </a:rPr>
                        <a:t>12</a:t>
                      </a:r>
                      <a:endParaRPr kumimoji="0" lang="id-ID" sz="1000" b="1" i="0" u="none" strike="noStrike" cap="none" normalizeH="0" baseline="0" smtClean="0">
                        <a:ln>
                          <a:noFill/>
                        </a:ln>
                        <a:solidFill>
                          <a:srgbClr val="3333CC"/>
                        </a:solidFill>
                        <a:effectLst/>
                        <a:latin typeface="Arial"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3333CC"/>
                          </a:solidFill>
                          <a:effectLst/>
                          <a:latin typeface="Arial" charset="0"/>
                          <a:cs typeface="Times New Roman" pitchFamily="18" charset="0"/>
                        </a:rPr>
                        <a:t>-</a:t>
                      </a: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5F10ECA-4814-48B2-AE80-2CC4CD2F7A7C}" type="slidenum">
              <a:rPr lang="en-US"/>
              <a:pPr>
                <a:defRPr/>
              </a:pPr>
              <a:t>77</a:t>
            </a:fld>
            <a:endParaRPr lang="en-US"/>
          </a:p>
        </p:txBody>
      </p:sp>
      <p:sp>
        <p:nvSpPr>
          <p:cNvPr id="88067" name="Rectangle 4"/>
          <p:cNvSpPr>
            <a:spLocks noChangeArrowheads="1"/>
          </p:cNvSpPr>
          <p:nvPr/>
        </p:nvSpPr>
        <p:spPr bwMode="auto">
          <a:xfrm>
            <a:off x="3348038" y="30163"/>
            <a:ext cx="2398712" cy="457200"/>
          </a:xfrm>
          <a:prstGeom prst="rect">
            <a:avLst/>
          </a:prstGeom>
          <a:noFill/>
          <a:ln w="9525">
            <a:noFill/>
            <a:miter lim="800000"/>
            <a:headEnd/>
            <a:tailEnd/>
          </a:ln>
        </p:spPr>
        <p:txBody>
          <a:bodyPr wrap="none" anchor="ctr">
            <a:spAutoFit/>
          </a:bodyPr>
          <a:lstStyle/>
          <a:p>
            <a:pPr algn="ctr"/>
            <a:r>
              <a:rPr lang="id-ID" sz="1200" b="1">
                <a:solidFill>
                  <a:srgbClr val="0033CC"/>
                </a:solidFill>
                <a:latin typeface="Calibri" pitchFamily="34" charset="0"/>
                <a:cs typeface="Times New Roman" pitchFamily="18" charset="0"/>
              </a:rPr>
              <a:t>PENILAIAN SASARAN KERJA </a:t>
            </a:r>
            <a:endParaRPr lang="en-US" sz="1200">
              <a:solidFill>
                <a:srgbClr val="0033CC"/>
              </a:solidFill>
              <a:latin typeface="Calibri" pitchFamily="34" charset="0"/>
            </a:endParaRPr>
          </a:p>
          <a:p>
            <a:pPr algn="ctr" eaLnBrk="0" hangingPunct="0"/>
            <a:r>
              <a:rPr lang="id-ID" sz="1200" b="1">
                <a:solidFill>
                  <a:srgbClr val="0033CC"/>
                </a:solidFill>
                <a:latin typeface="Calibri" pitchFamily="34" charset="0"/>
                <a:cs typeface="Times New Roman" pitchFamily="18" charset="0"/>
              </a:rPr>
              <a:t>PEGAWAI NEGERI SIPIL</a:t>
            </a:r>
            <a:endParaRPr lang="en-US" sz="1200">
              <a:solidFill>
                <a:srgbClr val="0033CC"/>
              </a:solidFill>
              <a:latin typeface="Calibri" pitchFamily="34" charset="0"/>
            </a:endParaRPr>
          </a:p>
        </p:txBody>
      </p:sp>
      <p:graphicFrame>
        <p:nvGraphicFramePr>
          <p:cNvPr id="10469" name="Group 229"/>
          <p:cNvGraphicFramePr>
            <a:graphicFrameLocks noGrp="1"/>
          </p:cNvGraphicFramePr>
          <p:nvPr/>
        </p:nvGraphicFramePr>
        <p:xfrm>
          <a:off x="82550" y="663575"/>
          <a:ext cx="8964613" cy="5360989"/>
        </p:xfrm>
        <a:graphic>
          <a:graphicData uri="http://schemas.openxmlformats.org/drawingml/2006/table">
            <a:tbl>
              <a:tblPr/>
              <a:tblGrid>
                <a:gridCol w="479425"/>
                <a:gridCol w="1998663"/>
                <a:gridCol w="352425"/>
                <a:gridCol w="471487"/>
                <a:gridCol w="457200"/>
                <a:gridCol w="457200"/>
                <a:gridCol w="457200"/>
                <a:gridCol w="365125"/>
                <a:gridCol w="544513"/>
                <a:gridCol w="439737"/>
                <a:gridCol w="482699"/>
                <a:gridCol w="504056"/>
                <a:gridCol w="1224136"/>
                <a:gridCol w="730747"/>
              </a:tblGrid>
              <a:tr h="24384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1" i="0" u="none" strike="noStrike" cap="none" normalizeH="0" baseline="0" dirty="0" smtClean="0">
                        <a:ln>
                          <a:noFill/>
                        </a:ln>
                        <a:solidFill>
                          <a:srgbClr val="0033CC"/>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Narrow" pitchFamily="34" charset="0"/>
                          <a:cs typeface="Times New Roman" pitchFamily="18" charset="0"/>
                        </a:rPr>
                        <a:t>NO</a:t>
                      </a:r>
                      <a:endParaRPr kumimoji="0" lang="id-ID" sz="1000" b="0" i="0" u="none" strike="noStrike" cap="none" normalizeH="0" baseline="0" dirty="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I. Kegiatan Tugas Pokok Jabatan</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TARGET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AK</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REALISASI</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PENGHITUNGAN</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NILAI</a:t>
                      </a:r>
                      <a:endParaRPr kumimoji="0" lang="id-ID"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CAPAIAN</a:t>
                      </a:r>
                      <a:endParaRPr kumimoji="0" lang="id-ID" sz="1000" b="0" i="0" u="none" strike="noStrike" cap="none" normalizeH="0" baseline="0" smtClean="0">
                        <a:ln>
                          <a:noFill/>
                        </a:ln>
                        <a:solidFill>
                          <a:srgbClr val="0033CC"/>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Narrow" pitchFamily="34" charset="0"/>
                          <a:cs typeface="Times New Roman" pitchFamily="18" charset="0"/>
                        </a:rPr>
                        <a:t>SKP</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80">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Kuant/ output</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Kual/ Mutu</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Waktu</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Biaya</a:t>
                      </a:r>
                      <a:endParaRPr kumimoji="0" lang="id-ID" sz="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d-ID"/>
                    </a:p>
                  </a:txBody>
                  <a:tcPr/>
                </a:tc>
                <a:tc vMerge="1">
                  <a:txBody>
                    <a:bodyPr/>
                    <a:lstStyle/>
                    <a:p>
                      <a:endParaRPr lang="id-ID"/>
                    </a:p>
                  </a:txBody>
                  <a:tcPr/>
                </a:tc>
              </a:tr>
              <a:tr h="182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4</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5</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6</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7</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8</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9</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10</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11</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13</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600" b="1" i="0" u="none" strike="noStrike" cap="none" normalizeH="0" baseline="0" smtClean="0">
                          <a:ln>
                            <a:noFill/>
                          </a:ln>
                          <a:solidFill>
                            <a:srgbClr val="0033CC"/>
                          </a:solidFill>
                          <a:effectLst/>
                          <a:latin typeface="Arial Narrow" pitchFamily="34" charset="0"/>
                          <a:cs typeface="Times New Roman" pitchFamily="18" charset="0"/>
                        </a:rPr>
                        <a:t>14</a:t>
                      </a:r>
                      <a:endParaRPr kumimoji="0" lang="id-ID" sz="18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709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1</a:t>
                      </a:r>
                      <a:endParaRPr kumimoji="0" lang="id-ID" sz="10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Menetapkan persetujuan kenaikan pangkat gol.ruang III/d ke bawah Prov. Lampung dan instansi vertikal.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ea typeface="Times New Roman" pitchFamily="18" charset="0"/>
                          <a:cs typeface="Arial" charset="0"/>
                        </a:rPr>
                        <a:t>5000 nota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100</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12</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ea typeface="Times New Roman" pitchFamily="18" charset="0"/>
                          <a:cs typeface="Arial" charset="0"/>
                        </a:rPr>
                        <a:t>5000 nota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85</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cs typeface="Times New Roman" pitchFamily="18" charset="0"/>
                        </a:rPr>
                        <a:t>12</a:t>
                      </a:r>
                      <a:endParaRPr kumimoji="0" lang="id-ID" sz="10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chemeClr val="tx1"/>
                          </a:solidFill>
                          <a:effectLst/>
                          <a:latin typeface="Arial" charset="0"/>
                          <a:ea typeface="Times New Roman" pitchFamily="18" charset="0"/>
                          <a:cs typeface="Arial"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Arial" charset="0"/>
                          <a:cs typeface="Times New Roman" pitchFamily="18" charset="0"/>
                        </a:rPr>
                        <a:t>261,00</a:t>
                      </a: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Narrow" pitchFamily="34" charset="0"/>
                          <a:cs typeface="Times New Roman" pitchFamily="18" charset="0"/>
                        </a:rPr>
                        <a:t>(100+85+76=261)</a:t>
                      </a:r>
                      <a:endParaRPr kumimoji="0" lang="id-ID"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chemeClr val="tx1"/>
                          </a:solidFill>
                          <a:effectLst/>
                          <a:latin typeface="Arial" charset="0"/>
                          <a:cs typeface="Times New Roman" pitchFamily="18" charset="0"/>
                        </a:rPr>
                        <a:t>87,00</a:t>
                      </a: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smtClean="0">
                          <a:ln>
                            <a:noFill/>
                          </a:ln>
                          <a:solidFill>
                            <a:schemeClr val="tx1"/>
                          </a:solidFill>
                          <a:effectLst/>
                          <a:latin typeface="Arial Narrow" pitchFamily="34" charset="0"/>
                          <a:cs typeface="Times New Roman" pitchFamily="18" charset="0"/>
                        </a:rPr>
                        <a:t>(261 : 3)</a:t>
                      </a:r>
                      <a:endParaRPr kumimoji="0" lang="id-ID"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71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3333CC"/>
                          </a:solidFill>
                          <a:effectLst/>
                          <a:latin typeface="Arial Narrow" pitchFamily="34" charset="0"/>
                          <a:cs typeface="Times New Roman" pitchFamily="18" charset="0"/>
                        </a:rPr>
                        <a:t>Menetapkan persetujuan peninjauan masa kerja gol.ruang III/d ke bawah Provinsi  Lampung dan Instansi vertikal</a:t>
                      </a:r>
                      <a:endParaRPr kumimoji="0" lang="id-ID" sz="1000" b="0" i="0"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25 nota</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25 nota</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256,00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dirty="0" smtClean="0">
                          <a:ln>
                            <a:noFill/>
                          </a:ln>
                          <a:solidFill>
                            <a:srgbClr val="0033CC"/>
                          </a:solidFill>
                          <a:effectLst/>
                          <a:latin typeface="Arial Narrow" pitchFamily="34" charset="0"/>
                          <a:cs typeface="Times New Roman" pitchFamily="18" charset="0"/>
                        </a:rPr>
                        <a:t>85,33</a:t>
                      </a:r>
                      <a:endParaRPr kumimoji="0" lang="id-ID" sz="1000" b="0" i="0" u="none" strike="noStrike" cap="none" normalizeH="0" baseline="0" dirty="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3333CC"/>
                          </a:solidFill>
                          <a:effectLst/>
                          <a:latin typeface="Arial Narrow" pitchFamily="34" charset="0"/>
                          <a:cs typeface="Times New Roman" pitchFamily="18" charset="0"/>
                        </a:rPr>
                        <a:t>Menetapkan persetujuan mutasi lain-lain gol.ruang III/d ke bawah Provinsi Lampung dan instansi Vertikal</a:t>
                      </a:r>
                      <a:endParaRPr kumimoji="0" lang="id-ID" sz="1000" b="0" i="0"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20 nota</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20 nota</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256,00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85,33</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4</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3333CC"/>
                          </a:solidFill>
                          <a:effectLst/>
                          <a:latin typeface="Arial Narrow" pitchFamily="34" charset="0"/>
                          <a:cs typeface="Times New Roman" pitchFamily="18" charset="0"/>
                        </a:rPr>
                        <a:t>Membuat konsep SK pindah Instansi pusat dan daerah</a:t>
                      </a:r>
                      <a:endParaRPr kumimoji="0" lang="id-ID" sz="1000" b="0" i="0"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30 SK</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30 SK</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charset="0"/>
                        </a:rPr>
                        <a:t>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261,00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87,00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5</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3333CC"/>
                          </a:solidFill>
                          <a:effectLst/>
                          <a:latin typeface="Arial Narrow" pitchFamily="34" charset="0"/>
                          <a:ea typeface="Times New Roman" pitchFamily="18" charset="0"/>
                          <a:cs typeface="Arial" charset="0"/>
                        </a:rPr>
                        <a:t>Membuat laporan kenaiakn pangkat, PMK, mutasi lain dan pindah instansi pusat dan daerah</a:t>
                      </a:r>
                      <a:endParaRPr kumimoji="0" lang="id-ID" sz="1000" b="0" i="0" u="none" strike="noStrike" cap="none" normalizeH="0" baseline="0" smtClean="0">
                        <a:ln>
                          <a:noFill/>
                        </a:ln>
                        <a:solidFill>
                          <a:srgbClr val="3333CC"/>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2 lap</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2 lap</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12</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ea typeface="Times New Roman" pitchFamily="18" charset="0"/>
                          <a:cs typeface="Arial" charset="0"/>
                        </a:rPr>
                        <a:t>-</a:t>
                      </a:r>
                      <a:endParaRPr kumimoji="0" lang="id-ID" sz="1000" b="0" i="0" u="none" strike="noStrike" cap="none" normalizeH="0" baseline="0" smtClean="0">
                        <a:ln>
                          <a:noFill/>
                        </a:ln>
                        <a:solidFill>
                          <a:srgbClr val="0033CC"/>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256,00</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85,33</a:t>
                      </a: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1" i="0" u="none" strike="noStrike" cap="none" normalizeH="0" baseline="0" smtClean="0">
                          <a:ln>
                            <a:noFill/>
                          </a:ln>
                          <a:solidFill>
                            <a:srgbClr val="0033CC"/>
                          </a:solidFill>
                          <a:effectLst/>
                          <a:latin typeface="Arial Narrow" pitchFamily="34" charset="0"/>
                          <a:cs typeface="Times New Roman" pitchFamily="18" charset="0"/>
                        </a:rPr>
                        <a:t>II. Tugas Tambahan dan Kreativitas/ Unsur Penunjang :</a:t>
                      </a:r>
                      <a:endParaRPr kumimoji="0" lang="id-ID" sz="1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8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10,00</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 Tugas Tambahan</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30,00</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b. Kreativitas</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charset="0"/>
                        </a:rPr>
                        <a:t>JUMLAH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Narrow" pitchFamily="34"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Arial" charset="0"/>
                        </a:rPr>
                        <a:t>429.99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rowSpan="2" gridSpan="1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smtClean="0">
                          <a:ln>
                            <a:noFill/>
                          </a:ln>
                          <a:solidFill>
                            <a:srgbClr val="0033CC"/>
                          </a:solidFill>
                          <a:effectLst/>
                          <a:latin typeface="Arial" charset="0"/>
                          <a:cs typeface="Times New Roman" pitchFamily="18" charset="0"/>
                        </a:rPr>
                        <a:t>NILAI CAPAIAN SKP                                                                                 (429.99 : 5)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d-ID" sz="1000" b="0" i="0" u="none" strike="noStrike" cap="none" normalizeH="0" baseline="0" smtClean="0">
                        <a:ln>
                          <a:noFill/>
                        </a:ln>
                        <a:solidFill>
                          <a:srgbClr val="0033CC"/>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1" i="0" u="none" strike="noStrike" cap="none" normalizeH="0" baseline="0" dirty="0" smtClean="0">
                          <a:ln>
                            <a:noFill/>
                          </a:ln>
                          <a:solidFill>
                            <a:srgbClr val="0033CC"/>
                          </a:solidFill>
                          <a:effectLst/>
                          <a:latin typeface="Arial" charset="0"/>
                          <a:cs typeface="Times New Roman" pitchFamily="18" charset="0"/>
                        </a:rPr>
                        <a:t>86,00</a:t>
                      </a:r>
                      <a:endParaRPr kumimoji="0" lang="id-ID" sz="1000" b="0" i="0" u="none" strike="noStrike" cap="none" normalizeH="0" baseline="0" dirty="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320">
                <a:tc gridSpan="13"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33CC"/>
                          </a:solidFill>
                          <a:effectLst/>
                          <a:latin typeface="Arial Narrow" pitchFamily="34" charset="0"/>
                          <a:cs typeface="Times New Roman" pitchFamily="18" charset="0"/>
                        </a:rPr>
                        <a:t>(Baik)</a:t>
                      </a:r>
                      <a:endParaRPr kumimoji="0" lang="id-ID" sz="1200" b="0" i="0" u="none" strike="noStrike" cap="none" normalizeH="0" baseline="0" dirty="0" smtClean="0">
                        <a:ln>
                          <a:noFill/>
                        </a:ln>
                        <a:solidFill>
                          <a:srgbClr val="00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241" name="Text Box 1057"/>
          <p:cNvSpPr txBox="1">
            <a:spLocks noChangeArrowheads="1"/>
          </p:cNvSpPr>
          <p:nvPr/>
        </p:nvSpPr>
        <p:spPr bwMode="auto">
          <a:xfrm>
            <a:off x="-20638" y="404813"/>
            <a:ext cx="4376738" cy="274637"/>
          </a:xfrm>
          <a:prstGeom prst="rect">
            <a:avLst/>
          </a:prstGeom>
          <a:noFill/>
          <a:ln w="9525">
            <a:noFill/>
            <a:miter lim="800000"/>
            <a:headEnd/>
            <a:tailEnd/>
          </a:ln>
        </p:spPr>
        <p:txBody>
          <a:bodyPr>
            <a:spAutoFit/>
          </a:bodyPr>
          <a:lstStyle/>
          <a:p>
            <a:pPr>
              <a:spcBef>
                <a:spcPct val="50000"/>
              </a:spcBef>
            </a:pPr>
            <a:r>
              <a:rPr lang="id-ID" sz="1200">
                <a:solidFill>
                  <a:srgbClr val="0033CC"/>
                </a:solidFill>
              </a:rPr>
              <a:t>Jangka waktu penilaian 5 Januari s/d 31 Desember 2012</a:t>
            </a:r>
          </a:p>
        </p:txBody>
      </p:sp>
      <p:graphicFrame>
        <p:nvGraphicFramePr>
          <p:cNvPr id="10468" name="Group 228"/>
          <p:cNvGraphicFramePr>
            <a:graphicFrameLocks noGrp="1"/>
          </p:cNvGraphicFramePr>
          <p:nvPr/>
        </p:nvGraphicFramePr>
        <p:xfrm>
          <a:off x="3043238" y="6132513"/>
          <a:ext cx="5921375" cy="749300"/>
        </p:xfrm>
        <a:graphic>
          <a:graphicData uri="http://schemas.openxmlformats.org/drawingml/2006/table">
            <a:tbl>
              <a:tblPr/>
              <a:tblGrid>
                <a:gridCol w="3316287"/>
                <a:gridCol w="2605088"/>
              </a:tblGrid>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Times New Roman" pitchFamily="18" charset="0"/>
                          <a:cs typeface="Times New Roman" pitchFamily="18" charset="0"/>
                        </a:rPr>
                        <a:t>Jakarta, 31 Desember 2012</a:t>
                      </a:r>
                      <a:endParaRPr kumimoji="0" lang="id-ID"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Times New Roman" pitchFamily="18" charset="0"/>
                          <a:cs typeface="Times New Roman" pitchFamily="18" charset="0"/>
                        </a:rPr>
                        <a:t>Pejabat Penila</a:t>
                      </a:r>
                      <a:r>
                        <a:rPr kumimoji="0" lang="en-US" sz="1000" b="0" i="0" u="none" strike="noStrike" cap="none" normalizeH="0" baseline="0" smtClean="0">
                          <a:ln>
                            <a:noFill/>
                          </a:ln>
                          <a:solidFill>
                            <a:srgbClr val="0033CC"/>
                          </a:solidFill>
                          <a:effectLst/>
                          <a:latin typeface="Times New Roman" pitchFamily="18" charset="0"/>
                          <a:cs typeface="Times New Roman" pitchFamily="18" charset="0"/>
                        </a:rPr>
                        <a:t>i</a:t>
                      </a:r>
                    </a:p>
                  </a:txBody>
                  <a:tcPr marL="90000" marR="90000" marT="0" marB="0"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Times New Roman" pitchFamily="18" charset="0"/>
                          <a:cs typeface="Times New Roman" pitchFamily="18" charset="0"/>
                        </a:rPr>
                        <a:t>(</a:t>
                      </a:r>
                      <a:r>
                        <a:rPr kumimoji="0" lang="sv-SE" sz="1000" b="0" i="0" u="sng" strike="noStrike" cap="none" normalizeH="0" baseline="0" smtClean="0">
                          <a:ln>
                            <a:noFill/>
                          </a:ln>
                          <a:solidFill>
                            <a:srgbClr val="0033CC"/>
                          </a:solidFill>
                          <a:effectLst/>
                          <a:latin typeface="Times New Roman" pitchFamily="18" charset="0"/>
                          <a:cs typeface="Times New Roman" pitchFamily="18" charset="0"/>
                        </a:rPr>
                        <a:t>Dra. Sri</a:t>
                      </a:r>
                      <a:r>
                        <a:rPr kumimoji="0" lang="id-ID" sz="1000" b="0" i="0" u="none" strike="noStrike" cap="none" normalizeH="0" baseline="0" smtClean="0">
                          <a:ln>
                            <a:noFill/>
                          </a:ln>
                          <a:solidFill>
                            <a:srgbClr val="0033CC"/>
                          </a:solidFill>
                          <a:effectLst/>
                          <a:latin typeface="Times New Roman" pitchFamily="18" charset="0"/>
                          <a:cs typeface="Times New Roman" pitchFamily="18" charset="0"/>
                        </a:rPr>
                        <a:t>)</a:t>
                      </a:r>
                      <a:endParaRPr kumimoji="0" lang="id-ID"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000" b="0" i="0" u="none" strike="noStrike" cap="none" normalizeH="0" baseline="0" smtClean="0">
                          <a:ln>
                            <a:noFill/>
                          </a:ln>
                          <a:solidFill>
                            <a:srgbClr val="0033CC"/>
                          </a:solidFill>
                          <a:effectLst/>
                          <a:latin typeface="Times New Roman" pitchFamily="18" charset="0"/>
                          <a:cs typeface="Times New Roman" pitchFamily="18" charset="0"/>
                        </a:rPr>
                        <a:t>NIP. </a:t>
                      </a:r>
                      <a:r>
                        <a:rPr kumimoji="0" lang="id-ID" sz="900" b="1" i="0" u="none" strike="noStrike" cap="none" normalizeH="0" baseline="0" smtClean="0">
                          <a:ln>
                            <a:noFill/>
                          </a:ln>
                          <a:solidFill>
                            <a:srgbClr val="3333CC"/>
                          </a:solidFill>
                          <a:effectLst/>
                          <a:latin typeface="Arial Narrow" pitchFamily="34" charset="0"/>
                          <a:cs typeface="Times New Roman" pitchFamily="18" charset="0"/>
                        </a:rPr>
                        <a:t>196305221992012001</a:t>
                      </a:r>
                      <a:endParaRPr kumimoji="0" lang="id-ID" sz="1000" b="0" i="0" u="none" strike="noStrike" cap="none" normalizeH="0" baseline="0" smtClean="0">
                        <a:ln>
                          <a:noFill/>
                        </a:ln>
                        <a:solidFill>
                          <a:srgbClr val="0033CC"/>
                        </a:solidFill>
                        <a:effectLst/>
                        <a:latin typeface="Arial" charset="0"/>
                      </a:endParaRPr>
                    </a:p>
                  </a:txBody>
                  <a:tcPr marL="90000" marR="9000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8F144B7-6663-4C2D-8C21-220417A5D5BE}" type="slidenum">
              <a:rPr lang="en-US"/>
              <a:pPr>
                <a:defRPr/>
              </a:pPr>
              <a:t>78</a:t>
            </a:fld>
            <a:endParaRPr lang="en-US"/>
          </a:p>
        </p:txBody>
      </p:sp>
      <p:sp>
        <p:nvSpPr>
          <p:cNvPr id="97283" name="Rectangle 2"/>
          <p:cNvSpPr>
            <a:spLocks noChangeArrowheads="1"/>
          </p:cNvSpPr>
          <p:nvPr/>
        </p:nvSpPr>
        <p:spPr bwMode="auto">
          <a:xfrm>
            <a:off x="1793875" y="136525"/>
            <a:ext cx="5046663" cy="517525"/>
          </a:xfrm>
          <a:prstGeom prst="rect">
            <a:avLst/>
          </a:prstGeom>
          <a:noFill/>
          <a:ln w="9525">
            <a:noFill/>
            <a:miter lim="800000"/>
            <a:headEnd/>
            <a:tailEnd/>
          </a:ln>
        </p:spPr>
        <p:txBody>
          <a:bodyPr anchor="ctr">
            <a:spAutoFit/>
          </a:bodyPr>
          <a:lstStyle/>
          <a:p>
            <a:pPr algn="ctr"/>
            <a:r>
              <a:rPr lang="id-ID" sz="1400" b="1">
                <a:latin typeface="Rockwell Extra Bold" pitchFamily="18" charset="0"/>
                <a:cs typeface="Times New Roman" pitchFamily="18" charset="0"/>
              </a:rPr>
              <a:t>FORMULIR PENILAIAN  PRESTASI KERJA</a:t>
            </a:r>
            <a:endParaRPr lang="en-US" sz="1100">
              <a:latin typeface="Rockwell Extra Bold" pitchFamily="18" charset="0"/>
            </a:endParaRPr>
          </a:p>
          <a:p>
            <a:pPr algn="ctr" eaLnBrk="0" hangingPunct="0"/>
            <a:r>
              <a:rPr lang="id-ID" sz="1400" b="1">
                <a:latin typeface="Rockwell Extra Bold" pitchFamily="18" charset="0"/>
                <a:cs typeface="Times New Roman" pitchFamily="18" charset="0"/>
              </a:rPr>
              <a:t>PEGAWAI  NEGERI  SIPIL</a:t>
            </a:r>
            <a:endParaRPr lang="en-US">
              <a:latin typeface="Rockwell Extra Bold" pitchFamily="18" charset="0"/>
            </a:endParaRPr>
          </a:p>
        </p:txBody>
      </p:sp>
      <p:graphicFrame>
        <p:nvGraphicFramePr>
          <p:cNvPr id="369667" name="Group 3"/>
          <p:cNvGraphicFramePr>
            <a:graphicFrameLocks noGrp="1"/>
          </p:cNvGraphicFramePr>
          <p:nvPr/>
        </p:nvGraphicFramePr>
        <p:xfrm>
          <a:off x="928688" y="811213"/>
          <a:ext cx="7424737" cy="5719767"/>
        </p:xfrm>
        <a:graphic>
          <a:graphicData uri="http://schemas.openxmlformats.org/drawingml/2006/table">
            <a:tbl>
              <a:tblPr/>
              <a:tblGrid>
                <a:gridCol w="461962"/>
                <a:gridCol w="3252788"/>
                <a:gridCol w="3709987"/>
              </a:tblGrid>
              <a:tr h="46349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DEPARTEMEN/LEMBAGA/</a:t>
                      </a:r>
                      <a:endParaRPr kumimoji="0" lang="id-ID" sz="1200" b="0"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DAERAH KAB/KOTA    BKN</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JANGKA WAKTU PENILAIAN</a:t>
                      </a:r>
                      <a:endParaRPr kumimoji="0" lang="id-ID" sz="1200" b="0" i="0"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BULAN  Januari </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s/d </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Desember 20</a:t>
                      </a:r>
                      <a:r>
                        <a:rPr kumimoji="0" lang="en-AU" sz="1200" b="1" i="0" u="none" strike="noStrike" cap="none" normalizeH="0" baseline="0" dirty="0" smtClean="0">
                          <a:ln>
                            <a:noFill/>
                          </a:ln>
                          <a:solidFill>
                            <a:srgbClr val="000066"/>
                          </a:solidFill>
                          <a:effectLst/>
                          <a:latin typeface="Times New Roman" pitchFamily="18" charset="0"/>
                          <a:cs typeface="Times New Roman" pitchFamily="18" charset="0"/>
                        </a:rPr>
                        <a:t>12</a:t>
                      </a: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34922">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1.</a:t>
                      </a:r>
                      <a:endParaRPr kumimoji="0" lang="id-ID" sz="18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YANG  DINILAI</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7430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Elysa</a:t>
                      </a:r>
                      <a:r>
                        <a:rPr kumimoji="0" lang="en-AU" sz="1200" b="0" i="0" u="none" strike="noStrike" cap="none" normalizeH="0" baseline="0" dirty="0" smtClean="0">
                          <a:ln>
                            <a:noFill/>
                          </a:ln>
                          <a:solidFill>
                            <a:srgbClr val="000066"/>
                          </a:solidFill>
                          <a:effectLst/>
                          <a:latin typeface="Arial" charset="0"/>
                        </a:rPr>
                        <a:t>, SH</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2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196</a:t>
                      </a:r>
                      <a:r>
                        <a:rPr kumimoji="0" lang="en-AU" sz="1200" b="0" i="0" u="none" strike="noStrike" cap="none" normalizeH="0" baseline="0" dirty="0" smtClean="0">
                          <a:ln>
                            <a:noFill/>
                          </a:ln>
                          <a:solidFill>
                            <a:srgbClr val="000066"/>
                          </a:solidFill>
                          <a:effectLst/>
                          <a:latin typeface="Arial" charset="0"/>
                        </a:rPr>
                        <a:t>80305199</a:t>
                      </a:r>
                      <a:r>
                        <a:rPr kumimoji="0" lang="id-ID" sz="1200" b="0" i="0" u="none" strike="noStrike" cap="none" normalizeH="0" baseline="0" dirty="0" smtClean="0">
                          <a:ln>
                            <a:noFill/>
                          </a:ln>
                          <a:solidFill>
                            <a:srgbClr val="000066"/>
                          </a:solidFill>
                          <a:effectLst/>
                          <a:latin typeface="Arial" charset="0"/>
                        </a:rPr>
                        <a:t>9</a:t>
                      </a:r>
                      <a:r>
                        <a:rPr kumimoji="0" lang="en-AU" sz="1200" b="0" i="0" u="none" strike="noStrike" cap="none" normalizeH="0" baseline="0" dirty="0" smtClean="0">
                          <a:ln>
                            <a:noFill/>
                          </a:ln>
                          <a:solidFill>
                            <a:srgbClr val="000066"/>
                          </a:solidFill>
                          <a:effectLst/>
                          <a:latin typeface="Arial" charset="0"/>
                        </a:rPr>
                        <a:t>042</a:t>
                      </a:r>
                      <a:r>
                        <a:rPr kumimoji="0" lang="id-ID" sz="1200" b="0" i="0" u="none" strike="noStrike" cap="none" normalizeH="0" baseline="0" dirty="0" smtClean="0">
                          <a:ln>
                            <a:noFill/>
                          </a:ln>
                          <a:solidFill>
                            <a:srgbClr val="000066"/>
                          </a:solidFill>
                          <a:effectLst/>
                          <a:latin typeface="Arial" charset="0"/>
                        </a:rPr>
                        <a:t>001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0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Penata </a:t>
                      </a:r>
                      <a:r>
                        <a:rPr kumimoji="0" lang="en-AU" sz="1200" b="0" i="0" u="none" strike="noStrike" cap="none" normalizeH="0" baseline="0" dirty="0" err="1" smtClean="0">
                          <a:ln>
                            <a:noFill/>
                          </a:ln>
                          <a:solidFill>
                            <a:srgbClr val="000066"/>
                          </a:solidFill>
                          <a:effectLst/>
                          <a:latin typeface="Arial" charset="0"/>
                        </a:rPr>
                        <a:t>Tk</a:t>
                      </a:r>
                      <a:r>
                        <a:rPr kumimoji="0" lang="en-AU" sz="1200" b="0" i="0" u="none" strike="noStrike" cap="none" normalizeH="0" baseline="0" dirty="0" smtClean="0">
                          <a:ln>
                            <a:noFill/>
                          </a:ln>
                          <a:solidFill>
                            <a:srgbClr val="000066"/>
                          </a:solidFill>
                          <a:effectLst/>
                          <a:latin typeface="Arial" charset="0"/>
                        </a:rPr>
                        <a:t> I</a:t>
                      </a:r>
                      <a:r>
                        <a:rPr kumimoji="0" lang="id-ID" sz="1200" b="0" i="0" u="none" strike="noStrike" cap="none" normalizeH="0" baseline="0" dirty="0" smtClean="0">
                          <a:ln>
                            <a:noFill/>
                          </a:ln>
                          <a:solidFill>
                            <a:srgbClr val="000066"/>
                          </a:solidFill>
                          <a:effectLst/>
                          <a:latin typeface="Arial" charset="0"/>
                        </a:rPr>
                        <a:t>/III</a:t>
                      </a:r>
                      <a:r>
                        <a:rPr kumimoji="0" lang="en-AU" sz="1200" b="0" i="0" u="none" strike="noStrike" cap="none" normalizeH="0" baseline="0" dirty="0" smtClean="0">
                          <a:ln>
                            <a:noFill/>
                          </a:ln>
                          <a:solidFill>
                            <a:srgbClr val="000066"/>
                          </a:solidFill>
                          <a:effectLst/>
                          <a:latin typeface="Arial" charset="0"/>
                        </a:rPr>
                        <a:t>d</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89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Kasubbag</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Mutasi</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Kepegawaian</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0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a:t>
                      </a:r>
                      <a:r>
                        <a:rPr kumimoji="0" lang="en-AU" sz="1200" b="0" i="0" u="none" strike="noStrike" cap="none" normalizeH="0" baseline="0" dirty="0" err="1" smtClean="0">
                          <a:ln>
                            <a:noFill/>
                          </a:ln>
                          <a:solidFill>
                            <a:srgbClr val="000066"/>
                          </a:solidFill>
                          <a:effectLst/>
                          <a:latin typeface="Arial" charset="0"/>
                        </a:rPr>
                        <a:t>Kepangkatan</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08">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2.</a:t>
                      </a:r>
                      <a:endParaRPr kumimoji="0" lang="id-ID" sz="1800" b="0" i="0" u="none" strike="noStrike" cap="none" normalizeH="0" baseline="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000066"/>
                          </a:solidFill>
                          <a:effectLst/>
                          <a:latin typeface="Times New Roman" pitchFamily="18" charset="0"/>
                          <a:cs typeface="Times New Roman" pitchFamily="18" charset="0"/>
                        </a:rPr>
                        <a:t>PEJABAT  PENILAI</a:t>
                      </a:r>
                      <a:endParaRPr kumimoji="0" lang="id-ID" sz="1200" b="0" i="0" u="none" strike="noStrike" cap="none" normalizeH="0" baseline="0" dirty="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74308">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cs typeface="Times New Roman" pitchFamily="18" charset="0"/>
                        </a:rPr>
                        <a:t>Dra. Sri</a:t>
                      </a:r>
                      <a:endParaRPr kumimoji="0" lang="id-ID" sz="1200" b="0" i="0" u="none" strike="noStrike" cap="none" normalizeH="0" baseline="0" dirty="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191">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cs typeface="Times New Roman" pitchFamily="18" charset="0"/>
                        </a:rPr>
                        <a:t>196305221992012001</a:t>
                      </a:r>
                      <a:endParaRPr kumimoji="0" lang="id-ID" sz="1200" b="0" i="0" u="none" strike="noStrike" cap="none" normalizeH="0" baseline="0" dirty="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3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Pembina/ IV/a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0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Kabid Kepangkatan dan Mutasi Lain</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89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Kepangkatan </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064">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3.</a:t>
                      </a:r>
                      <a:endParaRPr kumimoji="0" lang="id-ID" sz="1800" b="0" i="0" u="none" strike="noStrike" cap="none" normalizeH="0" baseline="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rgbClr val="000066"/>
                          </a:solidFill>
                          <a:effectLst/>
                          <a:latin typeface="Times New Roman" pitchFamily="18" charset="0"/>
                          <a:cs typeface="Times New Roman" pitchFamily="18" charset="0"/>
                        </a:rPr>
                        <a:t>ATASAN PEJABAT  PENILAI</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8254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a.  N a m a</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66"/>
                          </a:solidFill>
                          <a:effectLst/>
                          <a:latin typeface="Arial" charset="0"/>
                        </a:rPr>
                        <a:t>Dra. Heri Susilowati, MM</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89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b.  N I P</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smtClean="0">
                          <a:ln>
                            <a:noFill/>
                          </a:ln>
                          <a:solidFill>
                            <a:srgbClr val="000066"/>
                          </a:solidFill>
                          <a:effectLst/>
                          <a:latin typeface="Arial" charset="0"/>
                        </a:rPr>
                        <a:t>196410091991032001</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0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c.  Pangkat, golongan ruang</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Pembina</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Utama</a:t>
                      </a:r>
                      <a:r>
                        <a:rPr kumimoji="0" lang="en-AU" sz="1200" b="0" i="0" u="none" strike="noStrike" cap="none" normalizeH="0" baseline="0" dirty="0" smtClean="0">
                          <a:ln>
                            <a:noFill/>
                          </a:ln>
                          <a:solidFill>
                            <a:srgbClr val="000066"/>
                          </a:solidFill>
                          <a:effectLst/>
                          <a:latin typeface="Arial" charset="0"/>
                        </a:rPr>
                        <a:t> </a:t>
                      </a:r>
                      <a:r>
                        <a:rPr kumimoji="0" lang="en-AU" sz="1200" b="0" i="0" u="none" strike="noStrike" cap="none" normalizeH="0" baseline="0" dirty="0" err="1" smtClean="0">
                          <a:ln>
                            <a:noFill/>
                          </a:ln>
                          <a:solidFill>
                            <a:srgbClr val="000066"/>
                          </a:solidFill>
                          <a:effectLst/>
                          <a:latin typeface="Arial" charset="0"/>
                        </a:rPr>
                        <a:t>Madya</a:t>
                      </a:r>
                      <a:r>
                        <a:rPr kumimoji="0" lang="id-ID" sz="1200" b="0" i="0" u="none" strike="noStrike" cap="none" normalizeH="0" baseline="0" dirty="0" smtClean="0">
                          <a:ln>
                            <a:noFill/>
                          </a:ln>
                          <a:solidFill>
                            <a:srgbClr val="000066"/>
                          </a:solidFill>
                          <a:effectLst/>
                          <a:latin typeface="Arial" charset="0"/>
                        </a:rPr>
                        <a:t>/ IV</a:t>
                      </a:r>
                      <a:r>
                        <a:rPr kumimoji="0" lang="en-AU" sz="1200" b="0" i="0" u="none" strike="noStrike" cap="none" normalizeH="0" baseline="0" dirty="0" smtClean="0">
                          <a:ln>
                            <a:noFill/>
                          </a:ln>
                          <a:solidFill>
                            <a:srgbClr val="000066"/>
                          </a:solidFill>
                          <a:effectLst/>
                          <a:latin typeface="Arial" charset="0"/>
                        </a:rPr>
                        <a:t>c</a:t>
                      </a:r>
                      <a:endParaRPr kumimoji="0" lang="id-ID" sz="1200" b="0" i="0" u="none" strike="noStrike" cap="none" normalizeH="0" baseline="0" dirty="0" smtClean="0">
                        <a:ln>
                          <a:noFill/>
                        </a:ln>
                        <a:solidFill>
                          <a:srgbClr val="000066"/>
                        </a:solidFill>
                        <a:effectLst/>
                        <a:latin typeface="Arial"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890">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d.  Jabatan / Pekerjaan</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err="1" smtClean="0">
                          <a:ln>
                            <a:noFill/>
                          </a:ln>
                          <a:solidFill>
                            <a:srgbClr val="000066"/>
                          </a:solidFill>
                          <a:effectLst/>
                          <a:latin typeface="Arial" charset="0"/>
                        </a:rPr>
                        <a:t>Direktur</a:t>
                      </a:r>
                      <a:r>
                        <a:rPr kumimoji="0" lang="id-ID" sz="1200" b="0" i="0" u="none" strike="noStrike" cap="none" normalizeH="0" baseline="0" dirty="0" smtClean="0">
                          <a:ln>
                            <a:noFill/>
                          </a:ln>
                          <a:solidFill>
                            <a:srgbClr val="000066"/>
                          </a:solidFill>
                          <a:effectLst/>
                          <a:latin typeface="Arial" charset="0"/>
                        </a:rPr>
                        <a:t> Kepangkatan</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03">
                <a:tc vMerge="1">
                  <a:txBody>
                    <a:bodyPr/>
                    <a:lstStyle/>
                    <a:p>
                      <a:endParaRPr lang="id-ID"/>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0" i="0" u="none" strike="noStrike" cap="none" normalizeH="0" baseline="0" smtClean="0">
                          <a:ln>
                            <a:noFill/>
                          </a:ln>
                          <a:solidFill>
                            <a:srgbClr val="000066"/>
                          </a:solidFill>
                          <a:effectLst/>
                          <a:latin typeface="Times New Roman" pitchFamily="18" charset="0"/>
                          <a:cs typeface="Times New Roman" pitchFamily="18" charset="0"/>
                        </a:rPr>
                        <a:t>e.  Unit Organisasi</a:t>
                      </a:r>
                      <a:endParaRPr kumimoji="0" lang="id-ID" sz="1200" b="0" i="0" u="none" strike="noStrike" cap="none" normalizeH="0" baseline="0" smtClean="0">
                        <a:ln>
                          <a:noFill/>
                        </a:ln>
                        <a:solidFill>
                          <a:srgbClr val="000066"/>
                        </a:solidFill>
                        <a:effectLst/>
                        <a:latin typeface="Arial" charset="0"/>
                      </a:endParaRP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d-ID" sz="1200" b="0" i="0" u="none" strike="noStrike" cap="none" normalizeH="0" baseline="0" dirty="0" smtClean="0">
                          <a:ln>
                            <a:noFill/>
                          </a:ln>
                          <a:solidFill>
                            <a:srgbClr val="000066"/>
                          </a:solidFill>
                          <a:effectLst/>
                          <a:latin typeface="Arial" charset="0"/>
                        </a:rPr>
                        <a:t>Direktorat Kepangkatan</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7348" name="Rectangle 70"/>
          <p:cNvSpPr>
            <a:spLocks noChangeArrowheads="1"/>
          </p:cNvSpPr>
          <p:nvPr/>
        </p:nvSpPr>
        <p:spPr bwMode="auto">
          <a:xfrm>
            <a:off x="0" y="8493125"/>
            <a:ext cx="9144000" cy="0"/>
          </a:xfrm>
          <a:prstGeom prst="rect">
            <a:avLst/>
          </a:prstGeom>
          <a:noFill/>
          <a:ln w="9525">
            <a:noFill/>
            <a:miter lim="800000"/>
            <a:headEnd/>
            <a:tailEnd/>
          </a:ln>
        </p:spPr>
        <p:txBody>
          <a:bodyPr wrap="none" anchor="ctr">
            <a:spAutoFit/>
          </a:bodyPr>
          <a:lstStyle/>
          <a:p>
            <a:endParaRPr lang="en-GB">
              <a:latin typeface="Calibri" pitchFamily="34" charset="0"/>
            </a:endParaRPr>
          </a:p>
        </p:txBody>
      </p:sp>
      <p:sp>
        <p:nvSpPr>
          <p:cNvPr id="97349" name="Line 71"/>
          <p:cNvSpPr>
            <a:spLocks noChangeShapeType="1"/>
          </p:cNvSpPr>
          <p:nvPr/>
        </p:nvSpPr>
        <p:spPr bwMode="auto">
          <a:xfrm flipH="1">
            <a:off x="1049338" y="955675"/>
            <a:ext cx="947737" cy="0"/>
          </a:xfrm>
          <a:prstGeom prst="line">
            <a:avLst/>
          </a:prstGeom>
          <a:noFill/>
          <a:ln w="9525">
            <a:solidFill>
              <a:schemeClr val="tx1"/>
            </a:solidFill>
            <a:round/>
            <a:headEnd/>
            <a:tailEnd/>
          </a:ln>
        </p:spPr>
        <p:txBody>
          <a:bodyPr/>
          <a:lstStyle/>
          <a:p>
            <a:endParaRPr lang="id-ID"/>
          </a:p>
        </p:txBody>
      </p:sp>
      <p:sp>
        <p:nvSpPr>
          <p:cNvPr id="97350" name="Line 72"/>
          <p:cNvSpPr>
            <a:spLocks noChangeShapeType="1"/>
          </p:cNvSpPr>
          <p:nvPr/>
        </p:nvSpPr>
        <p:spPr bwMode="auto">
          <a:xfrm flipH="1" flipV="1">
            <a:off x="1049338" y="1125538"/>
            <a:ext cx="1330325" cy="0"/>
          </a:xfrm>
          <a:prstGeom prst="line">
            <a:avLst/>
          </a:prstGeom>
          <a:noFill/>
          <a:ln w="9525">
            <a:solidFill>
              <a:schemeClr val="tx1"/>
            </a:solidFill>
            <a:round/>
            <a:headEnd/>
            <a:tailEnd/>
          </a:ln>
        </p:spPr>
        <p:txBody>
          <a:bodyPr/>
          <a:lstStyle/>
          <a:p>
            <a:endParaRPr lang="id-ID"/>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454102C-CA14-46B2-A127-BB39231EF89D}" type="slidenum">
              <a:rPr lang="en-US"/>
              <a:pPr>
                <a:defRPr/>
              </a:pPr>
              <a:t>79</a:t>
            </a:fld>
            <a:endParaRPr lang="en-US"/>
          </a:p>
        </p:txBody>
      </p:sp>
      <p:sp>
        <p:nvSpPr>
          <p:cNvPr id="98307" name="Line 2"/>
          <p:cNvSpPr>
            <a:spLocks noChangeShapeType="1"/>
          </p:cNvSpPr>
          <p:nvPr/>
        </p:nvSpPr>
        <p:spPr bwMode="auto">
          <a:xfrm>
            <a:off x="2914650" y="-130175"/>
            <a:ext cx="0" cy="0"/>
          </a:xfrm>
          <a:prstGeom prst="line">
            <a:avLst/>
          </a:prstGeom>
          <a:noFill/>
          <a:ln w="12700" cap="rnd">
            <a:solidFill>
              <a:srgbClr val="000000"/>
            </a:solidFill>
            <a:round/>
            <a:headEnd/>
            <a:tailEnd/>
          </a:ln>
        </p:spPr>
        <p:txBody>
          <a:bodyPr/>
          <a:lstStyle/>
          <a:p>
            <a:endParaRPr lang="id-ID"/>
          </a:p>
        </p:txBody>
      </p:sp>
      <p:graphicFrame>
        <p:nvGraphicFramePr>
          <p:cNvPr id="371715" name="Group 3"/>
          <p:cNvGraphicFramePr>
            <a:graphicFrameLocks noGrp="1"/>
          </p:cNvGraphicFramePr>
          <p:nvPr/>
        </p:nvGraphicFramePr>
        <p:xfrm>
          <a:off x="384175" y="304800"/>
          <a:ext cx="8135937" cy="6324603"/>
        </p:xfrm>
        <a:graphic>
          <a:graphicData uri="http://schemas.openxmlformats.org/drawingml/2006/table">
            <a:tbl>
              <a:tblPr/>
              <a:tblGrid>
                <a:gridCol w="343638"/>
                <a:gridCol w="1030915"/>
                <a:gridCol w="4126032"/>
                <a:gridCol w="687277"/>
                <a:gridCol w="803403"/>
                <a:gridCol w="1144672"/>
              </a:tblGrid>
              <a:tr h="274318">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id-ID" sz="1800" b="0" i="0" u="none" strike="noStrike" cap="none" normalizeH="0" baseline="0" dirty="0" smtClean="0">
                        <a:ln>
                          <a:noFill/>
                        </a:ln>
                        <a:solidFill>
                          <a:schemeClr val="tx1"/>
                        </a:solidFill>
                        <a:effectLst/>
                        <a:latin typeface="Arial"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UNSUR YANG DINILAI</a:t>
                      </a:r>
                      <a:endParaRPr kumimoji="0" lang="id-ID" sz="1800" b="0" i="0" u="none" strike="noStrike" cap="none" normalizeH="0" baseline="0" dirty="0" smtClean="0">
                        <a:ln>
                          <a:noFill/>
                        </a:ln>
                        <a:solidFill>
                          <a:schemeClr val="tx1"/>
                        </a:solidFill>
                        <a:effectLst/>
                        <a:latin typeface="Arial"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JUMLAH</a:t>
                      </a:r>
                      <a:endParaRPr kumimoji="0" lang="id-ID" sz="1800" b="0" i="0" u="none" strike="noStrike" cap="none" normalizeH="0" baseline="0" dirty="0" smtClean="0">
                        <a:ln>
                          <a:noFill/>
                        </a:ln>
                        <a:solidFill>
                          <a:schemeClr val="tx1"/>
                        </a:solidFill>
                        <a:effectLst/>
                        <a:latin typeface="Arial"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769131">
                <a:tc vMerge="1">
                  <a:txBody>
                    <a:bodyPr/>
                    <a:lstStyle/>
                    <a:p>
                      <a:endParaRPr lang="id-ID"/>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a. Sasaran Kerja </a:t>
                      </a:r>
                      <a:r>
                        <a:rPr kumimoji="0" lang="en-AU" sz="1400" b="1" i="0" u="none" strike="noStrike" cap="none" normalizeH="0" baseline="0" dirty="0" smtClean="0">
                          <a:ln>
                            <a:noFill/>
                          </a:ln>
                          <a:solidFill>
                            <a:schemeClr val="tx1"/>
                          </a:solidFill>
                          <a:effectLst/>
                          <a:latin typeface="Times New Roman" pitchFamily="18" charset="0"/>
                          <a:cs typeface="Times New Roman" pitchFamily="18" charset="0"/>
                        </a:rPr>
                        <a:t>PNS</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(SK</a:t>
                      </a:r>
                      <a:r>
                        <a:rPr kumimoji="0" lang="en-AU" sz="14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86</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 x  60 %</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2000" b="1" i="0" u="none" strike="noStrike" cap="none" normalizeH="0" baseline="0" dirty="0" smtClean="0">
                        <a:ln>
                          <a:noFill/>
                        </a:ln>
                        <a:solidFill>
                          <a:schemeClr val="tx1"/>
                        </a:solidFill>
                        <a:effectLst/>
                        <a:latin typeface="Arial"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58831">
                <a:tc vMerge="1">
                  <a:txBody>
                    <a:bodyPr/>
                    <a:lstStyle/>
                    <a:p>
                      <a:endParaRPr lang="id-ID"/>
                    </a:p>
                  </a:txBody>
                  <a:tcPr/>
                </a:tc>
                <a:tc rowSpan="9">
                  <a:txBody>
                    <a:bodyPr/>
                    <a:lstStyle/>
                    <a:p>
                      <a:pPr marL="182563" marR="0" lvl="0" indent="-182563" algn="l"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id-ID"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d-ID" sz="1400" b="1" i="0" u="none" strike="noStrike" cap="none" normalizeH="0" baseline="0" dirty="0" smtClean="0">
                          <a:ln>
                            <a:noFill/>
                          </a:ln>
                          <a:solidFill>
                            <a:schemeClr val="tx1"/>
                          </a:solidFill>
                          <a:effectLst/>
                          <a:latin typeface="Times New Roman" pitchFamily="18" charset="0"/>
                          <a:cs typeface="Times New Roman" pitchFamily="18" charset="0"/>
                        </a:rPr>
                        <a:t>Perilaku   Kerja</a:t>
                      </a:r>
                      <a:endParaRPr kumimoji="0" lang="id-ID" sz="1800" b="1" i="0" u="none" strike="noStrike" cap="none" normalizeH="0" baseline="0" dirty="0" smtClean="0">
                        <a:ln>
                          <a:noFill/>
                        </a:ln>
                        <a:solidFill>
                          <a:schemeClr val="tx1"/>
                        </a:solidFill>
                        <a:effectLst/>
                        <a:latin typeface="Arial"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ctr"/>
                      <a:r>
                        <a:rPr lang="id-ID" sz="1400" b="0" i="0" u="none" strike="noStrike" dirty="0">
                          <a:latin typeface="Times New Roman"/>
                        </a:rPr>
                        <a:t>1. Orientasi Pelayanan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a:solidFill>
                            <a:srgbClr val="FF0000"/>
                          </a:solidFill>
                          <a:latin typeface="Times New Roman"/>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299">
                <a:tc vMerge="1">
                  <a:txBody>
                    <a:bodyPr/>
                    <a:lstStyle/>
                    <a:p>
                      <a:endParaRPr lang="id-ID"/>
                    </a:p>
                  </a:txBody>
                  <a:tcPr/>
                </a:tc>
                <a:tc vMerge="1">
                  <a:txBody>
                    <a:bodyPr/>
                    <a:lstStyle/>
                    <a:p>
                      <a:endParaRPr lang="id-ID"/>
                    </a:p>
                  </a:txBody>
                  <a:tcPr/>
                </a:tc>
                <a:tc>
                  <a:txBody>
                    <a:bodyPr/>
                    <a:lstStyle/>
                    <a:p>
                      <a:pPr algn="l" fontAlgn="ctr"/>
                      <a:r>
                        <a:rPr lang="id-ID" sz="1400" b="0" i="0" u="none" strike="noStrike" dirty="0">
                          <a:latin typeface="Times New Roman"/>
                        </a:rPr>
                        <a:t>2. Integritas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a:solidFill>
                            <a:srgbClr val="FF0000"/>
                          </a:solidFill>
                          <a:latin typeface="Times New Roman"/>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79417">
                <a:tc vMerge="1">
                  <a:txBody>
                    <a:bodyPr/>
                    <a:lstStyle/>
                    <a:p>
                      <a:endParaRPr lang="id-ID"/>
                    </a:p>
                  </a:txBody>
                  <a:tcPr/>
                </a:tc>
                <a:tc vMerge="1">
                  <a:txBody>
                    <a:bodyPr/>
                    <a:lstStyle/>
                    <a:p>
                      <a:endParaRPr lang="id-ID"/>
                    </a:p>
                  </a:txBody>
                  <a:tcPr/>
                </a:tc>
                <a:tc>
                  <a:txBody>
                    <a:bodyPr/>
                    <a:lstStyle/>
                    <a:p>
                      <a:pPr algn="l" fontAlgn="ctr"/>
                      <a:r>
                        <a:rPr lang="id-ID" sz="1400" b="0" i="0" u="none" strike="noStrike" dirty="0">
                          <a:latin typeface="Times New Roman"/>
                        </a:rPr>
                        <a:t>3. Komitmen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a:solidFill>
                            <a:srgbClr val="FF0000"/>
                          </a:solidFill>
                          <a:latin typeface="Times New Roman"/>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88241">
                <a:tc vMerge="1">
                  <a:txBody>
                    <a:bodyPr/>
                    <a:lstStyle/>
                    <a:p>
                      <a:endParaRPr lang="id-ID"/>
                    </a:p>
                  </a:txBody>
                  <a:tcPr/>
                </a:tc>
                <a:tc vMerge="1">
                  <a:txBody>
                    <a:bodyPr/>
                    <a:lstStyle/>
                    <a:p>
                      <a:endParaRPr lang="id-ID"/>
                    </a:p>
                  </a:txBody>
                  <a:tcPr/>
                </a:tc>
                <a:tc>
                  <a:txBody>
                    <a:bodyPr/>
                    <a:lstStyle/>
                    <a:p>
                      <a:pPr algn="l" fontAlgn="ctr"/>
                      <a:r>
                        <a:rPr lang="id-ID" sz="1400" b="0" i="0" u="none" strike="noStrike" dirty="0">
                          <a:latin typeface="Times New Roman"/>
                        </a:rPr>
                        <a:t>4. Disiplin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a:solidFill>
                            <a:srgbClr val="FF0000"/>
                          </a:solidFill>
                          <a:latin typeface="Times New Roman"/>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77947">
                <a:tc vMerge="1">
                  <a:txBody>
                    <a:bodyPr/>
                    <a:lstStyle/>
                    <a:p>
                      <a:endParaRPr lang="id-ID"/>
                    </a:p>
                  </a:txBody>
                  <a:tcPr/>
                </a:tc>
                <a:tc vMerge="1">
                  <a:txBody>
                    <a:bodyPr/>
                    <a:lstStyle/>
                    <a:p>
                      <a:endParaRPr lang="id-ID"/>
                    </a:p>
                  </a:txBody>
                  <a:tcPr/>
                </a:tc>
                <a:tc>
                  <a:txBody>
                    <a:bodyPr/>
                    <a:lstStyle/>
                    <a:p>
                      <a:pPr algn="l" fontAlgn="ctr"/>
                      <a:r>
                        <a:rPr lang="id-ID" sz="1400" b="0" i="0" u="none" strike="noStrike">
                          <a:latin typeface="Times New Roman"/>
                        </a:rPr>
                        <a:t>5. Kerjasama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dirty="0">
                          <a:solidFill>
                            <a:srgbClr val="FF0000"/>
                          </a:solidFill>
                          <a:latin typeface="Times New Roman"/>
                        </a:rPr>
                        <a:t>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276476">
                <a:tc vMerge="1">
                  <a:txBody>
                    <a:bodyPr/>
                    <a:lstStyle/>
                    <a:p>
                      <a:endParaRPr lang="id-ID"/>
                    </a:p>
                  </a:txBody>
                  <a:tcPr/>
                </a:tc>
                <a:tc vMerge="1">
                  <a:txBody>
                    <a:bodyPr/>
                    <a:lstStyle/>
                    <a:p>
                      <a:endParaRPr lang="id-ID"/>
                    </a:p>
                  </a:txBody>
                  <a:tcPr/>
                </a:tc>
                <a:tc>
                  <a:txBody>
                    <a:bodyPr/>
                    <a:lstStyle/>
                    <a:p>
                      <a:pPr algn="l" fontAlgn="ctr"/>
                      <a:r>
                        <a:rPr lang="id-ID" sz="1400" b="0" i="0" u="none" strike="noStrike">
                          <a:latin typeface="Times New Roman"/>
                        </a:rPr>
                        <a:t>6. Kepemimpinan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dirty="0">
                          <a:solidFill>
                            <a:srgbClr val="FF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365758">
                <a:tc vMerge="1">
                  <a:txBody>
                    <a:bodyPr/>
                    <a:lstStyle/>
                    <a:p>
                      <a:endParaRPr lang="id-ID"/>
                    </a:p>
                  </a:txBody>
                  <a:tcPr/>
                </a:tc>
                <a:tc vMerge="1">
                  <a:txBody>
                    <a:bodyPr/>
                    <a:lstStyle/>
                    <a:p>
                      <a:endParaRPr lang="id-ID"/>
                    </a:p>
                  </a:txBody>
                  <a:tcPr/>
                </a:tc>
                <a:tc>
                  <a:txBody>
                    <a:bodyPr/>
                    <a:lstStyle/>
                    <a:p>
                      <a:pPr algn="l" fontAlgn="ctr"/>
                      <a:r>
                        <a:rPr lang="id-ID" sz="1400" b="0" i="0" u="none" strike="noStrike">
                          <a:latin typeface="Times New Roman"/>
                        </a:rPr>
                        <a:t>7. Jumlah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dirty="0">
                          <a:solidFill>
                            <a:srgbClr val="FF0000"/>
                          </a:solidFill>
                          <a:latin typeface="Times New Roman"/>
                        </a:rPr>
                        <a:t>450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dirty="0">
                          <a:solidFill>
                            <a:srgbClr val="FF0000"/>
                          </a:solidFill>
                          <a:latin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365758">
                <a:tc vMerge="1">
                  <a:txBody>
                    <a:bodyPr/>
                    <a:lstStyle/>
                    <a:p>
                      <a:endParaRPr lang="id-ID"/>
                    </a:p>
                  </a:txBody>
                  <a:tcPr/>
                </a:tc>
                <a:tc vMerge="1">
                  <a:txBody>
                    <a:bodyPr/>
                    <a:lstStyle/>
                    <a:p>
                      <a:endParaRPr lang="id-ID"/>
                    </a:p>
                  </a:txBody>
                  <a:tcPr/>
                </a:tc>
                <a:tc>
                  <a:txBody>
                    <a:bodyPr/>
                    <a:lstStyle/>
                    <a:p>
                      <a:pPr algn="l" fontAlgn="ctr"/>
                      <a:r>
                        <a:rPr lang="id-ID" sz="1400" b="0" i="0" u="none" strike="noStrike">
                          <a:latin typeface="Times New Roman"/>
                        </a:rPr>
                        <a:t>8. Nilai rata – rata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id-ID" sz="1400" b="0" i="0" u="none" strike="noStrike" dirty="0">
                          <a:solidFill>
                            <a:srgbClr val="FF0000"/>
                          </a:solidFill>
                          <a:latin typeface="Times New Roman"/>
                        </a:rPr>
                        <a:t>90,00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algn="ctr" fontAlgn="ctr"/>
                      <a:r>
                        <a:rPr lang="id-ID" sz="1400" b="0" i="0" u="none" strike="noStrike" dirty="0">
                          <a:solidFill>
                            <a:srgbClr val="FF0000"/>
                          </a:solidFill>
                          <a:latin typeface="Times New Roman"/>
                        </a:rPr>
                        <a:t>(Baik)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410302">
                <a:tc vMerge="1">
                  <a:txBody>
                    <a:bodyPr/>
                    <a:lstStyle/>
                    <a:p>
                      <a:endParaRPr lang="id-ID"/>
                    </a:p>
                  </a:txBody>
                  <a:tcPr/>
                </a:tc>
                <a:tc vMerge="1">
                  <a:txBody>
                    <a:bodyPr/>
                    <a:lstStyle/>
                    <a:p>
                      <a:endParaRPr lang="id-ID"/>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smtClean="0">
                          <a:ln>
                            <a:noFill/>
                          </a:ln>
                          <a:solidFill>
                            <a:schemeClr val="tx1"/>
                          </a:solidFill>
                          <a:effectLst/>
                          <a:latin typeface="Times New Roman" pitchFamily="18" charset="0"/>
                          <a:cs typeface="Times New Roman" pitchFamily="18" charset="0"/>
                        </a:rPr>
                        <a:t>9. Nilai Perilaku Kerja                  </a:t>
                      </a:r>
                      <a:r>
                        <a:rPr kumimoji="0" lang="id-ID" sz="2000" b="1" i="0" u="none" strike="noStrike" cap="none" normalizeH="0" baseline="0" smtClean="0">
                          <a:ln>
                            <a:noFill/>
                          </a:ln>
                          <a:solidFill>
                            <a:schemeClr val="tx1"/>
                          </a:solidFill>
                          <a:effectLst/>
                          <a:latin typeface="Times New Roman" pitchFamily="18" charset="0"/>
                          <a:cs typeface="Times New Roman" pitchFamily="18" charset="0"/>
                        </a:rPr>
                        <a:t>90   x   40 %</a:t>
                      </a:r>
                      <a:endParaRPr kumimoji="0" lang="id-ID" sz="2000" b="0" i="0" u="none" strike="noStrike" cap="none" normalizeH="0" baseline="0" smtClean="0">
                        <a:ln>
                          <a:noFill/>
                        </a:ln>
                        <a:solidFill>
                          <a:schemeClr val="tx1"/>
                        </a:solidFill>
                        <a:effectLst/>
                        <a:latin typeface="Arial"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solidFill>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smtClean="0">
                          <a:ln>
                            <a:noFill/>
                          </a:ln>
                          <a:solidFill>
                            <a:schemeClr val="tx1"/>
                          </a:solidFill>
                          <a:effectLst/>
                          <a:latin typeface="Times New Roman" pitchFamily="18" charset="0"/>
                          <a:cs typeface="Times New Roman" pitchFamily="18" charset="0"/>
                        </a:rPr>
                        <a:t>36,00</a:t>
                      </a:r>
                      <a:endParaRPr kumimoji="0" lang="id-ID" sz="2000" b="1" i="0" u="none" strike="noStrike" cap="none" normalizeH="0" baseline="0" smtClean="0">
                        <a:ln>
                          <a:noFill/>
                        </a:ln>
                        <a:solidFill>
                          <a:schemeClr val="tx1"/>
                        </a:solidFill>
                        <a:effectLst/>
                        <a:latin typeface="Arial"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70103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Times New Roman" pitchFamily="18" charset="0"/>
                          <a:cs typeface="Times New Roman" pitchFamily="18" charset="0"/>
                        </a:rPr>
                        <a:t>Nilai Prestasi Kerja</a:t>
                      </a:r>
                      <a:endParaRPr kumimoji="0" lang="id-ID"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8</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en-AU" sz="20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d-ID"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Times New Roman" pitchFamily="18" charset="0"/>
                          <a:cs typeface="Times New Roman" pitchFamily="18" charset="0"/>
                        </a:rPr>
                        <a:t>(Baik)</a:t>
                      </a:r>
                      <a:endParaRPr kumimoji="0" lang="id-ID" sz="2000" b="1" i="0" u="none" strike="noStrike" cap="none" normalizeH="0" baseline="0" dirty="0" smtClean="0">
                        <a:ln>
                          <a:noFill/>
                        </a:ln>
                        <a:solidFill>
                          <a:schemeClr val="tx1"/>
                        </a:solidFill>
                        <a:effectLst/>
                        <a:latin typeface="Arial" charset="0"/>
                      </a:endParaRPr>
                    </a:p>
                  </a:txBody>
                  <a:tcPr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1672087">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5. KEBERATAN DARI PEGAWAI NEGERI SIPIL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1" i="0" u="none" strike="noStrike" cap="none" normalizeH="0" baseline="0" dirty="0" smtClean="0">
                          <a:ln>
                            <a:noFill/>
                          </a:ln>
                          <a:solidFill>
                            <a:schemeClr val="tx1"/>
                          </a:solidFill>
                          <a:effectLst/>
                          <a:latin typeface="Times New Roman" pitchFamily="18" charset="0"/>
                          <a:cs typeface="Times New Roman" pitchFamily="18" charset="0"/>
                        </a:rPr>
                        <a:t>          YANG DINILAI (APABILA ADA)</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endParaRPr kumimoji="0" lang="id-ID"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338" algn="l"/>
                        </a:tabLst>
                      </a:pPr>
                      <a:r>
                        <a:rPr kumimoji="0" lang="id-ID" sz="1200" b="0" i="0" u="none" strike="noStrike" cap="none" normalizeH="0" baseline="0" dirty="0" smtClean="0">
                          <a:ln>
                            <a:noFill/>
                          </a:ln>
                          <a:solidFill>
                            <a:schemeClr val="tx1"/>
                          </a:solidFill>
                          <a:effectLst/>
                          <a:latin typeface="Times New Roman" pitchFamily="18" charset="0"/>
                          <a:cs typeface="Times New Roman" pitchFamily="18" charset="0"/>
                        </a:rPr>
                        <a:t>             Tanggal, ..........................................</a:t>
                      </a:r>
                      <a:endParaRPr kumimoji="0" lang="id-ID"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bl>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qmdnfRuniNg/TwqVNnyhyyI/AAAAAAAAABw/89LSyKjQue0/s1600/Daftar+Penilaian+Pelaksanaan+Pekerjaan+%2528DP3%2529+PNS+1.jpg"/>
          <p:cNvPicPr>
            <a:picLocks noChangeAspect="1" noChangeArrowheads="1"/>
          </p:cNvPicPr>
          <p:nvPr/>
        </p:nvPicPr>
        <p:blipFill>
          <a:blip r:embed="rId2"/>
          <a:srcRect/>
          <a:stretch>
            <a:fillRect/>
          </a:stretch>
        </p:blipFill>
        <p:spPr bwMode="auto">
          <a:xfrm>
            <a:off x="428596" y="714356"/>
            <a:ext cx="8358246" cy="5857916"/>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73762" name="Group 2"/>
          <p:cNvGraphicFramePr>
            <a:graphicFrameLocks noGrp="1"/>
          </p:cNvGraphicFramePr>
          <p:nvPr>
            <p:ph/>
          </p:nvPr>
        </p:nvGraphicFramePr>
        <p:xfrm>
          <a:off x="457200" y="274638"/>
          <a:ext cx="8435975" cy="5851525"/>
        </p:xfrm>
        <a:graphic>
          <a:graphicData uri="http://schemas.openxmlformats.org/drawingml/2006/table">
            <a:tbl>
              <a:tblPr/>
              <a:tblGrid>
                <a:gridCol w="442913"/>
                <a:gridCol w="4546600"/>
                <a:gridCol w="3446462"/>
              </a:tblGrid>
              <a:tr h="26606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sv-SE"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TANGGAPAN PEJABAT PENILAI ATAS KEBERATAN</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sv-SE"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sv-SE" sz="1200" b="0" i="0" u="none" strike="noStrike" cap="none" normalizeH="0" baseline="0" smtClean="0">
                          <a:ln>
                            <a:noFill/>
                          </a:ln>
                          <a:solidFill>
                            <a:schemeClr val="tx1"/>
                          </a:solidFill>
                          <a:effectLst/>
                          <a:latin typeface="Times New Roman" pitchFamily="18" charset="0"/>
                          <a:cs typeface="Times New Roman" pitchFamily="18" charset="0"/>
                        </a:rPr>
                        <a:t>Tanggal, ........................</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sv-SE"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KEPUTUSAN ATASAN PEJABAT PENILAI ATAS KEBERATAN</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dirty="0" smtClean="0">
                          <a:ln>
                            <a:noFill/>
                          </a:ln>
                          <a:solidFill>
                            <a:schemeClr val="tx1"/>
                          </a:solidFill>
                          <a:effectLst/>
                          <a:latin typeface="Times New Roman" pitchFamily="18" charset="0"/>
                          <a:cs typeface="Times New Roman" pitchFamily="18" charset="0"/>
                        </a:rPr>
                        <a:t>Tanggal, .......................</a:t>
                      </a:r>
                      <a:endParaRPr kumimoji="0" lang="fi-FI" sz="1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9407"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0888810-7812-45C1-97ED-B4090A68F247}" type="slidenum">
              <a:rPr lang="en-US"/>
              <a:pPr>
                <a:defRPr/>
              </a:pPr>
              <a:t>80</a:t>
            </a:fld>
            <a:endParaRPr lang="en-US"/>
          </a:p>
        </p:txBody>
      </p:sp>
    </p:spTree>
  </p:cSld>
  <p:clrMapOvr>
    <a:masterClrMapping/>
  </p:clrMapOvr>
  <p:transition spd="med">
    <p:comb/>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75810" name="Group 2"/>
          <p:cNvGraphicFramePr>
            <a:graphicFrameLocks noGrp="1"/>
          </p:cNvGraphicFramePr>
          <p:nvPr>
            <p:ph/>
          </p:nvPr>
        </p:nvGraphicFramePr>
        <p:xfrm>
          <a:off x="441325" y="227013"/>
          <a:ext cx="8229600" cy="6329363"/>
        </p:xfrm>
        <a:graphic>
          <a:graphicData uri="http://schemas.openxmlformats.org/drawingml/2006/table">
            <a:tbl>
              <a:tblPr/>
              <a:tblGrid>
                <a:gridCol w="442913"/>
                <a:gridCol w="3757612"/>
                <a:gridCol w="4029075"/>
              </a:tblGrid>
              <a:tr h="1709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fi-FI"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dirty="0" smtClean="0">
                          <a:ln>
                            <a:noFill/>
                          </a:ln>
                          <a:solidFill>
                            <a:schemeClr val="tx1"/>
                          </a:solidFill>
                          <a:effectLst/>
                          <a:latin typeface="Times New Roman" pitchFamily="18" charset="0"/>
                          <a:cs typeface="Times New Roman" pitchFamily="18" charset="0"/>
                        </a:rPr>
                        <a:t>REKOMENDASI</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dirty="0" smtClean="0">
                          <a:ln>
                            <a:noFill/>
                          </a:ln>
                          <a:solidFill>
                            <a:schemeClr val="tx1"/>
                          </a:solidFill>
                          <a:effectLst/>
                          <a:latin typeface="Times New Roman" pitchFamily="18" charset="0"/>
                          <a:cs typeface="Times New Roman" pitchFamily="18" charset="0"/>
                        </a:rPr>
                        <a:t>Dapat dipromosikan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r>
              <a:tr h="1419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34963" algn="just" defTabSz="914400" rtl="0" eaLnBrk="1" fontAlgn="base" latinLnBrk="0" hangingPunct="1">
                        <a:lnSpc>
                          <a:spcPct val="100000"/>
                        </a:lnSpc>
                        <a:spcBef>
                          <a:spcPct val="0"/>
                        </a:spcBef>
                        <a:spcAft>
                          <a:spcPct val="0"/>
                        </a:spcAft>
                        <a:buClrTx/>
                        <a:buSzTx/>
                        <a:buFontTx/>
                        <a:buNone/>
                        <a:tabLst>
                          <a:tab pos="257175" algn="l"/>
                          <a:tab pos="374650" algn="l"/>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9.    DIBUAT TANGGAL,  7 Januari 2013</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PEJABAT  PENILAI</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pPr>
                      <a:endParaRPr kumimoji="0" lang="fi-FI"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defRPr/>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id-ID" sz="1200" b="1" i="0" u="none" strike="noStrike" cap="none" normalizeH="0" baseline="0" dirty="0" smtClean="0">
                          <a:ln>
                            <a:noFill/>
                          </a:ln>
                          <a:solidFill>
                            <a:schemeClr val="tx1"/>
                          </a:solidFill>
                          <a:effectLst/>
                          <a:latin typeface="Arial" charset="0"/>
                          <a:cs typeface="Times New Roman" pitchFamily="18" charset="0"/>
                        </a:rPr>
                        <a:t>Dra. Sri</a:t>
                      </a:r>
                      <a:r>
                        <a:rPr kumimoji="0" lang="en-AU" sz="1200" b="1" i="0" u="none" strike="noStrike" cap="none" normalizeH="0" baseline="0" dirty="0" smtClean="0">
                          <a:ln>
                            <a:noFill/>
                          </a:ln>
                          <a:solidFill>
                            <a:schemeClr val="tx1"/>
                          </a:solidFill>
                          <a:effectLst/>
                          <a:latin typeface="Arial" charset="0"/>
                          <a:cs typeface="+mn-cs"/>
                        </a:rPr>
                        <a:t>                 </a:t>
                      </a: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34963" algn="just" defTabSz="914400" rtl="0" eaLnBrk="0" fontAlgn="base" latinLnBrk="0" hangingPunct="0">
                        <a:lnSpc>
                          <a:spcPct val="100000"/>
                        </a:lnSpc>
                        <a:spcBef>
                          <a:spcPct val="0"/>
                        </a:spcBef>
                        <a:spcAft>
                          <a:spcPct val="0"/>
                        </a:spcAft>
                        <a:buClrTx/>
                        <a:buSzTx/>
                        <a:buFontTx/>
                        <a:buNone/>
                        <a:tabLst>
                          <a:tab pos="257175" algn="l"/>
                          <a:tab pos="374650" algn="l"/>
                        </a:tabLst>
                        <a:defRPr/>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i-FI" sz="1200" b="0" i="0" u="none" strike="noStrike" cap="none" normalizeH="0" baseline="0" dirty="0" smtClean="0">
                          <a:ln>
                            <a:noFill/>
                          </a:ln>
                          <a:solidFill>
                            <a:schemeClr val="tx1"/>
                          </a:solidFill>
                          <a:effectLst/>
                          <a:latin typeface="Times New Roman" pitchFamily="18" charset="0"/>
                          <a:cs typeface="Times New Roman" pitchFamily="18" charset="0"/>
                        </a:rPr>
                        <a:t>NIP. </a:t>
                      </a:r>
                      <a:r>
                        <a:rPr kumimoji="0" lang="id-ID" sz="1200" b="0" i="0" u="none" strike="noStrike" cap="none" normalizeH="0" baseline="0" dirty="0" smtClean="0">
                          <a:ln>
                            <a:noFill/>
                          </a:ln>
                          <a:solidFill>
                            <a:schemeClr val="tx1"/>
                          </a:solidFill>
                          <a:effectLst/>
                          <a:latin typeface="Arial" charset="0"/>
                          <a:cs typeface="Times New Roman" pitchFamily="18" charset="0"/>
                        </a:rPr>
                        <a:t>196305221992012001</a:t>
                      </a:r>
                      <a:endParaRPr kumimoji="0" lang="id-ID" sz="12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828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DITERIMA TANGGAL,  7 Januari 2013</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PEGAWAI NEGERI SIPIL YANG</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DINILAI</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defRPr/>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id-ID" sz="1200" b="1" i="0" u="none" strike="noStrike" cap="none" normalizeH="0" baseline="0" dirty="0" smtClean="0">
                          <a:ln>
                            <a:noFill/>
                          </a:ln>
                          <a:solidFill>
                            <a:schemeClr val="tx1"/>
                          </a:solidFill>
                          <a:effectLst/>
                          <a:latin typeface="Arial" charset="0"/>
                          <a:cs typeface="Times New Roman" pitchFamily="18" charset="0"/>
                        </a:rPr>
                        <a:t>Elisya, SH</a:t>
                      </a: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defRPr/>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i-FI" sz="1200" b="0" i="0" u="none" strike="noStrike" cap="none" normalizeH="0" baseline="0" dirty="0" smtClean="0">
                          <a:ln>
                            <a:noFill/>
                          </a:ln>
                          <a:solidFill>
                            <a:schemeClr val="tx1"/>
                          </a:solidFill>
                          <a:effectLst/>
                          <a:latin typeface="Times New Roman" pitchFamily="18" charset="0"/>
                          <a:cs typeface="Times New Roman" pitchFamily="18" charset="0"/>
                        </a:rPr>
                        <a:t>NIP. </a:t>
                      </a:r>
                      <a:r>
                        <a:rPr kumimoji="0" lang="id-ID" sz="1200" b="0" i="0" u="none" strike="noStrike" cap="none" normalizeH="0" baseline="0" dirty="0" smtClean="0">
                          <a:ln>
                            <a:noFill/>
                          </a:ln>
                          <a:solidFill>
                            <a:schemeClr val="tx1"/>
                          </a:solidFill>
                          <a:effectLst/>
                          <a:latin typeface="Arial" charset="0"/>
                          <a:cs typeface="Times New Roman" pitchFamily="18" charset="0"/>
                        </a:rPr>
                        <a:t>196803051999042001</a:t>
                      </a:r>
                      <a:endParaRPr kumimoji="0" lang="en-US" sz="1200" b="0" i="0" u="none" strike="noStrike" cap="none" normalizeH="0" baseline="0" dirty="0" smtClean="0">
                        <a:ln>
                          <a:noFill/>
                        </a:ln>
                        <a:solidFill>
                          <a:schemeClr val="tx1"/>
                        </a:solidFill>
                        <a:effectLst/>
                        <a:latin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fi-FI"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11.  DITERIMA TANGGAL 7 Januari 2013</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       ATASAN PEJABAT YANG MENILAI</a:t>
                      </a:r>
                      <a:endParaRPr kumimoji="0" lang="en-US"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endParaRPr kumimoji="0" lang="sv-SE"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endParaRPr kumimoji="0" lang="sv-SE"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sv-SE"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200" b="1" i="0" u="none" strike="noStrike" cap="none" normalizeH="0" baseline="0" dirty="0" err="1" smtClean="0">
                          <a:ln>
                            <a:noFill/>
                          </a:ln>
                          <a:solidFill>
                            <a:schemeClr val="tx1"/>
                          </a:solidFill>
                          <a:effectLst/>
                          <a:latin typeface="Arial" charset="0"/>
                        </a:rPr>
                        <a:t>Dra</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Heri</a:t>
                      </a:r>
                      <a:r>
                        <a:rPr kumimoji="0" lang="en-US" sz="1200" b="1" i="0" u="none" strike="noStrike" cap="none" normalizeH="0" baseline="0" dirty="0" smtClean="0">
                          <a:ln>
                            <a:noFill/>
                          </a:ln>
                          <a:solidFill>
                            <a:schemeClr val="tx1"/>
                          </a:solidFill>
                          <a:effectLst/>
                          <a:latin typeface="Arial" charset="0"/>
                        </a:rPr>
                        <a:t> </a:t>
                      </a:r>
                      <a:r>
                        <a:rPr kumimoji="0" lang="en-US" sz="1200" b="1" i="0" u="none" strike="noStrike" cap="none" normalizeH="0" baseline="0" dirty="0" err="1" smtClean="0">
                          <a:ln>
                            <a:noFill/>
                          </a:ln>
                          <a:solidFill>
                            <a:schemeClr val="tx1"/>
                          </a:solidFill>
                          <a:effectLst/>
                          <a:latin typeface="Arial" charset="0"/>
                        </a:rPr>
                        <a:t>Susilowati</a:t>
                      </a:r>
                      <a:r>
                        <a:rPr kumimoji="0" lang="en-US" sz="1200" b="1" i="0" u="none" strike="noStrike" cap="none" normalizeH="0" baseline="0" dirty="0" smtClean="0">
                          <a:ln>
                            <a:noFill/>
                          </a:ln>
                          <a:solidFill>
                            <a:schemeClr val="tx1"/>
                          </a:solidFill>
                          <a:effectLst/>
                          <a:latin typeface="Arial" charset="0"/>
                        </a:rPr>
                        <a:t>, MM</a:t>
                      </a: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tab pos="269875" algn="l"/>
                        </a:tabLst>
                      </a:pPr>
                      <a:r>
                        <a:rPr kumimoji="0" lang="fi-FI" sz="1200" b="1" i="0" u="none" strike="noStrike" cap="none" normalizeH="0" baseline="0" dirty="0" smtClean="0">
                          <a:ln>
                            <a:noFill/>
                          </a:ln>
                          <a:solidFill>
                            <a:schemeClr val="tx1"/>
                          </a:solidFill>
                          <a:effectLst/>
                          <a:latin typeface="Times New Roman" pitchFamily="18" charset="0"/>
                          <a:cs typeface="Times New Roman" pitchFamily="18" charset="0"/>
                        </a:rPr>
                        <a:t>                NIP. </a:t>
                      </a:r>
                      <a:r>
                        <a:rPr kumimoji="0" lang="en-US" sz="1200" b="0" i="0" u="none" strike="noStrike" cap="none" normalizeH="0" baseline="0" dirty="0" smtClean="0">
                          <a:ln>
                            <a:noFill/>
                          </a:ln>
                          <a:solidFill>
                            <a:schemeClr val="tx1"/>
                          </a:solidFill>
                          <a:effectLst/>
                          <a:latin typeface="Arial" charset="0"/>
                        </a:rPr>
                        <a:t>196410091991032001</a:t>
                      </a:r>
                      <a:endParaRPr kumimoji="0" lang="fi-FI" sz="12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436"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3BB7DA2-7545-4697-9735-671A99936089}" type="slidenum">
              <a:rPr lang="en-US"/>
              <a:pPr>
                <a:defRPr/>
              </a:pPr>
              <a:t>81</a:t>
            </a:fld>
            <a:endParaRPr lang="en-US"/>
          </a:p>
        </p:txBody>
      </p:sp>
    </p:spTree>
  </p:cSld>
  <p:clrMapOvr>
    <a:masterClrMapping/>
  </p:clrMapOvr>
  <p:transition spd="med">
    <p:comb/>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1442"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A84CEF6-2146-40A0-9ED5-9455D1784817}" type="slidenum">
              <a:rPr lang="en-US"/>
              <a:pPr>
                <a:defRPr/>
              </a:pPr>
              <a:t>82</a:t>
            </a:fld>
            <a:endParaRPr lang="en-US"/>
          </a:p>
        </p:txBody>
      </p:sp>
      <p:sp>
        <p:nvSpPr>
          <p:cNvPr id="60419" name="Rectangle 1"/>
          <p:cNvSpPr>
            <a:spLocks noChangeArrowheads="1"/>
          </p:cNvSpPr>
          <p:nvPr/>
        </p:nvSpPr>
        <p:spPr bwMode="auto">
          <a:xfrm>
            <a:off x="285750" y="4763"/>
            <a:ext cx="8572500" cy="6632575"/>
          </a:xfrm>
          <a:prstGeom prst="rect">
            <a:avLst/>
          </a:prstGeom>
          <a:noFill/>
          <a:ln w="9525">
            <a:noFill/>
            <a:miter lim="800000"/>
            <a:headEnd/>
            <a:tailEnd/>
          </a:ln>
        </p:spPr>
        <p:txBody>
          <a:bodyPr anchor="ctr">
            <a:spAutoFit/>
          </a:bodyPr>
          <a:lstStyle/>
          <a:p>
            <a:pPr eaLnBrk="0" fontAlgn="auto" hangingPunct="0">
              <a:spcBef>
                <a:spcPts val="0"/>
              </a:spcBef>
              <a:spcAft>
                <a:spcPts val="0"/>
              </a:spcAft>
              <a:tabLst>
                <a:tab pos="1050925" algn="l"/>
              </a:tabLst>
              <a:defRPr/>
            </a:pPr>
            <a:r>
              <a:rPr lang="id-ID" sz="2800" dirty="0">
                <a:solidFill>
                  <a:srgbClr val="FFC000"/>
                </a:solidFill>
                <a:latin typeface="Sansation Light"/>
                <a:ea typeface="Times New Roman" pitchFamily="18" charset="0"/>
                <a:cs typeface="Bookman Old Style" pitchFamily="18" charset="0"/>
              </a:rPr>
              <a:t>Setiap PNS wajib menyusun SKP berdasarkan RKT instansi</a:t>
            </a:r>
            <a:r>
              <a:rPr lang="en-US" sz="2800" dirty="0">
                <a:solidFill>
                  <a:srgbClr val="FFC000"/>
                </a:solidFill>
                <a:latin typeface="Sansation Light"/>
                <a:ea typeface="Times New Roman" pitchFamily="18" charset="0"/>
                <a:cs typeface="Bookman Old Style" pitchFamily="18" charset="0"/>
              </a:rPr>
              <a:t>,</a:t>
            </a:r>
            <a:r>
              <a:rPr lang="id-ID" sz="2800" dirty="0">
                <a:solidFill>
                  <a:srgbClr val="FFC000"/>
                </a:solidFill>
                <a:latin typeface="Sansation Light"/>
                <a:ea typeface="Times New Roman" pitchFamily="18" charset="0"/>
                <a:cs typeface="Bookman Old Style" pitchFamily="18" charset="0"/>
              </a:rPr>
              <a:t> </a:t>
            </a:r>
            <a:r>
              <a:rPr lang="en-US" sz="2800" dirty="0" err="1">
                <a:solidFill>
                  <a:srgbClr val="FFC000"/>
                </a:solidFill>
                <a:latin typeface="Sansation Light"/>
                <a:ea typeface="Times New Roman" pitchFamily="18" charset="0"/>
                <a:cs typeface="Bookman Old Style" pitchFamily="18" charset="0"/>
              </a:rPr>
              <a:t>dengan</a:t>
            </a:r>
            <a:r>
              <a:rPr lang="en-US" sz="2800" dirty="0">
                <a:solidFill>
                  <a:srgbClr val="FFC000"/>
                </a:solidFill>
                <a:latin typeface="Sansation Light"/>
                <a:ea typeface="Times New Roman" pitchFamily="18" charset="0"/>
                <a:cs typeface="Bookman Old Style" pitchFamily="18" charset="0"/>
              </a:rPr>
              <a:t> </a:t>
            </a:r>
            <a:r>
              <a:rPr lang="en-US" sz="2800" dirty="0" err="1">
                <a:solidFill>
                  <a:srgbClr val="FFC000"/>
                </a:solidFill>
                <a:latin typeface="Sansation Light"/>
                <a:ea typeface="Times New Roman" pitchFamily="18" charset="0"/>
                <a:cs typeface="Bookman Old Style" pitchFamily="18" charset="0"/>
              </a:rPr>
              <a:t>memperhatikan</a:t>
            </a:r>
            <a:r>
              <a:rPr lang="en-US" sz="2800" dirty="0">
                <a:solidFill>
                  <a:srgbClr val="FFC000"/>
                </a:solidFill>
                <a:latin typeface="Sansation Light"/>
                <a:ea typeface="Times New Roman" pitchFamily="18" charset="0"/>
                <a:cs typeface="Bookman Old Style" pitchFamily="18" charset="0"/>
              </a:rPr>
              <a:t> :</a:t>
            </a:r>
          </a:p>
          <a:p>
            <a:pPr eaLnBrk="0" fontAlgn="auto" hangingPunct="0">
              <a:spcBef>
                <a:spcPts val="0"/>
              </a:spcBef>
              <a:spcAft>
                <a:spcPts val="0"/>
              </a:spcAft>
              <a:tabLst>
                <a:tab pos="1050925" algn="l"/>
              </a:tabLst>
              <a:defRPr/>
            </a:pPr>
            <a:endParaRPr lang="en-US" sz="900" dirty="0">
              <a:solidFill>
                <a:srgbClr val="FF0000"/>
              </a:solidFill>
              <a:latin typeface="+mn-lt"/>
              <a:ea typeface="Times New Roman" pitchFamily="18" charset="0"/>
              <a:cs typeface="Bookman Old Style" pitchFamily="18" charset="0"/>
            </a:endParaRPr>
          </a:p>
          <a:p>
            <a:pPr algn="just" eaLnBrk="0" fontAlgn="auto" hangingPunct="0">
              <a:spcBef>
                <a:spcPts val="0"/>
              </a:spcBef>
              <a:spcAft>
                <a:spcPts val="0"/>
              </a:spcAft>
              <a:tabLst>
                <a:tab pos="1050925" algn="l"/>
              </a:tabLst>
              <a:defRPr/>
            </a:pPr>
            <a:r>
              <a:rPr lang="en-US" sz="2400" b="1" dirty="0">
                <a:solidFill>
                  <a:schemeClr val="bg1"/>
                </a:solidFill>
                <a:latin typeface="+mn-lt"/>
                <a:ea typeface="Times New Roman" pitchFamily="18" charset="0"/>
                <a:cs typeface="Bookman Old Style" pitchFamily="18" charset="0"/>
              </a:rPr>
              <a:t>1. </a:t>
            </a:r>
            <a:r>
              <a:rPr lang="id-ID" sz="2400" b="1" dirty="0">
                <a:solidFill>
                  <a:schemeClr val="bg1"/>
                </a:solidFill>
                <a:latin typeface="Sansation Light"/>
                <a:ea typeface="Times New Roman" pitchFamily="18" charset="0"/>
                <a:cs typeface="Bookman Old Style" pitchFamily="18" charset="0"/>
              </a:rPr>
              <a:t>Jelas</a:t>
            </a:r>
            <a:endParaRPr lang="en-US" sz="2400" b="1"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355600" algn="l"/>
              </a:tabLst>
              <a:defRPr/>
            </a:pP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Kegiatan yang dilakukan harus dapat diuraikan secara </a:t>
            </a: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jelas.</a:t>
            </a:r>
            <a:endParaRPr lang="en-US" sz="2400"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1050925" algn="l"/>
              </a:tabLst>
              <a:defRPr/>
            </a:pPr>
            <a:r>
              <a:rPr lang="en-US" sz="2400" b="1" dirty="0">
                <a:solidFill>
                  <a:schemeClr val="bg1"/>
                </a:solidFill>
                <a:latin typeface="Sansation Light"/>
                <a:ea typeface="Times New Roman" pitchFamily="18" charset="0"/>
                <a:cs typeface="Bookman Old Style" pitchFamily="18" charset="0"/>
              </a:rPr>
              <a:t>2. </a:t>
            </a:r>
            <a:r>
              <a:rPr lang="id-ID" sz="2400" b="1" dirty="0">
                <a:solidFill>
                  <a:schemeClr val="bg1"/>
                </a:solidFill>
                <a:latin typeface="Sansation Light"/>
                <a:ea typeface="Times New Roman" pitchFamily="18" charset="0"/>
                <a:cs typeface="Bookman Old Style" pitchFamily="18" charset="0"/>
              </a:rPr>
              <a:t>Dapat diukur</a:t>
            </a:r>
            <a:endParaRPr lang="en-US" sz="2400" b="1"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355600" algn="l"/>
              </a:tabLst>
              <a:defRPr/>
            </a:pP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Kegiatan yang dilakukan harus dapat diukur secara </a:t>
            </a: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kuantitas,  maupun secara kualitas</a:t>
            </a:r>
            <a:endParaRPr lang="en-US" sz="2400"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1050925" algn="l"/>
              </a:tabLst>
              <a:defRPr/>
            </a:pPr>
            <a:r>
              <a:rPr lang="en-US" sz="2400" b="1" dirty="0">
                <a:solidFill>
                  <a:schemeClr val="bg1"/>
                </a:solidFill>
                <a:latin typeface="Sansation Light"/>
                <a:ea typeface="Times New Roman" pitchFamily="18" charset="0"/>
                <a:cs typeface="Bookman Old Style" pitchFamily="18" charset="0"/>
              </a:rPr>
              <a:t>3. </a:t>
            </a:r>
            <a:r>
              <a:rPr lang="id-ID" sz="2400" b="1" dirty="0">
                <a:solidFill>
                  <a:schemeClr val="bg1"/>
                </a:solidFill>
                <a:latin typeface="Sansation Light"/>
                <a:ea typeface="Times New Roman" pitchFamily="18" charset="0"/>
                <a:cs typeface="Bookman Old Style" pitchFamily="18" charset="0"/>
              </a:rPr>
              <a:t>Relevan</a:t>
            </a:r>
            <a:endParaRPr lang="en-US" sz="2400" b="1" dirty="0">
              <a:solidFill>
                <a:schemeClr val="bg1"/>
              </a:solidFill>
              <a:latin typeface="Sansation Light"/>
              <a:ea typeface="Times New Roman" pitchFamily="18" charset="0"/>
              <a:cs typeface="Bookman Old Style" pitchFamily="18" charset="0"/>
            </a:endParaRPr>
          </a:p>
          <a:p>
            <a:pPr marL="439738" indent="-168275" algn="just" eaLnBrk="0" fontAlgn="auto" hangingPunct="0">
              <a:spcBef>
                <a:spcPts val="0"/>
              </a:spcBef>
              <a:spcAft>
                <a:spcPts val="0"/>
              </a:spcAft>
              <a:tabLst>
                <a:tab pos="1050925" algn="l"/>
              </a:tabLst>
              <a:defRPr/>
            </a:pP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Kegiatan yang dilakukan harus berdasarkan lingkup tugas jabatan masing-masing.</a:t>
            </a:r>
            <a:endParaRPr lang="en-US" sz="2400"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1050925" algn="l"/>
              </a:tabLst>
              <a:defRPr/>
            </a:pPr>
            <a:r>
              <a:rPr lang="en-US" sz="2400" b="1" dirty="0">
                <a:solidFill>
                  <a:schemeClr val="bg1"/>
                </a:solidFill>
                <a:latin typeface="Sansation Light"/>
                <a:ea typeface="Times New Roman" pitchFamily="18" charset="0"/>
                <a:cs typeface="Bookman Old Style" pitchFamily="18" charset="0"/>
              </a:rPr>
              <a:t>4. </a:t>
            </a:r>
            <a:r>
              <a:rPr lang="id-ID" sz="2400" b="1" dirty="0">
                <a:solidFill>
                  <a:schemeClr val="bg1"/>
                </a:solidFill>
                <a:latin typeface="Sansation Light"/>
                <a:ea typeface="Times New Roman" pitchFamily="18" charset="0"/>
                <a:cs typeface="Bookman Old Style" pitchFamily="18" charset="0"/>
              </a:rPr>
              <a:t>Dapat dicapai</a:t>
            </a:r>
            <a:endParaRPr lang="en-US" sz="2400" b="1"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439738" algn="l"/>
              </a:tabLst>
              <a:defRPr/>
            </a:pP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Kegiatan yang dilakukan harus disesuaikan dengan </a:t>
            </a: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kemampuan PNS.</a:t>
            </a:r>
            <a:endParaRPr lang="en-US" sz="2400"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439738" algn="l"/>
              </a:tabLst>
              <a:defRPr/>
            </a:pPr>
            <a:r>
              <a:rPr lang="en-US" sz="2400" b="1" dirty="0">
                <a:solidFill>
                  <a:schemeClr val="bg1"/>
                </a:solidFill>
                <a:latin typeface="Sansation Light"/>
                <a:ea typeface="Times New Roman" pitchFamily="18" charset="0"/>
                <a:cs typeface="Bookman Old Style" pitchFamily="18" charset="0"/>
              </a:rPr>
              <a:t>5. </a:t>
            </a:r>
            <a:r>
              <a:rPr lang="id-ID" sz="2400" b="1" dirty="0">
                <a:solidFill>
                  <a:schemeClr val="bg1"/>
                </a:solidFill>
                <a:latin typeface="Sansation Light"/>
                <a:ea typeface="Times New Roman" pitchFamily="18" charset="0"/>
                <a:cs typeface="Bookman Old Style" pitchFamily="18" charset="0"/>
              </a:rPr>
              <a:t>Memiliki target waktu </a:t>
            </a:r>
            <a:endParaRPr lang="en-US" sz="2400" b="1" dirty="0">
              <a:solidFill>
                <a:schemeClr val="bg1"/>
              </a:solidFill>
              <a:latin typeface="Sansation Light"/>
              <a:ea typeface="Times New Roman" pitchFamily="18" charset="0"/>
              <a:cs typeface="Bookman Old Style" pitchFamily="18" charset="0"/>
            </a:endParaRPr>
          </a:p>
          <a:p>
            <a:pPr algn="just" eaLnBrk="0" fontAlgn="auto" hangingPunct="0">
              <a:spcBef>
                <a:spcPts val="0"/>
              </a:spcBef>
              <a:spcAft>
                <a:spcPts val="0"/>
              </a:spcAft>
              <a:tabLst>
                <a:tab pos="439738" algn="l"/>
              </a:tabLst>
              <a:defRPr/>
            </a:pPr>
            <a:r>
              <a:rPr lang="en-US" sz="2400" b="1"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Kegiatan yang dilakukan harus </a:t>
            </a: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dapat ditentukan </a:t>
            </a:r>
            <a:r>
              <a:rPr lang="en-US" sz="2400" dirty="0">
                <a:solidFill>
                  <a:schemeClr val="bg1"/>
                </a:solidFill>
                <a:latin typeface="Sansation Light"/>
                <a:ea typeface="Times New Roman" pitchFamily="18" charset="0"/>
                <a:cs typeface="Bookman Old Style" pitchFamily="18" charset="0"/>
              </a:rPr>
              <a:t>	</a:t>
            </a:r>
            <a:r>
              <a:rPr lang="id-ID" sz="2400" dirty="0">
                <a:solidFill>
                  <a:schemeClr val="bg1"/>
                </a:solidFill>
                <a:latin typeface="Sansation Light"/>
                <a:ea typeface="Times New Roman" pitchFamily="18" charset="0"/>
                <a:cs typeface="Bookman Old Style" pitchFamily="18" charset="0"/>
              </a:rPr>
              <a:t>waktunya.</a:t>
            </a:r>
          </a:p>
        </p:txBody>
      </p:sp>
    </p:spTree>
  </p:cSld>
  <p:clrMapOvr>
    <a:masterClrMapping/>
  </p:clrMapOvr>
  <p:transition spd="med">
    <p:comb/>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214313" y="857250"/>
          <a:ext cx="8715375" cy="5500690"/>
        </p:xfrm>
        <a:graphic>
          <a:graphicData uri="http://schemas.openxmlformats.org/drawingml/2006/table">
            <a:tbl>
              <a:tblPr/>
              <a:tblGrid>
                <a:gridCol w="1611312"/>
                <a:gridCol w="7104063"/>
              </a:tblGrid>
              <a:tr h="755650">
                <a:tc>
                  <a:txBody>
                    <a:bodyPr/>
                    <a:lstStyle/>
                    <a:p>
                      <a:pPr marL="0" marR="0" lvl="0" indent="0" algn="ctr" defTabSz="914400" rtl="0" eaLnBrk="0" fontAlgn="base" latinLnBrk="0" hangingPunct="1">
                        <a:lnSpc>
                          <a:spcPct val="115000"/>
                        </a:lnSpc>
                        <a:spcBef>
                          <a:spcPts val="363"/>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Kriteria</a:t>
                      </a:r>
                      <a:b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b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Nilai</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Keterangan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7388">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91 - 100</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0" fontAlgn="base" latinLnBrk="0" hangingPunct="1">
                        <a:lnSpc>
                          <a:spcPct val="115000"/>
                        </a:lnSpc>
                        <a:spcBef>
                          <a:spcPts val="175"/>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Hasil kerja sempurna, tidak ada kesalahan, tidak ada revisi, dan pelayanan di atas standar yang ditentukan dan lain-lain.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76 - 90</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0000"/>
                        </a:lnSpc>
                        <a:spcBef>
                          <a:spcPts val="175"/>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Hasil kerja mempunyai 1 (satu) atau 2 (dua) kesalahan kecil, tidak ada kesalahan besar, revisi, dan pelayanan sesuai standar yang telah ditentukan dan lain-lain.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7438">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61 - 75</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5000"/>
                        </a:lnSpc>
                        <a:spcBef>
                          <a:spcPts val="363"/>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Hasil kerja mempunyai 3 (tiga) atau 4 (empat) kesalahan kecil, dan tidak ada kesalahan besar, revisi, dan pelayanan cukup memenuhi standar yang ditentukan dan lain-lain.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51 - 60</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0000"/>
                        </a:lnSpc>
                        <a:spcBef>
                          <a:spcPts val="175"/>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Hasil kerja mempunyai 5 (lima) kesalahan kecil dan ada kesalahan besar, revisi, dan pelayanan tidak cukup memenuhi standar yang ditentukan dan lain-lain.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8538">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50 ke</a:t>
                      </a:r>
                      <a:b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br>
                      <a:r>
                        <a:rPr kumimoji="0" lang="id-ID" sz="14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bawah</a:t>
                      </a:r>
                      <a:endParaRPr kumimoji="0" lang="en-US" sz="14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5000"/>
                        </a:lnSpc>
                        <a:spcBef>
                          <a:spcPts val="175"/>
                        </a:spcBef>
                        <a:spcAft>
                          <a:spcPct val="0"/>
                        </a:spcAft>
                        <a:buClrTx/>
                        <a:buSzTx/>
                        <a:buFontTx/>
                        <a:buNone/>
                        <a:tabLst/>
                      </a:pPr>
                      <a:r>
                        <a:rPr kumimoji="0" lang="id-ID" sz="14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Hasil kerja mempunyai lebih dari 5 (lima) kesalahan kecil dan ada kesalahan besar, kurang memuaskan, revisi, pelayanan di bawah standar yang ditentukan dan lain-lain.</a:t>
                      </a: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489"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5B9E99E-7F98-4722-AD1A-C8F0BC1CCCF3}" type="slidenum">
              <a:rPr lang="en-US"/>
              <a:pPr>
                <a:defRPr/>
              </a:pPr>
              <a:t>83</a:t>
            </a:fld>
            <a:endParaRPr lang="en-US"/>
          </a:p>
        </p:txBody>
      </p:sp>
      <p:sp>
        <p:nvSpPr>
          <p:cNvPr id="102426" name="Rectangle 1"/>
          <p:cNvSpPr>
            <a:spLocks noChangeArrowheads="1"/>
          </p:cNvSpPr>
          <p:nvPr/>
        </p:nvSpPr>
        <p:spPr bwMode="auto">
          <a:xfrm>
            <a:off x="0" y="-376238"/>
            <a:ext cx="8929688" cy="1947863"/>
          </a:xfrm>
          <a:prstGeom prst="rect">
            <a:avLst/>
          </a:prstGeom>
          <a:noFill/>
          <a:ln w="9525">
            <a:noFill/>
            <a:miter lim="800000"/>
            <a:headEnd/>
            <a:tailEnd/>
          </a:ln>
        </p:spPr>
        <p:txBody>
          <a:bodyPr lIns="929982" tIns="591951" rIns="860154" bIns="758586" anchor="ctr">
            <a:spAutoFit/>
          </a:bodyPr>
          <a:lstStyle/>
          <a:p>
            <a:pPr algn="ctr" eaLnBrk="0" hangingPunct="0"/>
            <a:r>
              <a:rPr lang="id-ID" sz="2000" b="1">
                <a:solidFill>
                  <a:srgbClr val="FF0000"/>
                </a:solidFill>
                <a:latin typeface="Calibri" pitchFamily="34" charset="0"/>
                <a:cs typeface="Times New Roman" pitchFamily="18" charset="0"/>
              </a:rPr>
              <a:t>Untuk menilai apakah output berkualitas atau tidak  </a:t>
            </a:r>
            <a:r>
              <a:rPr lang="id-ID" sz="1200">
                <a:latin typeface="Calibri" pitchFamily="34" charset="0"/>
                <a:cs typeface="Times New Roman" pitchFamily="18" charset="0"/>
              </a:rPr>
              <a:t/>
            </a:r>
            <a:br>
              <a:rPr lang="id-ID" sz="1200">
                <a:latin typeface="Calibri" pitchFamily="34" charset="0"/>
                <a:cs typeface="Times New Roman" pitchFamily="18" charset="0"/>
              </a:rPr>
            </a:br>
            <a:endParaRPr lang="id-ID">
              <a:latin typeface="Calibri" pitchFamily="34" charset="0"/>
              <a:cs typeface="Times New Roman" pitchFamily="18" charset="0"/>
            </a:endParaRPr>
          </a:p>
        </p:txBody>
      </p:sp>
    </p:spTree>
  </p:cSld>
  <p:clrMapOvr>
    <a:masterClrMapping/>
  </p:clrMapOvr>
  <p:transition spd="med">
    <p:comb/>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285750" y="2344738"/>
          <a:ext cx="8215313" cy="3127375"/>
        </p:xfrm>
        <a:graphic>
          <a:graphicData uri="http://schemas.openxmlformats.org/drawingml/2006/table">
            <a:tbl>
              <a:tblPr/>
              <a:tblGrid>
                <a:gridCol w="654349"/>
                <a:gridCol w="4973057"/>
                <a:gridCol w="752041"/>
                <a:gridCol w="796279"/>
                <a:gridCol w="1039587"/>
              </a:tblGrid>
              <a:tr h="510218">
                <a:tc>
                  <a:txBody>
                    <a:bodyPr/>
                    <a:lstStyle/>
                    <a:p>
                      <a:pPr algn="ctr" eaLnBrk="0">
                        <a:lnSpc>
                          <a:spcPct val="115000"/>
                        </a:lnSpc>
                        <a:spcAft>
                          <a:spcPts val="0"/>
                        </a:spcAft>
                      </a:pPr>
                      <a:r>
                        <a:rPr lang="id-ID" sz="1800" dirty="0">
                          <a:latin typeface="Bookman Old Style"/>
                          <a:ea typeface="Times New Roman"/>
                          <a:cs typeface="Bookman Old Style"/>
                        </a:rPr>
                        <a:t>No</a:t>
                      </a:r>
                      <a:endParaRPr lang="en-US" sz="18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10360" eaLnBrk="0">
                        <a:lnSpc>
                          <a:spcPct val="115000"/>
                        </a:lnSpc>
                        <a:spcAft>
                          <a:spcPts val="0"/>
                        </a:spcAft>
                      </a:pPr>
                      <a:r>
                        <a:rPr lang="id-ID" sz="1800" dirty="0">
                          <a:latin typeface="Bookman Old Style"/>
                          <a:ea typeface="Times New Roman"/>
                          <a:cs typeface="Bookman Old Style"/>
                        </a:rPr>
                        <a:t>Tugas Tambahan</a:t>
                      </a:r>
                      <a:endParaRPr lang="en-US" sz="1800" dirty="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spcAft>
                          <a:spcPts val="0"/>
                        </a:spcAft>
                      </a:pPr>
                      <a:endParaRPr lang="id-ID" sz="1800">
                        <a:latin typeface="Bookman Old Style"/>
                        <a:ea typeface="Times New Roman"/>
                        <a:cs typeface="Bookman Old Style"/>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a:lnSpc>
                          <a:spcPct val="115000"/>
                        </a:lnSpc>
                        <a:spcAft>
                          <a:spcPts val="0"/>
                        </a:spcAft>
                      </a:pPr>
                      <a:endParaRPr lang="id-ID" sz="1800">
                        <a:latin typeface="Bookman Old Style"/>
                        <a:ea typeface="Times New Roman"/>
                        <a:cs typeface="Bookman Old Style"/>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a:latin typeface="Bookman Old Style"/>
                          <a:ea typeface="Times New Roman"/>
                          <a:cs typeface="Bookman Old Style"/>
                        </a:rPr>
                        <a:t>Nilai</a:t>
                      </a:r>
                      <a:endParaRPr lang="en-US" sz="18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68">
                <a:tc>
                  <a:txBody>
                    <a:bodyPr/>
                    <a:lstStyle/>
                    <a:p>
                      <a:pPr eaLnBrk="0">
                        <a:lnSpc>
                          <a:spcPct val="115000"/>
                        </a:lnSpc>
                        <a:spcAft>
                          <a:spcPts val="0"/>
                        </a:spcAft>
                        <a:tabLst>
                          <a:tab pos="267970" algn="dec"/>
                        </a:tabLst>
                      </a:pPr>
                      <a:r>
                        <a:rPr lang="en-US" sz="1800">
                          <a:latin typeface="Bookman Old Style"/>
                          <a:ea typeface="Times New Roman"/>
                          <a:cs typeface="Bookman Old Style"/>
                        </a:rPr>
                        <a:t>1.</a:t>
                      </a:r>
                      <a:endParaRPr lang="en-US" sz="18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eaLnBrk="0">
                        <a:lnSpc>
                          <a:spcPct val="115000"/>
                        </a:lnSpc>
                        <a:spcBef>
                          <a:spcPts val="360"/>
                        </a:spcBef>
                        <a:spcAft>
                          <a:spcPts val="0"/>
                        </a:spcAft>
                        <a:tabLst>
                          <a:tab pos="3347085" algn="r"/>
                        </a:tabLst>
                      </a:pPr>
                      <a:r>
                        <a:rPr lang="en-US" sz="1800" spc="25" dirty="0" err="1">
                          <a:latin typeface="Bookman Old Style"/>
                          <a:ea typeface="Times New Roman"/>
                          <a:cs typeface="Bookman Old Style"/>
                        </a:rPr>
                        <a:t>Tugas</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tambahan</a:t>
                      </a:r>
                      <a:r>
                        <a:rPr lang="en-US" sz="1800" spc="25" dirty="0">
                          <a:latin typeface="Bookman Old Style"/>
                          <a:ea typeface="Times New Roman"/>
                          <a:cs typeface="Bookman Old Style"/>
                        </a:rPr>
                        <a:t> yang </a:t>
                      </a:r>
                      <a:r>
                        <a:rPr lang="en-US" sz="1800" spc="25" dirty="0" err="1">
                          <a:latin typeface="Bookman Old Style"/>
                          <a:ea typeface="Times New Roman"/>
                          <a:cs typeface="Bookman Old Style"/>
                        </a:rPr>
                        <a:t>dilakukan</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dalam</a:t>
                      </a:r>
                      <a:r>
                        <a:rPr lang="en-US" sz="1800" spc="25" dirty="0">
                          <a:latin typeface="Bookman Old Style"/>
                          <a:ea typeface="Times New Roman"/>
                          <a:cs typeface="Bookman Old Style"/>
                        </a:rPr>
                        <a:t>	</a:t>
                      </a:r>
                      <a:r>
                        <a:rPr lang="en-US" sz="1800" spc="-20" dirty="0" err="1" smtClean="0">
                          <a:latin typeface="Bookman Old Style"/>
                          <a:ea typeface="Times New Roman"/>
                          <a:cs typeface="Bookman Old Style"/>
                        </a:rPr>
                        <a:t>sebanyak</a:t>
                      </a:r>
                      <a:r>
                        <a:rPr lang="en-US" sz="1800" spc="-20" dirty="0" smtClean="0">
                          <a:latin typeface="Bookman Old Style"/>
                          <a:ea typeface="Times New Roman"/>
                          <a:cs typeface="Bookman Old Style"/>
                        </a:rPr>
                        <a:t> </a:t>
                      </a:r>
                      <a:r>
                        <a:rPr lang="en-US" sz="1800" spc="-20" dirty="0">
                          <a:latin typeface="Bookman Old Style"/>
                          <a:ea typeface="Times New Roman"/>
                          <a:cs typeface="Bookman Old Style"/>
                        </a:rPr>
                        <a:t>1 (</a:t>
                      </a:r>
                      <a:r>
                        <a:rPr lang="en-US" sz="1800" spc="-20" dirty="0" err="1">
                          <a:latin typeface="Bookman Old Style"/>
                          <a:ea typeface="Times New Roman"/>
                          <a:cs typeface="Bookman Old Style"/>
                        </a:rPr>
                        <a:t>satu</a:t>
                      </a:r>
                      <a:r>
                        <a:rPr lang="en-US" sz="1800" spc="-20" dirty="0">
                          <a:latin typeface="Bookman Old Style"/>
                          <a:ea typeface="Times New Roman"/>
                          <a:cs typeface="Bookman Old Style"/>
                        </a:rPr>
                        <a:t>) </a:t>
                      </a:r>
                      <a:r>
                        <a:rPr lang="en-US" sz="1800" spc="-20" dirty="0" err="1">
                          <a:latin typeface="Bookman Old Style"/>
                          <a:ea typeface="Times New Roman"/>
                          <a:cs typeface="Bookman Old Style"/>
                        </a:rPr>
                        <a:t>sampai</a:t>
                      </a:r>
                      <a:r>
                        <a:rPr lang="en-US" sz="1800" spc="-20" dirty="0">
                          <a:latin typeface="Bookman Old Style"/>
                          <a:ea typeface="Times New Roman"/>
                          <a:cs typeface="Bookman Old Style"/>
                        </a:rPr>
                        <a:t> 3 (</a:t>
                      </a:r>
                      <a:r>
                        <a:rPr lang="en-US" sz="1800" spc="-20" dirty="0" err="1">
                          <a:latin typeface="Bookman Old Style"/>
                          <a:ea typeface="Times New Roman"/>
                          <a:cs typeface="Bookman Old Style"/>
                        </a:rPr>
                        <a:t>tiga</a:t>
                      </a:r>
                      <a:r>
                        <a:rPr lang="en-US" sz="1800" spc="-20" dirty="0">
                          <a:latin typeface="Bookman Old Style"/>
                          <a:ea typeface="Times New Roman"/>
                          <a:cs typeface="Bookman Old Style"/>
                        </a:rPr>
                        <a:t>) </a:t>
                      </a:r>
                      <a:r>
                        <a:rPr lang="en-US" sz="1800" spc="-20" dirty="0" err="1">
                          <a:latin typeface="Bookman Old Style"/>
                          <a:ea typeface="Times New Roman"/>
                          <a:cs typeface="Bookman Old Style"/>
                        </a:rPr>
                        <a:t>kegiatan</a:t>
                      </a:r>
                      <a:r>
                        <a:rPr lang="en-US" sz="1800" spc="-20" dirty="0">
                          <a:latin typeface="Bookman Old Style"/>
                          <a:ea typeface="Times New Roman"/>
                          <a:cs typeface="Bookman Old Style"/>
                        </a:rPr>
                        <a:t>.</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dirty="0">
                          <a:latin typeface="Bookman Old Style"/>
                          <a:ea typeface="Times New Roman"/>
                          <a:cs typeface="Bookman Old Style"/>
                        </a:rPr>
                        <a:t>(</a:t>
                      </a:r>
                      <a:r>
                        <a:rPr lang="en-US" sz="1800" dirty="0" err="1">
                          <a:latin typeface="Bookman Old Style"/>
                          <a:ea typeface="Times New Roman"/>
                          <a:cs typeface="Bookman Old Style"/>
                        </a:rPr>
                        <a:t>satu</a:t>
                      </a:r>
                      <a:r>
                        <a:rPr lang="en-US" sz="1800" dirty="0">
                          <a:latin typeface="Bookman Old Style"/>
                          <a:ea typeface="Times New Roman"/>
                          <a:cs typeface="Bookman Old Style"/>
                        </a:rPr>
                        <a:t>)</a:t>
                      </a:r>
                      <a:endParaRPr lang="en-US" sz="1800" dirty="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dirty="0" err="1">
                          <a:latin typeface="Bookman Old Style"/>
                          <a:ea typeface="Times New Roman"/>
                          <a:cs typeface="Bookman Old Style"/>
                        </a:rPr>
                        <a:t>tahun</a:t>
                      </a:r>
                      <a:endParaRPr lang="en-US" sz="1800" dirty="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a:latin typeface="Bookman Old Style"/>
                          <a:ea typeface="Times New Roman"/>
                          <a:cs typeface="Bookman Old Style"/>
                        </a:rPr>
                        <a:t>1</a:t>
                      </a:r>
                      <a:endParaRPr lang="en-US" sz="1800">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638">
                <a:tc>
                  <a:txBody>
                    <a:bodyPr/>
                    <a:lstStyle/>
                    <a:p>
                      <a:pPr eaLnBrk="0">
                        <a:lnSpc>
                          <a:spcPct val="115000"/>
                        </a:lnSpc>
                        <a:spcAft>
                          <a:spcPts val="0"/>
                        </a:spcAft>
                        <a:tabLst>
                          <a:tab pos="267970" algn="dec"/>
                        </a:tabLst>
                      </a:pPr>
                      <a:r>
                        <a:rPr lang="en-US" sz="1800">
                          <a:latin typeface="Bookman Old Style"/>
                          <a:ea typeface="Times New Roman"/>
                          <a:cs typeface="Bookman Old Style"/>
                        </a:rPr>
                        <a:t>2.</a:t>
                      </a:r>
                      <a:endParaRPr lang="en-US" sz="18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eaLnBrk="0">
                        <a:lnSpc>
                          <a:spcPct val="115000"/>
                        </a:lnSpc>
                        <a:spcBef>
                          <a:spcPts val="360"/>
                        </a:spcBef>
                        <a:spcAft>
                          <a:spcPts val="0"/>
                        </a:spcAft>
                        <a:tabLst>
                          <a:tab pos="3347085" algn="r"/>
                        </a:tabLst>
                      </a:pPr>
                      <a:r>
                        <a:rPr lang="en-US" sz="1800" spc="25" dirty="0" err="1">
                          <a:latin typeface="Bookman Old Style"/>
                          <a:ea typeface="Times New Roman"/>
                          <a:cs typeface="Bookman Old Style"/>
                        </a:rPr>
                        <a:t>Tugas</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tambahan</a:t>
                      </a:r>
                      <a:r>
                        <a:rPr lang="en-US" sz="1800" spc="25" dirty="0">
                          <a:latin typeface="Bookman Old Style"/>
                          <a:ea typeface="Times New Roman"/>
                          <a:cs typeface="Bookman Old Style"/>
                        </a:rPr>
                        <a:t> yang </a:t>
                      </a:r>
                      <a:r>
                        <a:rPr lang="en-US" sz="1800" spc="25" dirty="0" err="1">
                          <a:latin typeface="Bookman Old Style"/>
                          <a:ea typeface="Times New Roman"/>
                          <a:cs typeface="Bookman Old Style"/>
                        </a:rPr>
                        <a:t>dilakukan</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dalam</a:t>
                      </a:r>
                      <a:r>
                        <a:rPr lang="en-US" sz="1800" spc="25" dirty="0">
                          <a:latin typeface="Bookman Old Style"/>
                          <a:ea typeface="Times New Roman"/>
                          <a:cs typeface="Bookman Old Style"/>
                        </a:rPr>
                        <a:t>	</a:t>
                      </a:r>
                      <a:r>
                        <a:rPr lang="en-US" sz="1800" spc="-20" dirty="0" err="1" smtClean="0">
                          <a:latin typeface="Bookman Old Style"/>
                          <a:ea typeface="Times New Roman"/>
                          <a:cs typeface="Bookman Old Style"/>
                        </a:rPr>
                        <a:t>sebanyak</a:t>
                      </a:r>
                      <a:r>
                        <a:rPr lang="en-US" sz="1800" spc="-20" dirty="0" smtClean="0">
                          <a:latin typeface="Bookman Old Style"/>
                          <a:ea typeface="Times New Roman"/>
                          <a:cs typeface="Bookman Old Style"/>
                        </a:rPr>
                        <a:t> </a:t>
                      </a:r>
                      <a:r>
                        <a:rPr lang="en-US" sz="1800" spc="-20" dirty="0">
                          <a:latin typeface="Bookman Old Style"/>
                          <a:ea typeface="Times New Roman"/>
                          <a:cs typeface="Bookman Old Style"/>
                        </a:rPr>
                        <a:t>4 (</a:t>
                      </a:r>
                      <a:r>
                        <a:rPr lang="en-US" sz="1800" spc="-20" dirty="0" err="1">
                          <a:latin typeface="Bookman Old Style"/>
                          <a:ea typeface="Times New Roman"/>
                          <a:cs typeface="Bookman Old Style"/>
                        </a:rPr>
                        <a:t>empat</a:t>
                      </a:r>
                      <a:r>
                        <a:rPr lang="en-US" sz="1800" spc="-20" dirty="0">
                          <a:latin typeface="Bookman Old Style"/>
                          <a:ea typeface="Times New Roman"/>
                          <a:cs typeface="Bookman Old Style"/>
                        </a:rPr>
                        <a:t>) </a:t>
                      </a:r>
                      <a:r>
                        <a:rPr lang="en-US" sz="1800" spc="-20" dirty="0" err="1">
                          <a:latin typeface="Bookman Old Style"/>
                          <a:ea typeface="Times New Roman"/>
                          <a:cs typeface="Bookman Old Style"/>
                        </a:rPr>
                        <a:t>sampai</a:t>
                      </a:r>
                      <a:r>
                        <a:rPr lang="en-US" sz="1800" spc="-20" dirty="0">
                          <a:latin typeface="Bookman Old Style"/>
                          <a:ea typeface="Times New Roman"/>
                          <a:cs typeface="Bookman Old Style"/>
                        </a:rPr>
                        <a:t> 6 (</a:t>
                      </a:r>
                      <a:r>
                        <a:rPr lang="en-US" sz="1800" spc="-20" dirty="0" err="1">
                          <a:latin typeface="Bookman Old Style"/>
                          <a:ea typeface="Times New Roman"/>
                          <a:cs typeface="Bookman Old Style"/>
                        </a:rPr>
                        <a:t>enam</a:t>
                      </a:r>
                      <a:r>
                        <a:rPr lang="en-US" sz="1800" spc="-20" dirty="0">
                          <a:latin typeface="Bookman Old Style"/>
                          <a:ea typeface="Times New Roman"/>
                          <a:cs typeface="Bookman Old Style"/>
                        </a:rPr>
                        <a:t>) </a:t>
                      </a:r>
                      <a:r>
                        <a:rPr lang="en-US" sz="1800" spc="-20" dirty="0" err="1">
                          <a:latin typeface="Bookman Old Style"/>
                          <a:ea typeface="Times New Roman"/>
                          <a:cs typeface="Bookman Old Style"/>
                        </a:rPr>
                        <a:t>kegiatan</a:t>
                      </a:r>
                      <a:r>
                        <a:rPr lang="en-US" sz="1800" spc="-20" dirty="0">
                          <a:latin typeface="Bookman Old Style"/>
                          <a:ea typeface="Times New Roman"/>
                          <a:cs typeface="Bookman Old Style"/>
                        </a:rPr>
                        <a:t>.</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a:latin typeface="Bookman Old Style"/>
                          <a:ea typeface="Times New Roman"/>
                          <a:cs typeface="Bookman Old Style"/>
                        </a:rPr>
                        <a:t>(satu)</a:t>
                      </a:r>
                      <a:endParaRPr lang="en-US" sz="18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dirty="0" err="1">
                          <a:latin typeface="Bookman Old Style"/>
                          <a:ea typeface="Times New Roman"/>
                          <a:cs typeface="Bookman Old Style"/>
                        </a:rPr>
                        <a:t>tahun</a:t>
                      </a:r>
                      <a:endParaRPr lang="en-US" sz="1800" dirty="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baseline="-25000" dirty="0">
                          <a:latin typeface="Bookman Old Style"/>
                          <a:ea typeface="Times New Roman"/>
                          <a:cs typeface="Bookman Old Style"/>
                        </a:rPr>
                        <a:t>2</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651">
                <a:tc>
                  <a:txBody>
                    <a:bodyPr/>
                    <a:lstStyle/>
                    <a:p>
                      <a:pPr eaLnBrk="0">
                        <a:lnSpc>
                          <a:spcPct val="115000"/>
                        </a:lnSpc>
                        <a:spcAft>
                          <a:spcPts val="0"/>
                        </a:spcAft>
                        <a:tabLst>
                          <a:tab pos="267970" algn="dec"/>
                        </a:tabLst>
                      </a:pPr>
                      <a:r>
                        <a:rPr lang="en-US" sz="1800">
                          <a:latin typeface="Bookman Old Style"/>
                          <a:ea typeface="Times New Roman"/>
                          <a:cs typeface="Bookman Old Style"/>
                        </a:rPr>
                        <a:t>3.</a:t>
                      </a:r>
                      <a:endParaRPr lang="en-US" sz="18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eaLnBrk="0">
                        <a:lnSpc>
                          <a:spcPct val="115000"/>
                        </a:lnSpc>
                        <a:spcBef>
                          <a:spcPts val="360"/>
                        </a:spcBef>
                        <a:spcAft>
                          <a:spcPts val="0"/>
                        </a:spcAft>
                        <a:tabLst>
                          <a:tab pos="3347085" algn="r"/>
                        </a:tabLst>
                      </a:pPr>
                      <a:r>
                        <a:rPr lang="en-US" sz="1800" spc="25" dirty="0" err="1">
                          <a:latin typeface="Bookman Old Style"/>
                          <a:ea typeface="Times New Roman"/>
                          <a:cs typeface="Bookman Old Style"/>
                        </a:rPr>
                        <a:t>Tugas</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tambahan</a:t>
                      </a:r>
                      <a:r>
                        <a:rPr lang="en-US" sz="1800" spc="25" dirty="0">
                          <a:latin typeface="Bookman Old Style"/>
                          <a:ea typeface="Times New Roman"/>
                          <a:cs typeface="Bookman Old Style"/>
                        </a:rPr>
                        <a:t> yang </a:t>
                      </a:r>
                      <a:r>
                        <a:rPr lang="en-US" sz="1800" spc="25" dirty="0" err="1">
                          <a:latin typeface="Bookman Old Style"/>
                          <a:ea typeface="Times New Roman"/>
                          <a:cs typeface="Bookman Old Style"/>
                        </a:rPr>
                        <a:t>dilakukan</a:t>
                      </a:r>
                      <a:r>
                        <a:rPr lang="en-US" sz="1800" spc="25" dirty="0">
                          <a:latin typeface="Bookman Old Style"/>
                          <a:ea typeface="Times New Roman"/>
                          <a:cs typeface="Bookman Old Style"/>
                        </a:rPr>
                        <a:t> </a:t>
                      </a:r>
                      <a:r>
                        <a:rPr lang="en-US" sz="1800" spc="25" dirty="0" err="1">
                          <a:latin typeface="Bookman Old Style"/>
                          <a:ea typeface="Times New Roman"/>
                          <a:cs typeface="Bookman Old Style"/>
                        </a:rPr>
                        <a:t>dalam</a:t>
                      </a:r>
                      <a:r>
                        <a:rPr lang="en-US" sz="1800" spc="25" dirty="0">
                          <a:latin typeface="Bookman Old Style"/>
                          <a:ea typeface="Times New Roman"/>
                          <a:cs typeface="Bookman Old Style"/>
                        </a:rPr>
                        <a:t>	</a:t>
                      </a:r>
                      <a:r>
                        <a:rPr lang="en-US" sz="1800" spc="-30" dirty="0" err="1" smtClean="0">
                          <a:latin typeface="Bookman Old Style"/>
                          <a:ea typeface="Times New Roman"/>
                          <a:cs typeface="Bookman Old Style"/>
                        </a:rPr>
                        <a:t>sebanyak</a:t>
                      </a:r>
                      <a:r>
                        <a:rPr lang="en-US" sz="1800" spc="-30" dirty="0" smtClean="0">
                          <a:latin typeface="Bookman Old Style"/>
                          <a:ea typeface="Times New Roman"/>
                          <a:cs typeface="Bookman Old Style"/>
                        </a:rPr>
                        <a:t> </a:t>
                      </a:r>
                      <a:r>
                        <a:rPr lang="en-US" sz="1800" spc="-30" dirty="0">
                          <a:latin typeface="Bookman Old Style"/>
                          <a:ea typeface="Times New Roman"/>
                          <a:cs typeface="Bookman Old Style"/>
                        </a:rPr>
                        <a:t>7 (</a:t>
                      </a:r>
                      <a:r>
                        <a:rPr lang="en-US" sz="1800" spc="-30" dirty="0" err="1">
                          <a:latin typeface="Bookman Old Style"/>
                          <a:ea typeface="Times New Roman"/>
                          <a:cs typeface="Bookman Old Style"/>
                        </a:rPr>
                        <a:t>tujuh</a:t>
                      </a:r>
                      <a:r>
                        <a:rPr lang="en-US" sz="1800" spc="-30" dirty="0">
                          <a:latin typeface="Bookman Old Style"/>
                          <a:ea typeface="Times New Roman"/>
                          <a:cs typeface="Bookman Old Style"/>
                        </a:rPr>
                        <a:t>) </a:t>
                      </a:r>
                      <a:r>
                        <a:rPr lang="en-US" sz="1800" spc="-30" dirty="0" err="1">
                          <a:latin typeface="Bookman Old Style"/>
                          <a:ea typeface="Times New Roman"/>
                          <a:cs typeface="Bookman Old Style"/>
                        </a:rPr>
                        <a:t>kegiatan</a:t>
                      </a:r>
                      <a:r>
                        <a:rPr lang="en-US" sz="1800" spc="-30" dirty="0">
                          <a:latin typeface="Bookman Old Style"/>
                          <a:ea typeface="Times New Roman"/>
                          <a:cs typeface="Bookman Old Style"/>
                        </a:rPr>
                        <a:t> </a:t>
                      </a:r>
                      <a:r>
                        <a:rPr lang="en-US" sz="1800" spc="-30" dirty="0" err="1">
                          <a:latin typeface="Bookman Old Style"/>
                          <a:ea typeface="Times New Roman"/>
                          <a:cs typeface="Bookman Old Style"/>
                        </a:rPr>
                        <a:t>atau</a:t>
                      </a:r>
                      <a:r>
                        <a:rPr lang="en-US" sz="1800" spc="-30" dirty="0">
                          <a:latin typeface="Bookman Old Style"/>
                          <a:ea typeface="Times New Roman"/>
                          <a:cs typeface="Bookman Old Style"/>
                        </a:rPr>
                        <a:t> </a:t>
                      </a:r>
                      <a:r>
                        <a:rPr lang="en-US" sz="1800" spc="-30" dirty="0" err="1">
                          <a:latin typeface="Bookman Old Style"/>
                          <a:ea typeface="Times New Roman"/>
                          <a:cs typeface="Bookman Old Style"/>
                        </a:rPr>
                        <a:t>lebih</a:t>
                      </a:r>
                      <a:r>
                        <a:rPr lang="en-US" sz="1800" spc="-30" dirty="0">
                          <a:latin typeface="Bookman Old Style"/>
                          <a:ea typeface="Times New Roman"/>
                          <a:cs typeface="Bookman Old Style"/>
                        </a:rPr>
                        <a:t>.</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a:latin typeface="Bookman Old Style"/>
                          <a:ea typeface="Times New Roman"/>
                          <a:cs typeface="Bookman Old Style"/>
                        </a:rPr>
                        <a:t>(satu)</a:t>
                      </a:r>
                      <a:endParaRPr lang="en-US" sz="1800">
                        <a:latin typeface="Times New Roman"/>
                        <a:ea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a:latin typeface="Bookman Old Style"/>
                          <a:ea typeface="Times New Roman"/>
                          <a:cs typeface="Bookman Old Style"/>
                        </a:rPr>
                        <a:t>tahun</a:t>
                      </a:r>
                      <a:endParaRPr lang="en-US" sz="1800">
                        <a:latin typeface="Times New Roman"/>
                        <a:ea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ct val="115000"/>
                        </a:lnSpc>
                        <a:spcAft>
                          <a:spcPts val="0"/>
                        </a:spcAft>
                      </a:pPr>
                      <a:r>
                        <a:rPr lang="en-US" sz="1800" baseline="-25000" dirty="0">
                          <a:latin typeface="Bookman Old Style"/>
                          <a:ea typeface="Times New Roman"/>
                          <a:cs typeface="Bookman Old Style"/>
                        </a:rPr>
                        <a:t>3</a:t>
                      </a:r>
                      <a:endParaRPr lang="en-US" sz="18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7072"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F7E01BB-69B2-42B1-B672-2152A168B8EF}" type="slidenum">
              <a:rPr lang="en-US"/>
              <a:pPr>
                <a:defRPr/>
              </a:pPr>
              <a:t>84</a:t>
            </a:fld>
            <a:endParaRPr lang="en-US"/>
          </a:p>
        </p:txBody>
      </p:sp>
      <p:sp>
        <p:nvSpPr>
          <p:cNvPr id="122913" name="Rectangle 1"/>
          <p:cNvSpPr>
            <a:spLocks noChangeArrowheads="1"/>
          </p:cNvSpPr>
          <p:nvPr/>
        </p:nvSpPr>
        <p:spPr bwMode="auto">
          <a:xfrm>
            <a:off x="0" y="0"/>
            <a:ext cx="8858250" cy="3660775"/>
          </a:xfrm>
          <a:prstGeom prst="rect">
            <a:avLst/>
          </a:prstGeom>
          <a:noFill/>
          <a:ln w="9525">
            <a:noFill/>
            <a:miter lim="800000"/>
            <a:headEnd/>
            <a:tailEnd/>
          </a:ln>
        </p:spPr>
        <p:txBody>
          <a:bodyPr lIns="799848" tIns="580842" rIns="761760" bIns="850632" anchor="ctr">
            <a:spAutoFit/>
          </a:bodyPr>
          <a:lstStyle/>
          <a:p>
            <a:pPr algn="just" eaLnBrk="0" hangingPunct="0">
              <a:tabLst>
                <a:tab pos="3346450" algn="r"/>
              </a:tabLst>
            </a:pPr>
            <a:r>
              <a:rPr lang="id-ID" b="1">
                <a:solidFill>
                  <a:srgbClr val="FF0000"/>
                </a:solidFill>
                <a:latin typeface="Calibri" pitchFamily="34" charset="0"/>
                <a:cs typeface="Times New Roman" pitchFamily="18" charset="0"/>
              </a:rPr>
              <a:t>PENILAIAN TUGAS TAMBAHAN</a:t>
            </a:r>
            <a:endParaRPr lang="en-US" b="1">
              <a:solidFill>
                <a:srgbClr val="FF0000"/>
              </a:solidFill>
              <a:latin typeface="Calibri" pitchFamily="34" charset="0"/>
              <a:cs typeface="Times New Roman" pitchFamily="18" charset="0"/>
            </a:endParaRPr>
          </a:p>
          <a:p>
            <a:pPr algn="just" eaLnBrk="0" hangingPunct="0">
              <a:tabLst>
                <a:tab pos="3346450" algn="r"/>
              </a:tabLst>
            </a:pPr>
            <a:endParaRPr lang="en-US" b="1">
              <a:solidFill>
                <a:srgbClr val="FF0000"/>
              </a:solidFill>
              <a:latin typeface="Calibri" pitchFamily="34" charset="0"/>
              <a:cs typeface="Times New Roman" pitchFamily="18" charset="0"/>
            </a:endParaRPr>
          </a:p>
          <a:p>
            <a:pPr algn="just" eaLnBrk="0" hangingPunct="0">
              <a:tabLst>
                <a:tab pos="3346450" algn="r"/>
              </a:tabLst>
            </a:pPr>
            <a:r>
              <a:rPr lang="id-ID">
                <a:latin typeface="Calibri" pitchFamily="34" charset="0"/>
                <a:cs typeface="Times New Roman" pitchFamily="18" charset="0"/>
              </a:rPr>
              <a:t>Selain melakukan kegiatan tugas pokok yang ada dalam SKP, seorang PNS dapat melaksanakan tugas lain atau tugas tambahan yang diberikan oleh atasan langsungnya dan dibuktikan dengan surat keterangan dibuat menurut</a:t>
            </a:r>
            <a:r>
              <a:rPr lang="en-US">
                <a:latin typeface="Calibri" pitchFamily="34" charset="0"/>
                <a:cs typeface="Times New Roman" pitchFamily="18" charset="0"/>
              </a:rPr>
              <a:t> :</a:t>
            </a:r>
            <a:endParaRPr lang="id-ID">
              <a:latin typeface="Calibri" pitchFamily="34" charset="0"/>
              <a:cs typeface="Times New Roman" pitchFamily="18" charset="0"/>
            </a:endParaRPr>
          </a:p>
          <a:p>
            <a:pPr algn="just" eaLnBrk="0" hangingPunct="0">
              <a:tabLst>
                <a:tab pos="3346450" algn="r"/>
              </a:tabLst>
            </a:pPr>
            <a:r>
              <a:rPr lang="id-ID">
                <a:latin typeface="Calibri" pitchFamily="34" charset="0"/>
                <a:cs typeface="Times New Roman" pitchFamily="18" charset="0"/>
              </a:rPr>
              <a:t/>
            </a:r>
            <a:br>
              <a:rPr lang="id-ID">
                <a:latin typeface="Calibri" pitchFamily="34" charset="0"/>
                <a:cs typeface="Times New Roman" pitchFamily="18" charset="0"/>
              </a:rPr>
            </a:br>
            <a:endParaRPr lang="id-ID">
              <a:latin typeface="Calibri" pitchFamily="34" charset="0"/>
              <a:cs typeface="Times New Roman" pitchFamily="18" charset="0"/>
            </a:endParaRPr>
          </a:p>
        </p:txBody>
      </p:sp>
    </p:spTree>
  </p:cSld>
  <p:clrMapOvr>
    <a:masterClrMapping/>
  </p:clrMapOvr>
  <p:transition spd="med">
    <p:comb/>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214313" y="2357438"/>
          <a:ext cx="8501062" cy="3975101"/>
        </p:xfrm>
        <a:graphic>
          <a:graphicData uri="http://schemas.openxmlformats.org/drawingml/2006/table">
            <a:tbl>
              <a:tblPr/>
              <a:tblGrid>
                <a:gridCol w="676275"/>
                <a:gridCol w="6748462"/>
                <a:gridCol w="1076325"/>
              </a:tblGrid>
              <a:tr h="504825">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No</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Kreativitas</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Nilai</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7788">
                <a:tc>
                  <a:txBody>
                    <a:bodyPr/>
                    <a:lstStyle/>
                    <a:p>
                      <a:pPr marL="342900" marR="0" lvl="0" indent="-342900" algn="ctr" defTabSz="914400" rtl="0" eaLnBrk="0" fontAlgn="base" latinLnBrk="0" hangingPunct="1">
                        <a:lnSpc>
                          <a:spcPct val="115000"/>
                        </a:lnSpc>
                        <a:spcBef>
                          <a:spcPct val="0"/>
                        </a:spcBef>
                        <a:spcAft>
                          <a:spcPct val="0"/>
                        </a:spcAft>
                        <a:buClrTx/>
                        <a:buSzPts val="1200"/>
                        <a:buFont typeface="Arial" charset="0"/>
                        <a:buNone/>
                        <a:tabLst>
                          <a:tab pos="136525" algn="l"/>
                        </a:tabLst>
                      </a:pPr>
                      <a:r>
                        <a:rPr kumimoji="0" lang="en-US"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1</a:t>
                      </a:r>
                      <a:endPar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8000"/>
                        </a:lnSpc>
                        <a:spcBef>
                          <a:spcPts val="725"/>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Apabila hasil yang ditemukan merupakan sesuatu yang baru dan bermanfaat bagi unit kerjanya dan dibuktikan dengan surat keterangan yang ditandatangani oleh kepala unit kerja setingkat eselon II             Koordinator/Sespel</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3</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8863">
                <a:tc>
                  <a:txBody>
                    <a:bodyPr/>
                    <a:lstStyle/>
                    <a:p>
                      <a:pPr marL="342900" marR="0" lvl="0" indent="-342900" algn="ctr" defTabSz="914400" rtl="0" eaLnBrk="0" fontAlgn="base" latinLnBrk="0" hangingPunct="1">
                        <a:lnSpc>
                          <a:spcPct val="115000"/>
                        </a:lnSpc>
                        <a:spcBef>
                          <a:spcPct val="0"/>
                        </a:spcBef>
                        <a:spcAft>
                          <a:spcPct val="0"/>
                        </a:spcAft>
                        <a:buClrTx/>
                        <a:buSzPts val="1200"/>
                        <a:buFont typeface="Arial" charset="0"/>
                        <a:buNone/>
                        <a:tabLst>
                          <a:tab pos="136525" algn="l"/>
                        </a:tabLst>
                      </a:pPr>
                      <a:r>
                        <a:rPr kumimoji="0" lang="en-US"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2</a:t>
                      </a:r>
                      <a:endPar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just" defTabSz="914400" rtl="0" eaLnBrk="0" fontAlgn="base" latinLnBrk="0" hangingPunct="1">
                        <a:lnSpc>
                          <a:spcPct val="117000"/>
                        </a:lnSpc>
                        <a:spcBef>
                          <a:spcPts val="725"/>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Apabila hasil yang ditemukan merupakan sesuatu yang baru dan bermanfaat bagi organisasinya serta dibuktikan dengan surat keterangan yang ditandatangani oleh PPK           Menteri</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6</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625">
                <a:tc>
                  <a:txBody>
                    <a:bodyPr/>
                    <a:lstStyle/>
                    <a:p>
                      <a:pPr marL="342900" marR="0" lvl="0" indent="-342900" algn="ctr" defTabSz="914400" rtl="0" eaLnBrk="0" fontAlgn="base" latinLnBrk="0" hangingPunct="1">
                        <a:lnSpc>
                          <a:spcPct val="115000"/>
                        </a:lnSpc>
                        <a:spcBef>
                          <a:spcPct val="0"/>
                        </a:spcBef>
                        <a:spcAft>
                          <a:spcPct val="0"/>
                        </a:spcAft>
                        <a:buClrTx/>
                        <a:buSzPts val="1200"/>
                        <a:buFont typeface="Arial" charset="0"/>
                        <a:buNone/>
                        <a:tabLst>
                          <a:tab pos="136525" algn="l"/>
                        </a:tabLst>
                      </a:pPr>
                      <a:r>
                        <a:rPr kumimoji="0" lang="en-US"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3</a:t>
                      </a:r>
                      <a:endPar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just" defTabSz="914400" rtl="0" eaLnBrk="0" fontAlgn="base" latinLnBrk="0" hangingPunct="1">
                        <a:lnSpc>
                          <a:spcPct val="117000"/>
                        </a:lnSpc>
                        <a:spcBef>
                          <a:spcPts val="538"/>
                        </a:spcBef>
                        <a:spcAft>
                          <a:spcPct val="0"/>
                        </a:spcAft>
                        <a:buClrTx/>
                        <a:buSzTx/>
                        <a:buFontTx/>
                        <a:buNone/>
                        <a:tabLst/>
                      </a:pPr>
                      <a:r>
                        <a:rPr kumimoji="0" lang="id-ID" sz="1600" b="1" i="0" u="none" strike="noStrike" cap="none" normalizeH="0" baseline="0" smtClean="0">
                          <a:ln>
                            <a:noFill/>
                          </a:ln>
                          <a:solidFill>
                            <a:schemeClr val="tx1"/>
                          </a:solidFill>
                          <a:effectLst/>
                          <a:latin typeface="Bookman Old Style" pitchFamily="18" charset="0"/>
                          <a:ea typeface="Times New Roman" pitchFamily="18" charset="0"/>
                          <a:cs typeface="Bookman Old Style" pitchFamily="18" charset="0"/>
                        </a:rPr>
                        <a:t>Apabila hasil yang ditemukan merupakan sesuatu yang baru dan bermanfaat bagi Negara dengan penghargaan yang diberikan oleh Presiden.</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1">
                        <a:lnSpc>
                          <a:spcPct val="115000"/>
                        </a:lnSpc>
                        <a:spcBef>
                          <a:spcPct val="0"/>
                        </a:spcBef>
                        <a:spcAft>
                          <a:spcPct val="0"/>
                        </a:spcAft>
                        <a:buClrTx/>
                        <a:buSzTx/>
                        <a:buFontTx/>
                        <a:buNone/>
                        <a:tabLst/>
                      </a:pPr>
                      <a:r>
                        <a:rPr kumimoji="0" lang="id-ID" sz="1600" b="1" i="0" u="none" strike="noStrike" cap="none" normalizeH="0" baseline="0" dirty="0" smtClean="0">
                          <a:ln>
                            <a:noFill/>
                          </a:ln>
                          <a:solidFill>
                            <a:schemeClr val="tx1"/>
                          </a:solidFill>
                          <a:effectLst/>
                          <a:latin typeface="Bookman Old Style" pitchFamily="18" charset="0"/>
                          <a:ea typeface="Times New Roman" pitchFamily="18" charset="0"/>
                          <a:cs typeface="Bookman Old Style" pitchFamily="18" charset="0"/>
                        </a:rPr>
                        <a:t>12</a:t>
                      </a:r>
                      <a:endPar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Bookman Old Style"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8088" name="Slide Number Placeholder 2"/>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2CA60BA-7258-4D56-BA67-D1A27D3467C3}" type="slidenum">
              <a:rPr lang="en-US"/>
              <a:pPr>
                <a:defRPr/>
              </a:pPr>
              <a:t>85</a:t>
            </a:fld>
            <a:endParaRPr lang="en-US"/>
          </a:p>
        </p:txBody>
      </p:sp>
      <p:sp>
        <p:nvSpPr>
          <p:cNvPr id="123929" name="Rectangle 1"/>
          <p:cNvSpPr>
            <a:spLocks noChangeArrowheads="1"/>
          </p:cNvSpPr>
          <p:nvPr/>
        </p:nvSpPr>
        <p:spPr bwMode="auto">
          <a:xfrm>
            <a:off x="285750" y="285750"/>
            <a:ext cx="8572500" cy="1508125"/>
          </a:xfrm>
          <a:prstGeom prst="rect">
            <a:avLst/>
          </a:prstGeom>
          <a:noFill/>
          <a:ln w="9525">
            <a:noFill/>
            <a:miter lim="800000"/>
            <a:headEnd/>
            <a:tailEnd/>
          </a:ln>
        </p:spPr>
        <p:txBody>
          <a:bodyPr anchor="ctr">
            <a:spAutoFit/>
          </a:bodyPr>
          <a:lstStyle/>
          <a:p>
            <a:pPr eaLnBrk="0" hangingPunct="0">
              <a:tabLst>
                <a:tab pos="136525" algn="l"/>
              </a:tabLst>
            </a:pPr>
            <a:r>
              <a:rPr lang="id-ID" sz="2000" b="1">
                <a:solidFill>
                  <a:srgbClr val="FF0000"/>
                </a:solidFill>
                <a:latin typeface="Calibri" pitchFamily="34" charset="0"/>
                <a:cs typeface="Times New Roman" pitchFamily="18" charset="0"/>
              </a:rPr>
              <a:t>PENILAIAN KREATIVITAS</a:t>
            </a:r>
            <a:endParaRPr lang="en-US" sz="2000" b="1">
              <a:solidFill>
                <a:srgbClr val="FF0000"/>
              </a:solidFill>
              <a:latin typeface="Calibri" pitchFamily="34" charset="0"/>
              <a:cs typeface="Times New Roman" pitchFamily="18" charset="0"/>
            </a:endParaRPr>
          </a:p>
          <a:p>
            <a:pPr eaLnBrk="0" hangingPunct="0">
              <a:tabLst>
                <a:tab pos="136525" algn="l"/>
              </a:tabLst>
            </a:pPr>
            <a:endParaRPr lang="en-US">
              <a:solidFill>
                <a:srgbClr val="FF0000"/>
              </a:solidFill>
              <a:latin typeface="Calibri" pitchFamily="34" charset="0"/>
              <a:cs typeface="Times New Roman" pitchFamily="18" charset="0"/>
            </a:endParaRPr>
          </a:p>
          <a:p>
            <a:pPr algn="just" eaLnBrk="0" hangingPunct="0">
              <a:tabLst>
                <a:tab pos="136525" algn="l"/>
              </a:tabLst>
            </a:pPr>
            <a:r>
              <a:rPr lang="id-ID" b="1">
                <a:latin typeface="Calibri" pitchFamily="34" charset="0"/>
                <a:cs typeface="Times New Roman" pitchFamily="18" charset="0"/>
              </a:rPr>
              <a:t>Apabila seorang PNS pada tahun berjalan menemukan sesuatu yang baru dan berkaitan dengan tugas pokoknya serta dibuktikan dengan surat keterangan sebagai berikut:</a:t>
            </a:r>
            <a:endParaRPr lang="en-US" b="1">
              <a:latin typeface="Calibri" pitchFamily="34" charset="0"/>
              <a:cs typeface="Times New Roman" pitchFamily="18" charset="0"/>
            </a:endParaRPr>
          </a:p>
        </p:txBody>
      </p:sp>
      <p:cxnSp>
        <p:nvCxnSpPr>
          <p:cNvPr id="6" name="Straight Arrow Connector 5"/>
          <p:cNvCxnSpPr/>
          <p:nvPr/>
        </p:nvCxnSpPr>
        <p:spPr>
          <a:xfrm>
            <a:off x="2987824" y="3861048"/>
            <a:ext cx="64807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84168" y="4941168"/>
            <a:ext cx="576064"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mb/>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cstate="print">
            <a:duotone>
              <a:prstClr val="black"/>
              <a:schemeClr val="accent6">
                <a:tint val="45000"/>
                <a:satMod val="400000"/>
              </a:schemeClr>
            </a:duotone>
          </a:blip>
          <a:stretch>
            <a:fillRect/>
          </a:stretch>
        </p:blipFill>
        <p:spPr>
          <a:xfrm>
            <a:off x="1572" y="0"/>
            <a:ext cx="9140856" cy="6858000"/>
          </a:xfrm>
          <a:prstGeom prst="rect">
            <a:avLst/>
          </a:prstGeom>
        </p:spPr>
      </p:pic>
      <p:sp>
        <p:nvSpPr>
          <p:cNvPr id="10" name="TextBox 9"/>
          <p:cNvSpPr txBox="1"/>
          <p:nvPr/>
        </p:nvSpPr>
        <p:spPr>
          <a:xfrm>
            <a:off x="1395413" y="3557588"/>
            <a:ext cx="7316787" cy="1200150"/>
          </a:xfrm>
          <a:prstGeom prst="rect">
            <a:avLst/>
          </a:prstGeom>
          <a:effectLst>
            <a:outerShdw blurRad="50800" dist="38100" algn="l" rotWithShape="0">
              <a:prstClr val="black">
                <a:alpha val="40000"/>
              </a:prstClr>
            </a:outerShdw>
          </a:effectLst>
        </p:spPr>
        <p:txBody>
          <a:bodyPr>
            <a:spAutoFit/>
          </a:bodyPr>
          <a:lstStyle/>
          <a:p>
            <a:pPr algn="r" fontAlgn="auto">
              <a:spcBef>
                <a:spcPts val="0"/>
              </a:spcBef>
              <a:spcAft>
                <a:spcPts val="0"/>
              </a:spcAft>
              <a:defRPr/>
            </a:pPr>
            <a:r>
              <a:rPr lang="en-US" sz="7200" dirty="0" err="1">
                <a:solidFill>
                  <a:srgbClr val="ECD078"/>
                </a:solidFill>
                <a:latin typeface="Bebas" pitchFamily="2" charset="0"/>
                <a:cs typeface="+mn-cs"/>
              </a:rPr>
              <a:t>kasih</a:t>
            </a:r>
            <a:endParaRPr lang="id-ID" sz="7200" dirty="0">
              <a:solidFill>
                <a:srgbClr val="ECD078"/>
              </a:solidFill>
              <a:latin typeface="Bebas" pitchFamily="2" charset="0"/>
              <a:cs typeface="+mn-cs"/>
            </a:endParaRPr>
          </a:p>
        </p:txBody>
      </p:sp>
      <p:sp>
        <p:nvSpPr>
          <p:cNvPr id="12" name="TextBox 11"/>
          <p:cNvSpPr txBox="1"/>
          <p:nvPr/>
        </p:nvSpPr>
        <p:spPr>
          <a:xfrm rot="14711">
            <a:off x="2005013" y="2938463"/>
            <a:ext cx="6661150" cy="708025"/>
          </a:xfrm>
          <a:prstGeom prst="rect">
            <a:avLst/>
          </a:prstGeom>
        </p:spPr>
        <p:txBody>
          <a:bodyPr>
            <a:spAutoFit/>
          </a:bodyPr>
          <a:lstStyle/>
          <a:p>
            <a:pPr algn="r" fontAlgn="auto">
              <a:spcBef>
                <a:spcPts val="0"/>
              </a:spcBef>
              <a:spcAft>
                <a:spcPts val="0"/>
              </a:spcAft>
              <a:defRPr/>
            </a:pPr>
            <a:r>
              <a:rPr lang="en-US" sz="4000" dirty="0" err="1">
                <a:solidFill>
                  <a:srgbClr val="ECD078"/>
                </a:solidFill>
                <a:effectLst>
                  <a:outerShdw blurRad="38100" dist="38100" dir="2700000" algn="tl">
                    <a:srgbClr val="000000">
                      <a:alpha val="43137"/>
                    </a:srgbClr>
                  </a:outerShdw>
                </a:effectLst>
                <a:latin typeface="Bebas" pitchFamily="2" charset="0"/>
                <a:cs typeface="+mn-cs"/>
              </a:rPr>
              <a:t>Terima</a:t>
            </a:r>
            <a:endParaRPr lang="id-ID" sz="4000" dirty="0">
              <a:solidFill>
                <a:srgbClr val="ECD078"/>
              </a:solidFill>
              <a:effectLst>
                <a:outerShdw blurRad="38100" dist="38100" dir="2700000" algn="tl">
                  <a:srgbClr val="000000">
                    <a:alpha val="43137"/>
                  </a:srgbClr>
                </a:outerShdw>
              </a:effectLst>
              <a:latin typeface="Bebas" pitchFamily="2" charset="0"/>
              <a:cs typeface="+mn-cs"/>
            </a:endParaRPr>
          </a:p>
        </p:txBody>
      </p:sp>
      <p:sp>
        <p:nvSpPr>
          <p:cNvPr id="13" name="TextBox 12"/>
          <p:cNvSpPr txBox="1"/>
          <p:nvPr/>
        </p:nvSpPr>
        <p:spPr>
          <a:xfrm>
            <a:off x="792163" y="5434013"/>
            <a:ext cx="7785100" cy="830262"/>
          </a:xfrm>
          <a:prstGeom prst="rect">
            <a:avLst/>
          </a:prstGeom>
        </p:spPr>
        <p:txBody>
          <a:bodyPr>
            <a:spAutoFit/>
          </a:bodyPr>
          <a:lstStyle/>
          <a:p>
            <a:pPr algn="r" fontAlgn="auto">
              <a:spcBef>
                <a:spcPts val="0"/>
              </a:spcBef>
              <a:spcAft>
                <a:spcPts val="0"/>
              </a:spcAft>
              <a:defRPr/>
            </a:pPr>
            <a:r>
              <a:rPr lang="en-US" sz="4800" dirty="0" err="1">
                <a:solidFill>
                  <a:srgbClr val="FFC000"/>
                </a:solidFill>
                <a:effectLst>
                  <a:outerShdw blurRad="38100" dist="38100" dir="2700000" algn="tl">
                    <a:srgbClr val="000000">
                      <a:alpha val="43137"/>
                    </a:srgbClr>
                  </a:outerShdw>
                </a:effectLst>
                <a:latin typeface="Malbeck" pitchFamily="2" charset="0"/>
                <a:cs typeface="+mn-cs"/>
              </a:rPr>
              <a:t>Semoga</a:t>
            </a:r>
            <a:r>
              <a:rPr lang="en-US" sz="4800" dirty="0">
                <a:solidFill>
                  <a:srgbClr val="FFC000"/>
                </a:solidFill>
                <a:effectLst>
                  <a:outerShdw blurRad="38100" dist="38100" dir="2700000" algn="tl">
                    <a:srgbClr val="000000">
                      <a:alpha val="43137"/>
                    </a:srgbClr>
                  </a:outerShdw>
                </a:effectLst>
                <a:latin typeface="Malbeck" pitchFamily="2" charset="0"/>
                <a:cs typeface="+mn-cs"/>
              </a:rPr>
              <a:t> </a:t>
            </a:r>
            <a:r>
              <a:rPr lang="en-US" sz="4800" dirty="0" err="1">
                <a:solidFill>
                  <a:srgbClr val="FFC000"/>
                </a:solidFill>
                <a:effectLst>
                  <a:outerShdw blurRad="38100" dist="38100" dir="2700000" algn="tl">
                    <a:srgbClr val="000000">
                      <a:alpha val="43137"/>
                    </a:srgbClr>
                  </a:outerShdw>
                </a:effectLst>
                <a:latin typeface="Malbeck" pitchFamily="2" charset="0"/>
                <a:cs typeface="+mn-cs"/>
              </a:rPr>
              <a:t>Bermanfaat</a:t>
            </a:r>
            <a:endParaRPr lang="id-ID" sz="4800" dirty="0">
              <a:solidFill>
                <a:srgbClr val="FFC000"/>
              </a:solidFill>
              <a:effectLst>
                <a:outerShdw blurRad="38100" dist="38100" dir="2700000" algn="tl">
                  <a:srgbClr val="000000">
                    <a:alpha val="43137"/>
                  </a:srgbClr>
                </a:outerShdw>
              </a:effectLst>
              <a:latin typeface="Malbeck" pitchFamily="2" charset="0"/>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2.bp.blogspot.com/-mLAkDzr7fgE/TwqVRIhPLgI/AAAAAAAAAB4/LEUWkdSXOCI/s1600/Daftar+Penilaian+Pelaksanaan+Pekerjaan+%2528DP3%2529+PNS+2.jpg"/>
          <p:cNvPicPr>
            <a:picLocks noChangeAspect="1" noChangeArrowheads="1"/>
          </p:cNvPicPr>
          <p:nvPr/>
        </p:nvPicPr>
        <p:blipFill>
          <a:blip r:embed="rId2"/>
          <a:srcRect/>
          <a:stretch>
            <a:fillRect/>
          </a:stretch>
        </p:blipFill>
        <p:spPr bwMode="auto">
          <a:xfrm>
            <a:off x="142844" y="428604"/>
            <a:ext cx="8786874" cy="560543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2214</TotalTime>
  <Words>2692</Words>
  <Application>Microsoft Office PowerPoint</Application>
  <PresentationFormat>On-screen Show (4:3)</PresentationFormat>
  <Paragraphs>827</Paragraphs>
  <Slides>86</Slides>
  <Notes>41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86</vt:i4>
      </vt:variant>
    </vt:vector>
  </HeadingPairs>
  <TitlesOfParts>
    <vt:vector size="107" baseType="lpstr">
      <vt:lpstr>Arial</vt:lpstr>
      <vt:lpstr>Bebas</vt:lpstr>
      <vt:lpstr>Sansation Light</vt:lpstr>
      <vt:lpstr>Malbeck</vt:lpstr>
      <vt:lpstr>Franklin Gothic Demi</vt:lpstr>
      <vt:lpstr>Times New Roman</vt:lpstr>
      <vt:lpstr>Calibri</vt:lpstr>
      <vt:lpstr>Sansation</vt:lpstr>
      <vt:lpstr>Wingdings</vt:lpstr>
      <vt:lpstr>Eras Demi ITC</vt:lpstr>
      <vt:lpstr>Brisa Alternates</vt:lpstr>
      <vt:lpstr>Gloucester MT Extra Condensed</vt:lpstr>
      <vt:lpstr>BankGothic Md BT</vt:lpstr>
      <vt:lpstr>Andalus</vt:lpstr>
      <vt:lpstr>Headline Two</vt:lpstr>
      <vt:lpstr>Berlin Sans FB</vt:lpstr>
      <vt:lpstr>Segoe UI Light</vt:lpstr>
      <vt:lpstr>Arial Narrow</vt:lpstr>
      <vt:lpstr>Rockwell Extra Bold</vt:lpstr>
      <vt:lpstr>Bookman Old Style</vt:lpstr>
      <vt:lpstr>Office Theme</vt:lpstr>
      <vt:lpstr>Slide 1</vt:lpstr>
      <vt:lpstr>Perkenalan   Tego Sudarto, S.E., M.M. Analis Kompetensi &amp; Kualifikasi Ketenagaan Kopertis Wilayah V </vt:lpstr>
      <vt:lpstr>Slide 3</vt:lpstr>
      <vt:lpstr>Slide 4</vt:lpstr>
      <vt:lpstr>Slide 5</vt:lpstr>
      <vt:lpstr>Slide 6</vt:lpstr>
      <vt:lpstr>beberapa hal yang perlu diperhatikan</vt:lpstr>
      <vt:lpstr>Slide 8</vt:lpstr>
      <vt:lpstr>Slide 9</vt:lpstr>
      <vt:lpstr>Bias  dalam pengukuran</vt:lpstr>
      <vt:lpstr>Slide 11</vt:lpstr>
      <vt:lpstr>Slide 12</vt:lpstr>
      <vt:lpstr>Slide 13</vt:lpstr>
      <vt:lpstr>Slide 14</vt:lpstr>
      <vt:lpstr>Slide 15</vt:lpstr>
      <vt:lpstr>Permasalahan  </vt:lpstr>
      <vt:lpstr>Kenyataan Empirik  Daftar Penilaian Pelaksanaan Pekerjaan </vt:lpstr>
      <vt:lpstr>Slide 18</vt:lpstr>
      <vt:lpstr>Slide 19</vt:lpstr>
      <vt:lpstr>Slide 20</vt:lpstr>
      <vt:lpstr>Slide 21</vt:lpstr>
      <vt:lpstr>Slide 22</vt:lpstr>
      <vt:lpstr>Slide 23</vt:lpstr>
      <vt:lpstr>Slide 24</vt:lpstr>
      <vt:lpstr>Mengapa Perlu  Penyempurnaan PP No.10 Tahun 1979 </vt:lpstr>
      <vt:lpstr>Dalam  UU No.43 Tahun 1999 </vt:lpstr>
      <vt:lpstr>Slide 27</vt:lpstr>
      <vt:lpstr>Slide 28</vt:lpstr>
      <vt:lpstr>Slide 29</vt:lpstr>
      <vt:lpstr>Slide 30</vt:lpstr>
      <vt:lpstr>Slide 31</vt:lpstr>
      <vt:lpstr>Pengertian  Penilaian Prestasi Kerja PNS menurut PP 46 Tahun 2011</vt:lpstr>
      <vt:lpstr>Slide 33</vt:lpstr>
      <vt:lpstr>Slide 34</vt:lpstr>
      <vt:lpstr>Slide 35</vt:lpstr>
      <vt:lpstr>Prinsip Penilaian Prestasi Kerja PNS</vt:lpstr>
      <vt:lpstr>Slide 37</vt:lpstr>
      <vt:lpstr>Slide 38</vt:lpstr>
      <vt:lpstr>Slide 39</vt:lpstr>
      <vt:lpstr>Slide 40</vt:lpstr>
      <vt:lpstr>Slide 41</vt:lpstr>
      <vt:lpstr>Unsur Penilaian Prestasi Kerja PNS</vt:lpstr>
      <vt:lpstr>Slide 43</vt:lpstr>
      <vt:lpstr>Slide 44</vt:lpstr>
      <vt:lpstr>Slide 45</vt:lpstr>
      <vt:lpstr>Setiap PNS wajib menyusun SKP sebagai rancangan pelaksanaan kegiatan tugas pokok jabatan sesuai dengan rincian tugas, tanggung jawab dan wewenangnya sesuai dengan struktur dan tata kerja organisasi PNS yg tidak menyusun SKP dijatuhi hukuman sesuai dengan ketentuan peraturan perundang-undangan yg mengatur mengenai disiplin PNS. </vt:lpstr>
      <vt:lpstr>Slide 47</vt:lpstr>
      <vt:lpstr>Slide 48</vt:lpstr>
      <vt:lpstr>Slide 49</vt:lpstr>
      <vt:lpstr>Slide 50</vt:lpstr>
      <vt:lpstr>Slide 51</vt:lpstr>
      <vt:lpstr>Slide 52</vt:lpstr>
      <vt:lpstr>Slide 53</vt:lpstr>
      <vt:lpstr>Slide 54</vt:lpstr>
      <vt:lpstr>Tata Cara  Penilaian SKP PNS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vector>
  </TitlesOfParts>
  <Company>Presentasi.net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Menjadi Manusia Efektif dan Produktif Menurut Stephen Covey</dc:title>
  <dc:subject>Slide Inspiratif</dc:subject>
  <dc:creator>Muhammad Noer dan Herry Mardian</dc:creator>
  <cp:keywords>Presentasi Inspiratif, Slide Inspiratif, Seven Habits of Highly Effective People, Stephen Covey, Tujuh Kebiasaan Manusia Efektif</cp:keywords>
  <dc:description>Slide Inspiratif
Menjadi Manusia Efektif dan Produktif
http://www.presentasi.net/slide-inspiratif/</dc:description>
  <cp:lastModifiedBy>Tego</cp:lastModifiedBy>
  <cp:revision>251</cp:revision>
  <dcterms:created xsi:type="dcterms:W3CDTF">2012-03-28T08:44:30Z</dcterms:created>
  <dcterms:modified xsi:type="dcterms:W3CDTF">2018-02-23T15:44:14Z</dcterms:modified>
  <cp:category>Education</cp:category>
</cp:coreProperties>
</file>