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74"/>
  </p:notesMasterIdLst>
  <p:sldIdLst>
    <p:sldId id="257" r:id="rId2"/>
    <p:sldId id="422" r:id="rId3"/>
    <p:sldId id="263" r:id="rId4"/>
    <p:sldId id="372" r:id="rId5"/>
    <p:sldId id="374" r:id="rId6"/>
    <p:sldId id="376" r:id="rId7"/>
    <p:sldId id="425" r:id="rId8"/>
    <p:sldId id="434" r:id="rId9"/>
    <p:sldId id="436" r:id="rId10"/>
    <p:sldId id="271" r:id="rId11"/>
    <p:sldId id="426" r:id="rId12"/>
    <p:sldId id="427" r:id="rId13"/>
    <p:sldId id="272" r:id="rId14"/>
    <p:sldId id="435" r:id="rId15"/>
    <p:sldId id="275" r:id="rId16"/>
    <p:sldId id="41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395" r:id="rId26"/>
    <p:sldId id="285" r:id="rId27"/>
    <p:sldId id="286" r:id="rId28"/>
    <p:sldId id="287" r:id="rId29"/>
    <p:sldId id="288" r:id="rId30"/>
    <p:sldId id="402" r:id="rId31"/>
    <p:sldId id="396" r:id="rId32"/>
    <p:sldId id="397" r:id="rId33"/>
    <p:sldId id="398" r:id="rId34"/>
    <p:sldId id="399" r:id="rId35"/>
    <p:sldId id="400" r:id="rId36"/>
    <p:sldId id="401" r:id="rId37"/>
    <p:sldId id="377" r:id="rId38"/>
    <p:sldId id="378" r:id="rId39"/>
    <p:sldId id="379" r:id="rId40"/>
    <p:sldId id="380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384" r:id="rId49"/>
    <p:sldId id="385" r:id="rId50"/>
    <p:sldId id="386" r:id="rId51"/>
    <p:sldId id="302" r:id="rId52"/>
    <p:sldId id="414" r:id="rId53"/>
    <p:sldId id="415" r:id="rId54"/>
    <p:sldId id="416" r:id="rId55"/>
    <p:sldId id="417" r:id="rId56"/>
    <p:sldId id="418" r:id="rId57"/>
    <p:sldId id="419" r:id="rId58"/>
    <p:sldId id="420" r:id="rId59"/>
    <p:sldId id="421" r:id="rId60"/>
    <p:sldId id="290" r:id="rId61"/>
    <p:sldId id="291" r:id="rId62"/>
    <p:sldId id="391" r:id="rId63"/>
    <p:sldId id="392" r:id="rId64"/>
    <p:sldId id="388" r:id="rId65"/>
    <p:sldId id="389" r:id="rId66"/>
    <p:sldId id="382" r:id="rId67"/>
    <p:sldId id="390" r:id="rId68"/>
    <p:sldId id="393" r:id="rId69"/>
    <p:sldId id="394" r:id="rId70"/>
    <p:sldId id="403" r:id="rId71"/>
    <p:sldId id="383" r:id="rId72"/>
    <p:sldId id="270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3059"/>
  </p:normalViewPr>
  <p:slideViewPr>
    <p:cSldViewPr snapToGrid="0" snapToObjects="1">
      <p:cViewPr>
        <p:scale>
          <a:sx n="64" d="100"/>
          <a:sy n="64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rektorat%20Pengelolaan%20HKI\Publikasi%20Ilmiah\Publikasi-intl-ASEAN-RA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rektorat%20Pengelolaan%20HKI\Publikasi%20Ilmiah\Publikasi-intl-ASEAN-RAW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rektorat%20Pengelolaan%20HKI\Publikasi%20Ilmiah\Publikasi-intl-ASEAN-RAW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rektorat%20Pengelolaan%20HKI\Publikasi%20Ilmiah\Publikasi-intl-ASEAN-RAW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rektorat%20Pengelolaan%20HKI\Publikasi%20Ilmiah\Publikasi-intl-ASEAN-RA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53026947049748"/>
          <c:y val="0.0505747013764528"/>
          <c:w val="0.875905335117401"/>
          <c:h val="0.7269697344395"/>
        </c:manualLayout>
      </c:layout>
      <c:lineChart>
        <c:grouping val="standard"/>
        <c:varyColors val="0"/>
        <c:ser>
          <c:idx val="0"/>
          <c:order val="0"/>
          <c:tx>
            <c:strRef>
              <c:f>Gabungan!$C$4:$C$5</c:f>
              <c:strCache>
                <c:ptCount val="1"/>
                <c:pt idx="0">
                  <c:v>Malaysia</c:v>
                </c:pt>
              </c:strCache>
            </c:strRef>
          </c:tx>
          <c:cat>
            <c:numRef>
              <c:f>Gabungan!$B$7:$B$34</c:f>
              <c:numCache>
                <c:formatCode>General</c:formatCode>
                <c:ptCount val="28"/>
                <c:pt idx="0">
                  <c:v>2017.0</c:v>
                </c:pt>
                <c:pt idx="1">
                  <c:v>2016.0</c:v>
                </c:pt>
                <c:pt idx="2">
                  <c:v>2015.0</c:v>
                </c:pt>
                <c:pt idx="3">
                  <c:v>2014.0</c:v>
                </c:pt>
                <c:pt idx="4">
                  <c:v>2013.0</c:v>
                </c:pt>
                <c:pt idx="5">
                  <c:v>2012.0</c:v>
                </c:pt>
                <c:pt idx="6">
                  <c:v>2011.0</c:v>
                </c:pt>
                <c:pt idx="7">
                  <c:v>2010.0</c:v>
                </c:pt>
                <c:pt idx="8">
                  <c:v>2009.0</c:v>
                </c:pt>
                <c:pt idx="9">
                  <c:v>2008.0</c:v>
                </c:pt>
                <c:pt idx="10">
                  <c:v>2007.0</c:v>
                </c:pt>
                <c:pt idx="11">
                  <c:v>2006.0</c:v>
                </c:pt>
                <c:pt idx="12">
                  <c:v>2005.0</c:v>
                </c:pt>
                <c:pt idx="13">
                  <c:v>2004.0</c:v>
                </c:pt>
                <c:pt idx="14">
                  <c:v>2003.0</c:v>
                </c:pt>
                <c:pt idx="15">
                  <c:v>2002.0</c:v>
                </c:pt>
                <c:pt idx="16">
                  <c:v>2001.0</c:v>
                </c:pt>
                <c:pt idx="17">
                  <c:v>2000.0</c:v>
                </c:pt>
                <c:pt idx="18">
                  <c:v>1999.0</c:v>
                </c:pt>
                <c:pt idx="19">
                  <c:v>1998.0</c:v>
                </c:pt>
                <c:pt idx="20">
                  <c:v>1997.0</c:v>
                </c:pt>
                <c:pt idx="21">
                  <c:v>1996.0</c:v>
                </c:pt>
                <c:pt idx="22">
                  <c:v>1995.0</c:v>
                </c:pt>
                <c:pt idx="23">
                  <c:v>1994.0</c:v>
                </c:pt>
                <c:pt idx="24">
                  <c:v>1993.0</c:v>
                </c:pt>
                <c:pt idx="25">
                  <c:v>1992.0</c:v>
                </c:pt>
                <c:pt idx="26">
                  <c:v>1991.0</c:v>
                </c:pt>
                <c:pt idx="27">
                  <c:v>1990.0</c:v>
                </c:pt>
              </c:numCache>
            </c:numRef>
          </c:cat>
          <c:val>
            <c:numRef>
              <c:f>Gabungan!$C$7:$C$34</c:f>
              <c:numCache>
                <c:formatCode>General</c:formatCode>
                <c:ptCount val="28"/>
                <c:pt idx="0">
                  <c:v>30970.0</c:v>
                </c:pt>
                <c:pt idx="1">
                  <c:v>29750.0</c:v>
                </c:pt>
                <c:pt idx="2">
                  <c:v>27193.0</c:v>
                </c:pt>
                <c:pt idx="3">
                  <c:v>28410.0</c:v>
                </c:pt>
                <c:pt idx="4">
                  <c:v>25160.0</c:v>
                </c:pt>
                <c:pt idx="5">
                  <c:v>22633.0</c:v>
                </c:pt>
                <c:pt idx="6">
                  <c:v>20694.0</c:v>
                </c:pt>
                <c:pt idx="7">
                  <c:v>15716.0</c:v>
                </c:pt>
                <c:pt idx="8">
                  <c:v>11401.0</c:v>
                </c:pt>
                <c:pt idx="9">
                  <c:v>7905.0</c:v>
                </c:pt>
                <c:pt idx="10">
                  <c:v>5352.0</c:v>
                </c:pt>
                <c:pt idx="11">
                  <c:v>4434.0</c:v>
                </c:pt>
                <c:pt idx="12">
                  <c:v>3324.0</c:v>
                </c:pt>
                <c:pt idx="13">
                  <c:v>2676.0</c:v>
                </c:pt>
                <c:pt idx="14">
                  <c:v>2373.0</c:v>
                </c:pt>
                <c:pt idx="15">
                  <c:v>1734.0</c:v>
                </c:pt>
                <c:pt idx="16">
                  <c:v>1380.0</c:v>
                </c:pt>
                <c:pt idx="17">
                  <c:v>1557.0</c:v>
                </c:pt>
                <c:pt idx="18">
                  <c:v>1283.0</c:v>
                </c:pt>
                <c:pt idx="19">
                  <c:v>1109.0</c:v>
                </c:pt>
                <c:pt idx="20">
                  <c:v>1119.0</c:v>
                </c:pt>
                <c:pt idx="21">
                  <c:v>974.0</c:v>
                </c:pt>
                <c:pt idx="22">
                  <c:v>707.0</c:v>
                </c:pt>
                <c:pt idx="23">
                  <c:v>618.0</c:v>
                </c:pt>
                <c:pt idx="24">
                  <c:v>539.0</c:v>
                </c:pt>
                <c:pt idx="25">
                  <c:v>448.0</c:v>
                </c:pt>
                <c:pt idx="26">
                  <c:v>442.0</c:v>
                </c:pt>
                <c:pt idx="27">
                  <c:v>411.0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Gabungan!$D$4:$D$5</c:f>
              <c:strCache>
                <c:ptCount val="1"/>
                <c:pt idx="0">
                  <c:v>Singapore</c:v>
                </c:pt>
              </c:strCache>
            </c:strRef>
          </c:tx>
          <c:cat>
            <c:numRef>
              <c:f>Gabungan!$B$7:$B$34</c:f>
              <c:numCache>
                <c:formatCode>General</c:formatCode>
                <c:ptCount val="28"/>
                <c:pt idx="0">
                  <c:v>2017.0</c:v>
                </c:pt>
                <c:pt idx="1">
                  <c:v>2016.0</c:v>
                </c:pt>
                <c:pt idx="2">
                  <c:v>2015.0</c:v>
                </c:pt>
                <c:pt idx="3">
                  <c:v>2014.0</c:v>
                </c:pt>
                <c:pt idx="4">
                  <c:v>2013.0</c:v>
                </c:pt>
                <c:pt idx="5">
                  <c:v>2012.0</c:v>
                </c:pt>
                <c:pt idx="6">
                  <c:v>2011.0</c:v>
                </c:pt>
                <c:pt idx="7">
                  <c:v>2010.0</c:v>
                </c:pt>
                <c:pt idx="8">
                  <c:v>2009.0</c:v>
                </c:pt>
                <c:pt idx="9">
                  <c:v>2008.0</c:v>
                </c:pt>
                <c:pt idx="10">
                  <c:v>2007.0</c:v>
                </c:pt>
                <c:pt idx="11">
                  <c:v>2006.0</c:v>
                </c:pt>
                <c:pt idx="12">
                  <c:v>2005.0</c:v>
                </c:pt>
                <c:pt idx="13">
                  <c:v>2004.0</c:v>
                </c:pt>
                <c:pt idx="14">
                  <c:v>2003.0</c:v>
                </c:pt>
                <c:pt idx="15">
                  <c:v>2002.0</c:v>
                </c:pt>
                <c:pt idx="16">
                  <c:v>2001.0</c:v>
                </c:pt>
                <c:pt idx="17">
                  <c:v>2000.0</c:v>
                </c:pt>
                <c:pt idx="18">
                  <c:v>1999.0</c:v>
                </c:pt>
                <c:pt idx="19">
                  <c:v>1998.0</c:v>
                </c:pt>
                <c:pt idx="20">
                  <c:v>1997.0</c:v>
                </c:pt>
                <c:pt idx="21">
                  <c:v>1996.0</c:v>
                </c:pt>
                <c:pt idx="22">
                  <c:v>1995.0</c:v>
                </c:pt>
                <c:pt idx="23">
                  <c:v>1994.0</c:v>
                </c:pt>
                <c:pt idx="24">
                  <c:v>1993.0</c:v>
                </c:pt>
                <c:pt idx="25">
                  <c:v>1992.0</c:v>
                </c:pt>
                <c:pt idx="26">
                  <c:v>1991.0</c:v>
                </c:pt>
                <c:pt idx="27">
                  <c:v>1990.0</c:v>
                </c:pt>
              </c:numCache>
            </c:numRef>
          </c:cat>
          <c:val>
            <c:numRef>
              <c:f>Gabungan!$D$7:$D$34</c:f>
              <c:numCache>
                <c:formatCode>General</c:formatCode>
                <c:ptCount val="28"/>
                <c:pt idx="0">
                  <c:v>20738.0</c:v>
                </c:pt>
                <c:pt idx="1">
                  <c:v>20907.0</c:v>
                </c:pt>
                <c:pt idx="2">
                  <c:v>20295.0</c:v>
                </c:pt>
                <c:pt idx="3">
                  <c:v>19745.0</c:v>
                </c:pt>
                <c:pt idx="4">
                  <c:v>18916.0</c:v>
                </c:pt>
                <c:pt idx="5">
                  <c:v>18116.0</c:v>
                </c:pt>
                <c:pt idx="6">
                  <c:v>16471.0</c:v>
                </c:pt>
                <c:pt idx="7">
                  <c:v>15546.0</c:v>
                </c:pt>
                <c:pt idx="8">
                  <c:v>13877.0</c:v>
                </c:pt>
                <c:pt idx="9">
                  <c:v>12869.0</c:v>
                </c:pt>
                <c:pt idx="10">
                  <c:v>11810.0</c:v>
                </c:pt>
                <c:pt idx="11">
                  <c:v>11541.0</c:v>
                </c:pt>
                <c:pt idx="12">
                  <c:v>10812.0</c:v>
                </c:pt>
                <c:pt idx="13">
                  <c:v>9654.0</c:v>
                </c:pt>
                <c:pt idx="14">
                  <c:v>8024.0</c:v>
                </c:pt>
                <c:pt idx="15">
                  <c:v>6626.0</c:v>
                </c:pt>
                <c:pt idx="16">
                  <c:v>5832.0</c:v>
                </c:pt>
                <c:pt idx="17">
                  <c:v>5670.0</c:v>
                </c:pt>
                <c:pt idx="18">
                  <c:v>4719.0</c:v>
                </c:pt>
                <c:pt idx="19">
                  <c:v>3844.0</c:v>
                </c:pt>
                <c:pt idx="20">
                  <c:v>3850.0</c:v>
                </c:pt>
                <c:pt idx="21">
                  <c:v>2921.0</c:v>
                </c:pt>
                <c:pt idx="22">
                  <c:v>2466.0</c:v>
                </c:pt>
                <c:pt idx="23">
                  <c:v>2036.0</c:v>
                </c:pt>
                <c:pt idx="24">
                  <c:v>1729.0</c:v>
                </c:pt>
                <c:pt idx="25">
                  <c:v>1246.0</c:v>
                </c:pt>
                <c:pt idx="26">
                  <c:v>1099.0</c:v>
                </c:pt>
                <c:pt idx="27">
                  <c:v>977.0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Gabungan!$E$4:$E$5</c:f>
              <c:strCache>
                <c:ptCount val="1"/>
                <c:pt idx="0">
                  <c:v>Thailand</c:v>
                </c:pt>
              </c:strCache>
            </c:strRef>
          </c:tx>
          <c:cat>
            <c:numRef>
              <c:f>Gabungan!$B$7:$B$34</c:f>
              <c:numCache>
                <c:formatCode>General</c:formatCode>
                <c:ptCount val="28"/>
                <c:pt idx="0">
                  <c:v>2017.0</c:v>
                </c:pt>
                <c:pt idx="1">
                  <c:v>2016.0</c:v>
                </c:pt>
                <c:pt idx="2">
                  <c:v>2015.0</c:v>
                </c:pt>
                <c:pt idx="3">
                  <c:v>2014.0</c:v>
                </c:pt>
                <c:pt idx="4">
                  <c:v>2013.0</c:v>
                </c:pt>
                <c:pt idx="5">
                  <c:v>2012.0</c:v>
                </c:pt>
                <c:pt idx="6">
                  <c:v>2011.0</c:v>
                </c:pt>
                <c:pt idx="7">
                  <c:v>2010.0</c:v>
                </c:pt>
                <c:pt idx="8">
                  <c:v>2009.0</c:v>
                </c:pt>
                <c:pt idx="9">
                  <c:v>2008.0</c:v>
                </c:pt>
                <c:pt idx="10">
                  <c:v>2007.0</c:v>
                </c:pt>
                <c:pt idx="11">
                  <c:v>2006.0</c:v>
                </c:pt>
                <c:pt idx="12">
                  <c:v>2005.0</c:v>
                </c:pt>
                <c:pt idx="13">
                  <c:v>2004.0</c:v>
                </c:pt>
                <c:pt idx="14">
                  <c:v>2003.0</c:v>
                </c:pt>
                <c:pt idx="15">
                  <c:v>2002.0</c:v>
                </c:pt>
                <c:pt idx="16">
                  <c:v>2001.0</c:v>
                </c:pt>
                <c:pt idx="17">
                  <c:v>2000.0</c:v>
                </c:pt>
                <c:pt idx="18">
                  <c:v>1999.0</c:v>
                </c:pt>
                <c:pt idx="19">
                  <c:v>1998.0</c:v>
                </c:pt>
                <c:pt idx="20">
                  <c:v>1997.0</c:v>
                </c:pt>
                <c:pt idx="21">
                  <c:v>1996.0</c:v>
                </c:pt>
                <c:pt idx="22">
                  <c:v>1995.0</c:v>
                </c:pt>
                <c:pt idx="23">
                  <c:v>1994.0</c:v>
                </c:pt>
                <c:pt idx="24">
                  <c:v>1993.0</c:v>
                </c:pt>
                <c:pt idx="25">
                  <c:v>1992.0</c:v>
                </c:pt>
                <c:pt idx="26">
                  <c:v>1991.0</c:v>
                </c:pt>
                <c:pt idx="27">
                  <c:v>1990.0</c:v>
                </c:pt>
              </c:numCache>
            </c:numRef>
          </c:cat>
          <c:val>
            <c:numRef>
              <c:f>Gabungan!$E$7:$E$34</c:f>
              <c:numCache>
                <c:formatCode>General</c:formatCode>
                <c:ptCount val="28"/>
                <c:pt idx="0">
                  <c:v>15652.0</c:v>
                </c:pt>
                <c:pt idx="1">
                  <c:v>14564.0</c:v>
                </c:pt>
                <c:pt idx="2">
                  <c:v>13040.0</c:v>
                </c:pt>
                <c:pt idx="3">
                  <c:v>13452.0</c:v>
                </c:pt>
                <c:pt idx="4">
                  <c:v>12204.0</c:v>
                </c:pt>
                <c:pt idx="5">
                  <c:v>11938.0</c:v>
                </c:pt>
                <c:pt idx="6">
                  <c:v>10702.0</c:v>
                </c:pt>
                <c:pt idx="7">
                  <c:v>10027.0</c:v>
                </c:pt>
                <c:pt idx="8">
                  <c:v>8458.0</c:v>
                </c:pt>
                <c:pt idx="9">
                  <c:v>7928.0</c:v>
                </c:pt>
                <c:pt idx="10">
                  <c:v>6719.0</c:v>
                </c:pt>
                <c:pt idx="11">
                  <c:v>5945.0</c:v>
                </c:pt>
                <c:pt idx="12">
                  <c:v>4788.0</c:v>
                </c:pt>
                <c:pt idx="13">
                  <c:v>3900.0</c:v>
                </c:pt>
                <c:pt idx="14">
                  <c:v>3269.0</c:v>
                </c:pt>
                <c:pt idx="15">
                  <c:v>2707.0</c:v>
                </c:pt>
                <c:pt idx="16">
                  <c:v>2262.0</c:v>
                </c:pt>
                <c:pt idx="17">
                  <c:v>2173.0</c:v>
                </c:pt>
                <c:pt idx="18">
                  <c:v>1755.0</c:v>
                </c:pt>
                <c:pt idx="19">
                  <c:v>1591.0</c:v>
                </c:pt>
                <c:pt idx="20">
                  <c:v>1417.0</c:v>
                </c:pt>
                <c:pt idx="21">
                  <c:v>1212.0</c:v>
                </c:pt>
                <c:pt idx="22">
                  <c:v>704.0</c:v>
                </c:pt>
                <c:pt idx="23">
                  <c:v>691.0</c:v>
                </c:pt>
                <c:pt idx="24">
                  <c:v>651.0</c:v>
                </c:pt>
                <c:pt idx="25">
                  <c:v>583.0</c:v>
                </c:pt>
                <c:pt idx="26">
                  <c:v>580.0</c:v>
                </c:pt>
                <c:pt idx="27">
                  <c:v>562.0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Gabungan!$F$4:$F$5</c:f>
              <c:strCache>
                <c:ptCount val="1"/>
                <c:pt idx="0">
                  <c:v>Indonesia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ln w="57150">
                <a:solidFill>
                  <a:srgbClr val="FF0000"/>
                </a:solidFill>
                <a:headEnd type="triangle"/>
              </a:ln>
            </c:spPr>
          </c:marker>
          <c:cat>
            <c:numRef>
              <c:f>Gabungan!$B$7:$B$34</c:f>
              <c:numCache>
                <c:formatCode>General</c:formatCode>
                <c:ptCount val="28"/>
                <c:pt idx="0">
                  <c:v>2017.0</c:v>
                </c:pt>
                <c:pt idx="1">
                  <c:v>2016.0</c:v>
                </c:pt>
                <c:pt idx="2">
                  <c:v>2015.0</c:v>
                </c:pt>
                <c:pt idx="3">
                  <c:v>2014.0</c:v>
                </c:pt>
                <c:pt idx="4">
                  <c:v>2013.0</c:v>
                </c:pt>
                <c:pt idx="5">
                  <c:v>2012.0</c:v>
                </c:pt>
                <c:pt idx="6">
                  <c:v>2011.0</c:v>
                </c:pt>
                <c:pt idx="7">
                  <c:v>2010.0</c:v>
                </c:pt>
                <c:pt idx="8">
                  <c:v>2009.0</c:v>
                </c:pt>
                <c:pt idx="9">
                  <c:v>2008.0</c:v>
                </c:pt>
                <c:pt idx="10">
                  <c:v>2007.0</c:v>
                </c:pt>
                <c:pt idx="11">
                  <c:v>2006.0</c:v>
                </c:pt>
                <c:pt idx="12">
                  <c:v>2005.0</c:v>
                </c:pt>
                <c:pt idx="13">
                  <c:v>2004.0</c:v>
                </c:pt>
                <c:pt idx="14">
                  <c:v>2003.0</c:v>
                </c:pt>
                <c:pt idx="15">
                  <c:v>2002.0</c:v>
                </c:pt>
                <c:pt idx="16">
                  <c:v>2001.0</c:v>
                </c:pt>
                <c:pt idx="17">
                  <c:v>2000.0</c:v>
                </c:pt>
                <c:pt idx="18">
                  <c:v>1999.0</c:v>
                </c:pt>
                <c:pt idx="19">
                  <c:v>1998.0</c:v>
                </c:pt>
                <c:pt idx="20">
                  <c:v>1997.0</c:v>
                </c:pt>
                <c:pt idx="21">
                  <c:v>1996.0</c:v>
                </c:pt>
                <c:pt idx="22">
                  <c:v>1995.0</c:v>
                </c:pt>
                <c:pt idx="23">
                  <c:v>1994.0</c:v>
                </c:pt>
                <c:pt idx="24">
                  <c:v>1993.0</c:v>
                </c:pt>
                <c:pt idx="25">
                  <c:v>1992.0</c:v>
                </c:pt>
                <c:pt idx="26">
                  <c:v>1991.0</c:v>
                </c:pt>
                <c:pt idx="27">
                  <c:v>1990.0</c:v>
                </c:pt>
              </c:numCache>
            </c:numRef>
          </c:cat>
          <c:val>
            <c:numRef>
              <c:f>Gabungan!$F$7:$F$34</c:f>
              <c:numCache>
                <c:formatCode>General</c:formatCode>
                <c:ptCount val="28"/>
                <c:pt idx="0">
                  <c:v>18865.0</c:v>
                </c:pt>
                <c:pt idx="1">
                  <c:v>12154.0</c:v>
                </c:pt>
                <c:pt idx="2">
                  <c:v>8132.0</c:v>
                </c:pt>
                <c:pt idx="3">
                  <c:v>6362.0</c:v>
                </c:pt>
                <c:pt idx="4">
                  <c:v>5062.0</c:v>
                </c:pt>
                <c:pt idx="5">
                  <c:v>3858.0</c:v>
                </c:pt>
                <c:pt idx="6">
                  <c:v>3266.0</c:v>
                </c:pt>
                <c:pt idx="7">
                  <c:v>2656.0</c:v>
                </c:pt>
                <c:pt idx="8">
                  <c:v>1987.0</c:v>
                </c:pt>
                <c:pt idx="9">
                  <c:v>1431.0</c:v>
                </c:pt>
                <c:pt idx="10">
                  <c:v>1283.0</c:v>
                </c:pt>
                <c:pt idx="11">
                  <c:v>1235.0</c:v>
                </c:pt>
                <c:pt idx="12">
                  <c:v>1081.0</c:v>
                </c:pt>
                <c:pt idx="13">
                  <c:v>917.0</c:v>
                </c:pt>
                <c:pt idx="14">
                  <c:v>774.0</c:v>
                </c:pt>
                <c:pt idx="15">
                  <c:v>627.0</c:v>
                </c:pt>
                <c:pt idx="16">
                  <c:v>588.0</c:v>
                </c:pt>
                <c:pt idx="17">
                  <c:v>648.0</c:v>
                </c:pt>
                <c:pt idx="18">
                  <c:v>560.0</c:v>
                </c:pt>
                <c:pt idx="19">
                  <c:v>520.0</c:v>
                </c:pt>
                <c:pt idx="20">
                  <c:v>557.0</c:v>
                </c:pt>
                <c:pt idx="21">
                  <c:v>543.0</c:v>
                </c:pt>
                <c:pt idx="22">
                  <c:v>284.0</c:v>
                </c:pt>
                <c:pt idx="23">
                  <c:v>234.0</c:v>
                </c:pt>
                <c:pt idx="24">
                  <c:v>224.0</c:v>
                </c:pt>
                <c:pt idx="25">
                  <c:v>158.0</c:v>
                </c:pt>
                <c:pt idx="26">
                  <c:v>190.0</c:v>
                </c:pt>
                <c:pt idx="27">
                  <c:v>178.0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Gabungan!$G$4:$G$5</c:f>
              <c:strCache>
                <c:ptCount val="1"/>
                <c:pt idx="0">
                  <c:v>Vietnam</c:v>
                </c:pt>
              </c:strCache>
            </c:strRef>
          </c:tx>
          <c:cat>
            <c:numRef>
              <c:f>Gabungan!$B$7:$B$34</c:f>
              <c:numCache>
                <c:formatCode>General</c:formatCode>
                <c:ptCount val="28"/>
                <c:pt idx="0">
                  <c:v>2017.0</c:v>
                </c:pt>
                <c:pt idx="1">
                  <c:v>2016.0</c:v>
                </c:pt>
                <c:pt idx="2">
                  <c:v>2015.0</c:v>
                </c:pt>
                <c:pt idx="3">
                  <c:v>2014.0</c:v>
                </c:pt>
                <c:pt idx="4">
                  <c:v>2013.0</c:v>
                </c:pt>
                <c:pt idx="5">
                  <c:v>2012.0</c:v>
                </c:pt>
                <c:pt idx="6">
                  <c:v>2011.0</c:v>
                </c:pt>
                <c:pt idx="7">
                  <c:v>2010.0</c:v>
                </c:pt>
                <c:pt idx="8">
                  <c:v>2009.0</c:v>
                </c:pt>
                <c:pt idx="9">
                  <c:v>2008.0</c:v>
                </c:pt>
                <c:pt idx="10">
                  <c:v>2007.0</c:v>
                </c:pt>
                <c:pt idx="11">
                  <c:v>2006.0</c:v>
                </c:pt>
                <c:pt idx="12">
                  <c:v>2005.0</c:v>
                </c:pt>
                <c:pt idx="13">
                  <c:v>2004.0</c:v>
                </c:pt>
                <c:pt idx="14">
                  <c:v>2003.0</c:v>
                </c:pt>
                <c:pt idx="15">
                  <c:v>2002.0</c:v>
                </c:pt>
                <c:pt idx="16">
                  <c:v>2001.0</c:v>
                </c:pt>
                <c:pt idx="17">
                  <c:v>2000.0</c:v>
                </c:pt>
                <c:pt idx="18">
                  <c:v>1999.0</c:v>
                </c:pt>
                <c:pt idx="19">
                  <c:v>1998.0</c:v>
                </c:pt>
                <c:pt idx="20">
                  <c:v>1997.0</c:v>
                </c:pt>
                <c:pt idx="21">
                  <c:v>1996.0</c:v>
                </c:pt>
                <c:pt idx="22">
                  <c:v>1995.0</c:v>
                </c:pt>
                <c:pt idx="23">
                  <c:v>1994.0</c:v>
                </c:pt>
                <c:pt idx="24">
                  <c:v>1993.0</c:v>
                </c:pt>
                <c:pt idx="25">
                  <c:v>1992.0</c:v>
                </c:pt>
                <c:pt idx="26">
                  <c:v>1991.0</c:v>
                </c:pt>
                <c:pt idx="27">
                  <c:v>1990.0</c:v>
                </c:pt>
              </c:numCache>
            </c:numRef>
          </c:cat>
          <c:val>
            <c:numRef>
              <c:f>Gabungan!$G$7:$G$34</c:f>
              <c:numCache>
                <c:formatCode>General</c:formatCode>
                <c:ptCount val="28"/>
                <c:pt idx="0">
                  <c:v>6375.0</c:v>
                </c:pt>
                <c:pt idx="1">
                  <c:v>5735.0</c:v>
                </c:pt>
                <c:pt idx="2">
                  <c:v>4473.0</c:v>
                </c:pt>
                <c:pt idx="3">
                  <c:v>4040.0</c:v>
                </c:pt>
                <c:pt idx="4">
                  <c:v>3680.0</c:v>
                </c:pt>
                <c:pt idx="5">
                  <c:v>3130.0</c:v>
                </c:pt>
                <c:pt idx="6">
                  <c:v>2378.0</c:v>
                </c:pt>
                <c:pt idx="7">
                  <c:v>2160.0</c:v>
                </c:pt>
                <c:pt idx="8">
                  <c:v>1723.0</c:v>
                </c:pt>
                <c:pt idx="9">
                  <c:v>1497.0</c:v>
                </c:pt>
                <c:pt idx="10">
                  <c:v>1139.0</c:v>
                </c:pt>
                <c:pt idx="11">
                  <c:v>983.0</c:v>
                </c:pt>
                <c:pt idx="12">
                  <c:v>840.0</c:v>
                </c:pt>
                <c:pt idx="13">
                  <c:v>684.0</c:v>
                </c:pt>
                <c:pt idx="14">
                  <c:v>662.0</c:v>
                </c:pt>
                <c:pt idx="15">
                  <c:v>398.0</c:v>
                </c:pt>
                <c:pt idx="16">
                  <c:v>396.0</c:v>
                </c:pt>
                <c:pt idx="17">
                  <c:v>384.0</c:v>
                </c:pt>
                <c:pt idx="18">
                  <c:v>358.0</c:v>
                </c:pt>
                <c:pt idx="19">
                  <c:v>302.0</c:v>
                </c:pt>
                <c:pt idx="20">
                  <c:v>336.0</c:v>
                </c:pt>
                <c:pt idx="21">
                  <c:v>300.0</c:v>
                </c:pt>
                <c:pt idx="22">
                  <c:v>172.0</c:v>
                </c:pt>
                <c:pt idx="23">
                  <c:v>147.0</c:v>
                </c:pt>
                <c:pt idx="24">
                  <c:v>110.0</c:v>
                </c:pt>
                <c:pt idx="25">
                  <c:v>117.0</c:v>
                </c:pt>
                <c:pt idx="26">
                  <c:v>113.0</c:v>
                </c:pt>
                <c:pt idx="27">
                  <c:v>108.0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Gabungan!$H$4:$H$5</c:f>
              <c:strCache>
                <c:ptCount val="1"/>
                <c:pt idx="0">
                  <c:v>Philippines</c:v>
                </c:pt>
              </c:strCache>
            </c:strRef>
          </c:tx>
          <c:cat>
            <c:numRef>
              <c:f>Gabungan!$B$7:$B$34</c:f>
              <c:numCache>
                <c:formatCode>General</c:formatCode>
                <c:ptCount val="28"/>
                <c:pt idx="0">
                  <c:v>2017.0</c:v>
                </c:pt>
                <c:pt idx="1">
                  <c:v>2016.0</c:v>
                </c:pt>
                <c:pt idx="2">
                  <c:v>2015.0</c:v>
                </c:pt>
                <c:pt idx="3">
                  <c:v>2014.0</c:v>
                </c:pt>
                <c:pt idx="4">
                  <c:v>2013.0</c:v>
                </c:pt>
                <c:pt idx="5">
                  <c:v>2012.0</c:v>
                </c:pt>
                <c:pt idx="6">
                  <c:v>2011.0</c:v>
                </c:pt>
                <c:pt idx="7">
                  <c:v>2010.0</c:v>
                </c:pt>
                <c:pt idx="8">
                  <c:v>2009.0</c:v>
                </c:pt>
                <c:pt idx="9">
                  <c:v>2008.0</c:v>
                </c:pt>
                <c:pt idx="10">
                  <c:v>2007.0</c:v>
                </c:pt>
                <c:pt idx="11">
                  <c:v>2006.0</c:v>
                </c:pt>
                <c:pt idx="12">
                  <c:v>2005.0</c:v>
                </c:pt>
                <c:pt idx="13">
                  <c:v>2004.0</c:v>
                </c:pt>
                <c:pt idx="14">
                  <c:v>2003.0</c:v>
                </c:pt>
                <c:pt idx="15">
                  <c:v>2002.0</c:v>
                </c:pt>
                <c:pt idx="16">
                  <c:v>2001.0</c:v>
                </c:pt>
                <c:pt idx="17">
                  <c:v>2000.0</c:v>
                </c:pt>
                <c:pt idx="18">
                  <c:v>1999.0</c:v>
                </c:pt>
                <c:pt idx="19">
                  <c:v>1998.0</c:v>
                </c:pt>
                <c:pt idx="20">
                  <c:v>1997.0</c:v>
                </c:pt>
                <c:pt idx="21">
                  <c:v>1996.0</c:v>
                </c:pt>
                <c:pt idx="22">
                  <c:v>1995.0</c:v>
                </c:pt>
                <c:pt idx="23">
                  <c:v>1994.0</c:v>
                </c:pt>
                <c:pt idx="24">
                  <c:v>1993.0</c:v>
                </c:pt>
                <c:pt idx="25">
                  <c:v>1992.0</c:v>
                </c:pt>
                <c:pt idx="26">
                  <c:v>1991.0</c:v>
                </c:pt>
                <c:pt idx="27">
                  <c:v>1990.0</c:v>
                </c:pt>
              </c:numCache>
            </c:numRef>
          </c:cat>
          <c:val>
            <c:numRef>
              <c:f>Gabungan!$H$7:$H$34</c:f>
              <c:numCache>
                <c:formatCode>General</c:formatCode>
                <c:ptCount val="28"/>
                <c:pt idx="0">
                  <c:v>3145.0</c:v>
                </c:pt>
                <c:pt idx="1">
                  <c:v>2290.0</c:v>
                </c:pt>
                <c:pt idx="2">
                  <c:v>2660.0</c:v>
                </c:pt>
                <c:pt idx="3">
                  <c:v>2125.0</c:v>
                </c:pt>
                <c:pt idx="4">
                  <c:v>1887.0</c:v>
                </c:pt>
                <c:pt idx="5">
                  <c:v>1741.0</c:v>
                </c:pt>
                <c:pt idx="6">
                  <c:v>1593.0</c:v>
                </c:pt>
                <c:pt idx="7">
                  <c:v>1338.0</c:v>
                </c:pt>
                <c:pt idx="8">
                  <c:v>1212.0</c:v>
                </c:pt>
                <c:pt idx="9">
                  <c:v>1068.0</c:v>
                </c:pt>
                <c:pt idx="10">
                  <c:v>969.0</c:v>
                </c:pt>
                <c:pt idx="11">
                  <c:v>890.0</c:v>
                </c:pt>
                <c:pt idx="12">
                  <c:v>869.0</c:v>
                </c:pt>
                <c:pt idx="13">
                  <c:v>658.0</c:v>
                </c:pt>
                <c:pt idx="14">
                  <c:v>689.0</c:v>
                </c:pt>
                <c:pt idx="15">
                  <c:v>574.0</c:v>
                </c:pt>
                <c:pt idx="16">
                  <c:v>433.0</c:v>
                </c:pt>
                <c:pt idx="17">
                  <c:v>535.0</c:v>
                </c:pt>
                <c:pt idx="18">
                  <c:v>489.0</c:v>
                </c:pt>
                <c:pt idx="19">
                  <c:v>467.0</c:v>
                </c:pt>
                <c:pt idx="20">
                  <c:v>489.0</c:v>
                </c:pt>
                <c:pt idx="21">
                  <c:v>451.0</c:v>
                </c:pt>
                <c:pt idx="22">
                  <c:v>277.0</c:v>
                </c:pt>
                <c:pt idx="23">
                  <c:v>225.0</c:v>
                </c:pt>
                <c:pt idx="24">
                  <c:v>220.0</c:v>
                </c:pt>
                <c:pt idx="25">
                  <c:v>208.0</c:v>
                </c:pt>
                <c:pt idx="26">
                  <c:v>203.0</c:v>
                </c:pt>
                <c:pt idx="27">
                  <c:v>240.0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4131344"/>
        <c:axId val="-2104128448"/>
      </c:lineChart>
      <c:catAx>
        <c:axId val="-210413134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crossAx val="-2104128448"/>
        <c:crosses val="autoZero"/>
        <c:auto val="1"/>
        <c:lblAlgn val="ctr"/>
        <c:lblOffset val="100"/>
        <c:noMultiLvlLbl val="0"/>
      </c:catAx>
      <c:valAx>
        <c:axId val="-2104128448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-210413134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egendEntry>
        <c:idx val="1"/>
        <c:txPr>
          <a:bodyPr/>
          <a:lstStyle/>
          <a:p>
            <a:pPr>
              <a:defRPr sz="1800" b="1">
                <a:solidFill>
                  <a:srgbClr val="C00000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 b="1">
                <a:solidFill>
                  <a:srgbClr val="00B050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0243052250436276"/>
          <c:y val="0.928499576944733"/>
          <c:w val="0.925731656675979"/>
          <c:h val="0.044721107579135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Gabungan!$A$128:$A$133</c:f>
              <c:strCache>
                <c:ptCount val="6"/>
                <c:pt idx="0">
                  <c:v>Malaysia</c:v>
                </c:pt>
                <c:pt idx="1">
                  <c:v>Indonesia</c:v>
                </c:pt>
                <c:pt idx="2">
                  <c:v>Singapore</c:v>
                </c:pt>
                <c:pt idx="3">
                  <c:v>Thailand</c:v>
                </c:pt>
                <c:pt idx="4">
                  <c:v>Vietnam</c:v>
                </c:pt>
                <c:pt idx="5">
                  <c:v>Philippines</c:v>
                </c:pt>
              </c:strCache>
            </c:strRef>
          </c:cat>
          <c:val>
            <c:numRef>
              <c:f>Gabungan!$B$128:$B$133</c:f>
              <c:numCache>
                <c:formatCode>General</c:formatCode>
                <c:ptCount val="6"/>
                <c:pt idx="0">
                  <c:v>8712.0</c:v>
                </c:pt>
                <c:pt idx="1">
                  <c:v>8269.0</c:v>
                </c:pt>
                <c:pt idx="2">
                  <c:v>6825.0</c:v>
                </c:pt>
                <c:pt idx="3">
                  <c:v>5153.0</c:v>
                </c:pt>
                <c:pt idx="4">
                  <c:v>2147.0</c:v>
                </c:pt>
                <c:pt idx="5">
                  <c:v>667.0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807920"/>
        <c:axId val="-2100120448"/>
      </c:barChart>
      <c:catAx>
        <c:axId val="-2103807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00120448"/>
        <c:crosses val="autoZero"/>
        <c:auto val="1"/>
        <c:lblAlgn val="ctr"/>
        <c:lblOffset val="100"/>
        <c:noMultiLvlLbl val="0"/>
      </c:catAx>
      <c:valAx>
        <c:axId val="-210012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3807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'e-ISSN'!$F$1</c:f>
              <c:strCache>
                <c:ptCount val="1"/>
                <c:pt idx="0">
                  <c:v>Jumlah Kumulatif</c:v>
                </c:pt>
              </c:strCache>
            </c:strRef>
          </c:tx>
          <c:xVal>
            <c:numRef>
              <c:f>'e-ISSN'!$E$2:$E$12</c:f>
              <c:numCache>
                <c:formatCode>General</c:formatCode>
                <c:ptCount val="11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  <c:pt idx="10">
                  <c:v>2017.0</c:v>
                </c:pt>
              </c:numCache>
            </c:numRef>
          </c:xVal>
          <c:yVal>
            <c:numRef>
              <c:f>'e-ISSN'!$F$2:$F$12</c:f>
              <c:numCache>
                <c:formatCode>General</c:formatCode>
                <c:ptCount val="11"/>
                <c:pt idx="0">
                  <c:v>12383.0</c:v>
                </c:pt>
                <c:pt idx="1">
                  <c:v>12581.0</c:v>
                </c:pt>
                <c:pt idx="2">
                  <c:v>13207.0</c:v>
                </c:pt>
                <c:pt idx="3">
                  <c:v>13934.0</c:v>
                </c:pt>
                <c:pt idx="4">
                  <c:v>15707.0</c:v>
                </c:pt>
                <c:pt idx="5">
                  <c:v>20188.0</c:v>
                </c:pt>
                <c:pt idx="6">
                  <c:v>23001.0</c:v>
                </c:pt>
                <c:pt idx="7">
                  <c:v>26814.0</c:v>
                </c:pt>
                <c:pt idx="8">
                  <c:v>33803.0</c:v>
                </c:pt>
                <c:pt idx="9">
                  <c:v>40080.0</c:v>
                </c:pt>
                <c:pt idx="10" formatCode="#,##0">
                  <c:v>48776.0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4419424"/>
        <c:axId val="-2114473264"/>
      </c:scatterChart>
      <c:valAx>
        <c:axId val="-2114419424"/>
        <c:scaling>
          <c:orientation val="minMax"/>
          <c:max val="2017.0"/>
          <c:min val="2007.0"/>
        </c:scaling>
        <c:delete val="0"/>
        <c:axPos val="b"/>
        <c:numFmt formatCode="General" sourceLinked="1"/>
        <c:majorTickMark val="out"/>
        <c:minorTickMark val="none"/>
        <c:tickLblPos val="nextTo"/>
        <c:crossAx val="-2114473264"/>
        <c:crosses val="autoZero"/>
        <c:crossBetween val="midCat"/>
        <c:majorUnit val="1.0"/>
      </c:valAx>
      <c:valAx>
        <c:axId val="-211447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44194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FFFF00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F0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</c:dPt>
          <c:cat>
            <c:numRef>
              <c:f>'e-ISSN'!$E$1:$E$9</c:f>
              <c:numCache>
                <c:formatCode>General</c:formatCode>
                <c:ptCount val="9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</c:numCache>
            </c:numRef>
          </c:cat>
          <c:val>
            <c:numRef>
              <c:f>'e-ISSN'!$F$1:$F$9</c:f>
              <c:numCache>
                <c:formatCode>General</c:formatCode>
                <c:ptCount val="9"/>
                <c:pt idx="0">
                  <c:v>300.0</c:v>
                </c:pt>
                <c:pt idx="1">
                  <c:v>700.0</c:v>
                </c:pt>
                <c:pt idx="2">
                  <c:v>900.0</c:v>
                </c:pt>
                <c:pt idx="3">
                  <c:v>1500.0</c:v>
                </c:pt>
                <c:pt idx="4">
                  <c:v>4000.0</c:v>
                </c:pt>
                <c:pt idx="6">
                  <c:v>9240.0</c:v>
                </c:pt>
                <c:pt idx="7">
                  <c:v>16250.0</c:v>
                </c:pt>
                <c:pt idx="8">
                  <c:v>26400.0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0933728"/>
        <c:axId val="-2103052400"/>
      </c:barChart>
      <c:catAx>
        <c:axId val="-210093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3052400"/>
        <c:crosses val="autoZero"/>
        <c:auto val="1"/>
        <c:lblAlgn val="ctr"/>
        <c:lblOffset val="100"/>
        <c:noMultiLvlLbl val="0"/>
      </c:catAx>
      <c:valAx>
        <c:axId val="-210305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0933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02788350718153"/>
          <c:y val="0.0509259259259259"/>
          <c:w val="0.867599345284794"/>
          <c:h val="0.803155803441237"/>
        </c:manualLayout>
      </c:layout>
      <c:scatterChart>
        <c:scatterStyle val="lineMarker"/>
        <c:varyColors val="0"/>
        <c:ser>
          <c:idx val="0"/>
          <c:order val="0"/>
          <c:xVal>
            <c:numRef>
              <c:f>'Jurnal Terakreditasi'!$A$1:$G$1</c:f>
              <c:numCache>
                <c:formatCode>General</c:formatCode>
                <c:ptCount val="7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  <c:pt idx="6">
                  <c:v>2017.0</c:v>
                </c:pt>
              </c:numCache>
            </c:numRef>
          </c:xVal>
          <c:yVal>
            <c:numRef>
              <c:f>'Jurnal Terakreditasi'!$A$2:$G$2</c:f>
              <c:numCache>
                <c:formatCode>General</c:formatCode>
                <c:ptCount val="7"/>
                <c:pt idx="0">
                  <c:v>11.0</c:v>
                </c:pt>
                <c:pt idx="1">
                  <c:v>55.0</c:v>
                </c:pt>
                <c:pt idx="2">
                  <c:v>110.0</c:v>
                </c:pt>
                <c:pt idx="3">
                  <c:v>141.0</c:v>
                </c:pt>
                <c:pt idx="4">
                  <c:v>186.0</c:v>
                </c:pt>
                <c:pt idx="5">
                  <c:v>258.0</c:v>
                </c:pt>
                <c:pt idx="6">
                  <c:v>355.0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2608528"/>
        <c:axId val="-2101223056"/>
      </c:scatterChart>
      <c:valAx>
        <c:axId val="-210260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1223056"/>
        <c:crosses val="autoZero"/>
        <c:crossBetween val="midCat"/>
      </c:valAx>
      <c:valAx>
        <c:axId val="-2101223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26085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BFE88-7E95-4A7E-A0F9-4731663FEBD2}" type="doc">
      <dgm:prSet loTypeId="urn:microsoft.com/office/officeart/2005/8/layout/chevron1" loCatId="process" qsTypeId="urn:microsoft.com/office/officeart/2005/8/quickstyle/simple1" qsCatId="simple" csTypeId="urn:microsoft.com/office/officeart/2005/8/colors/accent3_3" csCatId="accent3" phldr="1"/>
      <dgm:spPr/>
    </dgm:pt>
    <dgm:pt modelId="{872FFD1E-D816-4786-B89B-567F38DDBD0A}">
      <dgm:prSet phldrT="[Text]" custT="1"/>
      <dgm:spPr/>
      <dgm:t>
        <a:bodyPr/>
        <a:lstStyle/>
        <a:p>
          <a:r>
            <a:rPr lang="en-US" sz="2400" dirty="0" smtClean="0">
              <a:latin typeface="Montserrat Light" panose="00000400000000000000" pitchFamily="50" charset="0"/>
            </a:rPr>
            <a:t>… - </a:t>
          </a:r>
          <a:r>
            <a:rPr lang="en-US" sz="2400" dirty="0" err="1" smtClean="0">
              <a:latin typeface="Montserrat Light" panose="00000400000000000000" pitchFamily="50" charset="0"/>
            </a:rPr>
            <a:t>Juni</a:t>
          </a:r>
          <a:r>
            <a:rPr lang="en-US" sz="2400" dirty="0" smtClean="0">
              <a:latin typeface="Montserrat Light" panose="00000400000000000000" pitchFamily="50" charset="0"/>
            </a:rPr>
            <a:t> ‘11</a:t>
          </a:r>
          <a:endParaRPr lang="en-US" sz="2400" dirty="0">
            <a:latin typeface="Montserrat Light" panose="00000400000000000000" pitchFamily="50" charset="0"/>
          </a:endParaRPr>
        </a:p>
      </dgm:t>
    </dgm:pt>
    <dgm:pt modelId="{CA26B5D5-F660-42C0-A115-54AB12C65968}" type="parTrans" cxnId="{AC600981-7B20-43BF-8567-FECAE04DF761}">
      <dgm:prSet/>
      <dgm:spPr/>
      <dgm:t>
        <a:bodyPr/>
        <a:lstStyle/>
        <a:p>
          <a:endParaRPr lang="en-US" sz="1800">
            <a:latin typeface="Montserrat Light" panose="00000400000000000000" pitchFamily="50" charset="0"/>
          </a:endParaRPr>
        </a:p>
      </dgm:t>
    </dgm:pt>
    <dgm:pt modelId="{04C8A368-BD64-4936-A10A-BB5D40882EA7}" type="sibTrans" cxnId="{AC600981-7B20-43BF-8567-FECAE04DF761}">
      <dgm:prSet/>
      <dgm:spPr/>
      <dgm:t>
        <a:bodyPr/>
        <a:lstStyle/>
        <a:p>
          <a:endParaRPr lang="en-US" sz="1800">
            <a:latin typeface="Montserrat Light" panose="00000400000000000000" pitchFamily="50" charset="0"/>
          </a:endParaRPr>
        </a:p>
      </dgm:t>
    </dgm:pt>
    <dgm:pt modelId="{98C3E259-79A5-4DCF-A660-D39AFC1B492F}">
      <dgm:prSet phldrT="[Text]" custT="1"/>
      <dgm:spPr/>
      <dgm:t>
        <a:bodyPr/>
        <a:lstStyle/>
        <a:p>
          <a:r>
            <a:rPr lang="en-US" sz="2400" dirty="0" err="1" smtClean="0">
              <a:latin typeface="Montserrat Light" panose="00000400000000000000" pitchFamily="50" charset="0"/>
            </a:rPr>
            <a:t>Juli</a:t>
          </a:r>
          <a:r>
            <a:rPr lang="en-US" sz="2400" dirty="0" smtClean="0">
              <a:latin typeface="Montserrat Light" panose="00000400000000000000" pitchFamily="50" charset="0"/>
            </a:rPr>
            <a:t> ‘11 – </a:t>
          </a:r>
          <a:r>
            <a:rPr lang="en-US" sz="2400" dirty="0" err="1" smtClean="0">
              <a:latin typeface="Montserrat Light" panose="00000400000000000000" pitchFamily="50" charset="0"/>
            </a:rPr>
            <a:t>Okt</a:t>
          </a:r>
          <a:r>
            <a:rPr lang="en-US" sz="2400" dirty="0" smtClean="0">
              <a:latin typeface="Montserrat Light" panose="00000400000000000000" pitchFamily="50" charset="0"/>
            </a:rPr>
            <a:t> ‘14</a:t>
          </a:r>
          <a:endParaRPr lang="en-US" sz="2400" dirty="0">
            <a:latin typeface="Montserrat Light" panose="00000400000000000000" pitchFamily="50" charset="0"/>
          </a:endParaRPr>
        </a:p>
      </dgm:t>
    </dgm:pt>
    <dgm:pt modelId="{CF6058CD-A8AC-4E1A-B9B7-A4B847F7D6D4}" type="parTrans" cxnId="{AB5BDAA4-0A66-4D4A-B644-F9CE874D2D36}">
      <dgm:prSet/>
      <dgm:spPr/>
      <dgm:t>
        <a:bodyPr/>
        <a:lstStyle/>
        <a:p>
          <a:endParaRPr lang="en-US" sz="1800">
            <a:latin typeface="Montserrat Light" panose="00000400000000000000" pitchFamily="50" charset="0"/>
          </a:endParaRPr>
        </a:p>
      </dgm:t>
    </dgm:pt>
    <dgm:pt modelId="{7B64C5B3-123A-4394-983B-9FDE76DCDCE1}" type="sibTrans" cxnId="{AB5BDAA4-0A66-4D4A-B644-F9CE874D2D36}">
      <dgm:prSet/>
      <dgm:spPr/>
      <dgm:t>
        <a:bodyPr/>
        <a:lstStyle/>
        <a:p>
          <a:endParaRPr lang="en-US" sz="1800">
            <a:latin typeface="Montserrat Light" panose="00000400000000000000" pitchFamily="50" charset="0"/>
          </a:endParaRPr>
        </a:p>
      </dgm:t>
    </dgm:pt>
    <dgm:pt modelId="{7606F0CA-26E7-4C2E-8461-E8910A4B5A23}">
      <dgm:prSet phldrT="[Text]" custT="1"/>
      <dgm:spPr/>
      <dgm:t>
        <a:bodyPr/>
        <a:lstStyle/>
        <a:p>
          <a:r>
            <a:rPr lang="en-US" sz="2400" dirty="0" smtClean="0">
              <a:latin typeface="Montserrat Light" panose="00000400000000000000" pitchFamily="50" charset="0"/>
            </a:rPr>
            <a:t>Nov ‘14 – </a:t>
          </a:r>
          <a:r>
            <a:rPr lang="en-US" sz="2400" dirty="0" err="1" smtClean="0">
              <a:latin typeface="Montserrat Light" panose="00000400000000000000" pitchFamily="50" charset="0"/>
            </a:rPr>
            <a:t>Juni</a:t>
          </a:r>
          <a:r>
            <a:rPr lang="en-US" sz="2400" dirty="0" smtClean="0">
              <a:latin typeface="Montserrat Light" panose="00000400000000000000" pitchFamily="50" charset="0"/>
            </a:rPr>
            <a:t> ‘15 </a:t>
          </a:r>
          <a:endParaRPr lang="en-US" sz="2400" dirty="0">
            <a:latin typeface="Montserrat Light" panose="00000400000000000000" pitchFamily="50" charset="0"/>
          </a:endParaRPr>
        </a:p>
      </dgm:t>
    </dgm:pt>
    <dgm:pt modelId="{35E06736-2EE7-4B19-930A-A9A251C88395}" type="parTrans" cxnId="{9783B59D-16CE-428D-AD41-EB0CF60E77E2}">
      <dgm:prSet/>
      <dgm:spPr/>
      <dgm:t>
        <a:bodyPr/>
        <a:lstStyle/>
        <a:p>
          <a:endParaRPr lang="en-US" sz="1800">
            <a:latin typeface="Montserrat Light" panose="00000400000000000000" pitchFamily="50" charset="0"/>
          </a:endParaRPr>
        </a:p>
      </dgm:t>
    </dgm:pt>
    <dgm:pt modelId="{D8D71D6B-74D8-4E9E-8F20-5C923EBB09DD}" type="sibTrans" cxnId="{9783B59D-16CE-428D-AD41-EB0CF60E77E2}">
      <dgm:prSet/>
      <dgm:spPr/>
      <dgm:t>
        <a:bodyPr/>
        <a:lstStyle/>
        <a:p>
          <a:endParaRPr lang="en-US" sz="1800">
            <a:latin typeface="Montserrat Light" panose="00000400000000000000" pitchFamily="50" charset="0"/>
          </a:endParaRPr>
        </a:p>
      </dgm:t>
    </dgm:pt>
    <dgm:pt modelId="{682DD1D8-FDAB-4083-9FF1-08282EF900FE}">
      <dgm:prSet phldrT="[Text]" custT="1"/>
      <dgm:spPr/>
      <dgm:t>
        <a:bodyPr/>
        <a:lstStyle/>
        <a:p>
          <a:r>
            <a:rPr lang="en-US" sz="2400" dirty="0" err="1" smtClean="0">
              <a:latin typeface="Montserrat Light" panose="00000400000000000000" pitchFamily="50" charset="0"/>
            </a:rPr>
            <a:t>Juli</a:t>
          </a:r>
          <a:r>
            <a:rPr lang="en-US" sz="2400" dirty="0" smtClean="0">
              <a:latin typeface="Montserrat Light" panose="00000400000000000000" pitchFamily="50" charset="0"/>
            </a:rPr>
            <a:t> ‘15</a:t>
          </a:r>
          <a:endParaRPr lang="en-US" sz="2400" dirty="0">
            <a:latin typeface="Montserrat Light" panose="00000400000000000000" pitchFamily="50" charset="0"/>
          </a:endParaRPr>
        </a:p>
      </dgm:t>
    </dgm:pt>
    <dgm:pt modelId="{E3E62B3D-9F46-47B0-8F35-F1A2E36CA3D4}" type="parTrans" cxnId="{54EE1CF3-19EE-4D42-8DBF-0CC97D3E70CE}">
      <dgm:prSet/>
      <dgm:spPr/>
      <dgm:t>
        <a:bodyPr/>
        <a:lstStyle/>
        <a:p>
          <a:endParaRPr lang="en-US" sz="1800">
            <a:latin typeface="Montserrat Light" panose="00000400000000000000" pitchFamily="50" charset="0"/>
          </a:endParaRPr>
        </a:p>
      </dgm:t>
    </dgm:pt>
    <dgm:pt modelId="{4B6D0078-1369-494D-9463-7A8E02D2364B}" type="sibTrans" cxnId="{54EE1CF3-19EE-4D42-8DBF-0CC97D3E70CE}">
      <dgm:prSet/>
      <dgm:spPr/>
      <dgm:t>
        <a:bodyPr/>
        <a:lstStyle/>
        <a:p>
          <a:endParaRPr lang="en-US" sz="1800">
            <a:latin typeface="Montserrat Light" panose="00000400000000000000" pitchFamily="50" charset="0"/>
          </a:endParaRPr>
        </a:p>
      </dgm:t>
    </dgm:pt>
    <dgm:pt modelId="{F259A345-DCDF-4CCF-A5DB-650DDB0E8131}" type="pres">
      <dgm:prSet presAssocID="{B4FBFE88-7E95-4A7E-A0F9-4731663FEBD2}" presName="Name0" presStyleCnt="0">
        <dgm:presLayoutVars>
          <dgm:dir/>
          <dgm:animLvl val="lvl"/>
          <dgm:resizeHandles val="exact"/>
        </dgm:presLayoutVars>
      </dgm:prSet>
      <dgm:spPr/>
    </dgm:pt>
    <dgm:pt modelId="{44F58367-6399-4ABD-BEB8-75B410F7F91E}" type="pres">
      <dgm:prSet presAssocID="{872FFD1E-D816-4786-B89B-567F38DDBD0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971D0-7495-4723-B8F5-E2134D80F1EE}" type="pres">
      <dgm:prSet presAssocID="{04C8A368-BD64-4936-A10A-BB5D40882EA7}" presName="parTxOnlySpace" presStyleCnt="0"/>
      <dgm:spPr/>
    </dgm:pt>
    <dgm:pt modelId="{44E231FA-748B-46ED-908D-7AAF3D1030C6}" type="pres">
      <dgm:prSet presAssocID="{98C3E259-79A5-4DCF-A660-D39AFC1B492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90AE6-6706-4823-98D5-6D899E14C651}" type="pres">
      <dgm:prSet presAssocID="{7B64C5B3-123A-4394-983B-9FDE76DCDCE1}" presName="parTxOnlySpace" presStyleCnt="0"/>
      <dgm:spPr/>
    </dgm:pt>
    <dgm:pt modelId="{1D7CC060-74D1-46DD-9956-9832DDBC851D}" type="pres">
      <dgm:prSet presAssocID="{7606F0CA-26E7-4C2E-8461-E8910A4B5A2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8F81B2-0C9A-4AD6-B28E-69FB4AAD0DDB}" type="pres">
      <dgm:prSet presAssocID="{D8D71D6B-74D8-4E9E-8F20-5C923EBB09DD}" presName="parTxOnlySpace" presStyleCnt="0"/>
      <dgm:spPr/>
    </dgm:pt>
    <dgm:pt modelId="{0FF9AF34-1AE7-4DA5-94BF-47C2553ED0A0}" type="pres">
      <dgm:prSet presAssocID="{682DD1D8-FDAB-4083-9FF1-08282EF900F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6A619AC-6BD4-4243-9A45-C3A5FDCE02A9}" type="presOf" srcId="{98C3E259-79A5-4DCF-A660-D39AFC1B492F}" destId="{44E231FA-748B-46ED-908D-7AAF3D1030C6}" srcOrd="0" destOrd="0" presId="urn:microsoft.com/office/officeart/2005/8/layout/chevron1"/>
    <dgm:cxn modelId="{AC600981-7B20-43BF-8567-FECAE04DF761}" srcId="{B4FBFE88-7E95-4A7E-A0F9-4731663FEBD2}" destId="{872FFD1E-D816-4786-B89B-567F38DDBD0A}" srcOrd="0" destOrd="0" parTransId="{CA26B5D5-F660-42C0-A115-54AB12C65968}" sibTransId="{04C8A368-BD64-4936-A10A-BB5D40882EA7}"/>
    <dgm:cxn modelId="{9783B59D-16CE-428D-AD41-EB0CF60E77E2}" srcId="{B4FBFE88-7E95-4A7E-A0F9-4731663FEBD2}" destId="{7606F0CA-26E7-4C2E-8461-E8910A4B5A23}" srcOrd="2" destOrd="0" parTransId="{35E06736-2EE7-4B19-930A-A9A251C88395}" sibTransId="{D8D71D6B-74D8-4E9E-8F20-5C923EBB09DD}"/>
    <dgm:cxn modelId="{42F5FB8C-832F-3440-B3A8-6B3DD3AB3DAE}" type="presOf" srcId="{7606F0CA-26E7-4C2E-8461-E8910A4B5A23}" destId="{1D7CC060-74D1-46DD-9956-9832DDBC851D}" srcOrd="0" destOrd="0" presId="urn:microsoft.com/office/officeart/2005/8/layout/chevron1"/>
    <dgm:cxn modelId="{EB205527-65CD-3A4A-BAFE-B9267186F2B7}" type="presOf" srcId="{682DD1D8-FDAB-4083-9FF1-08282EF900FE}" destId="{0FF9AF34-1AE7-4DA5-94BF-47C2553ED0A0}" srcOrd="0" destOrd="0" presId="urn:microsoft.com/office/officeart/2005/8/layout/chevron1"/>
    <dgm:cxn modelId="{AB5BDAA4-0A66-4D4A-B644-F9CE874D2D36}" srcId="{B4FBFE88-7E95-4A7E-A0F9-4731663FEBD2}" destId="{98C3E259-79A5-4DCF-A660-D39AFC1B492F}" srcOrd="1" destOrd="0" parTransId="{CF6058CD-A8AC-4E1A-B9B7-A4B847F7D6D4}" sibTransId="{7B64C5B3-123A-4394-983B-9FDE76DCDCE1}"/>
    <dgm:cxn modelId="{608447E1-07DC-0342-8C0C-E63184777E8A}" type="presOf" srcId="{B4FBFE88-7E95-4A7E-A0F9-4731663FEBD2}" destId="{F259A345-DCDF-4CCF-A5DB-650DDB0E8131}" srcOrd="0" destOrd="0" presId="urn:microsoft.com/office/officeart/2005/8/layout/chevron1"/>
    <dgm:cxn modelId="{675FEBB1-06EF-834D-BE0B-B9B32425D16F}" type="presOf" srcId="{872FFD1E-D816-4786-B89B-567F38DDBD0A}" destId="{44F58367-6399-4ABD-BEB8-75B410F7F91E}" srcOrd="0" destOrd="0" presId="urn:microsoft.com/office/officeart/2005/8/layout/chevron1"/>
    <dgm:cxn modelId="{54EE1CF3-19EE-4D42-8DBF-0CC97D3E70CE}" srcId="{B4FBFE88-7E95-4A7E-A0F9-4731663FEBD2}" destId="{682DD1D8-FDAB-4083-9FF1-08282EF900FE}" srcOrd="3" destOrd="0" parTransId="{E3E62B3D-9F46-47B0-8F35-F1A2E36CA3D4}" sibTransId="{4B6D0078-1369-494D-9463-7A8E02D2364B}"/>
    <dgm:cxn modelId="{63828367-A644-5841-8675-A37577B4930C}" type="presParOf" srcId="{F259A345-DCDF-4CCF-A5DB-650DDB0E8131}" destId="{44F58367-6399-4ABD-BEB8-75B410F7F91E}" srcOrd="0" destOrd="0" presId="urn:microsoft.com/office/officeart/2005/8/layout/chevron1"/>
    <dgm:cxn modelId="{9110F554-E7CB-2D49-9237-E091F76BF33A}" type="presParOf" srcId="{F259A345-DCDF-4CCF-A5DB-650DDB0E8131}" destId="{A4B971D0-7495-4723-B8F5-E2134D80F1EE}" srcOrd="1" destOrd="0" presId="urn:microsoft.com/office/officeart/2005/8/layout/chevron1"/>
    <dgm:cxn modelId="{5435DAD7-39BE-E540-9E4E-1EA1C7413ADE}" type="presParOf" srcId="{F259A345-DCDF-4CCF-A5DB-650DDB0E8131}" destId="{44E231FA-748B-46ED-908D-7AAF3D1030C6}" srcOrd="2" destOrd="0" presId="urn:microsoft.com/office/officeart/2005/8/layout/chevron1"/>
    <dgm:cxn modelId="{2D55FA79-430B-9A41-979A-47BCCC0B6462}" type="presParOf" srcId="{F259A345-DCDF-4CCF-A5DB-650DDB0E8131}" destId="{A3990AE6-6706-4823-98D5-6D899E14C651}" srcOrd="3" destOrd="0" presId="urn:microsoft.com/office/officeart/2005/8/layout/chevron1"/>
    <dgm:cxn modelId="{3D195442-FA97-CC41-B75D-F904B78AA58B}" type="presParOf" srcId="{F259A345-DCDF-4CCF-A5DB-650DDB0E8131}" destId="{1D7CC060-74D1-46DD-9956-9832DDBC851D}" srcOrd="4" destOrd="0" presId="urn:microsoft.com/office/officeart/2005/8/layout/chevron1"/>
    <dgm:cxn modelId="{508B8736-0B21-624F-84AE-9740866D43F3}" type="presParOf" srcId="{F259A345-DCDF-4CCF-A5DB-650DDB0E8131}" destId="{A08F81B2-0C9A-4AD6-B28E-69FB4AAD0DDB}" srcOrd="5" destOrd="0" presId="urn:microsoft.com/office/officeart/2005/8/layout/chevron1"/>
    <dgm:cxn modelId="{74E1009B-1FDB-034A-B09C-B0B1715F6914}" type="presParOf" srcId="{F259A345-DCDF-4CCF-A5DB-650DDB0E8131}" destId="{0FF9AF34-1AE7-4DA5-94BF-47C2553ED0A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8367-6399-4ABD-BEB8-75B410F7F91E}">
      <dsp:nvSpPr>
        <dsp:cNvPr id="0" name=""/>
        <dsp:cNvSpPr/>
      </dsp:nvSpPr>
      <dsp:spPr>
        <a:xfrm>
          <a:off x="4983" y="0"/>
          <a:ext cx="2901143" cy="942109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Montserrat Light" panose="00000400000000000000" pitchFamily="50" charset="0"/>
            </a:rPr>
            <a:t>… - </a:t>
          </a:r>
          <a:r>
            <a:rPr lang="en-US" sz="2400" kern="1200" dirty="0" err="1" smtClean="0">
              <a:latin typeface="Montserrat Light" panose="00000400000000000000" pitchFamily="50" charset="0"/>
            </a:rPr>
            <a:t>Juni</a:t>
          </a:r>
          <a:r>
            <a:rPr lang="en-US" sz="2400" kern="1200" dirty="0" smtClean="0">
              <a:latin typeface="Montserrat Light" panose="00000400000000000000" pitchFamily="50" charset="0"/>
            </a:rPr>
            <a:t> ‘11</a:t>
          </a:r>
          <a:endParaRPr lang="en-US" sz="2400" kern="1200" dirty="0">
            <a:latin typeface="Montserrat Light" panose="00000400000000000000" pitchFamily="50" charset="0"/>
          </a:endParaRPr>
        </a:p>
      </dsp:txBody>
      <dsp:txXfrm>
        <a:off x="476038" y="0"/>
        <a:ext cx="1959034" cy="942109"/>
      </dsp:txXfrm>
    </dsp:sp>
    <dsp:sp modelId="{44E231FA-748B-46ED-908D-7AAF3D1030C6}">
      <dsp:nvSpPr>
        <dsp:cNvPr id="0" name=""/>
        <dsp:cNvSpPr/>
      </dsp:nvSpPr>
      <dsp:spPr>
        <a:xfrm>
          <a:off x="2616013" y="0"/>
          <a:ext cx="2901143" cy="942109"/>
        </a:xfrm>
        <a:prstGeom prst="chevron">
          <a:avLst/>
        </a:prstGeom>
        <a:solidFill>
          <a:schemeClr val="accent3">
            <a:shade val="80000"/>
            <a:hueOff val="-46297"/>
            <a:satOff val="-940"/>
            <a:lumOff val="8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Montserrat Light" panose="00000400000000000000" pitchFamily="50" charset="0"/>
            </a:rPr>
            <a:t>Juli</a:t>
          </a:r>
          <a:r>
            <a:rPr lang="en-US" sz="2400" kern="1200" dirty="0" smtClean="0">
              <a:latin typeface="Montserrat Light" panose="00000400000000000000" pitchFamily="50" charset="0"/>
            </a:rPr>
            <a:t> ‘11 – </a:t>
          </a:r>
          <a:r>
            <a:rPr lang="en-US" sz="2400" kern="1200" dirty="0" err="1" smtClean="0">
              <a:latin typeface="Montserrat Light" panose="00000400000000000000" pitchFamily="50" charset="0"/>
            </a:rPr>
            <a:t>Okt</a:t>
          </a:r>
          <a:r>
            <a:rPr lang="en-US" sz="2400" kern="1200" dirty="0" smtClean="0">
              <a:latin typeface="Montserrat Light" panose="00000400000000000000" pitchFamily="50" charset="0"/>
            </a:rPr>
            <a:t> ‘14</a:t>
          </a:r>
          <a:endParaRPr lang="en-US" sz="2400" kern="1200" dirty="0">
            <a:latin typeface="Montserrat Light" panose="00000400000000000000" pitchFamily="50" charset="0"/>
          </a:endParaRPr>
        </a:p>
      </dsp:txBody>
      <dsp:txXfrm>
        <a:off x="3087068" y="0"/>
        <a:ext cx="1959034" cy="942109"/>
      </dsp:txXfrm>
    </dsp:sp>
    <dsp:sp modelId="{1D7CC060-74D1-46DD-9956-9832DDBC851D}">
      <dsp:nvSpPr>
        <dsp:cNvPr id="0" name=""/>
        <dsp:cNvSpPr/>
      </dsp:nvSpPr>
      <dsp:spPr>
        <a:xfrm>
          <a:off x="5227042" y="0"/>
          <a:ext cx="2901143" cy="942109"/>
        </a:xfrm>
        <a:prstGeom prst="chevron">
          <a:avLst/>
        </a:prstGeom>
        <a:solidFill>
          <a:schemeClr val="accent3">
            <a:shade val="80000"/>
            <a:hueOff val="-92594"/>
            <a:satOff val="-1880"/>
            <a:lumOff val="162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Montserrat Light" panose="00000400000000000000" pitchFamily="50" charset="0"/>
            </a:rPr>
            <a:t>Nov ‘14 – </a:t>
          </a:r>
          <a:r>
            <a:rPr lang="en-US" sz="2400" kern="1200" dirty="0" err="1" smtClean="0">
              <a:latin typeface="Montserrat Light" panose="00000400000000000000" pitchFamily="50" charset="0"/>
            </a:rPr>
            <a:t>Juni</a:t>
          </a:r>
          <a:r>
            <a:rPr lang="en-US" sz="2400" kern="1200" dirty="0" smtClean="0">
              <a:latin typeface="Montserrat Light" panose="00000400000000000000" pitchFamily="50" charset="0"/>
            </a:rPr>
            <a:t> ‘15 </a:t>
          </a:r>
          <a:endParaRPr lang="en-US" sz="2400" kern="1200" dirty="0">
            <a:latin typeface="Montserrat Light" panose="00000400000000000000" pitchFamily="50" charset="0"/>
          </a:endParaRPr>
        </a:p>
      </dsp:txBody>
      <dsp:txXfrm>
        <a:off x="5698097" y="0"/>
        <a:ext cx="1959034" cy="942109"/>
      </dsp:txXfrm>
    </dsp:sp>
    <dsp:sp modelId="{0FF9AF34-1AE7-4DA5-94BF-47C2553ED0A0}">
      <dsp:nvSpPr>
        <dsp:cNvPr id="0" name=""/>
        <dsp:cNvSpPr/>
      </dsp:nvSpPr>
      <dsp:spPr>
        <a:xfrm>
          <a:off x="7838072" y="0"/>
          <a:ext cx="2901143" cy="942109"/>
        </a:xfrm>
        <a:prstGeom prst="chevron">
          <a:avLst/>
        </a:prstGeom>
        <a:solidFill>
          <a:schemeClr val="accent3">
            <a:shade val="80000"/>
            <a:hueOff val="-138891"/>
            <a:satOff val="-2820"/>
            <a:lumOff val="243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Montserrat Light" panose="00000400000000000000" pitchFamily="50" charset="0"/>
            </a:rPr>
            <a:t>Juli</a:t>
          </a:r>
          <a:r>
            <a:rPr lang="en-US" sz="2400" kern="1200" dirty="0" smtClean="0">
              <a:latin typeface="Montserrat Light" panose="00000400000000000000" pitchFamily="50" charset="0"/>
            </a:rPr>
            <a:t> ‘15</a:t>
          </a:r>
          <a:endParaRPr lang="en-US" sz="2400" kern="1200" dirty="0">
            <a:latin typeface="Montserrat Light" panose="00000400000000000000" pitchFamily="50" charset="0"/>
          </a:endParaRPr>
        </a:p>
      </dsp:txBody>
      <dsp:txXfrm>
        <a:off x="8309127" y="0"/>
        <a:ext cx="1959034" cy="942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F7A63-4F26-8C46-AC66-1E40976707F8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23D15-B67E-5B48-B933-50DCFB56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2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24558-70ED-B34A-A262-08D1EA06DE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64A3-4E99-5843-A700-421D9CB50248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C207865-B9D3-E248-8EE4-68CC2526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64A3-4E99-5843-A700-421D9CB50248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7865-B9D3-E248-8EE4-68CC2526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64A3-4E99-5843-A700-421D9CB50248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7865-B9D3-E248-8EE4-68CC2526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64A3-4E99-5843-A700-421D9CB50248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7865-B9D3-E248-8EE4-68CC2526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8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86964A3-4E99-5843-A700-421D9CB50248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C207865-B9D3-E248-8EE4-68CC2526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8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64A3-4E99-5843-A700-421D9CB50248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7865-B9D3-E248-8EE4-68CC2526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6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64A3-4E99-5843-A700-421D9CB50248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7865-B9D3-E248-8EE4-68CC252606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64A3-4E99-5843-A700-421D9CB50248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7865-B9D3-E248-8EE4-68CC252606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2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64A3-4E99-5843-A700-421D9CB50248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7865-B9D3-E248-8EE4-68CC2526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4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64A3-4E99-5843-A700-421D9CB50248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7865-B9D3-E248-8EE4-68CC2526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64A3-4E99-5843-A700-421D9CB50248}" type="datetimeFigureOut">
              <a:rPr lang="en-US" smtClean="0"/>
              <a:t>10/13/18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7865-B9D3-E248-8EE4-68CC2526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4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86964A3-4E99-5843-A700-421D9CB50248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C207865-B9D3-E248-8EE4-68CC2526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6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aj.org/" TargetMode="External"/><Relationship Id="rId3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050" y="268085"/>
            <a:ext cx="10648950" cy="1962159"/>
          </a:xfr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KEBIJAKAN PENINGKATAN KARIR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JABATAN AKADEMIK DOSEN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050" y="4000500"/>
            <a:ext cx="10648950" cy="2552700"/>
          </a:xfr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</a:rPr>
              <a:t>Bunyamin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Maftuh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Direktur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Karier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Kompetensi</a:t>
            </a:r>
            <a:r>
              <a:rPr lang="en-US" sz="2400" b="1" dirty="0" smtClean="0">
                <a:solidFill>
                  <a:schemeClr val="bg1"/>
                </a:solidFill>
              </a:rPr>
              <a:t> SDM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Kementerian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Riset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Teknologi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Pendidikan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Tinggi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050" y="2335014"/>
            <a:ext cx="10648950" cy="1494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Disampaikan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Kegiatan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Sosialisasi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Kenaikan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Jabatan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Fungsional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Dosen</a:t>
            </a:r>
            <a:r>
              <a:rPr lang="en-US" sz="2400" b="1" dirty="0" smtClean="0">
                <a:solidFill>
                  <a:schemeClr val="bg1"/>
                </a:solidFill>
              </a:rPr>
              <a:t> di </a:t>
            </a:r>
            <a:r>
              <a:rPr lang="en-US" sz="2400" b="1" dirty="0" err="1" smtClean="0">
                <a:solidFill>
                  <a:schemeClr val="bg1"/>
                </a:solidFill>
              </a:rPr>
              <a:t>Universitas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Muhammadiyah</a:t>
            </a:r>
            <a:r>
              <a:rPr lang="en-US" sz="2400" b="1" dirty="0" smtClean="0">
                <a:solidFill>
                  <a:schemeClr val="bg1"/>
                </a:solidFill>
              </a:rPr>
              <a:t> Yogyakarta (UMY),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13 </a:t>
            </a:r>
            <a:r>
              <a:rPr lang="en-US" sz="2400" b="1" dirty="0" err="1" smtClean="0">
                <a:solidFill>
                  <a:schemeClr val="bg1"/>
                </a:solidFill>
              </a:rPr>
              <a:t>Oktober</a:t>
            </a:r>
            <a:r>
              <a:rPr lang="en-US" sz="2400" b="1" dirty="0" smtClean="0">
                <a:solidFill>
                  <a:schemeClr val="bg1"/>
                </a:solidFill>
              </a:rPr>
              <a:t> 2018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0CBD36-8FF3-4F52-B3E4-3420EDA35C9E}" type="slidenum">
              <a:rPr lang="id-ID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2187087" y="438449"/>
            <a:ext cx="8881695" cy="8366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>
              <a:defRPr/>
            </a:pPr>
            <a:r>
              <a:rPr lang="id-ID" sz="2800" b="1" dirty="0">
                <a:solidFill>
                  <a:srgbClr val="FF0000"/>
                </a:solidFill>
                <a:latin typeface="Century Gothic" pitchFamily="34" charset="0"/>
              </a:rPr>
              <a:t>SKEMA PENGEMBANGAN KARIR </a:t>
            </a:r>
            <a:r>
              <a:rPr lang="id-ID" sz="2800" b="1" dirty="0" smtClean="0">
                <a:solidFill>
                  <a:srgbClr val="FF0000"/>
                </a:solidFill>
                <a:latin typeface="Century Gothic" pitchFamily="34" charset="0"/>
              </a:rPr>
              <a:t>JABATAN AKADEMIK DOSEN</a:t>
            </a:r>
            <a:endParaRPr lang="id-ID" sz="28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536456" y="422920"/>
            <a:ext cx="650631" cy="836613"/>
          </a:xfrm>
          <a:prstGeom prst="homePlate">
            <a:avLst>
              <a:gd name="adj" fmla="val 288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3304443" y="4081464"/>
            <a:ext cx="1661746" cy="7191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800" dirty="0"/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4443" y="4724402"/>
            <a:ext cx="1661746" cy="1754186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 AHLI</a:t>
            </a:r>
          </a:p>
          <a:p>
            <a:pPr>
              <a:defRPr/>
            </a:pPr>
            <a:r>
              <a:rPr lang="id-ID" sz="1600" b="1" dirty="0">
                <a:solidFill>
                  <a:srgbClr val="C00000"/>
                </a:solidFill>
              </a:rPr>
              <a:t>Kum: </a:t>
            </a:r>
            <a:endParaRPr lang="id-ID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id-ID" sz="1600" b="1" dirty="0" smtClean="0">
                <a:solidFill>
                  <a:srgbClr val="C00000"/>
                </a:solidFill>
              </a:rPr>
              <a:t>100 (3a)</a:t>
            </a:r>
          </a:p>
          <a:p>
            <a:pPr>
              <a:defRPr/>
            </a:pPr>
            <a:r>
              <a:rPr lang="id-ID" sz="1600" b="1" dirty="0" smtClean="0">
                <a:solidFill>
                  <a:srgbClr val="C00000"/>
                </a:solidFill>
              </a:rPr>
              <a:t>150 (3b)</a:t>
            </a:r>
            <a:endParaRPr lang="id-ID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6189" y="3297239"/>
            <a:ext cx="1661746" cy="720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800" dirty="0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6189" y="4005262"/>
            <a:ext cx="1661746" cy="2473325"/>
          </a:xfrm>
          <a:prstGeom prst="rect">
            <a:avLst/>
          </a:prstGeom>
          <a:solidFill>
            <a:schemeClr val="accent6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LEKTOR</a:t>
            </a:r>
          </a:p>
          <a:p>
            <a:pPr>
              <a:defRPr/>
            </a:pPr>
            <a:r>
              <a:rPr lang="id-ID" sz="1600" b="1" dirty="0">
                <a:solidFill>
                  <a:srgbClr val="C00000"/>
                </a:solidFill>
              </a:rPr>
              <a:t>Kum: </a:t>
            </a:r>
            <a:endParaRPr lang="id-ID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id-ID" sz="1600" b="1" dirty="0" smtClean="0">
                <a:solidFill>
                  <a:srgbClr val="C00000"/>
                </a:solidFill>
              </a:rPr>
              <a:t>200 (3c)</a:t>
            </a:r>
          </a:p>
          <a:p>
            <a:pPr>
              <a:defRPr/>
            </a:pPr>
            <a:r>
              <a:rPr lang="id-ID" sz="1600" b="1" dirty="0" smtClean="0">
                <a:solidFill>
                  <a:srgbClr val="C00000"/>
                </a:solidFill>
              </a:rPr>
              <a:t>300 (3d)</a:t>
            </a:r>
            <a:endParaRPr lang="id-ID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7936" y="2565400"/>
            <a:ext cx="1661746" cy="7191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8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7936" y="3284540"/>
            <a:ext cx="1661746" cy="3194047"/>
          </a:xfrm>
          <a:prstGeom prst="rect">
            <a:avLst/>
          </a:pr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LEKTOR KEPALA</a:t>
            </a:r>
          </a:p>
          <a:p>
            <a:pPr>
              <a:defRPr/>
            </a:pPr>
            <a:r>
              <a:rPr lang="id-ID" sz="1600" b="1" dirty="0">
                <a:solidFill>
                  <a:srgbClr val="C00000"/>
                </a:solidFill>
              </a:rPr>
              <a:t>Kum: </a:t>
            </a:r>
            <a:endParaRPr lang="id-ID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id-ID" sz="1600" b="1" dirty="0" smtClean="0">
                <a:solidFill>
                  <a:srgbClr val="C00000"/>
                </a:solidFill>
              </a:rPr>
              <a:t>400 (4a)</a:t>
            </a:r>
          </a:p>
          <a:p>
            <a:pPr>
              <a:defRPr/>
            </a:pPr>
            <a:r>
              <a:rPr lang="id-ID" sz="1600" b="1" dirty="0" smtClean="0">
                <a:solidFill>
                  <a:srgbClr val="C00000"/>
                </a:solidFill>
              </a:rPr>
              <a:t>550 (4b)</a:t>
            </a:r>
          </a:p>
          <a:p>
            <a:pPr>
              <a:defRPr/>
            </a:pPr>
            <a:r>
              <a:rPr lang="id-ID" sz="1600" b="1" dirty="0" smtClean="0">
                <a:solidFill>
                  <a:srgbClr val="C00000"/>
                </a:solidFill>
              </a:rPr>
              <a:t>700 (4c)</a:t>
            </a:r>
            <a:endParaRPr lang="id-ID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d-I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89682" y="1916114"/>
            <a:ext cx="1795096" cy="7207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800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89682" y="2636839"/>
            <a:ext cx="1795096" cy="3841747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PROFE-SOR</a:t>
            </a:r>
          </a:p>
          <a:p>
            <a:pPr>
              <a:defRPr/>
            </a:pPr>
            <a:r>
              <a:rPr lang="id-ID" sz="1600" b="1" dirty="0" err="1" smtClean="0">
                <a:solidFill>
                  <a:srgbClr val="C00000"/>
                </a:solidFill>
              </a:rPr>
              <a:t>Kum</a:t>
            </a:r>
            <a:r>
              <a:rPr lang="id-ID" sz="1600" b="1" dirty="0">
                <a:solidFill>
                  <a:srgbClr val="C00000"/>
                </a:solidFill>
              </a:rPr>
              <a:t>: </a:t>
            </a:r>
            <a:endParaRPr lang="id-ID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id-ID" sz="1600" b="1" dirty="0" smtClean="0">
                <a:solidFill>
                  <a:srgbClr val="C00000"/>
                </a:solidFill>
              </a:rPr>
              <a:t>850 (4d)</a:t>
            </a:r>
          </a:p>
          <a:p>
            <a:pPr>
              <a:defRPr/>
            </a:pPr>
            <a:r>
              <a:rPr lang="id-ID" sz="1600" b="1" dirty="0" smtClean="0">
                <a:solidFill>
                  <a:srgbClr val="C00000"/>
                </a:solidFill>
              </a:rPr>
              <a:t>1050 (4e)</a:t>
            </a:r>
            <a:endParaRPr lang="id-I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697" y="4725990"/>
            <a:ext cx="1661746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800" dirty="0"/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42697" y="5426074"/>
            <a:ext cx="1661746" cy="1079999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REKRUTMEN</a:t>
            </a:r>
            <a:endParaRPr lang="id-I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864" name="AutoShape 4" descr="Hasil gambar untuk people run icon"/>
          <p:cNvSpPr>
            <a:spLocks noChangeAspect="1" noChangeArrowheads="1"/>
          </p:cNvSpPr>
          <p:nvPr/>
        </p:nvSpPr>
        <p:spPr bwMode="auto">
          <a:xfrm>
            <a:off x="1667608" y="-144463"/>
            <a:ext cx="281354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963" y="3477810"/>
            <a:ext cx="1172891" cy="122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Tata </a:t>
            </a:r>
            <a:r>
              <a:rPr lang="en-US" sz="3600" dirty="0" err="1" smtClean="0"/>
              <a:t>Kelola</a:t>
            </a:r>
            <a:r>
              <a:rPr lang="en-US" sz="3600" dirty="0" smtClean="0"/>
              <a:t> </a:t>
            </a:r>
            <a:r>
              <a:rPr lang="en-US" sz="3600" dirty="0" err="1" smtClean="0"/>
              <a:t>Layanan</a:t>
            </a:r>
            <a:r>
              <a:rPr lang="en-US" sz="3600" dirty="0" smtClean="0"/>
              <a:t> </a:t>
            </a:r>
            <a:r>
              <a:rPr lang="en-US" sz="3600" dirty="0" err="1" smtClean="0"/>
              <a:t>Kenaikan</a:t>
            </a:r>
            <a:r>
              <a:rPr lang="en-US" sz="3600" dirty="0" smtClean="0"/>
              <a:t> </a:t>
            </a:r>
            <a:r>
              <a:rPr lang="en-US" sz="3600" dirty="0" err="1" smtClean="0"/>
              <a:t>Jabatan</a:t>
            </a:r>
            <a:r>
              <a:rPr lang="en-US" sz="3600" dirty="0" smtClean="0"/>
              <a:t> </a:t>
            </a:r>
            <a:r>
              <a:rPr lang="en-US" sz="3600" dirty="0" err="1" smtClean="0"/>
              <a:t>Akademik</a:t>
            </a:r>
            <a:r>
              <a:rPr lang="en-US" sz="3600" dirty="0" smtClean="0"/>
              <a:t> </a:t>
            </a:r>
            <a:r>
              <a:rPr lang="en-US" sz="3600" dirty="0" err="1" smtClean="0"/>
              <a:t>Dosen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2" y="1974173"/>
            <a:ext cx="11992018" cy="416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Tata </a:t>
            </a:r>
            <a:r>
              <a:rPr lang="en-US" sz="3600" dirty="0" err="1" smtClean="0"/>
              <a:t>Kelola</a:t>
            </a:r>
            <a:r>
              <a:rPr lang="en-US" sz="3600" dirty="0" smtClean="0"/>
              <a:t> </a:t>
            </a:r>
            <a:r>
              <a:rPr lang="en-US" sz="3600" dirty="0" err="1" smtClean="0"/>
              <a:t>Layanan</a:t>
            </a:r>
            <a:r>
              <a:rPr lang="en-US" sz="3600" dirty="0" smtClean="0"/>
              <a:t> </a:t>
            </a:r>
            <a:r>
              <a:rPr lang="en-US" sz="3600" dirty="0" err="1" smtClean="0"/>
              <a:t>Kenaikan</a:t>
            </a:r>
            <a:r>
              <a:rPr lang="en-US" sz="3600" dirty="0" smtClean="0"/>
              <a:t> </a:t>
            </a:r>
            <a:r>
              <a:rPr lang="en-US" sz="3600" dirty="0" err="1" smtClean="0"/>
              <a:t>Jabatan</a:t>
            </a:r>
            <a:r>
              <a:rPr lang="en-US" sz="3600" dirty="0" smtClean="0"/>
              <a:t> </a:t>
            </a:r>
            <a:r>
              <a:rPr lang="en-US" sz="3600" dirty="0" err="1" smtClean="0"/>
              <a:t>Akademik</a:t>
            </a:r>
            <a:endParaRPr lang="en-US" sz="36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554420" y="1750276"/>
            <a:ext cx="11030447" cy="4413753"/>
            <a:chOff x="554420" y="1651424"/>
            <a:chExt cx="11030447" cy="4413753"/>
          </a:xfrm>
        </p:grpSpPr>
        <p:graphicFrame>
          <p:nvGraphicFramePr>
            <p:cNvPr id="3" name="Diagram 2"/>
            <p:cNvGraphicFramePr/>
            <p:nvPr>
              <p:extLst/>
            </p:nvPr>
          </p:nvGraphicFramePr>
          <p:xfrm>
            <a:off x="738909" y="3389745"/>
            <a:ext cx="10744200" cy="9421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Rounded Rectangle 3"/>
            <p:cNvSpPr/>
            <p:nvPr/>
          </p:nvSpPr>
          <p:spPr>
            <a:xfrm>
              <a:off x="554420" y="1651424"/>
              <a:ext cx="3245069" cy="148591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Full Paper</a:t>
              </a:r>
            </a:p>
            <a:p>
              <a:r>
                <a:rPr lang="en-US" sz="1600" b="1" dirty="0" smtClean="0">
                  <a:latin typeface="Montserrat Light" panose="00000400000000000000" pitchFamily="50" charset="0"/>
                </a:rPr>
                <a:t>KEPMENKOWASBANGPAN 38/1999 &amp;</a:t>
              </a:r>
            </a:p>
            <a:p>
              <a:r>
                <a:rPr lang="en-US" sz="1600" b="1" dirty="0" smtClean="0">
                  <a:latin typeface="Montserrat Light" panose="00000400000000000000" pitchFamily="50" charset="0"/>
                </a:rPr>
                <a:t>PERMENPAN 59/1987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90319" y="4873687"/>
              <a:ext cx="3064961" cy="119149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Semi Online</a:t>
              </a:r>
            </a:p>
            <a:p>
              <a:r>
                <a:rPr lang="en-US" sz="1600" dirty="0" smtClean="0">
                  <a:latin typeface="Montserrat Light" panose="00000400000000000000" pitchFamily="50" charset="0"/>
                </a:rPr>
                <a:t>KEPMENKOWASBANGPAN 38/1999</a:t>
              </a:r>
            </a:p>
            <a:p>
              <a:endParaRPr lang="en-US" dirty="0">
                <a:latin typeface="Montserrat Light" panose="00000400000000000000" pitchFamily="50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38620" y="1945845"/>
              <a:ext cx="3288265" cy="119149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Semi Online (Less Paper)</a:t>
              </a:r>
            </a:p>
            <a:p>
              <a:r>
                <a:rPr lang="en-US" sz="1600" dirty="0" smtClean="0">
                  <a:latin typeface="Montserrat Light" panose="00000400000000000000" pitchFamily="50" charset="0"/>
                </a:rPr>
                <a:t>PERMENPAN &amp; RB 17/2013</a:t>
              </a:r>
            </a:p>
            <a:p>
              <a:r>
                <a:rPr lang="en-US" sz="1600" dirty="0" smtClean="0">
                  <a:latin typeface="Montserrat Light" panose="00000400000000000000" pitchFamily="50" charset="0"/>
                </a:rPr>
                <a:t>JO 46/2013</a:t>
              </a:r>
              <a:endParaRPr lang="en-US" sz="1600" dirty="0">
                <a:latin typeface="Montserrat Light" panose="00000400000000000000" pitchFamily="50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305640" y="4872615"/>
              <a:ext cx="3279227" cy="119149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Online (Paperless)</a:t>
              </a:r>
            </a:p>
            <a:p>
              <a:r>
                <a:rPr lang="en-US" sz="1600" dirty="0" smtClean="0">
                  <a:latin typeface="Montserrat Light" panose="00000400000000000000" pitchFamily="50" charset="0"/>
                </a:rPr>
                <a:t>PERMENPAN &amp; RB 17/2013</a:t>
              </a:r>
            </a:p>
            <a:p>
              <a:r>
                <a:rPr lang="en-US" sz="1600" dirty="0" smtClean="0">
                  <a:latin typeface="Montserrat Light" panose="00000400000000000000" pitchFamily="50" charset="0"/>
                </a:rPr>
                <a:t>JO 46/2013</a:t>
              </a:r>
              <a:endParaRPr lang="en-US" sz="1600" dirty="0">
                <a:latin typeface="Montserrat Light" panose="00000400000000000000" pitchFamily="50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615872" y="4331855"/>
              <a:ext cx="6928" cy="54076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945254" y="4331855"/>
              <a:ext cx="6928" cy="54076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282753" y="3137336"/>
              <a:ext cx="0" cy="23249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043346" y="3137967"/>
              <a:ext cx="0" cy="23249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31CB73-9298-4EF8-B956-650D2CDEBC31}" type="slidenum">
              <a:rPr lang="id-ID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2014905" y="2"/>
            <a:ext cx="8653096" cy="83661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6213">
              <a:defRPr/>
            </a:pPr>
            <a:r>
              <a:rPr lang="id-ID" sz="2800" b="1" dirty="0">
                <a:solidFill>
                  <a:schemeClr val="bg1"/>
                </a:solidFill>
                <a:latin typeface="Century Gothic" pitchFamily="34" charset="0"/>
              </a:rPr>
              <a:t>Mekanisme Penilaian Jabatan Akademik Dosen</a:t>
            </a:r>
          </a:p>
        </p:txBody>
      </p:sp>
      <p:sp>
        <p:nvSpPr>
          <p:cNvPr id="4" name="Pentagon 3"/>
          <p:cNvSpPr/>
          <p:nvPr/>
        </p:nvSpPr>
        <p:spPr>
          <a:xfrm>
            <a:off x="1524001" y="2"/>
            <a:ext cx="650631" cy="836613"/>
          </a:xfrm>
          <a:prstGeom prst="homePlate">
            <a:avLst>
              <a:gd name="adj" fmla="val 288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79877" name="AutoShape 4" descr="Hasil gambar untuk people run icon"/>
          <p:cNvSpPr>
            <a:spLocks noChangeAspect="1" noChangeArrowheads="1"/>
          </p:cNvSpPr>
          <p:nvPr/>
        </p:nvSpPr>
        <p:spPr bwMode="auto">
          <a:xfrm>
            <a:off x="1667608" y="-144463"/>
            <a:ext cx="281354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977900" y="1143000"/>
            <a:ext cx="4038600" cy="66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Asisten Ahli dan Lektor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977900" y="1907067"/>
            <a:ext cx="4038600" cy="4797424"/>
          </a:xfrm>
          <a:prstGeom prst="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id-ID" sz="2400" dirty="0">
                <a:solidFill>
                  <a:schemeClr val="tx1"/>
                </a:solidFill>
              </a:rPr>
              <a:t>Untuk dosen PTN dilakukan oleh Tim Penilai Angka Kredit (PAK) di PTN masing-masing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d-ID" sz="2400" dirty="0">
                <a:solidFill>
                  <a:schemeClr val="tx1"/>
                </a:solidFill>
              </a:rPr>
              <a:t>Untuk Dosen PTS dilakukan Tim </a:t>
            </a:r>
            <a:r>
              <a:rPr lang="id-ID" sz="2400" dirty="0" smtClean="0">
                <a:solidFill>
                  <a:schemeClr val="tx1"/>
                </a:solidFill>
              </a:rPr>
              <a:t>PAK </a:t>
            </a:r>
            <a:r>
              <a:rPr lang="id-ID" sz="2400" dirty="0">
                <a:solidFill>
                  <a:schemeClr val="tx1"/>
                </a:solidFill>
              </a:rPr>
              <a:t>di </a:t>
            </a:r>
            <a:r>
              <a:rPr lang="id-ID" sz="2400" dirty="0" smtClean="0">
                <a:solidFill>
                  <a:schemeClr val="tx1"/>
                </a:solidFill>
              </a:rPr>
              <a:t>LLDIKTI </a:t>
            </a:r>
            <a:r>
              <a:rPr lang="id-ID" sz="2400" dirty="0">
                <a:solidFill>
                  <a:schemeClr val="tx1"/>
                </a:solidFill>
              </a:rPr>
              <a:t>masing-masing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d-ID" sz="2400" dirty="0">
                <a:solidFill>
                  <a:schemeClr val="tx1"/>
                </a:solidFill>
              </a:rPr>
              <a:t>Untuk dosen di Kementrian Lain</a:t>
            </a:r>
            <a:r>
              <a:rPr lang="id-ID" sz="2400" dirty="0" smtClean="0">
                <a:solidFill>
                  <a:schemeClr val="tx1"/>
                </a:solidFill>
              </a:rPr>
              <a:t>/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Lembaga </a:t>
            </a:r>
            <a:r>
              <a:rPr lang="id-ID" sz="2400" dirty="0">
                <a:solidFill>
                  <a:schemeClr val="tx1"/>
                </a:solidFill>
              </a:rPr>
              <a:t>dilakukan oleh Tim PAK di K/L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2140" y="998456"/>
            <a:ext cx="4031761" cy="6917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Lektor Kepala dan Profesor</a:t>
            </a:r>
          </a:p>
        </p:txBody>
      </p:sp>
      <p:sp>
        <p:nvSpPr>
          <p:cNvPr id="9" name="Rectangle 8"/>
          <p:cNvSpPr/>
          <p:nvPr/>
        </p:nvSpPr>
        <p:spPr>
          <a:xfrm>
            <a:off x="5582141" y="1907067"/>
            <a:ext cx="4031760" cy="4453976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id-ID" sz="2400" dirty="0">
                <a:solidFill>
                  <a:schemeClr val="tx1"/>
                </a:solidFill>
              </a:rPr>
              <a:t>Untuk dosen PTN dan PTS di lingkungan Kemristekdikti dan dosen di Kementerian Lain/Lembaga dilakukan oleh Tim Penilai Angka Kredit (PAK) di Direktorat Jenderal Sumber Daya Iptek dan Dikti, Kemristekdikti</a:t>
            </a:r>
          </a:p>
        </p:txBody>
      </p:sp>
    </p:spTree>
    <p:extLst>
      <p:ext uri="{BB962C8B-B14F-4D97-AF65-F5344CB8AC3E}">
        <p14:creationId xmlns:p14="http://schemas.microsoft.com/office/powerpoint/2010/main" val="11127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Montserrat Light"/>
              </a:rPr>
              <a:t>Penjaminan</a:t>
            </a:r>
            <a:r>
              <a:rPr lang="en-US" sz="3200" dirty="0">
                <a:latin typeface="Montserrat Light"/>
              </a:rPr>
              <a:t> </a:t>
            </a:r>
            <a:r>
              <a:rPr lang="en-US" sz="3200" dirty="0" err="1">
                <a:latin typeface="Montserrat Light"/>
              </a:rPr>
              <a:t>Mutu</a:t>
            </a:r>
            <a:r>
              <a:rPr lang="en-US" sz="3200" dirty="0">
                <a:latin typeface="Montserrat Light"/>
              </a:rPr>
              <a:t> </a:t>
            </a:r>
            <a:r>
              <a:rPr lang="en-US" sz="3200" dirty="0" err="1">
                <a:latin typeface="Montserrat Light"/>
              </a:rPr>
              <a:t>Jabatan</a:t>
            </a:r>
            <a:r>
              <a:rPr lang="en-US" sz="3200" dirty="0">
                <a:latin typeface="Montserrat Light"/>
              </a:rPr>
              <a:t> </a:t>
            </a:r>
            <a:r>
              <a:rPr lang="en-US" sz="3200" dirty="0" err="1">
                <a:latin typeface="Montserrat Light"/>
              </a:rPr>
              <a:t>Akademik</a:t>
            </a:r>
            <a:r>
              <a:rPr lang="en-US" sz="3200" dirty="0">
                <a:latin typeface="Montserrat Light"/>
              </a:rPr>
              <a:t> </a:t>
            </a:r>
            <a:r>
              <a:rPr lang="en-US" sz="3200" dirty="0" err="1">
                <a:latin typeface="Montserrat Light"/>
              </a:rPr>
              <a:t>Dosen</a:t>
            </a:r>
            <a:r>
              <a:rPr lang="en-US" sz="3200" dirty="0">
                <a:latin typeface="Montserrat Light"/>
              </a:rPr>
              <a:t>, </a:t>
            </a:r>
            <a:r>
              <a:rPr lang="en-US" sz="3200" dirty="0" err="1">
                <a:latin typeface="Montserrat Light"/>
              </a:rPr>
              <a:t>khususnya</a:t>
            </a:r>
            <a:r>
              <a:rPr lang="en-US" sz="3200" dirty="0">
                <a:latin typeface="Montserrat Light"/>
              </a:rPr>
              <a:t> </a:t>
            </a:r>
            <a:r>
              <a:rPr lang="en-US" sz="3200" dirty="0" err="1">
                <a:latin typeface="Montserrat Light"/>
              </a:rPr>
              <a:t>Profesor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457450"/>
            <a:ext cx="10058400" cy="3714750"/>
          </a:xfrm>
        </p:spPr>
        <p:txBody>
          <a:bodyPr/>
          <a:lstStyle/>
          <a:p>
            <a:r>
              <a:rPr lang="id-ID" sz="2800" dirty="0">
                <a:latin typeface="Montserrat Light" panose="00000400000000000000" pitchFamily="50" charset="0"/>
              </a:rPr>
              <a:t>Karya ilmiah harus dinilai oleh 2 (dua) orang pakar sesuai bidang ilmu dengan pangkat/jabatan akademik yang setara atau lebih tinggi</a:t>
            </a:r>
          </a:p>
          <a:p>
            <a:r>
              <a:rPr lang="id-ID" sz="2800" dirty="0">
                <a:latin typeface="Montserrat Light" panose="00000400000000000000" pitchFamily="50" charset="0"/>
              </a:rPr>
              <a:t>Karya ilmiah </a:t>
            </a:r>
            <a:r>
              <a:rPr lang="id-ID" sz="2800" dirty="0" err="1">
                <a:latin typeface="Montserrat Light" panose="00000400000000000000" pitchFamily="50" charset="0"/>
              </a:rPr>
              <a:t>u</a:t>
            </a:r>
            <a:r>
              <a:rPr lang="en-US" sz="2800" dirty="0" err="1">
                <a:latin typeface="Montserrat Light" panose="00000400000000000000" pitchFamily="50" charset="0"/>
              </a:rPr>
              <a:t>ntuk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kenaikan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jabatan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akademik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id-ID" sz="2800" dirty="0">
                <a:latin typeface="Montserrat Light" panose="00000400000000000000" pitchFamily="50" charset="0"/>
              </a:rPr>
              <a:t>Profesor </a:t>
            </a:r>
            <a:r>
              <a:rPr lang="en-US" sz="2800" dirty="0" err="1">
                <a:latin typeface="Montserrat Light" panose="00000400000000000000" pitchFamily="50" charset="0"/>
              </a:rPr>
              <a:t>dilakukan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penilaian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sejawat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sebidang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oleh</a:t>
            </a:r>
            <a:r>
              <a:rPr lang="en-US" sz="2800" dirty="0">
                <a:latin typeface="Montserrat Light" panose="00000400000000000000" pitchFamily="50" charset="0"/>
              </a:rPr>
              <a:t> paling </a:t>
            </a:r>
            <a:r>
              <a:rPr lang="en-US" sz="2800" dirty="0" err="1">
                <a:latin typeface="Montserrat Light" panose="00000400000000000000" pitchFamily="50" charset="0"/>
              </a:rPr>
              <a:t>sedikit</a:t>
            </a:r>
            <a:r>
              <a:rPr lang="en-US" sz="2800" dirty="0">
                <a:latin typeface="Montserrat Light" panose="00000400000000000000" pitchFamily="50" charset="0"/>
              </a:rPr>
              <a:t> 2 (</a:t>
            </a:r>
            <a:r>
              <a:rPr lang="en-US" sz="2800" dirty="0" err="1">
                <a:latin typeface="Montserrat Light" panose="00000400000000000000" pitchFamily="50" charset="0"/>
              </a:rPr>
              <a:t>dua</a:t>
            </a:r>
            <a:r>
              <a:rPr lang="en-US" sz="2800" dirty="0">
                <a:latin typeface="Montserrat Light" panose="00000400000000000000" pitchFamily="50" charset="0"/>
              </a:rPr>
              <a:t>) </a:t>
            </a:r>
            <a:r>
              <a:rPr lang="id-ID" sz="2800" dirty="0">
                <a:latin typeface="Montserrat Light" panose="00000400000000000000" pitchFamily="50" charset="0"/>
              </a:rPr>
              <a:t>Profesor </a:t>
            </a:r>
            <a:r>
              <a:rPr lang="en-US" sz="2800" dirty="0" err="1">
                <a:latin typeface="Montserrat Light" panose="00000400000000000000" pitchFamily="50" charset="0"/>
              </a:rPr>
              <a:t>dari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perguruan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tinggi</a:t>
            </a:r>
            <a:r>
              <a:rPr lang="en-US" sz="2800" dirty="0">
                <a:latin typeface="Montserrat Light" panose="00000400000000000000" pitchFamily="50" charset="0"/>
              </a:rPr>
              <a:t> lain</a:t>
            </a:r>
            <a:endParaRPr lang="id-ID" sz="2800" dirty="0">
              <a:latin typeface="Montserrat Light" panose="00000400000000000000" pitchFamily="50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7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23900"/>
            <a:ext cx="11258550" cy="57531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b="1" smtClean="0"/>
              <a:t>KENAIKAN KARIER </a:t>
            </a:r>
            <a:br>
              <a:rPr lang="en-US" sz="4800" b="1" smtClean="0"/>
            </a:br>
            <a:r>
              <a:rPr lang="en-US" sz="4800" b="1" smtClean="0"/>
              <a:t>JABATAN AKADEMIK </a:t>
            </a:r>
            <a:r>
              <a:rPr lang="en-US" sz="4800" b="1" dirty="0" smtClean="0"/>
              <a:t>DOSEN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19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47700"/>
            <a:ext cx="10450914" cy="1320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err="1" smtClean="0"/>
              <a:t>Pengangkatan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Pertama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Jabatan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Akademik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Asisten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Ahli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609850"/>
            <a:ext cx="10058400" cy="3562350"/>
          </a:xfrm>
        </p:spPr>
        <p:txBody>
          <a:bodyPr/>
          <a:lstStyle/>
          <a:p>
            <a:r>
              <a:rPr lang="en-US" sz="2800" dirty="0" err="1" smtClean="0"/>
              <a:t>Kualifikasi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Ijazah</a:t>
            </a:r>
            <a:r>
              <a:rPr lang="en-US" sz="2800" dirty="0" smtClean="0"/>
              <a:t> S2:  150 </a:t>
            </a:r>
            <a:r>
              <a:rPr lang="en-US" sz="2800" dirty="0" err="1" smtClean="0"/>
              <a:t>Ak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Tambahan</a:t>
            </a:r>
            <a:r>
              <a:rPr lang="en-US" sz="2800" dirty="0" smtClean="0"/>
              <a:t> </a:t>
            </a:r>
            <a:r>
              <a:rPr lang="en-US" sz="2800" dirty="0" err="1" smtClean="0"/>
              <a:t>Angka</a:t>
            </a:r>
            <a:r>
              <a:rPr lang="en-US" sz="2800" dirty="0" smtClean="0"/>
              <a:t> </a:t>
            </a:r>
            <a:r>
              <a:rPr lang="en-US" sz="2800" dirty="0" err="1" smtClean="0"/>
              <a:t>Kredit</a:t>
            </a:r>
            <a:r>
              <a:rPr lang="en-US" sz="2800" dirty="0" smtClean="0"/>
              <a:t>  : 10  </a:t>
            </a:r>
            <a:r>
              <a:rPr lang="en-US" sz="2800" dirty="0" err="1" smtClean="0"/>
              <a:t>Ak</a:t>
            </a:r>
            <a:endParaRPr lang="en-US" sz="2800" dirty="0" smtClean="0"/>
          </a:p>
          <a:p>
            <a:r>
              <a:rPr lang="en-US" sz="2800" dirty="0" err="1" smtClean="0"/>
              <a:t>Syarat</a:t>
            </a:r>
            <a:r>
              <a:rPr lang="en-US" sz="2800" dirty="0" smtClean="0"/>
              <a:t> </a:t>
            </a:r>
            <a:r>
              <a:rPr lang="en-US" sz="2800" dirty="0" err="1" smtClean="0"/>
              <a:t>khusus</a:t>
            </a:r>
            <a:r>
              <a:rPr lang="en-US" sz="2800" dirty="0" smtClean="0"/>
              <a:t>: </a:t>
            </a:r>
            <a:r>
              <a:rPr lang="en-US" sz="2800" dirty="0" err="1" smtClean="0"/>
              <a:t>publikasi</a:t>
            </a:r>
            <a:r>
              <a:rPr lang="en-US" sz="2800" dirty="0" smtClean="0"/>
              <a:t> di </a:t>
            </a:r>
            <a:r>
              <a:rPr lang="en-US" sz="2800" dirty="0" err="1" smtClean="0"/>
              <a:t>jurnal</a:t>
            </a:r>
            <a:r>
              <a:rPr lang="en-US" sz="2800" dirty="0" smtClean="0"/>
              <a:t> </a:t>
            </a:r>
            <a:r>
              <a:rPr lang="en-US" sz="2800" dirty="0" err="1" smtClean="0"/>
              <a:t>nasional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penulis</a:t>
            </a:r>
            <a:r>
              <a:rPr lang="en-US" sz="2800" dirty="0" smtClean="0"/>
              <a:t> </a:t>
            </a:r>
            <a:r>
              <a:rPr lang="en-US" sz="2800" dirty="0" err="1" smtClean="0"/>
              <a:t>pertama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342" y="266700"/>
            <a:ext cx="10440308" cy="1213757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>
                <a:solidFill>
                  <a:schemeClr val="bg1"/>
                </a:solidFill>
              </a:rPr>
              <a:t/>
            </a:r>
            <a:br>
              <a:rPr lang="id-ID" sz="4000" b="1" dirty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/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>
                <a:solidFill>
                  <a:schemeClr val="bg1"/>
                </a:solidFill>
              </a:rPr>
              <a:t/>
            </a:r>
            <a:br>
              <a:rPr lang="id-ID" sz="4000" b="1" dirty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>Asisten </a:t>
            </a:r>
            <a:r>
              <a:rPr lang="id-ID" sz="4000" b="1" dirty="0">
                <a:solidFill>
                  <a:schemeClr val="bg1"/>
                </a:solidFill>
              </a:rPr>
              <a:t>Ahli ke </a:t>
            </a:r>
            <a:r>
              <a:rPr lang="id-ID" sz="4000" b="1" dirty="0" smtClean="0">
                <a:solidFill>
                  <a:schemeClr val="bg1"/>
                </a:solidFill>
              </a:rPr>
              <a:t>Lektor</a:t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>
                <a:solidFill>
                  <a:schemeClr val="bg1"/>
                </a:solidFill>
              </a:rPr>
              <a:t/>
            </a:r>
            <a:br>
              <a:rPr lang="id-ID" sz="4000" b="1" dirty="0">
                <a:solidFill>
                  <a:schemeClr val="bg1"/>
                </a:solidFill>
              </a:rPr>
            </a:br>
            <a:r>
              <a:rPr lang="id-ID" sz="4000" b="1" dirty="0">
                <a:solidFill>
                  <a:schemeClr val="bg1"/>
                </a:solidFill>
              </a:rPr>
              <a:t/>
            </a:r>
            <a:br>
              <a:rPr lang="id-ID" sz="4000" b="1" dirty="0">
                <a:solidFill>
                  <a:schemeClr val="bg1"/>
                </a:solidFill>
              </a:rPr>
            </a:br>
            <a:r>
              <a:rPr lang="id-ID" sz="4000" b="1" dirty="0">
                <a:solidFill>
                  <a:srgbClr val="FF0000"/>
                </a:solidFill>
              </a:rPr>
              <a:t/>
            </a:r>
            <a:br>
              <a:rPr lang="id-ID" sz="4000" b="1" dirty="0">
                <a:solidFill>
                  <a:srgbClr val="FF0000"/>
                </a:solidFill>
              </a:rPr>
            </a:br>
            <a:endParaRPr lang="id-ID" sz="4000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56342" y="1803400"/>
            <a:ext cx="10440308" cy="4533900"/>
          </a:xfr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fi-FI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Paling</a:t>
            </a:r>
            <a:r>
              <a:rPr lang="fi-FI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singkat 2 (dua) tahun menduduki jabatan Asisten Ahli;</a:t>
            </a:r>
            <a:endParaRPr lang="id-ID" sz="3200" dirty="0" smtClean="0">
              <a:solidFill>
                <a:srgbClr val="00206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fi-FI" sz="3200" dirty="0" smtClean="0">
              <a:solidFill>
                <a:srgbClr val="00206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fi-FI" sz="3200" dirty="0" err="1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fi-FI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elah</a:t>
            </a:r>
            <a:r>
              <a:rPr lang="fi-FI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memenuhi angka kredit yang dipersyaratkan baik secara </a:t>
            </a:r>
            <a:r>
              <a:rPr lang="fi-FI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kumulatif</a:t>
            </a:r>
            <a:r>
              <a:rPr lang="fi-FI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maupun</a:t>
            </a:r>
            <a:r>
              <a:rPr lang="fi-FI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setiap </a:t>
            </a:r>
            <a:r>
              <a:rPr lang="fi-FI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unsur</a:t>
            </a:r>
            <a:r>
              <a:rPr lang="fi-FI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kegiatan</a:t>
            </a:r>
            <a:r>
              <a:rPr lang="fi-FI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id-ID" sz="3200" dirty="0" smtClean="0">
              <a:solidFill>
                <a:srgbClr val="00206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fi-FI" sz="3200" dirty="0">
              <a:solidFill>
                <a:srgbClr val="00206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fi-FI" sz="3200" dirty="0" err="1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fi-FI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emiliki</a:t>
            </a:r>
            <a:r>
              <a:rPr lang="fi-FI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karya ilmiah yang dipublikasikan dalam jurnal </a:t>
            </a:r>
            <a:r>
              <a:rPr lang="fi-FI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ilmiah</a:t>
            </a:r>
            <a:r>
              <a:rPr lang="fi-FI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nasional</a:t>
            </a:r>
            <a:r>
              <a:rPr lang="fi-FI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sebagai</a:t>
            </a:r>
            <a:r>
              <a:rPr lang="fi-FI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penulis pertama; dan</a:t>
            </a: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id-ID" sz="3200" dirty="0" smtClean="0">
              <a:solidFill>
                <a:srgbClr val="00206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sz="3200" dirty="0" err="1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en-US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emiliki</a:t>
            </a:r>
            <a:r>
              <a:rPr lang="en-US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kinerja</a:t>
            </a:r>
            <a:r>
              <a:rPr lang="en-US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integritas</a:t>
            </a:r>
            <a:r>
              <a:rPr lang="en-US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etika</a:t>
            </a:r>
            <a:r>
              <a:rPr lang="en-US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US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tata</a:t>
            </a:r>
            <a:r>
              <a:rPr lang="en-US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krama</a:t>
            </a:r>
            <a:r>
              <a:rPr lang="en-US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serta</a:t>
            </a:r>
            <a:r>
              <a:rPr lang="en-US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tanggung</a:t>
            </a:r>
            <a:r>
              <a:rPr lang="en-US" sz="3200" dirty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jawab</a:t>
            </a:r>
            <a:endParaRPr lang="en-US" sz="3200" dirty="0" smtClean="0">
              <a:solidFill>
                <a:srgbClr val="00206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None/>
            </a:pPr>
            <a:endParaRPr lang="id-ID" sz="2400" dirty="0">
              <a:latin typeface="Montserrat Light" pitchFamily="50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342" y="1407885"/>
            <a:ext cx="10914744" cy="725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18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36788"/>
            <a:ext cx="10115550" cy="84137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sz="4000" b="1" dirty="0" smtClean="0">
                <a:solidFill>
                  <a:schemeClr val="bg1"/>
                </a:solidFill>
              </a:rPr>
              <a:t>Lektor ke Lektor </a:t>
            </a:r>
            <a:r>
              <a:rPr lang="id-ID" sz="4000" b="1" dirty="0">
                <a:solidFill>
                  <a:schemeClr val="bg1"/>
                </a:solidFill>
              </a:rPr>
              <a:t>K</a:t>
            </a:r>
            <a:r>
              <a:rPr lang="id-ID" sz="4000" b="1" dirty="0" smtClean="0">
                <a:solidFill>
                  <a:schemeClr val="bg1"/>
                </a:solidFill>
              </a:rPr>
              <a:t>epala</a:t>
            </a:r>
            <a:endParaRPr lang="id-ID" sz="4000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66800" y="1739900"/>
            <a:ext cx="10115550" cy="4851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fi-FI" sz="2400" dirty="0" err="1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fi-FI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aling</a:t>
            </a:r>
            <a:r>
              <a:rPr lang="fi-FI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singkat 2 (dua) tahun menduduki jabatan </a:t>
            </a:r>
            <a:r>
              <a:rPr lang="id-ID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Lektor</a:t>
            </a:r>
            <a:r>
              <a:rPr lang="fi-FI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id-ID" sz="24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fi-FI" sz="24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fi-FI" sz="2400" dirty="0" err="1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fi-FI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elah</a:t>
            </a:r>
            <a:r>
              <a:rPr lang="fi-FI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memenuhi angka kredit yang dipersyaratkan baik </a:t>
            </a:r>
            <a:r>
              <a:rPr lang="fi-FI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secara</a:t>
            </a:r>
            <a:r>
              <a:rPr lang="fi-FI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kumulatif</a:t>
            </a:r>
            <a:r>
              <a:rPr lang="fi-FI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maupun setiap </a:t>
            </a:r>
            <a:r>
              <a:rPr lang="fi-FI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unsur</a:t>
            </a:r>
            <a:r>
              <a:rPr lang="fi-FI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kegiatan</a:t>
            </a:r>
            <a:r>
              <a:rPr lang="fi-FI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id-ID" sz="24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fi-FI" sz="24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alt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Untuk</a:t>
            </a:r>
            <a:r>
              <a:rPr lang="en-US" alt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alt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memiliki</a:t>
            </a:r>
            <a:r>
              <a:rPr lang="en-US" alt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kualifikasi</a:t>
            </a:r>
            <a:r>
              <a:rPr lang="en-US" alt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akademik</a:t>
            </a:r>
            <a:r>
              <a:rPr lang="en-US" alt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doktor</a:t>
            </a:r>
            <a:r>
              <a:rPr lang="en-US" alt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(S3):</a:t>
            </a:r>
          </a:p>
          <a:p>
            <a:pPr lvl="1">
              <a:spcBef>
                <a:spcPts val="0"/>
              </a:spcBef>
              <a:buFont typeface="Courier New" charset="0"/>
              <a:buChar char="o"/>
              <a:defRPr/>
            </a:pP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Memiliki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karya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ilmiah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dipublikasikan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dalam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jurnal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ilmiah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nasional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terakreditasi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sebagai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penulis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pertama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alt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Untuk</a:t>
            </a:r>
            <a:r>
              <a:rPr lang="en-US" alt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alt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memiliki</a:t>
            </a:r>
            <a:r>
              <a:rPr lang="en-US" alt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kualifikasi</a:t>
            </a:r>
            <a:r>
              <a:rPr lang="en-US" alt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akademik</a:t>
            </a:r>
            <a:r>
              <a:rPr lang="en-US" alt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magister (S2) </a:t>
            </a:r>
          </a:p>
          <a:p>
            <a:pPr lvl="1">
              <a:spcBef>
                <a:spcPts val="0"/>
              </a:spcBef>
              <a:buFont typeface="Courier New" charset="0"/>
              <a:buChar char="o"/>
              <a:defRPr/>
            </a:pP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Memiliki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karya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ilmiah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di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jurnal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internasional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sebagai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penulis</a:t>
            </a:r>
            <a:r>
              <a:rPr lang="en-US" altLang="en-US" sz="22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2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pertama</a:t>
            </a:r>
            <a:endParaRPr lang="en-US" altLang="en-US" sz="22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spcBef>
                <a:spcPts val="0"/>
              </a:spcBef>
              <a:buFont typeface="Courier New" charset="0"/>
              <a:buChar char="o"/>
              <a:defRPr/>
            </a:pPr>
            <a:endParaRPr lang="en-US" altLang="en-US" sz="22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Lulus </a:t>
            </a:r>
            <a:r>
              <a:rPr 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Sertifikasi</a:t>
            </a:r>
            <a:r>
              <a:rPr 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Dosen</a:t>
            </a:r>
            <a:endParaRPr lang="id-ID" sz="24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sz="2400" dirty="0" err="1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emiliki</a:t>
            </a:r>
            <a:r>
              <a:rPr 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kinerja</a:t>
            </a:r>
            <a:r>
              <a:rPr 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integritas</a:t>
            </a:r>
            <a:r>
              <a:rPr 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etika</a:t>
            </a:r>
            <a:r>
              <a:rPr 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tata</a:t>
            </a:r>
            <a:r>
              <a:rPr 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krama</a:t>
            </a:r>
            <a:r>
              <a:rPr 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serta</a:t>
            </a:r>
            <a:r>
              <a:rPr 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tanggung</a:t>
            </a:r>
            <a:r>
              <a:rPr lang="en-US" sz="24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jawab</a:t>
            </a:r>
            <a:endParaRPr lang="en-US" sz="24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None/>
            </a:pPr>
            <a:endParaRPr lang="id-ID" sz="2400" dirty="0">
              <a:latin typeface="Montserrat Light" pitchFamily="50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342" y="1407885"/>
            <a:ext cx="10914744" cy="725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59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392338"/>
            <a:ext cx="9779000" cy="8159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sz="3200" b="1" dirty="0" smtClean="0"/>
              <a:t>Lektor Kepala ke Profesor (Reguler)</a:t>
            </a:r>
            <a:endParaRPr lang="id-ID" sz="32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03300" y="1879600"/>
            <a:ext cx="9779000" cy="4578350"/>
          </a:xfr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Memiliki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pengalaman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kerja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sebagai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dosen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tetap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smtClean="0"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paling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singkat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10 (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sepuluh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tahun</a:t>
            </a:r>
            <a:r>
              <a:rPr lang="fi-FI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id-ID" sz="2800" dirty="0" smtClean="0">
              <a:solidFill>
                <a:srgbClr val="C0000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fi-FI" sz="2800" dirty="0" smtClean="0">
              <a:solidFill>
                <a:srgbClr val="C0000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Memiliki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kualifikasi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akademik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doktor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(S3)</a:t>
            </a:r>
            <a:r>
              <a:rPr lang="fi-FI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id-ID" sz="2800" dirty="0" smtClean="0">
              <a:solidFill>
                <a:srgbClr val="C0000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fi-FI" sz="2800" dirty="0" smtClean="0">
              <a:solidFill>
                <a:srgbClr val="C0000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Paling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singkat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3 (</a:t>
            </a:r>
            <a:r>
              <a:rPr lang="id-ID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tiga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id-ID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tahun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setelah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memperoleh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ijazah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doktor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(S3)</a:t>
            </a:r>
            <a:r>
              <a:rPr lang="id-ID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id-ID" sz="2800" dirty="0" smtClean="0">
              <a:solidFill>
                <a:srgbClr val="C0000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Paling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singkat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 (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dua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tahun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menduduki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jabatan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Lektor</a:t>
            </a:r>
            <a:r>
              <a:rPr lang="en-US" altLang="en-US" sz="28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Kepala</a:t>
            </a:r>
            <a:endParaRPr lang="en-US" sz="2800" dirty="0" smtClean="0">
              <a:solidFill>
                <a:srgbClr val="C0000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None/>
            </a:pPr>
            <a:endParaRPr lang="id-ID" sz="2400" dirty="0">
              <a:latin typeface="Montserrat Light" pitchFamily="50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342" y="1407885"/>
            <a:ext cx="10914744" cy="725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1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5060"/>
            <a:ext cx="9713643" cy="76654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PRESENT GLOBAL COMPETITIVENESS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733550"/>
            <a:ext cx="10515600" cy="4533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id-ID" sz="3200" dirty="0">
                <a:latin typeface="Montserrat Light" panose="00000400000000000000" pitchFamily="50" charset="0"/>
                <a:cs typeface="Arial" panose="020B0604020202020204" pitchFamily="34" charset="0"/>
              </a:rPr>
              <a:t>I</a:t>
            </a:r>
            <a:r>
              <a:rPr lang="id-ID" sz="3200" dirty="0" smtClean="0">
                <a:latin typeface="Montserrat Light" panose="00000400000000000000" pitchFamily="50" charset="0"/>
                <a:cs typeface="Arial" panose="020B0604020202020204" pitchFamily="34" charset="0"/>
              </a:rPr>
              <a:t>ndonesian </a:t>
            </a:r>
            <a:r>
              <a:rPr lang="id-ID" sz="3200" dirty="0">
                <a:latin typeface="Montserrat Light" panose="00000400000000000000" pitchFamily="50" charset="0"/>
                <a:cs typeface="Arial" panose="020B0604020202020204" pitchFamily="34" charset="0"/>
              </a:rPr>
              <a:t>University/</a:t>
            </a:r>
            <a:r>
              <a:rPr lang="en-US" sz="3200" dirty="0">
                <a:latin typeface="Montserrat Light" panose="00000400000000000000" pitchFamily="50" charset="0"/>
                <a:cs typeface="Arial" panose="020B0604020202020204" pitchFamily="34" charset="0"/>
              </a:rPr>
              <a:t>H</a:t>
            </a:r>
            <a:r>
              <a:rPr lang="id-ID" sz="3200" dirty="0">
                <a:latin typeface="Montserrat Light" panose="00000400000000000000" pitchFamily="50" charset="0"/>
                <a:cs typeface="Arial" panose="020B0604020202020204" pitchFamily="34" charset="0"/>
              </a:rPr>
              <a:t>igher </a:t>
            </a:r>
            <a:r>
              <a:rPr lang="en-US" sz="3200" dirty="0">
                <a:latin typeface="Montserrat Light" panose="00000400000000000000" pitchFamily="50" charset="0"/>
                <a:cs typeface="Arial" panose="020B0604020202020204" pitchFamily="34" charset="0"/>
              </a:rPr>
              <a:t>E</a:t>
            </a:r>
            <a:r>
              <a:rPr lang="id-ID" sz="3200" dirty="0">
                <a:latin typeface="Montserrat Light" panose="00000400000000000000" pitchFamily="50" charset="0"/>
                <a:cs typeface="Arial" panose="020B0604020202020204" pitchFamily="34" charset="0"/>
              </a:rPr>
              <a:t>duc</a:t>
            </a:r>
            <a:r>
              <a:rPr lang="en-US" sz="3200" dirty="0">
                <a:latin typeface="Montserrat Light" panose="00000400000000000000" pitchFamily="50" charset="0"/>
                <a:cs typeface="Arial" panose="020B0604020202020204" pitchFamily="34" charset="0"/>
              </a:rPr>
              <a:t>a</a:t>
            </a:r>
            <a:r>
              <a:rPr lang="id-ID" sz="3200" dirty="0">
                <a:latin typeface="Montserrat Light" panose="00000400000000000000" pitchFamily="50" charset="0"/>
                <a:cs typeface="Arial" panose="020B0604020202020204" pitchFamily="34" charset="0"/>
              </a:rPr>
              <a:t>tion will play a very</a:t>
            </a:r>
            <a:r>
              <a:rPr lang="en-US" sz="3200" dirty="0">
                <a:latin typeface="Montserrat Light" panose="00000400000000000000" pitchFamily="50" charset="0"/>
                <a:cs typeface="Arial" panose="020B0604020202020204" pitchFamily="34" charset="0"/>
              </a:rPr>
              <a:t> </a:t>
            </a:r>
            <a:r>
              <a:rPr lang="id-ID" sz="3200" dirty="0">
                <a:latin typeface="Montserrat Light" panose="00000400000000000000" pitchFamily="50" charset="0"/>
                <a:cs typeface="Arial" panose="020B0604020202020204" pitchFamily="34" charset="0"/>
              </a:rPr>
              <a:t>vital role in determining Indonesian competiveness ... </a:t>
            </a:r>
            <a:endParaRPr lang="en-US" sz="3200" dirty="0" smtClean="0">
              <a:latin typeface="Montserrat Light" panose="00000400000000000000" pitchFamily="50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latin typeface="Montserrat Light" panose="00000400000000000000" pitchFamily="50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id-ID" sz="3200" b="1" dirty="0">
                <a:solidFill>
                  <a:srgbClr val="FF0000"/>
                </a:solidFill>
                <a:latin typeface="Montserrat Light" panose="00000400000000000000" pitchFamily="50" charset="0"/>
                <a:cs typeface="Arial" panose="020B0604020202020204" pitchFamily="34" charset="0"/>
              </a:rPr>
              <a:t>Excellent university:</a:t>
            </a:r>
            <a:r>
              <a:rPr lang="en-US" sz="3200" b="1" dirty="0">
                <a:solidFill>
                  <a:srgbClr val="FF0000"/>
                </a:solidFill>
                <a:latin typeface="Montserrat Light" panose="00000400000000000000" pitchFamily="50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Montserrat Light" panose="00000400000000000000" pitchFamily="50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id-ID" sz="3200" b="1" dirty="0" err="1" smtClean="0">
                <a:latin typeface="Montserrat Light" panose="00000400000000000000" pitchFamily="50" charset="0"/>
              </a:rPr>
              <a:t>high</a:t>
            </a:r>
            <a:r>
              <a:rPr lang="id-ID" sz="3200" b="1" dirty="0" smtClean="0">
                <a:latin typeface="Montserrat Light" panose="00000400000000000000" pitchFamily="50" charset="0"/>
              </a:rPr>
              <a:t> </a:t>
            </a:r>
            <a:r>
              <a:rPr lang="en-US" sz="3200" b="1" dirty="0">
                <a:latin typeface="Montserrat Light" panose="00000400000000000000" pitchFamily="50" charset="0"/>
              </a:rPr>
              <a:t>research quality</a:t>
            </a:r>
            <a:r>
              <a:rPr lang="id-ID" sz="3200" b="1" dirty="0">
                <a:latin typeface="Montserrat Light" panose="00000400000000000000" pitchFamily="50" charset="0"/>
              </a:rPr>
              <a:t> per </a:t>
            </a:r>
            <a:r>
              <a:rPr lang="id-ID" sz="3200" b="1" dirty="0" err="1" smtClean="0">
                <a:latin typeface="Montserrat Light" panose="00000400000000000000" pitchFamily="50" charset="0"/>
              </a:rPr>
              <a:t>staff</a:t>
            </a:r>
            <a:r>
              <a:rPr lang="en-US" sz="3200" b="1" dirty="0" smtClean="0">
                <a:latin typeface="Montserrat Light" panose="00000400000000000000" pitchFamily="50" charset="0"/>
              </a:rPr>
              <a:t> </a:t>
            </a:r>
          </a:p>
          <a:p>
            <a:pPr marL="0" indent="0">
              <a:buNone/>
              <a:defRPr/>
            </a:pPr>
            <a:r>
              <a:rPr lang="id-ID" sz="3200" b="1" dirty="0" err="1" smtClean="0">
                <a:latin typeface="Montserrat Light" panose="00000400000000000000" pitchFamily="50" charset="0"/>
              </a:rPr>
              <a:t>high</a:t>
            </a:r>
            <a:r>
              <a:rPr lang="id-ID" sz="3200" b="1" dirty="0" smtClean="0">
                <a:latin typeface="Montserrat Light" panose="00000400000000000000" pitchFamily="50" charset="0"/>
              </a:rPr>
              <a:t> </a:t>
            </a:r>
            <a:r>
              <a:rPr lang="id-ID" sz="3200" b="1" dirty="0">
                <a:latin typeface="Montserrat Light" panose="00000400000000000000" pitchFamily="50" charset="0"/>
              </a:rPr>
              <a:t>publication and patent per </a:t>
            </a:r>
            <a:r>
              <a:rPr lang="id-ID" sz="3200" b="1" dirty="0" err="1" smtClean="0">
                <a:latin typeface="Montserrat Light" panose="00000400000000000000" pitchFamily="50" charset="0"/>
              </a:rPr>
              <a:t>staff</a:t>
            </a:r>
            <a:r>
              <a:rPr lang="id-ID" sz="3200" b="1" dirty="0" smtClean="0">
                <a:latin typeface="Montserrat Light" panose="00000400000000000000" pitchFamily="50" charset="0"/>
              </a:rPr>
              <a:t> </a:t>
            </a:r>
          </a:p>
          <a:p>
            <a:pPr marL="0" indent="0">
              <a:buNone/>
              <a:defRPr/>
            </a:pPr>
            <a:r>
              <a:rPr lang="id-ID" sz="3200" b="1" dirty="0" err="1" smtClean="0">
                <a:latin typeface="Montserrat Light" panose="00000400000000000000" pitchFamily="50" charset="0"/>
              </a:rPr>
              <a:t>high</a:t>
            </a:r>
            <a:r>
              <a:rPr lang="id-ID" sz="3200" b="1" dirty="0" smtClean="0">
                <a:latin typeface="Montserrat Light" panose="00000400000000000000" pitchFamily="50" charset="0"/>
              </a:rPr>
              <a:t> </a:t>
            </a:r>
            <a:r>
              <a:rPr lang="en-US" sz="3200" b="1" dirty="0">
                <a:latin typeface="Montserrat Light" panose="00000400000000000000" pitchFamily="50" charset="0"/>
              </a:rPr>
              <a:t>citation per staff </a:t>
            </a:r>
            <a:r>
              <a:rPr lang="en-US" sz="3200" b="1" dirty="0" smtClean="0">
                <a:latin typeface="Montserrat Light" panose="00000400000000000000" pitchFamily="50" charset="0"/>
              </a:rPr>
              <a:t>member</a:t>
            </a:r>
            <a:endParaRPr lang="id-ID" sz="3200" b="1" dirty="0" smtClean="0">
              <a:latin typeface="Montserrat Light" panose="00000400000000000000" pitchFamily="50" charset="0"/>
            </a:endParaRPr>
          </a:p>
          <a:p>
            <a:pPr marL="0" indent="0">
              <a:buNone/>
              <a:defRPr/>
            </a:pPr>
            <a:r>
              <a:rPr lang="id-ID" sz="3200" b="1" dirty="0" err="1" smtClean="0">
                <a:latin typeface="Montserrat Light" panose="00000400000000000000" pitchFamily="50" charset="0"/>
              </a:rPr>
              <a:t>number</a:t>
            </a:r>
            <a:r>
              <a:rPr lang="id-ID" sz="3200" b="1" dirty="0" smtClean="0">
                <a:latin typeface="Montserrat Light" panose="00000400000000000000" pitchFamily="50" charset="0"/>
              </a:rPr>
              <a:t> </a:t>
            </a:r>
            <a:r>
              <a:rPr lang="id-ID" sz="3200" b="1" dirty="0" err="1">
                <a:latin typeface="Montserrat Light" panose="00000400000000000000" pitchFamily="50" charset="0"/>
              </a:rPr>
              <a:t>of</a:t>
            </a:r>
            <a:r>
              <a:rPr lang="id-ID" sz="3200" b="1" dirty="0">
                <a:latin typeface="Montserrat Light" panose="00000400000000000000" pitchFamily="50" charset="0"/>
              </a:rPr>
              <a:t> </a:t>
            </a:r>
            <a:r>
              <a:rPr lang="id-ID" sz="3200" b="1" dirty="0" err="1" smtClean="0">
                <a:latin typeface="Montserrat Light" panose="00000400000000000000" pitchFamily="50" charset="0"/>
              </a:rPr>
              <a:t>professor</a:t>
            </a:r>
            <a:r>
              <a:rPr lang="id-ID" sz="3200" b="1" dirty="0" smtClean="0">
                <a:latin typeface="Montserrat Light" panose="00000400000000000000" pitchFamily="50" charset="0"/>
              </a:rPr>
              <a:t> </a:t>
            </a:r>
          </a:p>
          <a:p>
            <a:pPr marL="0" indent="0">
              <a:buNone/>
              <a:defRPr/>
            </a:pPr>
            <a:r>
              <a:rPr lang="id-ID" sz="3200" b="1" dirty="0" err="1" smtClean="0">
                <a:latin typeface="Montserrat Light" panose="00000400000000000000" pitchFamily="50" charset="0"/>
              </a:rPr>
              <a:t>professor</a:t>
            </a:r>
            <a:r>
              <a:rPr lang="id-ID" sz="3200" b="1" dirty="0" smtClean="0">
                <a:latin typeface="Montserrat Light" panose="00000400000000000000" pitchFamily="50" charset="0"/>
              </a:rPr>
              <a:t> </a:t>
            </a:r>
            <a:r>
              <a:rPr lang="id-ID" sz="3200" b="1" dirty="0">
                <a:latin typeface="Montserrat Light" panose="00000400000000000000" pitchFamily="50" charset="0"/>
              </a:rPr>
              <a:t>productivity in publication</a:t>
            </a:r>
            <a:endParaRPr lang="en-US" sz="3200" b="1" dirty="0">
              <a:latin typeface="Montserrat Light" panose="00000400000000000000" pitchFamily="50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99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430438"/>
            <a:ext cx="10160000" cy="77787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sz="3200" b="1" dirty="0" smtClean="0">
                <a:solidFill>
                  <a:srgbClr val="FFFF00"/>
                </a:solidFill>
              </a:rPr>
              <a:t>Lektor Kepala ke Profesor (Reguler)</a:t>
            </a:r>
            <a:endParaRPr lang="id-ID" sz="3200" b="1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965200" y="1879600"/>
            <a:ext cx="10160000" cy="4470400"/>
          </a:xfr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Telah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memenuhi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angka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kredit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dipersyaratkan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baik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secara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kumulatif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maupun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setiap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unsur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kegiatan</a:t>
            </a:r>
            <a:r>
              <a:rPr lang="fi-FI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id-ID" sz="2800" dirty="0" smtClean="0">
              <a:solidFill>
                <a:srgbClr val="7030A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fi-FI" sz="2800" dirty="0" smtClean="0">
              <a:solidFill>
                <a:srgbClr val="7030A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Memiliki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karya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ilmiah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dipublikasikan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dalam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jurnal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ilmiah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internasional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bereputasi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sebagai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penulis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pertama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id-ID" sz="2800" dirty="0" smtClean="0">
              <a:solidFill>
                <a:srgbClr val="7030A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fi-FI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Sudah</a:t>
            </a:r>
            <a:r>
              <a:rPr lang="fi-FI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lulus</a:t>
            </a:r>
            <a:r>
              <a:rPr lang="fi-FI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Sertifikasi</a:t>
            </a:r>
            <a:r>
              <a:rPr lang="fi-FI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Dosen</a:t>
            </a:r>
            <a:r>
              <a:rPr lang="fi-FI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Memiliki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kinerja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integritas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etika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tata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krama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serta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tanggung</a:t>
            </a:r>
            <a:r>
              <a:rPr lang="en-US" altLang="en-US" sz="2800" dirty="0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dirty="0" err="1" smtClean="0">
                <a:solidFill>
                  <a:srgbClr val="7030A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jawab</a:t>
            </a:r>
            <a:endParaRPr lang="en-US" altLang="en-US" sz="2800" dirty="0" smtClean="0">
              <a:solidFill>
                <a:srgbClr val="7030A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342" y="1407885"/>
            <a:ext cx="10914744" cy="725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88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342" y="304421"/>
            <a:ext cx="10030469" cy="82867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id-ID" sz="4800" b="1" dirty="0" smtClean="0">
                <a:solidFill>
                  <a:schemeClr val="bg1"/>
                </a:solidFill>
              </a:rPr>
              <a:t>Lektor Kepala ke Profesor (Reguler)</a:t>
            </a:r>
            <a:endParaRPr lang="id-ID" sz="48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342" y="1407885"/>
            <a:ext cx="10914744" cy="725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856342" y="2169583"/>
            <a:ext cx="10030469" cy="3539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sz="3200" dirty="0" smtClean="0">
                <a:solidFill>
                  <a:srgbClr val="C00000"/>
                </a:solidFill>
                <a:latin typeface="Montserrat Light" pitchFamily="50" charset="0"/>
              </a:rPr>
              <a:t>Dosen yang memperoleh gelar doktor dalam jabatan Lektor Kepala dapat dinaikkan dalam jabatan Profesor kurang dari 3 (tiga) tahun, apabila mempunyai tambahan karya ilmiah yang dipublikasikan jurnal ilmiah internasional bereputasi sebagai penulis pertama yang diperoleh setelah memperoleh gelar doktor (S3)</a:t>
            </a:r>
            <a:endParaRPr lang="en-US" sz="3200" dirty="0">
              <a:solidFill>
                <a:srgbClr val="C00000"/>
              </a:solidFill>
              <a:latin typeface="Montserrat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666750"/>
            <a:ext cx="10363200" cy="5486400"/>
          </a:xfrm>
          <a:ln w="3810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4400" b="1" dirty="0" smtClean="0"/>
              <a:t>Kenaikan Jabatan AKADEMIK  melalui  Loncat </a:t>
            </a:r>
            <a:r>
              <a:rPr lang="id-ID" sz="4400" b="1" dirty="0"/>
              <a:t>J</a:t>
            </a:r>
            <a:r>
              <a:rPr lang="id-ID" sz="4400" b="1" dirty="0" smtClean="0"/>
              <a:t>abatan</a:t>
            </a:r>
            <a:endParaRPr lang="id-ID" sz="4400" b="1" dirty="0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342" y="365125"/>
            <a:ext cx="10914744" cy="765175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id-ID" sz="4800" b="1" dirty="0" smtClean="0">
                <a:solidFill>
                  <a:schemeClr val="bg1"/>
                </a:solidFill>
              </a:rPr>
              <a:t>Asisten Ahli ke Lektor </a:t>
            </a:r>
            <a:r>
              <a:rPr lang="id-ID" sz="4800" b="1" dirty="0">
                <a:solidFill>
                  <a:schemeClr val="bg1"/>
                </a:solidFill>
              </a:rPr>
              <a:t>K</a:t>
            </a:r>
            <a:r>
              <a:rPr lang="id-ID" sz="4800" b="1" dirty="0" smtClean="0">
                <a:solidFill>
                  <a:schemeClr val="bg1"/>
                </a:solidFill>
              </a:rPr>
              <a:t>epala</a:t>
            </a:r>
            <a:endParaRPr lang="id-ID" sz="4800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56342" y="1758042"/>
            <a:ext cx="10745108" cy="469355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fi-FI" sz="3200" dirty="0" err="1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fi-FI" sz="3200" dirty="0" err="1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aling</a:t>
            </a:r>
            <a:r>
              <a:rPr lang="fi-FI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singkat 2 (dua) tahun menduduki jabatan Asisten Ahli;</a:t>
            </a:r>
            <a:endParaRPr lang="id-ID" sz="3200" dirty="0" smtClean="0">
              <a:solidFill>
                <a:srgbClr val="00206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fi-FI" sz="3200" dirty="0" smtClean="0">
              <a:solidFill>
                <a:srgbClr val="00206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id-ID" sz="3200" dirty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id-ID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emiliki ijazah Doktor (S3)</a:t>
            </a:r>
            <a:r>
              <a:rPr lang="fi-FI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id-ID" sz="3200" dirty="0" smtClean="0">
              <a:solidFill>
                <a:srgbClr val="00206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fi-FI" sz="3200" dirty="0" smtClean="0">
              <a:solidFill>
                <a:srgbClr val="00206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id-ID" sz="3200" dirty="0">
                <a:solidFill>
                  <a:srgbClr val="002060"/>
                </a:solidFill>
                <a:latin typeface="Montserrat Light" pitchFamily="50" charset="0"/>
              </a:rPr>
              <a:t>M</a:t>
            </a:r>
            <a:r>
              <a:rPr lang="id-ID" sz="3200" dirty="0" smtClean="0">
                <a:solidFill>
                  <a:srgbClr val="002060"/>
                </a:solidFill>
                <a:latin typeface="Montserrat Light" pitchFamily="50" charset="0"/>
              </a:rPr>
              <a:t>emiliki paling sedikit 2 (dua) karya ilmiah yang dipublikasikan pada jurnal ilmiah internasional bereputasi sebagai penulis pertama</a:t>
            </a:r>
            <a:r>
              <a:rPr lang="fi-FI" sz="3200" dirty="0" smtClean="0">
                <a:solidFill>
                  <a:srgbClr val="00206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 dan</a:t>
            </a: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id-ID" sz="3200" dirty="0" smtClean="0">
              <a:solidFill>
                <a:srgbClr val="00206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id-ID" sz="3200" dirty="0">
                <a:solidFill>
                  <a:srgbClr val="002060"/>
                </a:solidFill>
                <a:latin typeface="Montserrat Light" pitchFamily="50" charset="0"/>
              </a:rPr>
              <a:t>M</a:t>
            </a:r>
            <a:r>
              <a:rPr lang="id-ID" sz="3200" dirty="0" smtClean="0">
                <a:solidFill>
                  <a:srgbClr val="002060"/>
                </a:solidFill>
                <a:latin typeface="Montserrat Light" pitchFamily="50" charset="0"/>
              </a:rPr>
              <a:t>emenuhi syarat-syarat lainnya sebagaimana dimaksud Pasal 9 ayat (1) huruf </a:t>
            </a:r>
            <a:r>
              <a:rPr lang="id-ID" sz="3200" dirty="0" err="1" smtClean="0">
                <a:solidFill>
                  <a:srgbClr val="002060"/>
                </a:solidFill>
                <a:latin typeface="Montserrat Light" pitchFamily="50" charset="0"/>
              </a:rPr>
              <a:t>b</a:t>
            </a:r>
            <a:r>
              <a:rPr lang="id-ID" sz="3200" dirty="0" smtClean="0">
                <a:solidFill>
                  <a:srgbClr val="002060"/>
                </a:solidFill>
                <a:latin typeface="Montserrat Light" pitchFamily="50" charset="0"/>
              </a:rPr>
              <a:t> (</a:t>
            </a:r>
            <a:r>
              <a:rPr lang="id-ID" sz="3200" dirty="0" err="1" smtClean="0">
                <a:solidFill>
                  <a:srgbClr val="002060"/>
                </a:solidFill>
                <a:latin typeface="Montserrat Light" pitchFamily="50" charset="0"/>
              </a:rPr>
              <a:t>Permenpan</a:t>
            </a:r>
            <a:r>
              <a:rPr lang="id-ID" sz="3200" dirty="0" smtClean="0">
                <a:solidFill>
                  <a:srgbClr val="002060"/>
                </a:solidFill>
                <a:latin typeface="Montserrat Light" pitchFamily="50" charset="0"/>
              </a:rPr>
              <a:t> RB)</a:t>
            </a:r>
            <a:endParaRPr lang="en-US" sz="3200" dirty="0" smtClean="0">
              <a:solidFill>
                <a:srgbClr val="00206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None/>
            </a:pPr>
            <a:endParaRPr lang="id-ID" sz="2400" dirty="0">
              <a:latin typeface="Montserrat Light" pitchFamily="50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342" y="1407885"/>
            <a:ext cx="10914744" cy="725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09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342" y="367166"/>
            <a:ext cx="10116458" cy="8794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sz="4800" b="1" dirty="0" smtClean="0"/>
              <a:t>Lektor ke Profesor</a:t>
            </a:r>
            <a:endParaRPr lang="id-ID" sz="48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56342" y="1828801"/>
            <a:ext cx="10116458" cy="447923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fi-FI" sz="3200" dirty="0" err="1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fi-FI" sz="3200" dirty="0" err="1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aling</a:t>
            </a:r>
            <a:r>
              <a:rPr lang="fi-FI" sz="32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singkat 2 (dua) tahun menduduki jabatan </a:t>
            </a:r>
            <a:r>
              <a:rPr lang="id-ID" sz="32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Lektor</a:t>
            </a:r>
            <a:r>
              <a:rPr lang="fi-FI" sz="32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id-ID" sz="3200" dirty="0" smtClean="0">
              <a:solidFill>
                <a:srgbClr val="C0000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fi-FI" sz="3200" dirty="0" smtClean="0">
              <a:solidFill>
                <a:srgbClr val="C0000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id-ID" sz="3200" dirty="0">
                <a:solidFill>
                  <a:srgbClr val="C00000"/>
                </a:solidFill>
                <a:latin typeface="Montserrat Light" pitchFamily="50" charset="0"/>
              </a:rPr>
              <a:t>M</a:t>
            </a:r>
            <a:r>
              <a:rPr lang="id-ID" sz="3200" dirty="0" smtClean="0">
                <a:solidFill>
                  <a:srgbClr val="C00000"/>
                </a:solidFill>
                <a:latin typeface="Montserrat Light" pitchFamily="50" charset="0"/>
              </a:rPr>
              <a:t>emiliki paling sedikit 4 (empat) karya ilmiah yang dipublikasikan pada jurnal ilmiah internasional bereputasi sebagai penulis pertama</a:t>
            </a:r>
            <a:r>
              <a:rPr lang="fi-FI" sz="3200" dirty="0" smtClean="0">
                <a:solidFill>
                  <a:srgbClr val="C00000"/>
                </a:solidFill>
                <a:latin typeface="Montserrat Light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id-ID" sz="3200" dirty="0" smtClean="0">
              <a:solidFill>
                <a:srgbClr val="C0000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fi-FI" sz="3200" dirty="0" smtClean="0">
              <a:solidFill>
                <a:srgbClr val="C0000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id-ID" sz="3200" dirty="0">
                <a:solidFill>
                  <a:srgbClr val="C00000"/>
                </a:solidFill>
                <a:latin typeface="Montserrat Light" pitchFamily="50" charset="0"/>
              </a:rPr>
              <a:t>M</a:t>
            </a:r>
            <a:r>
              <a:rPr lang="id-ID" sz="3200" dirty="0" smtClean="0">
                <a:solidFill>
                  <a:srgbClr val="C00000"/>
                </a:solidFill>
                <a:latin typeface="Montserrat Light" pitchFamily="50" charset="0"/>
              </a:rPr>
              <a:t>emenuhi syarat-syarat lainnya sebagaimana dimaksud dalam Pasal 10 ayat (1) huruf a, huruf b, dan huruf c (</a:t>
            </a:r>
            <a:r>
              <a:rPr lang="id-ID" sz="3200" dirty="0" err="1" smtClean="0">
                <a:solidFill>
                  <a:srgbClr val="C00000"/>
                </a:solidFill>
                <a:latin typeface="Montserrat Light" pitchFamily="50" charset="0"/>
              </a:rPr>
              <a:t>Permenpan</a:t>
            </a:r>
            <a:r>
              <a:rPr lang="id-ID" sz="3200" dirty="0" smtClean="0">
                <a:solidFill>
                  <a:srgbClr val="C00000"/>
                </a:solidFill>
                <a:latin typeface="Montserrat Light" pitchFamily="50" charset="0"/>
              </a:rPr>
              <a:t> RB)</a:t>
            </a:r>
            <a:endParaRPr lang="fi-FI" sz="3200" dirty="0" smtClean="0">
              <a:solidFill>
                <a:srgbClr val="C00000"/>
              </a:solidFill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spcBef>
                <a:spcPts val="0"/>
              </a:spcBef>
              <a:buNone/>
              <a:defRPr/>
            </a:pPr>
            <a:endParaRPr lang="id-ID" sz="24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342" y="1407885"/>
            <a:ext cx="10914744" cy="725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1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438" y="224060"/>
            <a:ext cx="9694862" cy="61414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Persyaratan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Khusus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untuk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Kenaikan</a:t>
            </a:r>
            <a:r>
              <a:rPr lang="en-US" sz="3200" b="1" dirty="0" smtClean="0">
                <a:solidFill>
                  <a:srgbClr val="FF0000"/>
                </a:solidFill>
              </a:rPr>
              <a:t> JABATAN AKADEMIK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132557"/>
              </p:ext>
            </p:extLst>
          </p:nvPr>
        </p:nvGraphicFramePr>
        <p:xfrm>
          <a:off x="495300" y="1104897"/>
          <a:ext cx="11449050" cy="552854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49303"/>
                <a:gridCol w="8299747"/>
              </a:tblGrid>
              <a:tr h="59554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Jabatan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Akademik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Persyaratan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Khusus</a:t>
                      </a:r>
                      <a:endParaRPr lang="en-US" dirty="0"/>
                    </a:p>
                  </a:txBody>
                  <a:tcPr/>
                </a:tc>
              </a:tr>
              <a:tr h="45481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Asisten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Ahli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</a:t>
                      </a:r>
                      <a:r>
                        <a:rPr lang="en-US" sz="2000" dirty="0" err="1" smtClean="0"/>
                        <a:t>artikel</a:t>
                      </a:r>
                      <a:r>
                        <a:rPr lang="en-US" sz="2000" dirty="0" smtClean="0"/>
                        <a:t> di </a:t>
                      </a:r>
                      <a:r>
                        <a:rPr lang="en-US" sz="2000" dirty="0" err="1" smtClean="0"/>
                        <a:t>jurnal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nasional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sebagai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penulis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pertama</a:t>
                      </a:r>
                      <a:endParaRPr lang="en-US" sz="2000" dirty="0"/>
                    </a:p>
                  </a:txBody>
                  <a:tcPr/>
                </a:tc>
              </a:tr>
              <a:tr h="45481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Asisten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Ahli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Lektor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</a:t>
                      </a:r>
                      <a:r>
                        <a:rPr lang="en-US" sz="2000" dirty="0" err="1" smtClean="0"/>
                        <a:t>artikel</a:t>
                      </a:r>
                      <a:r>
                        <a:rPr lang="en-US" sz="2000" dirty="0" smtClean="0"/>
                        <a:t> di </a:t>
                      </a:r>
                      <a:r>
                        <a:rPr lang="en-US" sz="2000" dirty="0" err="1" smtClean="0"/>
                        <a:t>jurnal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nasional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sebagai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penulis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pertama</a:t>
                      </a:r>
                      <a:endParaRPr lang="en-US" sz="2000" dirty="0"/>
                    </a:p>
                  </a:txBody>
                  <a:tcPr/>
                </a:tc>
              </a:tr>
              <a:tr h="80467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Lektor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Lektor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Kepala</a:t>
                      </a:r>
                      <a:r>
                        <a:rPr lang="en-US" sz="2000" baseline="0" dirty="0" smtClean="0"/>
                        <a:t> (pend S2)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</a:t>
                      </a:r>
                      <a:r>
                        <a:rPr lang="en-US" sz="2000" dirty="0" err="1" smtClean="0"/>
                        <a:t>artikel</a:t>
                      </a:r>
                      <a:r>
                        <a:rPr lang="en-US" sz="2000" dirty="0" smtClean="0"/>
                        <a:t> di </a:t>
                      </a:r>
                      <a:r>
                        <a:rPr lang="en-US" sz="2000" dirty="0" err="1" smtClean="0"/>
                        <a:t>jurnal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internasional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sbg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penulis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pertama</a:t>
                      </a:r>
                      <a:endParaRPr lang="en-US" sz="2000" dirty="0"/>
                    </a:p>
                  </a:txBody>
                  <a:tcPr/>
                </a:tc>
              </a:tr>
              <a:tr h="80467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Lektor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Lektor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Kepala</a:t>
                      </a:r>
                      <a:r>
                        <a:rPr lang="en-US" sz="2000" dirty="0" smtClean="0"/>
                        <a:t> (pend S3)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</a:t>
                      </a:r>
                      <a:r>
                        <a:rPr lang="en-US" sz="2000" dirty="0" err="1" smtClean="0"/>
                        <a:t>artikel</a:t>
                      </a:r>
                      <a:r>
                        <a:rPr lang="en-US" sz="2000" dirty="0" smtClean="0"/>
                        <a:t> di </a:t>
                      </a:r>
                      <a:r>
                        <a:rPr lang="en-US" sz="2000" dirty="0" err="1" smtClean="0"/>
                        <a:t>jurnal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nasional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terakreditasi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sbg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penulis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pertama</a:t>
                      </a:r>
                      <a:endParaRPr lang="en-US" sz="2000" dirty="0"/>
                    </a:p>
                  </a:txBody>
                  <a:tcPr/>
                </a:tc>
              </a:tr>
              <a:tr h="80467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Lektor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Kepala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Profesor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</a:t>
                      </a:r>
                      <a:r>
                        <a:rPr lang="en-US" sz="2000" dirty="0" err="1" smtClean="0"/>
                        <a:t>artikel</a:t>
                      </a:r>
                      <a:r>
                        <a:rPr lang="en-US" sz="2000" dirty="0" smtClean="0"/>
                        <a:t> di </a:t>
                      </a:r>
                      <a:r>
                        <a:rPr lang="en-US" sz="2000" dirty="0" err="1" smtClean="0"/>
                        <a:t>jurnal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internasional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bereputasi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sbg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penulis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pertama</a:t>
                      </a:r>
                      <a:endParaRPr lang="en-US" sz="2000" dirty="0"/>
                    </a:p>
                  </a:txBody>
                  <a:tcPr/>
                </a:tc>
              </a:tr>
              <a:tr h="80467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Asisten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Ahli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Lektor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Kepala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loncat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 </a:t>
                      </a:r>
                      <a:r>
                        <a:rPr lang="en-US" sz="2000" dirty="0" err="1" smtClean="0"/>
                        <a:t>artikel</a:t>
                      </a:r>
                      <a:r>
                        <a:rPr lang="en-US" sz="2000" dirty="0" smtClean="0"/>
                        <a:t> di </a:t>
                      </a:r>
                      <a:r>
                        <a:rPr lang="en-US" sz="2000" dirty="0" err="1" smtClean="0"/>
                        <a:t>jurnal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internasional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bereputasi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sbg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penulis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pertama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80467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Lektor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Profesor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loncat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4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/>
                        <a:t>artikel</a:t>
                      </a:r>
                      <a:r>
                        <a:rPr lang="en-US" sz="2000" dirty="0" smtClean="0"/>
                        <a:t> di </a:t>
                      </a:r>
                      <a:r>
                        <a:rPr lang="en-US" sz="2000" dirty="0" err="1" smtClean="0"/>
                        <a:t>jurnal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internasional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bereputasi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sbg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penulis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pertama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0945" y="123098"/>
            <a:ext cx="9144000" cy="57247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219200" y="-27384"/>
            <a:ext cx="97155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</a:rPr>
              <a:t>   PERSENTASE ANGKA </a:t>
            </a:r>
            <a:r>
              <a:rPr lang="en-US" sz="2600" b="1" dirty="0">
                <a:solidFill>
                  <a:srgbClr val="FFFF00"/>
                </a:solidFill>
              </a:rPr>
              <a:t>KREDIT </a:t>
            </a:r>
            <a:r>
              <a:rPr lang="en-US" sz="2600" b="1" dirty="0" smtClean="0">
                <a:solidFill>
                  <a:srgbClr val="FFFF00"/>
                </a:solidFill>
              </a:rPr>
              <a:t>JABATAN AKADEMIK DOSEN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297278"/>
              </p:ext>
            </p:extLst>
          </p:nvPr>
        </p:nvGraphicFramePr>
        <p:xfrm>
          <a:off x="685800" y="1261583"/>
          <a:ext cx="1087755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77"/>
                <a:gridCol w="9039173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JABATAN AKADEMIK</a:t>
                      </a:r>
                      <a:endParaRPr lang="en-US" sz="1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INDIKATOR PENILAIAN KENAIKAN JABATAN AKADEMIK</a:t>
                      </a:r>
                      <a:endParaRPr lang="en-US" sz="18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3348772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Asisten</a:t>
                      </a: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B050"/>
                          </a:solidFill>
                        </a:rPr>
                        <a:t>Ahli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AutoNum type="arabicPeriod"/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angka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kredit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yg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memenuhi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persyaratan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dg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proporsi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920750" indent="-457200">
                        <a:buFont typeface="+mj-lt"/>
                        <a:buAutoNum type="alphaLcPeriod"/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		: ≥ 55%</a:t>
                      </a:r>
                    </a:p>
                    <a:p>
                      <a:pPr marL="914400" indent="-450850">
                        <a:buFont typeface="Arial" pitchFamily="34" charset="0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		: ≥ 25%</a:t>
                      </a:r>
                    </a:p>
                    <a:p>
                      <a:pPr marL="914400" indent="-450850">
                        <a:buFont typeface="Arial" pitchFamily="34" charset="0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Pengabdian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kpd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	: ≤ 10 %</a:t>
                      </a:r>
                    </a:p>
                    <a:p>
                      <a:pPr marL="914400" indent="-450850">
                        <a:buFont typeface="Arial" pitchFamily="34" charset="0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Penunjang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 Dharma	: ≤ 10 %</a:t>
                      </a:r>
                    </a:p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karya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ilmiah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dipublikasikan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jurnal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penulis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pertama</a:t>
                      </a:r>
                      <a:endParaRPr lang="en-US" sz="24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DP3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lain yang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setara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minimal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pertimbangan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senat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fakultas</a:t>
                      </a:r>
                      <a:endParaRPr lang="id-ID" sz="24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0301" y="-27384"/>
            <a:ext cx="9537699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0301" y="620687"/>
            <a:ext cx="9534644" cy="299443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 smtClean="0">
                <a:solidFill>
                  <a:srgbClr val="FFFF00"/>
                </a:solidFill>
              </a:rPr>
              <a:t>PERSENTASE ANGKA </a:t>
            </a:r>
            <a:r>
              <a:rPr lang="en-US" sz="2600" b="1" dirty="0">
                <a:solidFill>
                  <a:srgbClr val="FFFF00"/>
                </a:solidFill>
              </a:rPr>
              <a:t>KREDIT </a:t>
            </a:r>
            <a:r>
              <a:rPr lang="en-US" sz="2600" b="1" dirty="0" smtClean="0">
                <a:solidFill>
                  <a:srgbClr val="FFFF00"/>
                </a:solidFill>
              </a:rPr>
              <a:t>JABATAN AKADEMIK </a:t>
            </a:r>
            <a:r>
              <a:rPr lang="en-US" sz="2600" b="1" dirty="0">
                <a:solidFill>
                  <a:srgbClr val="FFFF00"/>
                </a:solidFill>
              </a:rPr>
              <a:t>DOSEN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04465"/>
              </p:ext>
            </p:extLst>
          </p:nvPr>
        </p:nvGraphicFramePr>
        <p:xfrm>
          <a:off x="742950" y="1071547"/>
          <a:ext cx="10610849" cy="5237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302"/>
                <a:gridCol w="8817547"/>
              </a:tblGrid>
              <a:tr h="1000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JABATAN AKADEMIK</a:t>
                      </a:r>
                      <a:endParaRPr lang="en-US" sz="1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INDIKATOR PENILAIAN KENAIKAN JABATAN AKADEMIK</a:t>
                      </a:r>
                      <a:endParaRPr lang="en-US" sz="18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4237294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Lektor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AutoNum type="arabicPeriod"/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angka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kredit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yg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memenuhi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persyaratan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dg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proporsi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920750" indent="-457200">
                        <a:buFont typeface="+mj-lt"/>
                        <a:buAutoNum type="alphaLcPeriod"/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		: ≥ 45%</a:t>
                      </a:r>
                    </a:p>
                    <a:p>
                      <a:pPr marL="914400" indent="-450850">
                        <a:buFont typeface="Arial" pitchFamily="34" charset="0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		: ≥ 35%</a:t>
                      </a:r>
                    </a:p>
                    <a:p>
                      <a:pPr marL="914400" indent="-450850">
                        <a:buFont typeface="Arial" pitchFamily="34" charset="0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Pengabdian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kpd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	: ≤ 10 %</a:t>
                      </a:r>
                    </a:p>
                    <a:p>
                      <a:pPr marL="914400" indent="-450850">
                        <a:buFont typeface="Arial" pitchFamily="34" charset="0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Penunjang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 Dharma	: ≤ 10 %</a:t>
                      </a:r>
                    </a:p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karya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ilmiah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dipublikasikan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jurnal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penulis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pertama</a:t>
                      </a:r>
                      <a:endParaRPr lang="en-US" sz="24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DP3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lain yang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setara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minimal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pertimbangan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senat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fakultas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serta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sertifikat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24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6000" y="-27384"/>
            <a:ext cx="9652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6000" y="620688"/>
            <a:ext cx="9648945" cy="205586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016000" y="-27384"/>
            <a:ext cx="9256464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 smtClean="0">
                <a:solidFill>
                  <a:srgbClr val="FFFF00"/>
                </a:solidFill>
              </a:rPr>
              <a:t>PERSENTASE ANGKA </a:t>
            </a:r>
            <a:r>
              <a:rPr lang="en-US" sz="2600" b="1" dirty="0">
                <a:solidFill>
                  <a:srgbClr val="FFFF00"/>
                </a:solidFill>
              </a:rPr>
              <a:t>KREDIT </a:t>
            </a:r>
            <a:r>
              <a:rPr lang="en-US" sz="2600" b="1" dirty="0" smtClean="0">
                <a:solidFill>
                  <a:srgbClr val="FFFF00"/>
                </a:solidFill>
              </a:rPr>
              <a:t>JABATAN AKADEMIK </a:t>
            </a:r>
            <a:r>
              <a:rPr lang="en-US" sz="2600" b="1" dirty="0">
                <a:solidFill>
                  <a:srgbClr val="FFFF00"/>
                </a:solidFill>
              </a:rPr>
              <a:t>DOSEN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16000" y="1036320"/>
          <a:ext cx="10496446" cy="5105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967"/>
                <a:gridCol w="8722479"/>
              </a:tblGrid>
              <a:tr h="746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JABATAN AKADEMIK</a:t>
                      </a:r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INDIKATOR PENILAIAN KENAIKAN JABATAN AKADEMIK</a:t>
                      </a:r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316493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Lektor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</a:rPr>
                        <a:t>Kepala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AutoNum type="arabicPeriod"/>
                      </a:pP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angka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kredit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yg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memenuhi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persyaratan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dg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proporsi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920750" indent="-457200">
                        <a:buFont typeface="+mj-lt"/>
                        <a:buAutoNum type="alphaLcPeriod"/>
                      </a:pP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			: ≥ 40%</a:t>
                      </a:r>
                    </a:p>
                    <a:p>
                      <a:pPr marL="914400" indent="-450850">
                        <a:buFont typeface="Arial" pitchFamily="34" charset="0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			: ≥ 40%</a:t>
                      </a:r>
                    </a:p>
                    <a:p>
                      <a:pPr marL="914400" indent="-450850">
                        <a:buFont typeface="Arial" pitchFamily="34" charset="0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Pengabdian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kpd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	: ≤ 10 %</a:t>
                      </a:r>
                    </a:p>
                    <a:p>
                      <a:pPr marL="914400" indent="-450850">
                        <a:buFont typeface="Arial" pitchFamily="34" charset="0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Penunjang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 Dharma		: ≤ 10 %</a:t>
                      </a:r>
                    </a:p>
                    <a:p>
                      <a:pPr marL="463550" indent="0"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endParaRPr lang="en-US" sz="20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yg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berijazah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Doktor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harus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karya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ilmiah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dipublikasikan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jurnal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US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terakreditasi</a:t>
                      </a:r>
                      <a:r>
                        <a:rPr lang="en-US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penulis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pertama</a:t>
                      </a:r>
                      <a:endParaRPr lang="en-US" sz="20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yg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berijazah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Magister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harus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karya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ilmiah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dipublikasikan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00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jurnal</a:t>
                      </a:r>
                      <a:r>
                        <a:rPr lang="en-US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internasional</a:t>
                      </a:r>
                      <a:r>
                        <a:rPr lang="en-US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penulis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pertama</a:t>
                      </a:r>
                      <a:endParaRPr lang="en-US" sz="20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en-US" sz="200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DP3 atau dokumen lain yang setara dengan nilai minimal baik &amp; pertimbangan senat fakultas </a:t>
                      </a:r>
                    </a:p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en-US" sz="200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sertifikat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20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8464" y="274340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28464" y="976287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302759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 smtClean="0">
                <a:solidFill>
                  <a:srgbClr val="FFFF00"/>
                </a:solidFill>
              </a:rPr>
              <a:t>PERSENTASE ANGKA </a:t>
            </a:r>
            <a:r>
              <a:rPr lang="en-US" sz="2600" b="1" dirty="0">
                <a:solidFill>
                  <a:srgbClr val="FFFF00"/>
                </a:solidFill>
              </a:rPr>
              <a:t>KREDIT </a:t>
            </a:r>
            <a:r>
              <a:rPr lang="en-US" sz="2600" b="1" dirty="0" smtClean="0">
                <a:solidFill>
                  <a:srgbClr val="FFFF00"/>
                </a:solidFill>
              </a:rPr>
              <a:t>JABATAN AKADEMIK </a:t>
            </a:r>
            <a:r>
              <a:rPr lang="en-US" sz="2600" b="1" dirty="0">
                <a:solidFill>
                  <a:srgbClr val="FFFF00"/>
                </a:solidFill>
              </a:rPr>
              <a:t>DOSEN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56159" y="1391039"/>
          <a:ext cx="1006277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312"/>
                <a:gridCol w="812446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JABATAN AKADEMIK</a:t>
                      </a:r>
                      <a:endParaRPr lang="en-US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INDIKATOR PENILAIAN KENAIKAN JABATAN AKADEMIK</a:t>
                      </a:r>
                      <a:endParaRPr lang="en-US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</a:rPr>
                        <a:t>Profesor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AutoNum type="arabicPeriod"/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angka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kredit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yg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memenuhi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persyaratan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proporsi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920750" indent="-457200">
                        <a:buFont typeface="+mj-lt"/>
                        <a:buAutoNum type="alphaLcPeriod"/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			: ≥ 35 %</a:t>
                      </a:r>
                    </a:p>
                    <a:p>
                      <a:pPr marL="914400" indent="-450850">
                        <a:buFont typeface="Arial" pitchFamily="34" charset="0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			: ≥ 45 %</a:t>
                      </a:r>
                    </a:p>
                    <a:p>
                      <a:pPr marL="914400" indent="-450850">
                        <a:buFont typeface="Arial" pitchFamily="34" charset="0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Pengabdian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kpd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	: ≤ 10 %</a:t>
                      </a:r>
                    </a:p>
                    <a:p>
                      <a:pPr marL="914400" indent="-450850">
                        <a:buFont typeface="Arial" pitchFamily="34" charset="0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Penunjang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 Dharma		: ≤ 10 %</a:t>
                      </a:r>
                    </a:p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karya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ilmiah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dipublikasikan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jurnal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internasional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bereputasi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penulis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pertama</a:t>
                      </a:r>
                      <a:endParaRPr lang="en-US" sz="24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DP3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lain yang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setara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minimal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pertimbangan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senat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fakultas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sertifikat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24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0" y="609600"/>
            <a:ext cx="9563100" cy="9471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d-ID" sz="3600" b="1" dirty="0" smtClean="0">
                <a:solidFill>
                  <a:schemeClr val="bg1"/>
                </a:solidFill>
              </a:rPr>
              <a:t>Problema SDM Dosen di Indonesia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905000"/>
            <a:ext cx="9563100" cy="42926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id-ID" sz="2800" dirty="0"/>
              <a:t>Masih banyak dosen yang tidak memenuhi kualifikasi pendidikan minimal (masih S1)</a:t>
            </a:r>
          </a:p>
          <a:p>
            <a:pPr>
              <a:buFont typeface="Wingdings" charset="2"/>
              <a:buChar char="q"/>
            </a:pPr>
            <a:r>
              <a:rPr lang="id-ID" sz="2800" dirty="0"/>
              <a:t>Jumlah dosen yang berpendidikan doktor (S3) masih kurang</a:t>
            </a:r>
          </a:p>
          <a:p>
            <a:pPr>
              <a:buFont typeface="Wingdings" charset="2"/>
              <a:buChar char="q"/>
            </a:pPr>
            <a:r>
              <a:rPr lang="id-ID" sz="2800" dirty="0"/>
              <a:t>Masih banyak dosen yang belum memiliki jabatan akademik</a:t>
            </a:r>
          </a:p>
          <a:p>
            <a:pPr>
              <a:buFont typeface="Wingdings" charset="2"/>
              <a:buChar char="q"/>
            </a:pPr>
            <a:r>
              <a:rPr lang="id-ID" sz="2800" dirty="0"/>
              <a:t>Jumlah guru besar masih sangat sedikit</a:t>
            </a:r>
          </a:p>
          <a:p>
            <a:pPr>
              <a:buFont typeface="Wingdings" charset="2"/>
              <a:buChar char="q"/>
            </a:pPr>
            <a:r>
              <a:rPr lang="id-ID" sz="2800" dirty="0"/>
              <a:t>Publikasi ilmiah dosen/ilmuwan dan HAKI masih sangat rendah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194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0945" y="14401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 smtClean="0">
                <a:solidFill>
                  <a:srgbClr val="FFFF00"/>
                </a:solidFill>
              </a:rPr>
              <a:t>ANGKA </a:t>
            </a:r>
            <a:r>
              <a:rPr lang="en-US" sz="2600" b="1" dirty="0">
                <a:solidFill>
                  <a:srgbClr val="FFFF00"/>
                </a:solidFill>
              </a:rPr>
              <a:t>KREDIT </a:t>
            </a:r>
            <a:r>
              <a:rPr lang="en-US" sz="2600" b="1" dirty="0" smtClean="0">
                <a:solidFill>
                  <a:srgbClr val="FFFF00"/>
                </a:solidFill>
              </a:rPr>
              <a:t>KUMULATIF JABATAN AKADEMIK DOSEN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577690"/>
              </p:ext>
            </p:extLst>
          </p:nvPr>
        </p:nvGraphicFramePr>
        <p:xfrm>
          <a:off x="742950" y="1142999"/>
          <a:ext cx="10572751" cy="5257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836"/>
                <a:gridCol w="1397609"/>
                <a:gridCol w="1577276"/>
                <a:gridCol w="1811966"/>
                <a:gridCol w="1525866"/>
                <a:gridCol w="1811966"/>
                <a:gridCol w="1621232"/>
              </a:tblGrid>
              <a:tr h="869572">
                <a:tc>
                  <a:txBody>
                    <a:bodyPr/>
                    <a:lstStyle/>
                    <a:p>
                      <a:pPr marL="457200" indent="-43815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Jabatan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Kualifikasi Akademik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 gridSpan="3"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Unsur Utama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Unsur Penunjang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</a:tr>
              <a:tr h="1315356"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Pendididkan dan Pengajaran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Penelitian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Pengabdian kepada Masyarakat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</a:tr>
              <a:tr h="794227">
                <a:tc>
                  <a:txBody>
                    <a:bodyPr/>
                    <a:lstStyle/>
                    <a:p>
                      <a:pPr marL="457200" indent="-43815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Asisten Ahli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Magister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≥ 55%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Arial" pitchFamily="34" charset="0"/>
                          <a:cs typeface="Arial" pitchFamily="34" charset="0"/>
                        </a:rPr>
                        <a:t>≥ </a:t>
                      </a:r>
                      <a:r>
                        <a:rPr lang="id-ID" sz="18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id-ID" sz="18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≤ 10%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≤ 10%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</a:tr>
              <a:tr h="742210">
                <a:tc>
                  <a:txBody>
                    <a:bodyPr/>
                    <a:lstStyle/>
                    <a:p>
                      <a:pPr marL="457200" indent="-43815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Lektor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Magister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Arial" pitchFamily="34" charset="0"/>
                          <a:cs typeface="Arial" pitchFamily="34" charset="0"/>
                        </a:rPr>
                        <a:t>≥ </a:t>
                      </a:r>
                      <a:r>
                        <a:rPr lang="en-US" sz="18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r>
                        <a:rPr lang="id-ID" sz="18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≥ 35%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≤ 10%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≤ 10%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</a:tr>
              <a:tr h="794227">
                <a:tc>
                  <a:txBody>
                    <a:bodyPr/>
                    <a:lstStyle/>
                    <a:p>
                      <a:pPr marL="457200" indent="-43815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Lektor</a:t>
                      </a:r>
                      <a:r>
                        <a:rPr lang="en-US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d-ID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Magister/</a:t>
                      </a:r>
                      <a:r>
                        <a:rPr lang="en-US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d-ID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Doktor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≥ 40%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Arial" pitchFamily="34" charset="0"/>
                          <a:cs typeface="Arial" pitchFamily="34" charset="0"/>
                        </a:rPr>
                        <a:t>≥ </a:t>
                      </a:r>
                      <a:r>
                        <a:rPr lang="id-ID" sz="18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8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id-ID" sz="18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≤ 10%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≤ 10%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</a:tr>
              <a:tr h="742210">
                <a:tc>
                  <a:txBody>
                    <a:bodyPr/>
                    <a:lstStyle/>
                    <a:p>
                      <a:pPr marL="457200" indent="-43815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Profesor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Doktor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≥ 35%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≥ </a:t>
                      </a: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r>
                        <a:rPr lang="id-ID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≤ 10%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≤ 10%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46" marR="57146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980729"/>
            <a:ext cx="6571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KEGIATAN PENDIDIKAN DAN PENGAJARAN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802671"/>
              </p:ext>
            </p:extLst>
          </p:nvPr>
        </p:nvGraphicFramePr>
        <p:xfrm>
          <a:off x="704850" y="1643050"/>
          <a:ext cx="10782299" cy="4508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6807"/>
                <a:gridCol w="4937054"/>
                <a:gridCol w="2019468"/>
                <a:gridCol w="1716549"/>
                <a:gridCol w="1192421"/>
              </a:tblGrid>
              <a:tr h="10923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Komponen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Bukti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Batas </a:t>
                      </a:r>
                      <a:r>
                        <a:rPr lang="en-US" sz="2000" dirty="0" err="1" smtClean="0">
                          <a:effectLst/>
                        </a:rPr>
                        <a:t>maksimal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</a:rPr>
                        <a:t>diakui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Angka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kredit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Doktor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sederajat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ijazah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Magister/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sederajat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ijazah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Mengikuti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diklat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prajabatan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gol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III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sertifikat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Melaksanakan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perkuliahan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a.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Asisten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Ahli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penugasan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b.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Lektor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Lektor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Kepala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Profesor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penugasan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980729"/>
            <a:ext cx="7140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KEGIATAN PENDIDIKAN DAN PENGAJARAN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38270"/>
              </p:ext>
            </p:extLst>
          </p:nvPr>
        </p:nvGraphicFramePr>
        <p:xfrm>
          <a:off x="704850" y="1524000"/>
          <a:ext cx="10782300" cy="4785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6808"/>
                <a:gridCol w="4937053"/>
                <a:gridCol w="2019469"/>
                <a:gridCol w="1716549"/>
                <a:gridCol w="1192421"/>
              </a:tblGrid>
              <a:tr h="1006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Komponen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Bukti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Batas </a:t>
                      </a:r>
                      <a:r>
                        <a:rPr lang="en-US" sz="2000" dirty="0" err="1" smtClean="0">
                          <a:effectLst/>
                        </a:rPr>
                        <a:t>maksimal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</a:rPr>
                        <a:t>diakui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Angka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kredit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9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Membimbing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seminar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mahasiswa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penugasan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9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Membimbing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KKN, PKN, PKL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penugasan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9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Pembimbing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Utama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Disertasi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lembar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pengesahan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lulusan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/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9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Pembimbing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Pendamping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Pembantu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Disertasi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lembar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pengesahan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lulusan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9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Pembimbing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Utama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Thesis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lembar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pengesahan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lulusan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9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Pembimbing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Pendamping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          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Pembantu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Thesis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lembar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pengesahan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lulusan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980729"/>
            <a:ext cx="81899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KEGIATAN PENDIDIKAN DAN PENGAJARAN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010431"/>
              </p:ext>
            </p:extLst>
          </p:nvPr>
        </p:nvGraphicFramePr>
        <p:xfrm>
          <a:off x="914400" y="1524000"/>
          <a:ext cx="10343213" cy="4632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473"/>
                <a:gridCol w="4736002"/>
                <a:gridCol w="1937230"/>
                <a:gridCol w="1646646"/>
                <a:gridCol w="1143862"/>
              </a:tblGrid>
              <a:tr h="974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Komponen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Bukti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Batas </a:t>
                      </a:r>
                      <a:r>
                        <a:rPr lang="en-US" sz="2000" dirty="0" err="1" smtClean="0">
                          <a:effectLst/>
                        </a:rPr>
                        <a:t>maksimal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</a:rPr>
                        <a:t>diakui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Angka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kredit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Pembimbing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Utama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Skripsi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lembar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pengesahan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lulusan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Pembimbing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Pendamping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Pembantu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Skripsi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lembar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pengesahan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lulusan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Pembimbing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Utama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Laporan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Akhir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lembar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pengesahan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lulusan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Pembimbing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Pendamping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Pembantu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Laporan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Akhir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Studi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lembar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pengesahan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lulusan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Ketua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Penguji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Ujan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Akhir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penugasan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Mhs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Penguji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Ujan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Akhir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penugasan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Mhs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980729"/>
            <a:ext cx="6885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KEGIATAN PENDIDIKAN DAN PENGAJARAN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13899"/>
              </p:ext>
            </p:extLst>
          </p:nvPr>
        </p:nvGraphicFramePr>
        <p:xfrm>
          <a:off x="914397" y="1524000"/>
          <a:ext cx="10439402" cy="4741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652"/>
                <a:gridCol w="4780046"/>
                <a:gridCol w="1955245"/>
                <a:gridCol w="1661959"/>
                <a:gridCol w="1154500"/>
              </a:tblGrid>
              <a:tr h="974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Komponen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Bukti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Batas </a:t>
                      </a:r>
                      <a:r>
                        <a:rPr lang="en-US" sz="2000" dirty="0" err="1" smtClean="0">
                          <a:effectLst/>
                        </a:rPr>
                        <a:t>maksimal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</a:rPr>
                        <a:t>diakui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Angka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kredit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Pembinaan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kegiatan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Mahasiswa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Bidang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Akademik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Kemahasiswaan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penugasan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Pengembangan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program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kuliah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inovasi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model,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metode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media,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evaluasi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pembelajaran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File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produk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MK per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Buku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ajar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File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produk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buku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tahun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Diktat,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Modul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Petunjuk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Praktikum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Naskah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Tutorial, job sheet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praktik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File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produk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produk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/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Orasi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ilmiah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tingkat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perguruan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tinggi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File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produk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PT /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Menduduki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Jabatan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pimpinan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perguruan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tinggi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jabatan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980729"/>
            <a:ext cx="6451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KEGIATAN PENDIDIKAN DAN PENGAJARAN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10569"/>
              </p:ext>
            </p:extLst>
          </p:nvPr>
        </p:nvGraphicFramePr>
        <p:xfrm>
          <a:off x="742950" y="1524000"/>
          <a:ext cx="10915649" cy="3851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8148"/>
                <a:gridCol w="4998112"/>
                <a:gridCol w="2044443"/>
                <a:gridCol w="1737778"/>
                <a:gridCol w="1207168"/>
              </a:tblGrid>
              <a:tr h="974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Komponen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Bukti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Batas </a:t>
                      </a:r>
                      <a:r>
                        <a:rPr lang="en-US" sz="2000" dirty="0" err="1" smtClean="0">
                          <a:effectLst/>
                        </a:rPr>
                        <a:t>maksimal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</a:rPr>
                        <a:t>diakui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Angka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kredit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Rektor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Jabatan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PR/WR/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Dekan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Direktur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SPs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Jabatan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PD/WD/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Asdir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SPS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Jabatan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Kajur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Sekjur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Kepala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Jabatan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Pembimbing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pencangkokan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Penugasan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Reguler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Penugasan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980729"/>
            <a:ext cx="7080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KEGIATAN PENDIDIKAN DAN PENGAJARAN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800030"/>
              </p:ext>
            </p:extLst>
          </p:nvPr>
        </p:nvGraphicFramePr>
        <p:xfrm>
          <a:off x="914400" y="1524000"/>
          <a:ext cx="10420350" cy="4632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6032"/>
                <a:gridCol w="4771323"/>
                <a:gridCol w="1951677"/>
                <a:gridCol w="1658926"/>
                <a:gridCol w="1152392"/>
              </a:tblGrid>
              <a:tr h="974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Komponen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Bukti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Batas </a:t>
                      </a:r>
                      <a:r>
                        <a:rPr lang="en-US" sz="2000" dirty="0" err="1" smtClean="0">
                          <a:effectLst/>
                        </a:rPr>
                        <a:t>maksimal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</a:rPr>
                        <a:t>diakui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Angka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kredit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Detasering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Penugasan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Pencangkokan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luar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Penugasan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Semester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Pengembangan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≥ 161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Sertifikat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Pengembangan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≥ 81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Sertifikat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Pengembangan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≥ 30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Sertifikat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Pengembangan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≥ 10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Sertifikat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</a:t>
                      </a: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824553"/>
            <a:ext cx="5154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KEGIATAN PENELITIAN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487330"/>
              </p:ext>
            </p:extLst>
          </p:nvPr>
        </p:nvGraphicFramePr>
        <p:xfrm>
          <a:off x="742951" y="1313384"/>
          <a:ext cx="11168312" cy="5083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631"/>
                <a:gridCol w="5218391"/>
                <a:gridCol w="1778001"/>
                <a:gridCol w="1987179"/>
                <a:gridCol w="1235110"/>
              </a:tblGrid>
              <a:tr h="974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Komponen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Kegiatan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Bukti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Kegiatan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Batas </a:t>
                      </a:r>
                      <a:r>
                        <a:rPr lang="en-US" sz="2400" dirty="0" err="1" smtClean="0">
                          <a:effectLst/>
                        </a:rPr>
                        <a:t>maksimal</a:t>
                      </a:r>
                      <a:r>
                        <a:rPr lang="en-US" sz="2400" dirty="0" smtClean="0">
                          <a:effectLst/>
                        </a:rPr>
                        <a:t>  </a:t>
                      </a:r>
                      <a:r>
                        <a:rPr lang="en-US" sz="2400" dirty="0" err="1" smtClean="0">
                          <a:effectLst/>
                        </a:rPr>
                        <a:t>diakui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Angka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kredit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Buku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Referensi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Buku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buku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Buku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Monograf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Buku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buku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thn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bereputasi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&amp;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berfaktor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dampak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bereputasi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tapi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belum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berfaktor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dampak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blm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bereputasi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&amp;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belum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berfaktor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dampak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tapi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terindex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DOAJ, CABI,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Copernicus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Terakreditasi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smster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Terakreditasi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tapi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terindek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pada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DOAJ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smster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838201"/>
            <a:ext cx="5154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KEGIATAN PENELITIAN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7515"/>
              </p:ext>
            </p:extLst>
          </p:nvPr>
        </p:nvGraphicFramePr>
        <p:xfrm>
          <a:off x="876301" y="1299585"/>
          <a:ext cx="10842456" cy="5302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922"/>
                <a:gridCol w="5269209"/>
                <a:gridCol w="1726126"/>
                <a:gridCol w="1726126"/>
                <a:gridCol w="1199073"/>
              </a:tblGrid>
              <a:tr h="974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Komponen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Kegiatan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Bukti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Kegiatan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Batas </a:t>
                      </a:r>
                      <a:r>
                        <a:rPr lang="en-US" sz="2400" dirty="0" err="1" smtClean="0">
                          <a:effectLst/>
                        </a:rPr>
                        <a:t>maksimal</a:t>
                      </a:r>
                      <a:r>
                        <a:rPr lang="en-US" sz="2400" dirty="0" smtClean="0">
                          <a:effectLst/>
                        </a:rPr>
                        <a:t>  </a:t>
                      </a:r>
                      <a:r>
                        <a:rPr lang="en-US" sz="2400" dirty="0" err="1" smtClean="0">
                          <a:effectLst/>
                        </a:rPr>
                        <a:t>diakui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Angka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kredit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Terakreditasi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Max 25%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Tdk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Terakreditasi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ditulis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dlm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bhs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resmi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PBB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tetapi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bukan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artikel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smster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Seminar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Prosiding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smster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Seminar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Prosiding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Max 25%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Poster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Poster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Max 10%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13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Poster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Poster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Max 10%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Seminar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tetapi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dimuat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prosiding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Seminar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dimuat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prosiding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940714"/>
            <a:ext cx="5154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KEGIATAN PENELITIAN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843881"/>
              </p:ext>
            </p:extLst>
          </p:nvPr>
        </p:nvGraphicFramePr>
        <p:xfrm>
          <a:off x="857252" y="1527056"/>
          <a:ext cx="10889715" cy="4782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942"/>
                <a:gridCol w="5292176"/>
                <a:gridCol w="1733649"/>
                <a:gridCol w="1733649"/>
                <a:gridCol w="1204299"/>
              </a:tblGrid>
              <a:tr h="1022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Komponen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Kegiatan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Bukti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Kegiatan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Batas </a:t>
                      </a:r>
                      <a:r>
                        <a:rPr lang="en-US" sz="2400" dirty="0" err="1" smtClean="0">
                          <a:effectLst/>
                        </a:rPr>
                        <a:t>maksimal</a:t>
                      </a:r>
                      <a:r>
                        <a:rPr lang="en-US" sz="2400" dirty="0" smtClean="0">
                          <a:effectLst/>
                        </a:rPr>
                        <a:t>  </a:t>
                      </a:r>
                      <a:r>
                        <a:rPr lang="en-US" sz="2400" dirty="0" err="1" smtClean="0">
                          <a:effectLst/>
                        </a:rPr>
                        <a:t>diakui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Angka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kredit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610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Seminar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dimuat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prosiding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endParaRPr lang="en-US" sz="20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0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Prosiding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internasional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diseminarkan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Prosiding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0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Prosiding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nasional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 yang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tidak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diseminarkan</a:t>
                      </a:r>
                      <a:endParaRPr lang="en-US" sz="2000" dirty="0"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Prosiding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asli</a:t>
                      </a:r>
                      <a:endParaRPr lang="en-US" sz="2000" dirty="0" smtClean="0"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5</a:t>
                      </a:r>
                      <a:endParaRPr lang="en-US" sz="2000" dirty="0"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/>
                </a:tc>
              </a:tr>
              <a:tr h="414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Artikel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ilmiah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koran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Koran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Max 10%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0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Penelitian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tersimpan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di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Perpust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Laporan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7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Terjemah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Menyadur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buku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ilmiah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Buku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7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Editor/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Menyunting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karya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ilmiah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Buku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3859" y="6144735"/>
            <a:ext cx="1193868" cy="640080"/>
          </a:xfrm>
        </p:spPr>
        <p:txBody>
          <a:bodyPr/>
          <a:lstStyle/>
          <a:p>
            <a:fld id="{F39CD914-836E-48FF-ADCD-1F633A2791F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0" y="4823791"/>
            <a:ext cx="4533900" cy="203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75" y="342900"/>
            <a:ext cx="8901792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68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980729"/>
            <a:ext cx="5154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KEGIATAN PENELITIAN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4133"/>
              </p:ext>
            </p:extLst>
          </p:nvPr>
        </p:nvGraphicFramePr>
        <p:xfrm>
          <a:off x="800100" y="1524000"/>
          <a:ext cx="10702089" cy="4856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988"/>
                <a:gridCol w="5000549"/>
                <a:gridCol w="1904224"/>
                <a:gridCol w="1703778"/>
                <a:gridCol w="1183550"/>
              </a:tblGrid>
              <a:tr h="1025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Komponen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Kegiatan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Bukti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Kegiatan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Batas </a:t>
                      </a:r>
                      <a:r>
                        <a:rPr lang="en-US" sz="2400" dirty="0" err="1" smtClean="0">
                          <a:effectLst/>
                        </a:rPr>
                        <a:t>maksimal</a:t>
                      </a:r>
                      <a:r>
                        <a:rPr lang="en-US" sz="2400" dirty="0" smtClean="0">
                          <a:effectLst/>
                        </a:rPr>
                        <a:t>  </a:t>
                      </a:r>
                      <a:r>
                        <a:rPr lang="en-US" sz="2400" dirty="0" err="1" smtClean="0">
                          <a:effectLst/>
                        </a:rPr>
                        <a:t>diakui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Angka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kredit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641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Rancangan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karya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teknologi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dipatenkan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Rancangan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1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Rancangan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karya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teknologi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dipatenkan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Rancangan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04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Rancangan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karya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teknologi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dipatenkan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rancangan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karya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seni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monumental/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pertunjukan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karya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sastra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Rancangan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61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Rancangan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61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Lokal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Rancangan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980729"/>
            <a:ext cx="6930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KEGIATAN PENGABDIAN KEPADA MASYARAKAT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812722"/>
              </p:ext>
            </p:extLst>
          </p:nvPr>
        </p:nvGraphicFramePr>
        <p:xfrm>
          <a:off x="857250" y="1524000"/>
          <a:ext cx="10085569" cy="4546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7565"/>
                <a:gridCol w="4995826"/>
                <a:gridCol w="1511180"/>
                <a:gridCol w="1605629"/>
                <a:gridCol w="1115369"/>
              </a:tblGrid>
              <a:tr h="974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Komponen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Bukti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Batas </a:t>
                      </a:r>
                      <a:r>
                        <a:rPr lang="en-US" sz="2000" dirty="0" err="1" smtClean="0">
                          <a:effectLst/>
                        </a:rPr>
                        <a:t>maksimal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</a:rPr>
                        <a:t>diakui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Angka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kredit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Menduduki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jabatan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pimpinan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pada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lembaga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pemerintah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pejabat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negara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dibebaskan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dari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jabatan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organiknya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Jabatan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 semester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5,5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Melaksanakan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pengembangan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hasil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diklat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dapat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dimanfaatkan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oleh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masyarakat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 Program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Memberi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latihan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penyuluhan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ceramah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pd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masyarakat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Program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Program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lokal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Program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980729"/>
            <a:ext cx="7395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KEGIATAN PENGABDIAN KEPADA MASYARAKAT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81519"/>
              </p:ext>
            </p:extLst>
          </p:nvPr>
        </p:nvGraphicFramePr>
        <p:xfrm>
          <a:off x="571499" y="1524000"/>
          <a:ext cx="10896602" cy="4936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6527"/>
                <a:gridCol w="5397566"/>
                <a:gridCol w="1632702"/>
                <a:gridCol w="1734746"/>
                <a:gridCol w="1205061"/>
              </a:tblGrid>
              <a:tr h="10360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Komponen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Bukti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Batas </a:t>
                      </a:r>
                      <a:r>
                        <a:rPr lang="en-US" sz="2000" dirty="0" err="1" smtClean="0">
                          <a:effectLst/>
                        </a:rPr>
                        <a:t>maksimal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</a:rPr>
                        <a:t>diakui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Angka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kredit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2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Memberi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latihan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ceramah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pada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masyarakat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kurang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dari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satu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semester (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Program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Program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Lokal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/</a:t>
                      </a:r>
                      <a:r>
                        <a:rPr lang="en-US" sz="18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Insidental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Program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32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+mn-lt"/>
                        </a:rPr>
                        <a:t>Memberi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pelayanan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kpd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masyarakat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berdasarkan</a:t>
                      </a:r>
                      <a:r>
                        <a:rPr lang="en-US" sz="1800" dirty="0" smtClean="0">
                          <a:latin typeface="+mn-lt"/>
                        </a:rPr>
                        <a:t> (</a:t>
                      </a:r>
                      <a:r>
                        <a:rPr lang="en-US" sz="1800" dirty="0" err="1" smtClean="0">
                          <a:latin typeface="+mn-lt"/>
                        </a:rPr>
                        <a:t>bidang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keahlian</a:t>
                      </a:r>
                      <a:r>
                        <a:rPr lang="en-US" sz="1800" dirty="0" smtClean="0">
                          <a:latin typeface="+mn-lt"/>
                        </a:rPr>
                        <a:t>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Program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1,5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+mn-lt"/>
                        </a:rPr>
                        <a:t>s.d.a</a:t>
                      </a:r>
                      <a:r>
                        <a:rPr lang="en-US" sz="1800" dirty="0" smtClean="0">
                          <a:latin typeface="+mn-lt"/>
                        </a:rPr>
                        <a:t> (</a:t>
                      </a:r>
                      <a:r>
                        <a:rPr lang="en-US" sz="1800" dirty="0" err="1" smtClean="0">
                          <a:latin typeface="+mn-lt"/>
                        </a:rPr>
                        <a:t>penugasan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perguruan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tinggi</a:t>
                      </a:r>
                      <a:r>
                        <a:rPr lang="en-US" sz="1800" dirty="0" smtClean="0">
                          <a:latin typeface="+mn-lt"/>
                        </a:rPr>
                        <a:t>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Program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+mn-lt"/>
                        </a:rPr>
                        <a:t>s.d.a</a:t>
                      </a:r>
                      <a:r>
                        <a:rPr lang="en-US" sz="1800" dirty="0" smtClean="0">
                          <a:latin typeface="+mn-lt"/>
                        </a:rPr>
                        <a:t> (</a:t>
                      </a:r>
                      <a:r>
                        <a:rPr lang="en-US" sz="1800" dirty="0" err="1" smtClean="0">
                          <a:latin typeface="+mn-lt"/>
                        </a:rPr>
                        <a:t>fungsi</a:t>
                      </a:r>
                      <a:r>
                        <a:rPr lang="en-US" sz="1800" dirty="0" smtClean="0">
                          <a:latin typeface="+mn-lt"/>
                        </a:rPr>
                        <a:t> / </a:t>
                      </a:r>
                      <a:r>
                        <a:rPr lang="en-US" sz="1800" dirty="0" err="1" smtClean="0">
                          <a:latin typeface="+mn-lt"/>
                        </a:rPr>
                        <a:t>jabatan</a:t>
                      </a:r>
                      <a:r>
                        <a:rPr lang="en-US" sz="1800" dirty="0" smtClean="0">
                          <a:latin typeface="+mn-lt"/>
                        </a:rPr>
                        <a:t>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Program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32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+mn-lt"/>
                        </a:rPr>
                        <a:t>Menulis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karya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pengabdian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pada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masyarakat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yg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tdk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dipublikasikan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karya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836713"/>
            <a:ext cx="6945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PENUNJANG KEGIATAN AKADEMIK DOSEN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77418"/>
              </p:ext>
            </p:extLst>
          </p:nvPr>
        </p:nvGraphicFramePr>
        <p:xfrm>
          <a:off x="514349" y="1524001"/>
          <a:ext cx="11144250" cy="4351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584"/>
                <a:gridCol w="5520238"/>
                <a:gridCol w="1669808"/>
                <a:gridCol w="1774171"/>
                <a:gridCol w="1232449"/>
              </a:tblGrid>
              <a:tr h="974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Komponen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Bukti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Batas </a:t>
                      </a:r>
                      <a:r>
                        <a:rPr lang="en-US" sz="2000" dirty="0" err="1" smtClean="0">
                          <a:effectLst/>
                        </a:rPr>
                        <a:t>maksimal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</a:rPr>
                        <a:t>diakui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Angka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kredit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Menjadi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suatu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panitia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Badan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pada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perguruan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tinggi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Ketua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Panitia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tahun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Panitia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tahun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Menjadi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panitia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Badan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pada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lembaga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Pemerintah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Panitia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Pusat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Ketua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Wakil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Ketua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Panitia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kepanitian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Panitia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Daerah –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Ketua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Wakil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Panitia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Daerah –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836713"/>
            <a:ext cx="6792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PENUNJANG KEGIATAN AKADEMIK DOSEN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05404"/>
              </p:ext>
            </p:extLst>
          </p:nvPr>
        </p:nvGraphicFramePr>
        <p:xfrm>
          <a:off x="819150" y="1524000"/>
          <a:ext cx="10687050" cy="4785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709"/>
                <a:gridCol w="5293767"/>
                <a:gridCol w="1501222"/>
                <a:gridCol w="1801465"/>
                <a:gridCol w="1181887"/>
              </a:tblGrid>
              <a:tr h="1093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Komponen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Bukti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Batas </a:t>
                      </a:r>
                      <a:r>
                        <a:rPr lang="en-US" sz="2000" dirty="0" err="1" smtClean="0">
                          <a:effectLst/>
                        </a:rPr>
                        <a:t>maksimal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</a:rPr>
                        <a:t>diakui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Angka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kredit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8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Menjadi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organisasi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Pengurus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Panitia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Periode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Jabatan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8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atas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permintaan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8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8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Menjadi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organisasi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Pengurus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Panitia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Periode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Jabatan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8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atas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permintaan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8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8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Mewakili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perguruan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tinggi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sbg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panitia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kepanitian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990600"/>
            <a:ext cx="6926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PENUNJANG KEGIATAN AKADEMIK DOSEN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691087"/>
              </p:ext>
            </p:extLst>
          </p:nvPr>
        </p:nvGraphicFramePr>
        <p:xfrm>
          <a:off x="742950" y="1524000"/>
          <a:ext cx="10572750" cy="4785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8991"/>
                <a:gridCol w="5237148"/>
                <a:gridCol w="1584177"/>
                <a:gridCol w="1683189"/>
                <a:gridCol w="1169245"/>
              </a:tblGrid>
              <a:tr h="10454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Komponen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Bukti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Batas </a:t>
                      </a:r>
                      <a:r>
                        <a:rPr lang="en-US" sz="2000" dirty="0" err="1" smtClean="0">
                          <a:effectLst/>
                        </a:rPr>
                        <a:t>maksimal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</a:rPr>
                        <a:t>diakui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Angka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kredit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3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delegasi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(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ketua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Panitia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kegiatan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3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Berperan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serta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aktif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dlm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pertemuan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ilmiah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(Inter-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-regional)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Ketua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Piagam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3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Berperan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serta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aktif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dlm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pertemuan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ilmiah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(di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Perguruan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Tinggi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Ketua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Mendapat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penghargaan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tanda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jasa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piagam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971551"/>
            <a:ext cx="7173788" cy="4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PENUNJANG KEGIATAN AKADEMIK DOSEN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916487"/>
              </p:ext>
            </p:extLst>
          </p:nvPr>
        </p:nvGraphicFramePr>
        <p:xfrm>
          <a:off x="838200" y="1677890"/>
          <a:ext cx="10420350" cy="4631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6032"/>
                <a:gridCol w="5161658"/>
                <a:gridCol w="1561342"/>
                <a:gridCol w="1658926"/>
                <a:gridCol w="1152392"/>
              </a:tblGrid>
              <a:tr h="10581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Komponen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Bukti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Batas </a:t>
                      </a:r>
                      <a:r>
                        <a:rPr lang="en-US" sz="2000" dirty="0" err="1" smtClean="0">
                          <a:effectLst/>
                        </a:rPr>
                        <a:t>maksimal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</a:rPr>
                        <a:t>diakui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Angka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kredit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18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SLKS/KBS 30 TAHUN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Piagam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piagam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SLKS/KBS 20 TAHUN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SLKS/KBS 10 TAHUN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Penghargaan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Tk.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Penghargaan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Tk.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Penghargaan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Tk.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Provinsi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18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Menulis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Buku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Pelajaran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SMTA/ SMTP/ SD (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sederajat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Buku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asli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buku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3736"/>
            <a:ext cx="9144000" cy="692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0145" y="620688"/>
            <a:ext cx="9154800" cy="216024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6309320"/>
            <a:ext cx="64087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31504" y="-27384"/>
            <a:ext cx="864096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rgbClr val="FFFF00"/>
                </a:solidFill>
              </a:rPr>
              <a:t>KOMPONEN PENILAIAN JABATAN AKADEMIK DOSEN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836713"/>
            <a:ext cx="7021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PENUNJANG KEGIATAN AKADEMIK DOSEN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363610"/>
              </p:ext>
            </p:extLst>
          </p:nvPr>
        </p:nvGraphicFramePr>
        <p:xfrm>
          <a:off x="761999" y="1346577"/>
          <a:ext cx="10801350" cy="4962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429"/>
                <a:gridCol w="5350384"/>
                <a:gridCol w="1416126"/>
                <a:gridCol w="1921884"/>
                <a:gridCol w="1194527"/>
              </a:tblGrid>
              <a:tr h="9920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Komponen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Bukti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Kegiatan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Batas </a:t>
                      </a:r>
                      <a:r>
                        <a:rPr lang="en-US" sz="2000" dirty="0" err="1" smtClean="0">
                          <a:effectLst/>
                        </a:rPr>
                        <a:t>maksimal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r>
                        <a:rPr lang="en-US" sz="2000" dirty="0" err="1" smtClean="0">
                          <a:effectLst/>
                        </a:rPr>
                        <a:t>diakui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Angka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kredit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05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28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Prestasi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Olahraga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humaniora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(Tingkat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Piagam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piagam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medali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1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29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(Tingkat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1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(Tingkat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daerah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lokal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05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Keanggotaan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Profesi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dosen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(Tingkat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Pengurus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aktif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tahun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1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aktif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0,75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05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(Tingkat Prov.,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Kab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Kota –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Pengurus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aktif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0,50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1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aktif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s.d.a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0,25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1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Tim PAK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Dosen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Scan SK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semester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D914-836E-48FF-ADCD-1F633A2791F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624110"/>
            <a:ext cx="9752012" cy="80464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000" b="1" dirty="0" err="1">
                <a:solidFill>
                  <a:schemeClr val="bg1"/>
                </a:solidFill>
                <a:cs typeface="Calibri" pitchFamily="34" charset="0"/>
              </a:rPr>
              <a:t>Penyebab</a:t>
            </a:r>
            <a:r>
              <a:rPr lang="en-US" sz="3000" b="1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cs typeface="Calibri" pitchFamily="34" charset="0"/>
              </a:rPr>
              <a:t>Umum</a:t>
            </a:r>
            <a:r>
              <a:rPr lang="en-US" sz="3000" b="1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cs typeface="Calibri" pitchFamily="34" charset="0"/>
              </a:rPr>
              <a:t>Usulan</a:t>
            </a:r>
            <a:r>
              <a:rPr lang="en-US" sz="3000" b="1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cs typeface="Calibri" pitchFamily="34" charset="0"/>
              </a:rPr>
              <a:t>JABATAN AKADEMIK </a:t>
            </a:r>
            <a:r>
              <a:rPr lang="en-US" sz="3000" b="1" dirty="0" err="1" smtClean="0">
                <a:solidFill>
                  <a:schemeClr val="bg1"/>
                </a:solidFill>
                <a:cs typeface="Calibri" pitchFamily="34" charset="0"/>
              </a:rPr>
              <a:t>Belum</a:t>
            </a:r>
            <a:r>
              <a:rPr lang="en-US" sz="3000" b="1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cs typeface="Calibri" pitchFamily="34" charset="0"/>
              </a:rPr>
              <a:t>Disetujui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32000"/>
            <a:ext cx="10133012" cy="4038600"/>
          </a:xfrm>
        </p:spPr>
        <p:txBody>
          <a:bodyPr>
            <a:normAutofit/>
          </a:bodyPr>
          <a:lstStyle/>
          <a:p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angka</a:t>
            </a:r>
            <a:r>
              <a:rPr lang="en-US" sz="3200" dirty="0"/>
              <a:t> </a:t>
            </a:r>
            <a:r>
              <a:rPr lang="en-US" sz="3200" dirty="0" err="1"/>
              <a:t>kredit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mencapai</a:t>
            </a:r>
            <a:r>
              <a:rPr lang="en-US" sz="3200" dirty="0"/>
              <a:t> </a:t>
            </a:r>
            <a:r>
              <a:rPr lang="en-US" sz="3200" dirty="0" err="1"/>
              <a:t>angka</a:t>
            </a:r>
            <a:r>
              <a:rPr lang="en-US" sz="3200" dirty="0"/>
              <a:t> </a:t>
            </a:r>
            <a:r>
              <a:rPr lang="en-US" sz="3200" dirty="0" err="1"/>
              <a:t>kredit</a:t>
            </a:r>
            <a:r>
              <a:rPr lang="en-US" sz="3200" dirty="0"/>
              <a:t> yang </a:t>
            </a:r>
            <a:r>
              <a:rPr lang="en-US" sz="3200" dirty="0" err="1"/>
              <a:t>dibutuhkan</a:t>
            </a:r>
            <a:r>
              <a:rPr lang="en-US" sz="3200" dirty="0"/>
              <a:t>;</a:t>
            </a:r>
          </a:p>
          <a:p>
            <a:r>
              <a:rPr lang="en-US" sz="3200" dirty="0" err="1"/>
              <a:t>Syarat</a:t>
            </a:r>
            <a:r>
              <a:rPr lang="en-US" sz="3200" dirty="0"/>
              <a:t> </a:t>
            </a:r>
            <a:r>
              <a:rPr lang="en-US" sz="3200" dirty="0" err="1"/>
              <a:t>khusus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dilengkapi</a:t>
            </a:r>
            <a:r>
              <a:rPr lang="en-US" sz="3200" dirty="0"/>
              <a:t> ;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jurnal</a:t>
            </a:r>
            <a:r>
              <a:rPr lang="en-US" sz="3200" dirty="0"/>
              <a:t> </a:t>
            </a:r>
            <a:r>
              <a:rPr lang="en-US" sz="3200" dirty="0" err="1"/>
              <a:t>nasional</a:t>
            </a:r>
            <a:r>
              <a:rPr lang="en-US" sz="3200" dirty="0"/>
              <a:t> </a:t>
            </a:r>
            <a:r>
              <a:rPr lang="en-US" sz="3200" dirty="0" err="1"/>
              <a:t>terakreditasi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jurnal</a:t>
            </a:r>
            <a:r>
              <a:rPr lang="en-US" sz="3200" dirty="0"/>
              <a:t> </a:t>
            </a:r>
            <a:r>
              <a:rPr lang="en-US" sz="3200" dirty="0" err="1"/>
              <a:t>internasional</a:t>
            </a:r>
            <a:r>
              <a:rPr lang="en-US" sz="3200" dirty="0"/>
              <a:t> </a:t>
            </a:r>
            <a:r>
              <a:rPr lang="en-US" sz="3200" dirty="0" err="1"/>
              <a:t>bereputasi</a:t>
            </a:r>
            <a:r>
              <a:rPr lang="en-US" sz="3200" dirty="0"/>
              <a:t>;</a:t>
            </a:r>
          </a:p>
          <a:p>
            <a:r>
              <a:rPr lang="en-US" sz="3200" dirty="0" err="1"/>
              <a:t>Ditemukan</a:t>
            </a:r>
            <a:r>
              <a:rPr lang="en-US" sz="3200" dirty="0"/>
              <a:t>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karya</a:t>
            </a:r>
            <a:r>
              <a:rPr lang="en-US" sz="3200" dirty="0"/>
              <a:t> </a:t>
            </a:r>
            <a:r>
              <a:rPr lang="en-US" sz="3200" dirty="0" err="1"/>
              <a:t>ilmiah</a:t>
            </a:r>
            <a:r>
              <a:rPr lang="en-US" sz="3200" dirty="0"/>
              <a:t> yang </a:t>
            </a:r>
            <a:r>
              <a:rPr lang="en-US" sz="3200" dirty="0" err="1"/>
              <a:t>termasuk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kategori</a:t>
            </a:r>
            <a:r>
              <a:rPr lang="en-US" sz="3200" dirty="0"/>
              <a:t> </a:t>
            </a:r>
            <a:r>
              <a:rPr lang="en-US" sz="3200" dirty="0" err="1"/>
              <a:t>plagiasi</a:t>
            </a:r>
            <a:r>
              <a:rPr lang="en-US" sz="3200" dirty="0"/>
              <a:t>.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5682753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84" y="624110"/>
            <a:ext cx="10848630" cy="99514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900" b="1" dirty="0" err="1"/>
              <a:t>Permasalahan</a:t>
            </a:r>
            <a:r>
              <a:rPr lang="en-US" sz="2900" b="1" dirty="0"/>
              <a:t> </a:t>
            </a:r>
            <a:r>
              <a:rPr lang="en-US" sz="2900" b="1" dirty="0" err="1"/>
              <a:t>dalam</a:t>
            </a:r>
            <a:r>
              <a:rPr lang="en-US" sz="2900" b="1" dirty="0"/>
              <a:t> </a:t>
            </a:r>
            <a:r>
              <a:rPr lang="en-US" sz="2900" b="1" dirty="0" err="1"/>
              <a:t>Penilaian</a:t>
            </a:r>
            <a:r>
              <a:rPr lang="en-US" sz="2900" b="1" dirty="0"/>
              <a:t> </a:t>
            </a:r>
            <a:r>
              <a:rPr lang="en-US" sz="2900" b="1" dirty="0" smtClean="0"/>
              <a:t>JABATAN AKADEMIK (</a:t>
            </a:r>
            <a:r>
              <a:rPr lang="en-US" sz="2900" b="1" dirty="0" err="1"/>
              <a:t>Syarat</a:t>
            </a:r>
            <a:r>
              <a:rPr lang="en-US" sz="2900" b="1" dirty="0"/>
              <a:t> </a:t>
            </a:r>
            <a:r>
              <a:rPr lang="en-US" sz="2900" b="1" dirty="0" err="1"/>
              <a:t>Khusus</a:t>
            </a:r>
            <a:r>
              <a:rPr lang="en-US" sz="29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22" y="2107096"/>
            <a:ext cx="10249728" cy="4427054"/>
          </a:xfrm>
        </p:spPr>
        <p:txBody>
          <a:bodyPr>
            <a:normAutofit/>
          </a:bodyPr>
          <a:lstStyle/>
          <a:p>
            <a:pPr lvl="0"/>
            <a:r>
              <a:rPr lang="en-US" sz="3200" dirty="0" err="1"/>
              <a:t>Artikel</a:t>
            </a:r>
            <a:r>
              <a:rPr lang="en-US" sz="3200" dirty="0"/>
              <a:t> </a:t>
            </a:r>
            <a:r>
              <a:rPr lang="en-US" sz="3200" dirty="0" err="1"/>
              <a:t>disubmit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jurnal</a:t>
            </a:r>
            <a:r>
              <a:rPr lang="en-US" sz="3200" dirty="0"/>
              <a:t> </a:t>
            </a:r>
            <a:r>
              <a:rPr lang="en-US" sz="3200" dirty="0" err="1"/>
              <a:t>ilmiah</a:t>
            </a:r>
            <a:r>
              <a:rPr lang="en-US" sz="3200" dirty="0"/>
              <a:t>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termasuk</a:t>
            </a:r>
            <a:r>
              <a:rPr lang="en-US" sz="3200" dirty="0"/>
              <a:t> </a:t>
            </a:r>
            <a:r>
              <a:rPr lang="en-US" sz="3200" dirty="0" err="1"/>
              <a:t>kategori</a:t>
            </a:r>
            <a:r>
              <a:rPr lang="en-US" sz="3200" dirty="0"/>
              <a:t> </a:t>
            </a:r>
            <a:r>
              <a:rPr lang="en-US" sz="3200" dirty="0" err="1"/>
              <a:t>bereputasi</a:t>
            </a:r>
            <a:r>
              <a:rPr lang="en-US" sz="3200" dirty="0"/>
              <a:t>; </a:t>
            </a:r>
            <a:endParaRPr lang="en-US" sz="3200" dirty="0" smtClean="0"/>
          </a:p>
          <a:p>
            <a:pPr lvl="0"/>
            <a:r>
              <a:rPr lang="en-US" sz="3200" dirty="0" smtClean="0"/>
              <a:t>Cancelled Journal (</a:t>
            </a:r>
            <a:r>
              <a:rPr lang="en-US" sz="3200" dirty="0" err="1" smtClean="0"/>
              <a:t>periode</a:t>
            </a:r>
            <a:r>
              <a:rPr lang="en-US" sz="3200" dirty="0" smtClean="0"/>
              <a:t> </a:t>
            </a:r>
            <a:r>
              <a:rPr lang="en-US" sz="3200" dirty="0" err="1" smtClean="0"/>
              <a:t>terakreditasi</a:t>
            </a:r>
            <a:r>
              <a:rPr lang="en-US" sz="3200" dirty="0" smtClean="0"/>
              <a:t>);</a:t>
            </a:r>
          </a:p>
          <a:p>
            <a:pPr lvl="0"/>
            <a:r>
              <a:rPr lang="en-US" sz="3200" dirty="0" err="1" smtClean="0"/>
              <a:t>Jurnal</a:t>
            </a:r>
            <a:r>
              <a:rPr lang="en-US" sz="3200" dirty="0" smtClean="0"/>
              <a:t> Indonesia yang </a:t>
            </a:r>
            <a:r>
              <a:rPr lang="en-US" sz="3200" dirty="0" err="1" smtClean="0"/>
              <a:t>homogen</a:t>
            </a:r>
            <a:r>
              <a:rPr lang="en-US" sz="3200" dirty="0" smtClean="0"/>
              <a:t> </a:t>
            </a:r>
            <a:r>
              <a:rPr lang="en-US" sz="3200" dirty="0" err="1" smtClean="0"/>
              <a:t>kontributornya</a:t>
            </a:r>
            <a:r>
              <a:rPr lang="en-US" sz="3200" dirty="0" smtClean="0"/>
              <a:t> (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ada</a:t>
            </a:r>
            <a:r>
              <a:rPr lang="en-US" sz="3200" dirty="0" smtClean="0"/>
              <a:t> orang </a:t>
            </a:r>
            <a:r>
              <a:rPr lang="en-US" sz="3200" dirty="0" err="1" smtClean="0"/>
              <a:t>asing</a:t>
            </a:r>
            <a:r>
              <a:rPr lang="en-US" sz="3200" dirty="0" smtClean="0"/>
              <a:t>);</a:t>
            </a:r>
            <a:endParaRPr lang="en-US" sz="3200" dirty="0"/>
          </a:p>
          <a:p>
            <a:pPr lvl="0"/>
            <a:r>
              <a:rPr lang="en-US" sz="3200" dirty="0" err="1"/>
              <a:t>Cek</a:t>
            </a:r>
            <a:r>
              <a:rPr lang="en-US" sz="3200" dirty="0"/>
              <a:t> similarity </a:t>
            </a:r>
            <a:r>
              <a:rPr lang="en-US" sz="3200" dirty="0" err="1"/>
              <a:t>karya</a:t>
            </a:r>
            <a:r>
              <a:rPr lang="en-US" sz="3200" dirty="0"/>
              <a:t> </a:t>
            </a:r>
            <a:r>
              <a:rPr lang="en-US" sz="3200" dirty="0" err="1"/>
              <a:t>ilmiah</a:t>
            </a:r>
            <a:r>
              <a:rPr lang="en-US" sz="3200" dirty="0"/>
              <a:t> yang </a:t>
            </a:r>
            <a:r>
              <a:rPr lang="en-US" sz="3200" dirty="0" err="1"/>
              <a:t>pertama</a:t>
            </a:r>
            <a:r>
              <a:rPr lang="en-US" sz="3200" dirty="0"/>
              <a:t> di </a:t>
            </a:r>
            <a:r>
              <a:rPr lang="en-US" sz="3200" dirty="0" err="1"/>
              <a:t>jurnal</a:t>
            </a:r>
            <a:r>
              <a:rPr lang="en-US" sz="3200" dirty="0"/>
              <a:t>  International ;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8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113919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00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035" y="624110"/>
            <a:ext cx="10530578" cy="95704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900" b="1" dirty="0" err="1"/>
              <a:t>Permasalahan</a:t>
            </a:r>
            <a:r>
              <a:rPr lang="en-US" sz="2900" b="1" dirty="0"/>
              <a:t> </a:t>
            </a:r>
            <a:r>
              <a:rPr lang="en-US" sz="2900" b="1" dirty="0" err="1"/>
              <a:t>dalam</a:t>
            </a:r>
            <a:r>
              <a:rPr lang="en-US" sz="2900" b="1" dirty="0"/>
              <a:t> </a:t>
            </a:r>
            <a:r>
              <a:rPr lang="en-US" sz="2900" b="1" dirty="0" err="1"/>
              <a:t>Penilaian</a:t>
            </a:r>
            <a:r>
              <a:rPr lang="en-US" sz="2900" b="1" dirty="0"/>
              <a:t> </a:t>
            </a:r>
            <a:r>
              <a:rPr lang="en-US" sz="2900" b="1" dirty="0" smtClean="0"/>
              <a:t>JABATAN AKADEMIK (</a:t>
            </a:r>
            <a:r>
              <a:rPr lang="en-US" sz="2900" b="1" dirty="0" err="1"/>
              <a:t>Syarat</a:t>
            </a:r>
            <a:r>
              <a:rPr lang="en-US" sz="2900" b="1" dirty="0"/>
              <a:t> </a:t>
            </a:r>
            <a:r>
              <a:rPr lang="en-US" sz="2900" b="1" dirty="0" err="1"/>
              <a:t>Khusus</a:t>
            </a:r>
            <a:r>
              <a:rPr lang="en-US" sz="2900" b="1" dirty="0"/>
              <a:t>)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035" y="2206486"/>
            <a:ext cx="10530577" cy="3704735"/>
          </a:xfrm>
        </p:spPr>
        <p:txBody>
          <a:bodyPr/>
          <a:lstStyle/>
          <a:p>
            <a:pPr lvl="0"/>
            <a:r>
              <a:rPr lang="en-US" sz="3200" dirty="0" err="1"/>
              <a:t>Bukti</a:t>
            </a:r>
            <a:r>
              <a:rPr lang="en-US" sz="3200" dirty="0"/>
              <a:t> submission </a:t>
            </a:r>
            <a:r>
              <a:rPr lang="en-US" sz="3200" dirty="0" err="1"/>
              <a:t>artikel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bukti</a:t>
            </a:r>
            <a:r>
              <a:rPr lang="en-US" sz="3200" dirty="0"/>
              <a:t> review </a:t>
            </a:r>
            <a:r>
              <a:rPr lang="en-US" sz="3200" dirty="0" err="1"/>
              <a:t>artikel</a:t>
            </a:r>
            <a:r>
              <a:rPr lang="en-US" sz="3200" dirty="0"/>
              <a:t> </a:t>
            </a:r>
            <a:r>
              <a:rPr lang="en-US" sz="3200" dirty="0" err="1"/>
              <a:t>berupa</a:t>
            </a:r>
            <a:r>
              <a:rPr lang="en-US" sz="3200" dirty="0"/>
              <a:t> email </a:t>
            </a:r>
            <a:r>
              <a:rPr lang="en-US" sz="3200" dirty="0" err="1"/>
              <a:t>korespondensi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editor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penulis</a:t>
            </a:r>
            <a:r>
              <a:rPr lang="en-US" sz="3200" dirty="0"/>
              <a:t> (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memberikan</a:t>
            </a:r>
            <a:r>
              <a:rPr lang="en-US" sz="3200" dirty="0"/>
              <a:t> password);  </a:t>
            </a:r>
          </a:p>
          <a:p>
            <a:pPr lvl="0"/>
            <a:r>
              <a:rPr lang="en-US" sz="3200" dirty="0"/>
              <a:t>Link/</a:t>
            </a:r>
            <a:r>
              <a:rPr lang="en-US" sz="3200" dirty="0" err="1"/>
              <a:t>tautan</a:t>
            </a:r>
            <a:r>
              <a:rPr lang="en-US" sz="3200" dirty="0"/>
              <a:t> </a:t>
            </a:r>
            <a:r>
              <a:rPr lang="en-US" sz="3200" dirty="0" err="1"/>
              <a:t>alamat</a:t>
            </a:r>
            <a:r>
              <a:rPr lang="en-US" sz="3200" dirty="0"/>
              <a:t> </a:t>
            </a:r>
            <a:r>
              <a:rPr lang="en-US" sz="3200" dirty="0" err="1"/>
              <a:t>situs</a:t>
            </a:r>
            <a:r>
              <a:rPr lang="en-US" sz="3200" dirty="0"/>
              <a:t> journal </a:t>
            </a:r>
            <a:r>
              <a:rPr lang="en-US" sz="3200" dirty="0" err="1"/>
              <a:t>artikel</a:t>
            </a:r>
            <a:r>
              <a:rPr lang="en-US" sz="3200" dirty="0"/>
              <a:t> </a:t>
            </a:r>
            <a:r>
              <a:rPr lang="en-US" sz="3200" dirty="0" err="1"/>
              <a:t>ilmiah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pengusul</a:t>
            </a:r>
            <a:r>
              <a:rPr lang="en-US" sz="3200" dirty="0"/>
              <a:t> (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dibuka</a:t>
            </a:r>
            <a:r>
              <a:rPr lang="en-US" sz="3200" dirty="0"/>
              <a:t>);</a:t>
            </a:r>
          </a:p>
          <a:p>
            <a:pPr lvl="0"/>
            <a:r>
              <a:rPr lang="en-US" sz="3200" dirty="0" err="1"/>
              <a:t>Relevansi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</a:t>
            </a:r>
            <a:r>
              <a:rPr lang="en-US" sz="3200" dirty="0" err="1"/>
              <a:t>materi</a:t>
            </a:r>
            <a:r>
              <a:rPr lang="en-US" sz="3200" dirty="0"/>
              <a:t> </a:t>
            </a:r>
            <a:r>
              <a:rPr lang="en-US" sz="3200" dirty="0" err="1"/>
              <a:t>artikel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bidang</a:t>
            </a:r>
            <a:r>
              <a:rPr lang="en-US" sz="3200" dirty="0"/>
              <a:t> </a:t>
            </a:r>
            <a:r>
              <a:rPr lang="en-US" sz="3200" dirty="0" err="1"/>
              <a:t>keilmuan</a:t>
            </a:r>
            <a:r>
              <a:rPr lang="en-US" sz="3200" dirty="0"/>
              <a:t> </a:t>
            </a:r>
            <a:r>
              <a:rPr lang="en-US" sz="3200" dirty="0" err="1"/>
              <a:t>pengusul</a:t>
            </a:r>
            <a:r>
              <a:rPr lang="en-US" sz="3200" dirty="0"/>
              <a:t>;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401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209" y="624110"/>
            <a:ext cx="10232403" cy="128089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Upaya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Tidak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Puas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terhadap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err="1" smtClean="0"/>
              <a:t>Hasil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Penilaian</a:t>
            </a:r>
            <a:r>
              <a:rPr lang="en-US" sz="3600" b="1" dirty="0" smtClean="0"/>
              <a:t> Tim PJA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209" y="2464904"/>
            <a:ext cx="10232403" cy="41148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Menyampaikan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Surat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Klarifikasi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resmi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pimpinan</a:t>
            </a:r>
            <a:r>
              <a:rPr lang="en-US" sz="3200" dirty="0" smtClean="0"/>
              <a:t> PT (</a:t>
            </a:r>
            <a:r>
              <a:rPr lang="en-US" sz="3200" dirty="0" err="1" smtClean="0"/>
              <a:t>mempertahankan</a:t>
            </a:r>
            <a:r>
              <a:rPr lang="en-US" sz="3200" dirty="0" smtClean="0"/>
              <a:t> </a:t>
            </a:r>
            <a:r>
              <a:rPr lang="en-US" sz="3200" dirty="0" err="1" smtClean="0"/>
              <a:t>pendapat</a:t>
            </a:r>
            <a:r>
              <a:rPr lang="en-US" sz="3200" dirty="0" smtClean="0"/>
              <a:t>/ </a:t>
            </a:r>
            <a:r>
              <a:rPr lang="en-US" sz="3200" dirty="0" err="1" smtClean="0"/>
              <a:t>memperbaiki</a:t>
            </a:r>
            <a:r>
              <a:rPr lang="en-US" sz="3200" dirty="0" smtClean="0"/>
              <a:t> </a:t>
            </a:r>
            <a:r>
              <a:rPr lang="en-US" sz="3200" dirty="0" err="1" smtClean="0"/>
              <a:t>thd</a:t>
            </a:r>
            <a:r>
              <a:rPr lang="en-US" sz="3200" dirty="0" smtClean="0"/>
              <a:t> </a:t>
            </a:r>
            <a:r>
              <a:rPr lang="en-US" sz="3200" dirty="0" err="1" smtClean="0"/>
              <a:t>apa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dianggap</a:t>
            </a:r>
            <a:r>
              <a:rPr lang="en-US" sz="3200" dirty="0" smtClean="0"/>
              <a:t> </a:t>
            </a:r>
            <a:r>
              <a:rPr lang="en-US" sz="3200" dirty="0" err="1" smtClean="0"/>
              <a:t>lemah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Tim PJA).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err="1" smtClean="0"/>
              <a:t>Meminta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Banding</a:t>
            </a:r>
            <a:r>
              <a:rPr lang="en-US" sz="3200" dirty="0" smtClean="0"/>
              <a:t> (</a:t>
            </a:r>
            <a:r>
              <a:rPr lang="en-US" sz="3200" dirty="0" err="1" smtClean="0"/>
              <a:t>diskusi</a:t>
            </a:r>
            <a:r>
              <a:rPr lang="en-US" sz="3200" dirty="0" smtClean="0"/>
              <a:t> </a:t>
            </a:r>
            <a:r>
              <a:rPr lang="en-US" sz="3200" dirty="0" err="1" smtClean="0"/>
              <a:t>langsung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</a:t>
            </a:r>
            <a:r>
              <a:rPr lang="en-US" sz="3200" dirty="0" err="1" smtClean="0"/>
              <a:t>pengusul</a:t>
            </a:r>
            <a:r>
              <a:rPr lang="en-US" sz="3200" dirty="0" smtClean="0"/>
              <a:t>, </a:t>
            </a:r>
            <a:r>
              <a:rPr lang="en-US" sz="3200" dirty="0" err="1" smtClean="0"/>
              <a:t>didampingi</a:t>
            </a:r>
            <a:r>
              <a:rPr lang="en-US" sz="3200" dirty="0" smtClean="0"/>
              <a:t> </a:t>
            </a:r>
            <a:r>
              <a:rPr lang="en-US" sz="3200" dirty="0" err="1" smtClean="0"/>
              <a:t>pimpinan</a:t>
            </a:r>
            <a:r>
              <a:rPr lang="en-US" sz="3200" dirty="0" smtClean="0"/>
              <a:t> PT,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Tim PJA)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7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9" y="113084"/>
            <a:ext cx="10180725" cy="81437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4" algn="ctr" defTabSz="457200" rtl="0">
              <a:spcBef>
                <a:spcPct val="0"/>
              </a:spcBef>
            </a:pPr>
            <a:r>
              <a:rPr lang="en-US" sz="2800" b="1" dirty="0" err="1" smtClean="0"/>
              <a:t>Kriteria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Jurnal</a:t>
            </a:r>
            <a:r>
              <a:rPr lang="en-US" sz="2800" b="1" dirty="0" smtClean="0"/>
              <a:t> </a:t>
            </a:r>
            <a:r>
              <a:rPr lang="id-ID" sz="2800" b="1" dirty="0"/>
              <a:t>ilmiah internasional yang berkualitas </a:t>
            </a:r>
            <a:r>
              <a:rPr lang="en-US" sz="1600" b="1" dirty="0"/>
              <a:t/>
            </a:r>
            <a:br>
              <a:rPr lang="en-US" sz="1600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332412"/>
            <a:ext cx="10881360" cy="5055326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lphaLcPeriod"/>
            </a:pPr>
            <a:r>
              <a:rPr lang="id-ID" sz="2800" dirty="0" smtClean="0"/>
              <a:t>Karya </a:t>
            </a:r>
            <a:r>
              <a:rPr lang="id-ID" sz="2800" dirty="0"/>
              <a:t>ilmiah yang diterbitkan ditulis </a:t>
            </a:r>
            <a:r>
              <a:rPr lang="id-ID" sz="2800" b="1" dirty="0"/>
              <a:t>dengan memenuhi kaidah ilmiah dan etika keilmuan</a:t>
            </a:r>
            <a:r>
              <a:rPr lang="en-US" sz="2800" b="1" dirty="0"/>
              <a:t>.</a:t>
            </a:r>
            <a:endParaRPr lang="en-US" sz="2800" dirty="0"/>
          </a:p>
          <a:p>
            <a:pPr marL="800100" lvl="1" indent="-342900">
              <a:buFont typeface="+mj-lt"/>
              <a:buAutoNum type="alphaLcPeriod"/>
            </a:pPr>
            <a:r>
              <a:rPr lang="id-ID" sz="2800" dirty="0"/>
              <a:t>Memiliki ISSN</a:t>
            </a:r>
            <a:r>
              <a:rPr lang="en-US" sz="2800" dirty="0"/>
              <a:t>.</a:t>
            </a:r>
          </a:p>
          <a:p>
            <a:pPr marL="800100" lvl="1" indent="-342900">
              <a:buFont typeface="+mj-lt"/>
              <a:buAutoNum type="alphaLcPeriod"/>
            </a:pPr>
            <a:r>
              <a:rPr lang="id-ID" sz="2800" dirty="0"/>
              <a:t>Ditulis dengan menggunakan bahasa resmi PBB (Arab, Inggris, Perancis, Rusia, Spanyol dan Tiongkok)</a:t>
            </a:r>
            <a:r>
              <a:rPr lang="en-US" sz="2800" dirty="0"/>
              <a:t>.</a:t>
            </a:r>
          </a:p>
          <a:p>
            <a:pPr marL="800100" lvl="1" indent="-342900">
              <a:buFont typeface="+mj-lt"/>
              <a:buAutoNum type="alphaLcPeriod"/>
            </a:pPr>
            <a:r>
              <a:rPr lang="id-ID" sz="2800" dirty="0"/>
              <a:t>Memiliki terbitan versi </a:t>
            </a:r>
            <a:r>
              <a:rPr lang="id-ID" sz="2800" dirty="0" err="1"/>
              <a:t>online</a:t>
            </a:r>
            <a:r>
              <a:rPr lang="en-US" sz="2800" dirty="0"/>
              <a:t>.</a:t>
            </a:r>
          </a:p>
          <a:p>
            <a:pPr marL="800100" lvl="1" indent="-342900">
              <a:buFont typeface="+mj-lt"/>
              <a:buAutoNum type="alphaLcPeriod"/>
            </a:pPr>
            <a:r>
              <a:rPr lang="id-ID" sz="2800" dirty="0"/>
              <a:t>Dewan Redaksi (</a:t>
            </a:r>
            <a:r>
              <a:rPr lang="id-ID" sz="2800" i="1" dirty="0"/>
              <a:t>Editorial </a:t>
            </a:r>
            <a:r>
              <a:rPr lang="id-ID" sz="2800" i="1" dirty="0" err="1"/>
              <a:t>Board</a:t>
            </a:r>
            <a:r>
              <a:rPr lang="id-ID" sz="2800" dirty="0"/>
              <a:t>) adalah pakar di bidangnya paling sedikit berasal dari 4 (empat) negara.</a:t>
            </a:r>
            <a:endParaRPr lang="en-US" sz="2800" dirty="0"/>
          </a:p>
          <a:p>
            <a:pPr marL="800100" lvl="1" indent="-342900">
              <a:buFont typeface="+mj-lt"/>
              <a:buAutoNum type="alphaLcPeriod"/>
            </a:pPr>
            <a:r>
              <a:rPr lang="id-ID" sz="2800" dirty="0"/>
              <a:t>Artikel ilmiah yang diterbitkan dalam 1 (satu)</a:t>
            </a:r>
            <a:r>
              <a:rPr lang="en-US" sz="2800" dirty="0"/>
              <a:t> </a:t>
            </a:r>
            <a:r>
              <a:rPr lang="en-US" sz="2800" dirty="0" err="1"/>
              <a:t>nomor</a:t>
            </a:r>
            <a:r>
              <a:rPr lang="id-ID" sz="2800" dirty="0"/>
              <a:t> terbitan paling sedikit  penulisnya berasal dari  </a:t>
            </a:r>
            <a:r>
              <a:rPr lang="en-US" sz="2800" dirty="0"/>
              <a:t>2</a:t>
            </a:r>
            <a:r>
              <a:rPr lang="id-ID" sz="2800" dirty="0"/>
              <a:t> (</a:t>
            </a:r>
            <a:r>
              <a:rPr lang="en-US" sz="2800" dirty="0" err="1"/>
              <a:t>dua</a:t>
            </a:r>
            <a:r>
              <a:rPr lang="id-ID" sz="2800" dirty="0"/>
              <a:t>)  negara.</a:t>
            </a:r>
            <a:endParaRPr lang="en-US" sz="2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768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9" y="113084"/>
            <a:ext cx="10140968" cy="81437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4" algn="ctr" defTabSz="457200" rtl="0">
              <a:spcBef>
                <a:spcPct val="0"/>
              </a:spcBef>
            </a:pPr>
            <a:r>
              <a:rPr lang="en-US" sz="2800" b="1" dirty="0" err="1" smtClean="0"/>
              <a:t>Kriteria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Jurnal</a:t>
            </a:r>
            <a:r>
              <a:rPr lang="en-US" sz="2800" b="1" dirty="0" smtClean="0"/>
              <a:t> </a:t>
            </a:r>
            <a:r>
              <a:rPr lang="id-ID" sz="2800" b="1" dirty="0"/>
              <a:t>ilmiah internasional yang berkualitas </a:t>
            </a:r>
            <a:r>
              <a:rPr lang="en-US" sz="1600" b="1" dirty="0"/>
              <a:t/>
            </a:r>
            <a:br>
              <a:rPr lang="en-US" sz="1600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358538"/>
            <a:ext cx="10894423" cy="5141654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lphaLcPeriod" startAt="7"/>
            </a:pPr>
            <a:r>
              <a:rPr lang="id-ID" sz="2800" dirty="0" err="1" smtClean="0"/>
              <a:t>A</a:t>
            </a:r>
            <a:r>
              <a:rPr lang="en-US" sz="2800" dirty="0" err="1"/>
              <a:t>lamat</a:t>
            </a:r>
            <a:r>
              <a:rPr lang="en-US" sz="2800" dirty="0"/>
              <a:t> </a:t>
            </a:r>
            <a:r>
              <a:rPr lang="id-ID" sz="2800" dirty="0"/>
              <a:t>jurnal dapat</a:t>
            </a:r>
            <a:r>
              <a:rPr lang="en-US" sz="2800" dirty="0"/>
              <a:t> </a:t>
            </a:r>
            <a:r>
              <a:rPr lang="en-US" sz="2800" dirty="0" err="1"/>
              <a:t>ditelusuri</a:t>
            </a:r>
            <a:r>
              <a:rPr lang="en-US" sz="2800" dirty="0"/>
              <a:t> daring</a:t>
            </a:r>
            <a:r>
              <a:rPr lang="id-ID" sz="2800" dirty="0"/>
              <a:t>.</a:t>
            </a:r>
            <a:endParaRPr lang="en-US" sz="2800" dirty="0"/>
          </a:p>
          <a:p>
            <a:pPr marL="800100" lvl="1" indent="-342900">
              <a:buFont typeface="+mj-lt"/>
              <a:buAutoNum type="alphaLcPeriod" startAt="7"/>
            </a:pPr>
            <a:r>
              <a:rPr lang="en-US" sz="2800" dirty="0"/>
              <a:t>Editor Boards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ditelusuri</a:t>
            </a:r>
            <a:r>
              <a:rPr lang="en-US" sz="2800" dirty="0"/>
              <a:t> daring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perbedaan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editor yang </a:t>
            </a:r>
            <a:r>
              <a:rPr lang="en-US" sz="2800" dirty="0" err="1"/>
              <a:t>tercantum</a:t>
            </a:r>
            <a:r>
              <a:rPr lang="en-US" sz="2800" dirty="0"/>
              <a:t> di </a:t>
            </a:r>
            <a:r>
              <a:rPr lang="en-US" sz="2800" dirty="0" err="1"/>
              <a:t>edisi</a:t>
            </a:r>
            <a:r>
              <a:rPr lang="en-US" sz="2800" dirty="0"/>
              <a:t> </a:t>
            </a:r>
            <a:r>
              <a:rPr lang="en-US" sz="2800" dirty="0" err="1"/>
              <a:t>cetak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edisi</a:t>
            </a:r>
            <a:r>
              <a:rPr lang="en-US" sz="2800" dirty="0"/>
              <a:t> daring</a:t>
            </a:r>
            <a:r>
              <a:rPr lang="id-ID" sz="2800" dirty="0"/>
              <a:t>.</a:t>
            </a:r>
            <a:endParaRPr lang="en-US" sz="2800" dirty="0"/>
          </a:p>
          <a:p>
            <a:pPr marL="800100" lvl="1" indent="-342900">
              <a:buFont typeface="+mj-lt"/>
              <a:buAutoNum type="alphaLcPeriod" startAt="7"/>
            </a:pPr>
            <a:r>
              <a:rPr lang="en-US" sz="2800" dirty="0"/>
              <a:t>Proses review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benar</a:t>
            </a:r>
            <a:r>
              <a:rPr lang="id-ID" sz="2800" dirty="0"/>
              <a:t>.</a:t>
            </a:r>
            <a:endParaRPr lang="en-US" sz="2800" dirty="0"/>
          </a:p>
          <a:p>
            <a:pPr marL="800100" lvl="1" indent="-342900">
              <a:buFont typeface="+mj-lt"/>
              <a:buAutoNum type="alphaLcPeriod" startAt="7"/>
            </a:pP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artikel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penerbitan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wajar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format </a:t>
            </a:r>
            <a:r>
              <a:rPr lang="en-US" sz="2800" dirty="0" err="1"/>
              <a:t>tampilan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terbitan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berubah</a:t>
            </a:r>
            <a:r>
              <a:rPr lang="en-US" sz="2800" dirty="0"/>
              <a:t> </a:t>
            </a:r>
            <a:r>
              <a:rPr lang="en-US" sz="2800" dirty="0" err="1"/>
              <a:t>ubah</a:t>
            </a:r>
            <a:r>
              <a:rPr lang="id-ID" sz="2800" dirty="0"/>
              <a:t>.</a:t>
            </a:r>
            <a:endParaRPr lang="en-US" sz="2800" dirty="0"/>
          </a:p>
          <a:p>
            <a:pPr marL="800100" lvl="1" indent="-342900">
              <a:buFont typeface="+mj-lt"/>
              <a:buAutoNum type="alphaLcPeriod" startAt="7"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pernah</a:t>
            </a:r>
            <a:r>
              <a:rPr lang="en-US" sz="2800" dirty="0"/>
              <a:t> </a:t>
            </a:r>
            <a:r>
              <a:rPr lang="en-US" sz="2800" dirty="0" err="1"/>
              <a:t>diketemukan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bereputasi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 </a:t>
            </a:r>
            <a:r>
              <a:rPr lang="en-US" sz="2800" dirty="0" err="1"/>
              <a:t>meragukan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Ditjen</a:t>
            </a:r>
            <a:r>
              <a:rPr lang="en-US" sz="2800" dirty="0"/>
              <a:t> </a:t>
            </a:r>
            <a:r>
              <a:rPr lang="en-US" sz="2800" dirty="0" err="1"/>
              <a:t>Dikti</a:t>
            </a:r>
            <a:r>
              <a:rPr lang="en-US" sz="2800" dirty="0"/>
              <a:t>/ </a:t>
            </a:r>
            <a:r>
              <a:rPr lang="en-US" sz="2800" dirty="0" err="1"/>
              <a:t>Ditjen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Iptek</a:t>
            </a:r>
            <a:r>
              <a:rPr lang="en-US" sz="2800" dirty="0"/>
              <a:t> </a:t>
            </a:r>
            <a:r>
              <a:rPr lang="id-ID" sz="2800" dirty="0"/>
              <a:t>atau tidak terdapat pada daftar jurnal/penerbit kategori yang diragukan.</a:t>
            </a:r>
            <a:endParaRPr lang="en-US" sz="2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67663" cy="19639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/>
              <a:t>Jurnal</a:t>
            </a:r>
            <a:r>
              <a:rPr lang="en-US" sz="3200" b="1" dirty="0" smtClean="0"/>
              <a:t> </a:t>
            </a:r>
            <a:r>
              <a:rPr lang="en-US" sz="3200" b="1" dirty="0"/>
              <a:t>yang </a:t>
            </a:r>
            <a:r>
              <a:rPr lang="en-US" sz="3200" b="1" dirty="0" err="1"/>
              <a:t>diakui</a:t>
            </a:r>
            <a:r>
              <a:rPr lang="en-US" sz="3200" b="1" dirty="0"/>
              <a:t> </a:t>
            </a:r>
            <a:r>
              <a:rPr lang="en-US" sz="3200" b="1" dirty="0" err="1"/>
              <a:t>sebagai</a:t>
            </a:r>
            <a:r>
              <a:rPr lang="en-US" sz="3200" b="1" dirty="0"/>
              <a:t> </a:t>
            </a:r>
            <a:r>
              <a:rPr lang="en-US" sz="3200" b="1" dirty="0" err="1"/>
              <a:t>jurnal</a:t>
            </a:r>
            <a:r>
              <a:rPr lang="en-US" sz="3200" b="1" dirty="0"/>
              <a:t> </a:t>
            </a:r>
            <a:r>
              <a:rPr lang="en-US" sz="3200" b="1" dirty="0" err="1"/>
              <a:t>internasional</a:t>
            </a:r>
            <a:r>
              <a:rPr lang="en-US" sz="3200" b="1" dirty="0"/>
              <a:t> </a:t>
            </a:r>
            <a:r>
              <a:rPr lang="en-US" sz="3200" b="1" dirty="0" err="1"/>
              <a:t>oleh</a:t>
            </a:r>
            <a:r>
              <a:rPr lang="en-US" sz="3200" b="1" dirty="0"/>
              <a:t> </a:t>
            </a:r>
            <a:r>
              <a:rPr lang="en-US" sz="3200" b="1" dirty="0" err="1"/>
              <a:t>Ditjen</a:t>
            </a:r>
            <a:r>
              <a:rPr lang="en-US" sz="3200" b="1" dirty="0"/>
              <a:t> </a:t>
            </a:r>
            <a:r>
              <a:rPr lang="en-US" sz="3200" b="1" dirty="0" smtClean="0"/>
              <a:t>SDID </a:t>
            </a:r>
            <a:r>
              <a:rPr lang="en-US" sz="3200" b="1" dirty="0" err="1" smtClean="0"/>
              <a:t>selain</a:t>
            </a:r>
            <a:r>
              <a:rPr lang="en-US" sz="3200" b="1" dirty="0" smtClean="0"/>
              <a:t> </a:t>
            </a:r>
            <a:r>
              <a:rPr lang="id-ID" sz="3200" b="1" dirty="0" smtClean="0"/>
              <a:t>memenuhi </a:t>
            </a:r>
            <a:r>
              <a:rPr lang="id-ID" sz="3200" b="1" dirty="0"/>
              <a:t>kriteria butir 12 huruf </a:t>
            </a:r>
            <a:r>
              <a:rPr lang="id-ID" sz="3200" b="1" dirty="0" err="1"/>
              <a:t>a</a:t>
            </a:r>
            <a:r>
              <a:rPr lang="id-ID" sz="3200" b="1" dirty="0"/>
              <a:t> sampai </a:t>
            </a:r>
            <a:r>
              <a:rPr lang="id-ID" sz="3200" b="1" dirty="0" err="1"/>
              <a:t>k</a:t>
            </a:r>
            <a:r>
              <a:rPr lang="id-ID" sz="3200" b="1" dirty="0"/>
              <a:t> </a:t>
            </a:r>
            <a:r>
              <a:rPr lang="en-US" sz="3200" b="1" dirty="0" err="1" smtClean="0"/>
              <a:t>juga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mempunyai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indikator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sbb</a:t>
            </a:r>
            <a:r>
              <a:rPr lang="en-US" sz="3200" b="1" dirty="0" smtClean="0"/>
              <a:t>: 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769326"/>
            <a:ext cx="10167663" cy="34790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800" dirty="0" err="1" smtClean="0"/>
              <a:t>Diterbitkan</a:t>
            </a:r>
            <a:r>
              <a:rPr lang="en-US" sz="2800" dirty="0" smtClean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asosiasi</a:t>
            </a:r>
            <a:r>
              <a:rPr lang="en-US" sz="2800" dirty="0"/>
              <a:t> </a:t>
            </a:r>
            <a:r>
              <a:rPr lang="en-US" sz="2800" dirty="0" err="1"/>
              <a:t>profesi</a:t>
            </a:r>
            <a:r>
              <a:rPr lang="en-US" sz="2800" dirty="0"/>
              <a:t> </a:t>
            </a:r>
            <a:r>
              <a:rPr lang="en-US" sz="2800" dirty="0" err="1"/>
              <a:t>ter</a:t>
            </a:r>
            <a:r>
              <a:rPr lang="id-ID" sz="2800" dirty="0"/>
              <a:t>nama</a:t>
            </a:r>
            <a:r>
              <a:rPr lang="en-US" sz="2800" dirty="0"/>
              <a:t> di </a:t>
            </a:r>
            <a:r>
              <a:rPr lang="en-US" sz="2800" dirty="0" err="1"/>
              <a:t>dunia</a:t>
            </a:r>
            <a:r>
              <a:rPr lang="id-ID" sz="2800" dirty="0"/>
              <a:t> atau </a:t>
            </a:r>
            <a:r>
              <a:rPr lang="en-US" sz="2800" dirty="0" err="1"/>
              <a:t>Perguruan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id-ID" sz="2800" dirty="0"/>
              <a:t>atau </a:t>
            </a:r>
            <a:r>
              <a:rPr lang="en-US" sz="2800" dirty="0" err="1"/>
              <a:t>Penerbit</a:t>
            </a:r>
            <a:r>
              <a:rPr lang="en-US" sz="2800" dirty="0"/>
              <a:t> (</a:t>
            </a:r>
            <a:r>
              <a:rPr lang="en-US" sz="2800" i="1" dirty="0"/>
              <a:t>Publisher</a:t>
            </a:r>
            <a:r>
              <a:rPr lang="en-US" sz="2800" dirty="0"/>
              <a:t>)</a:t>
            </a:r>
            <a:r>
              <a:rPr lang="id-ID" sz="2800" dirty="0"/>
              <a:t> kredibel.</a:t>
            </a:r>
            <a:endParaRPr lang="en-US" sz="2800" dirty="0"/>
          </a:p>
          <a:p>
            <a:pPr marL="457200" indent="-457200">
              <a:buFont typeface="+mj-lt"/>
              <a:buAutoNum type="alphaLcPeriod"/>
            </a:pPr>
            <a:r>
              <a:rPr lang="id-ID" sz="2800" dirty="0" err="1" smtClean="0"/>
              <a:t>Terindeks</a:t>
            </a:r>
            <a:r>
              <a:rPr lang="id-ID" sz="2800" dirty="0" smtClean="0"/>
              <a:t> </a:t>
            </a:r>
            <a:r>
              <a:rPr lang="id-ID" sz="2800" dirty="0"/>
              <a:t>oleh pemeringkat internasional atau basis data internasional yang ternama (contoh : </a:t>
            </a:r>
            <a:r>
              <a:rPr lang="id-ID" sz="2800" i="1" dirty="0"/>
              <a:t>Web </a:t>
            </a:r>
            <a:r>
              <a:rPr lang="id-ID" sz="2800" i="1" dirty="0" err="1"/>
              <a:t>of</a:t>
            </a:r>
            <a:r>
              <a:rPr lang="id-ID" sz="2800" i="1" dirty="0"/>
              <a:t> </a:t>
            </a:r>
            <a:r>
              <a:rPr lang="id-ID" sz="2800" i="1" dirty="0" err="1"/>
              <a:t>Science</a:t>
            </a:r>
            <a:r>
              <a:rPr lang="id-ID" sz="2800" i="1" dirty="0"/>
              <a:t> JIF</a:t>
            </a:r>
            <a:r>
              <a:rPr lang="id-ID" sz="2800" dirty="0"/>
              <a:t> = 0 atau </a:t>
            </a:r>
            <a:r>
              <a:rPr lang="id-ID" sz="2800" i="1" dirty="0"/>
              <a:t>Not </a:t>
            </a:r>
            <a:r>
              <a:rPr lang="id-ID" sz="2800" i="1" dirty="0" err="1"/>
              <a:t>Available</a:t>
            </a:r>
            <a:r>
              <a:rPr lang="id-ID" sz="2800" dirty="0"/>
              <a:t>, </a:t>
            </a:r>
            <a:r>
              <a:rPr lang="id-ID" sz="2800" dirty="0" err="1"/>
              <a:t>Scopus</a:t>
            </a:r>
            <a:r>
              <a:rPr lang="id-ID" sz="2800" dirty="0"/>
              <a:t>, SJR </a:t>
            </a:r>
            <a:r>
              <a:rPr lang="id-ID" sz="2800" u="sng" dirty="0"/>
              <a:t>&lt;</a:t>
            </a:r>
            <a:r>
              <a:rPr lang="id-ID" sz="2800" dirty="0"/>
              <a:t> 0,1)</a:t>
            </a:r>
            <a:endParaRPr lang="en-US" sz="2800" dirty="0"/>
          </a:p>
          <a:p>
            <a:pPr marL="457200" indent="-457200">
              <a:buFont typeface="+mj-lt"/>
              <a:buAutoNum type="alphaLcPeriod"/>
            </a:pPr>
            <a:r>
              <a:rPr lang="id-ID" sz="2800" dirty="0" smtClean="0"/>
              <a:t>Jurnal </a:t>
            </a:r>
            <a:r>
              <a:rPr lang="id-ID" sz="2800" dirty="0"/>
              <a:t>internasional yang memenuhi kriteria butir 12 huruf </a:t>
            </a:r>
            <a:r>
              <a:rPr lang="id-ID" sz="2800" dirty="0" err="1"/>
              <a:t>a</a:t>
            </a:r>
            <a:r>
              <a:rPr lang="id-ID" sz="2800" dirty="0"/>
              <a:t> sampai </a:t>
            </a:r>
            <a:r>
              <a:rPr lang="id-ID" sz="2800" dirty="0" err="1"/>
              <a:t>k</a:t>
            </a:r>
            <a:r>
              <a:rPr lang="id-ID" sz="2800" dirty="0"/>
              <a:t> dan indikator butir 12.1 huruf </a:t>
            </a:r>
            <a:r>
              <a:rPr lang="id-ID" sz="2800" dirty="0" err="1"/>
              <a:t>a</a:t>
            </a:r>
            <a:r>
              <a:rPr lang="id-ID" sz="2800" dirty="0"/>
              <a:t> dan </a:t>
            </a:r>
            <a:r>
              <a:rPr lang="id-ID" sz="2800" dirty="0" err="1"/>
              <a:t>b</a:t>
            </a:r>
            <a:r>
              <a:rPr lang="id-ID" sz="2800" dirty="0"/>
              <a:t> dapat dinilai paling tinggi 30 (tiga puluh).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84632"/>
            <a:ext cx="10482137" cy="16093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err="1" smtClean="0"/>
              <a:t>Jurnal</a:t>
            </a:r>
            <a:r>
              <a:rPr lang="en-US" sz="2800" dirty="0" smtClean="0"/>
              <a:t> </a:t>
            </a:r>
            <a:r>
              <a:rPr lang="en-US" sz="2800" dirty="0" err="1"/>
              <a:t>internasional</a:t>
            </a:r>
            <a:r>
              <a:rPr lang="en-US" sz="2800" dirty="0"/>
              <a:t> </a:t>
            </a:r>
            <a:r>
              <a:rPr lang="en-US" sz="2800" dirty="0" err="1"/>
              <a:t>bereputasi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 yang </a:t>
            </a:r>
            <a:r>
              <a:rPr lang="en-US" sz="2800" dirty="0" err="1"/>
              <a:t>memenuhi</a:t>
            </a:r>
            <a:r>
              <a:rPr lang="en-US" sz="2800" dirty="0"/>
              <a:t> </a:t>
            </a:r>
            <a:r>
              <a:rPr lang="en-US" sz="2800" dirty="0" err="1"/>
              <a:t>kriteria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 </a:t>
            </a:r>
            <a:r>
              <a:rPr lang="en-US" sz="2800" dirty="0" err="1"/>
              <a:t>internasional</a:t>
            </a:r>
            <a:r>
              <a:rPr lang="en-US" sz="2800" dirty="0"/>
              <a:t> </a:t>
            </a:r>
            <a:r>
              <a:rPr lang="en-US" sz="2800" dirty="0" err="1"/>
              <a:t>huruf</a:t>
            </a:r>
            <a:r>
              <a:rPr lang="en-US" sz="2800" dirty="0"/>
              <a:t> a </a:t>
            </a:r>
            <a:r>
              <a:rPr lang="en-US" sz="2800" dirty="0" err="1"/>
              <a:t>sampai</a:t>
            </a:r>
            <a:r>
              <a:rPr lang="en-US" sz="2800" dirty="0"/>
              <a:t> </a:t>
            </a:r>
            <a:r>
              <a:rPr lang="id-ID" sz="2800" dirty="0" err="1"/>
              <a:t>k</a:t>
            </a:r>
            <a:r>
              <a:rPr lang="id-ID" sz="2800" dirty="0"/>
              <a:t> di atas</a:t>
            </a:r>
            <a:r>
              <a:rPr lang="en-US" sz="2800" dirty="0"/>
              <a:t>, </a:t>
            </a:r>
            <a:r>
              <a:rPr lang="id-ID" sz="2800" dirty="0"/>
              <a:t>dengan</a:t>
            </a:r>
            <a:r>
              <a:rPr lang="en-US" sz="2800" dirty="0"/>
              <a:t> </a:t>
            </a:r>
            <a:r>
              <a:rPr lang="en-US" sz="2800" dirty="0" err="1"/>
              <a:t>indikator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10482137" cy="45438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lphaLcPeriod"/>
            </a:pPr>
            <a:r>
              <a:rPr lang="en-US" sz="3000" dirty="0" err="1" smtClean="0"/>
              <a:t>Diterbitkan</a:t>
            </a:r>
            <a:r>
              <a:rPr lang="en-US" sz="3000" dirty="0" smtClean="0"/>
              <a:t> </a:t>
            </a:r>
            <a:r>
              <a:rPr lang="en-US" sz="3000" dirty="0" err="1"/>
              <a:t>oleh</a:t>
            </a:r>
            <a:r>
              <a:rPr lang="en-US" sz="3000" dirty="0"/>
              <a:t> </a:t>
            </a:r>
            <a:r>
              <a:rPr lang="en-US" sz="3000" dirty="0" err="1"/>
              <a:t>asosiasi</a:t>
            </a:r>
            <a:r>
              <a:rPr lang="en-US" sz="3000" dirty="0"/>
              <a:t> </a:t>
            </a:r>
            <a:r>
              <a:rPr lang="en-US" sz="3000" dirty="0" err="1"/>
              <a:t>profesi</a:t>
            </a:r>
            <a:r>
              <a:rPr lang="en-US" sz="3000" dirty="0"/>
              <a:t> </a:t>
            </a:r>
            <a:r>
              <a:rPr lang="en-US" sz="3000" dirty="0" err="1"/>
              <a:t>ter</a:t>
            </a:r>
            <a:r>
              <a:rPr lang="id-ID" sz="3000" dirty="0"/>
              <a:t>nama</a:t>
            </a:r>
            <a:r>
              <a:rPr lang="en-US" sz="3000" dirty="0"/>
              <a:t> di </a:t>
            </a:r>
            <a:r>
              <a:rPr lang="en-US" sz="3000" dirty="0" err="1"/>
              <a:t>dunia</a:t>
            </a:r>
            <a:r>
              <a:rPr lang="id-ID" sz="3000" dirty="0"/>
              <a:t> atau </a:t>
            </a:r>
            <a:r>
              <a:rPr lang="en-US" sz="3000" dirty="0" err="1"/>
              <a:t>Perguruan</a:t>
            </a:r>
            <a:r>
              <a:rPr lang="en-US" sz="3000" dirty="0"/>
              <a:t> </a:t>
            </a:r>
            <a:r>
              <a:rPr lang="en-US" sz="3000" dirty="0" err="1"/>
              <a:t>Tinggi</a:t>
            </a:r>
            <a:r>
              <a:rPr lang="en-US" sz="3000" dirty="0"/>
              <a:t> </a:t>
            </a:r>
            <a:r>
              <a:rPr lang="id-ID" sz="3000" dirty="0"/>
              <a:t>atau </a:t>
            </a:r>
            <a:r>
              <a:rPr lang="en-US" sz="3000" dirty="0" err="1"/>
              <a:t>Penerbit</a:t>
            </a:r>
            <a:r>
              <a:rPr lang="en-US" sz="3000" dirty="0"/>
              <a:t> (</a:t>
            </a:r>
            <a:r>
              <a:rPr lang="en-US" sz="3000" i="1" dirty="0"/>
              <a:t>Publisher</a:t>
            </a:r>
            <a:r>
              <a:rPr lang="en-US" sz="3000" dirty="0"/>
              <a:t>)</a:t>
            </a:r>
            <a:r>
              <a:rPr lang="id-ID" sz="3000" dirty="0"/>
              <a:t> kredibel.</a:t>
            </a:r>
            <a:endParaRPr lang="en-US" sz="3000" dirty="0"/>
          </a:p>
          <a:p>
            <a:pPr marL="457200" indent="-457200">
              <a:buFont typeface="+mj-lt"/>
              <a:buAutoNum type="alphaLcPeriod"/>
            </a:pPr>
            <a:r>
              <a:rPr lang="id-ID" sz="3000" dirty="0" err="1" smtClean="0"/>
              <a:t>Terindeks</a:t>
            </a:r>
            <a:r>
              <a:rPr lang="id-ID" sz="3000" dirty="0" smtClean="0"/>
              <a:t> </a:t>
            </a:r>
            <a:r>
              <a:rPr lang="id-ID" sz="3000" dirty="0"/>
              <a:t>dalam basis data pemeringkat internasional yang diakui oleh </a:t>
            </a:r>
            <a:r>
              <a:rPr lang="id-ID" sz="3000" dirty="0" err="1"/>
              <a:t>Kemristekdikti</a:t>
            </a:r>
            <a:r>
              <a:rPr lang="id-ID" sz="3000" dirty="0"/>
              <a:t> (contoh </a:t>
            </a:r>
            <a:r>
              <a:rPr lang="id-ID" sz="3000" i="1" dirty="0"/>
              <a:t>Web </a:t>
            </a:r>
            <a:r>
              <a:rPr lang="id-ID" sz="3000" i="1" dirty="0" err="1"/>
              <a:t>of</a:t>
            </a:r>
            <a:r>
              <a:rPr lang="id-ID" sz="3000" i="1" dirty="0"/>
              <a:t> </a:t>
            </a:r>
            <a:r>
              <a:rPr lang="id-ID" sz="3000" i="1" dirty="0" err="1"/>
              <a:t>Science</a:t>
            </a:r>
            <a:r>
              <a:rPr lang="id-ID" sz="3000" dirty="0"/>
              <a:t> dan/atau </a:t>
            </a:r>
            <a:r>
              <a:rPr lang="id-ID" sz="3000" i="1" dirty="0" err="1"/>
              <a:t>Scopus</a:t>
            </a:r>
            <a:r>
              <a:rPr lang="id-ID" sz="3000" dirty="0"/>
              <a:t>) serta mempunyai faktor dampak (</a:t>
            </a:r>
            <a:r>
              <a:rPr lang="id-ID" sz="3000" i="1" dirty="0" err="1"/>
              <a:t>impact</a:t>
            </a:r>
            <a:r>
              <a:rPr lang="id-ID" sz="3000" i="1" dirty="0"/>
              <a:t> </a:t>
            </a:r>
            <a:r>
              <a:rPr lang="id-ID" sz="3000" i="1" dirty="0" err="1"/>
              <a:t>factor</a:t>
            </a:r>
            <a:r>
              <a:rPr lang="id-ID" sz="3000" dirty="0"/>
              <a:t>) lebih besar dari 0 (nol) dari </a:t>
            </a:r>
            <a:r>
              <a:rPr lang="id-ID" sz="3000" i="1" dirty="0"/>
              <a:t>ISI Web </a:t>
            </a:r>
            <a:r>
              <a:rPr lang="id-ID" sz="3000" i="1" dirty="0" err="1"/>
              <a:t>of</a:t>
            </a:r>
            <a:r>
              <a:rPr lang="id-ID" sz="3000" i="1" dirty="0"/>
              <a:t> </a:t>
            </a:r>
            <a:r>
              <a:rPr lang="id-ID" sz="3000" i="1" dirty="0" err="1"/>
              <a:t>Science</a:t>
            </a:r>
            <a:r>
              <a:rPr lang="id-ID" sz="3000" i="1" dirty="0"/>
              <a:t> (Thomson </a:t>
            </a:r>
            <a:r>
              <a:rPr lang="id-ID" sz="3000" i="1" dirty="0" err="1"/>
              <a:t>Reuters</a:t>
            </a:r>
            <a:r>
              <a:rPr lang="id-ID" sz="3000" i="1" dirty="0"/>
              <a:t>)</a:t>
            </a:r>
            <a:r>
              <a:rPr lang="id-ID" sz="3000" dirty="0"/>
              <a:t> atau </a:t>
            </a:r>
            <a:r>
              <a:rPr lang="en-US" sz="3000" dirty="0" err="1"/>
              <a:t>mempunyai</a:t>
            </a:r>
            <a:r>
              <a:rPr lang="en-US" sz="3000" dirty="0"/>
              <a:t> </a:t>
            </a:r>
            <a:r>
              <a:rPr lang="en-US" sz="3000" dirty="0" err="1"/>
              <a:t>faktor</a:t>
            </a:r>
            <a:r>
              <a:rPr lang="en-US" sz="3000" dirty="0"/>
              <a:t> </a:t>
            </a:r>
            <a:r>
              <a:rPr lang="en-US" sz="3000" dirty="0" err="1"/>
              <a:t>dampak</a:t>
            </a:r>
            <a:r>
              <a:rPr lang="en-US" sz="3000" dirty="0"/>
              <a:t> </a:t>
            </a:r>
            <a:r>
              <a:rPr lang="id-ID" sz="3000" dirty="0"/>
              <a:t>(SJR) </a:t>
            </a:r>
            <a:r>
              <a:rPr lang="en-US" sz="3000" dirty="0" err="1"/>
              <a:t>dari</a:t>
            </a:r>
            <a:r>
              <a:rPr lang="en-US" sz="3000" dirty="0"/>
              <a:t> </a:t>
            </a:r>
            <a:r>
              <a:rPr lang="id-ID" sz="3000" i="1" dirty="0" err="1"/>
              <a:t>SCImago</a:t>
            </a:r>
            <a:r>
              <a:rPr lang="id-ID" sz="3000" i="1" dirty="0"/>
              <a:t> </a:t>
            </a:r>
            <a:r>
              <a:rPr lang="id-ID" sz="3000" i="1" dirty="0" err="1"/>
              <a:t>Journal</a:t>
            </a:r>
            <a:r>
              <a:rPr lang="id-ID" sz="3000" i="1" dirty="0"/>
              <a:t> </a:t>
            </a:r>
            <a:r>
              <a:rPr lang="id-ID" sz="3000" i="1" dirty="0" err="1"/>
              <a:t>and</a:t>
            </a:r>
            <a:r>
              <a:rPr lang="id-ID" sz="3000" i="1" dirty="0"/>
              <a:t> Country </a:t>
            </a:r>
            <a:r>
              <a:rPr lang="id-ID" sz="3000" i="1" dirty="0" err="1"/>
              <a:t>Rank</a:t>
            </a:r>
            <a:r>
              <a:rPr lang="id-ID" sz="3000" dirty="0"/>
              <a:t> </a:t>
            </a:r>
            <a:r>
              <a:rPr lang="en-US" sz="3000" dirty="0" err="1"/>
              <a:t>lebih</a:t>
            </a:r>
            <a:r>
              <a:rPr lang="en-US" sz="3000" dirty="0"/>
              <a:t> </a:t>
            </a:r>
            <a:r>
              <a:rPr lang="en-US" sz="3000" dirty="0" err="1"/>
              <a:t>besar</a:t>
            </a:r>
            <a:r>
              <a:rPr lang="en-US" sz="3000" dirty="0"/>
              <a:t> </a:t>
            </a:r>
            <a:r>
              <a:rPr lang="en-US" sz="3000" dirty="0" err="1"/>
              <a:t>dari</a:t>
            </a:r>
            <a:r>
              <a:rPr lang="en-US" sz="3000" dirty="0"/>
              <a:t> 0,1, Q4 (quartile 4),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i="1" dirty="0"/>
              <a:t>coverage non discontinued</a:t>
            </a:r>
            <a:r>
              <a:rPr lang="en-US" sz="3000" dirty="0"/>
              <a:t> di </a:t>
            </a:r>
            <a:r>
              <a:rPr lang="en-US" sz="3000" i="1" dirty="0"/>
              <a:t>Scopus</a:t>
            </a:r>
            <a:r>
              <a:rPr lang="id-ID" sz="3000" dirty="0"/>
              <a:t> dan </a:t>
            </a:r>
            <a:r>
              <a:rPr lang="id-ID" sz="3000" i="1" dirty="0"/>
              <a:t>On </a:t>
            </a:r>
            <a:r>
              <a:rPr lang="id-ID" sz="3000" i="1" dirty="0" err="1"/>
              <a:t>going</a:t>
            </a:r>
            <a:r>
              <a:rPr lang="id-ID" sz="3000" i="1" dirty="0"/>
              <a:t> / not </a:t>
            </a:r>
            <a:r>
              <a:rPr lang="id-ID" sz="3000" i="1" dirty="0" err="1"/>
              <a:t>cancelled</a:t>
            </a:r>
            <a:r>
              <a:rPr lang="id-ID" sz="3000" i="1" dirty="0"/>
              <a:t> </a:t>
            </a:r>
            <a:r>
              <a:rPr lang="id-ID" sz="3000" dirty="0"/>
              <a:t>di</a:t>
            </a:r>
            <a:r>
              <a:rPr lang="id-ID" sz="3000" i="1" dirty="0"/>
              <a:t> </a:t>
            </a:r>
            <a:r>
              <a:rPr lang="id-ID" sz="3000" i="1" dirty="0" err="1"/>
              <a:t>SCImagojr</a:t>
            </a:r>
            <a:r>
              <a:rPr lang="en-US" sz="3000" dirty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id-ID" sz="3000" dirty="0" smtClean="0"/>
              <a:t>Jurnal </a:t>
            </a:r>
            <a:r>
              <a:rPr lang="id-ID" sz="3000" dirty="0"/>
              <a:t>internasional bereputasi yang memenuhi kriteria butir 12 huruf </a:t>
            </a:r>
            <a:r>
              <a:rPr lang="id-ID" sz="3000" dirty="0" err="1"/>
              <a:t>a</a:t>
            </a:r>
            <a:r>
              <a:rPr lang="id-ID" sz="3000" dirty="0"/>
              <a:t> sampai </a:t>
            </a:r>
            <a:r>
              <a:rPr lang="id-ID" sz="3000" dirty="0" err="1"/>
              <a:t>k</a:t>
            </a:r>
            <a:r>
              <a:rPr lang="id-ID" sz="3000" dirty="0"/>
              <a:t> dan indikator butir 12.2 huruf </a:t>
            </a:r>
            <a:r>
              <a:rPr lang="id-ID" sz="3000" dirty="0" err="1"/>
              <a:t>a</a:t>
            </a:r>
            <a:r>
              <a:rPr lang="id-ID" sz="3000" dirty="0"/>
              <a:t> dan </a:t>
            </a:r>
            <a:r>
              <a:rPr lang="id-ID" sz="3000" dirty="0" err="1"/>
              <a:t>b</a:t>
            </a:r>
            <a:r>
              <a:rPr lang="id-ID" sz="3000" dirty="0"/>
              <a:t> dapat dinilai paling tinggi 40 (empat puluh).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45485"/>
            <a:ext cx="10058400" cy="104599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 err="1"/>
              <a:t>Prosiding</a:t>
            </a:r>
            <a:r>
              <a:rPr lang="en-US" sz="4400" b="1" dirty="0"/>
              <a:t> Seminar </a:t>
            </a:r>
            <a:r>
              <a:rPr lang="en-US" sz="4400" b="1" dirty="0" err="1"/>
              <a:t>Nasional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49896"/>
            <a:ext cx="10058400" cy="45223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m</a:t>
            </a:r>
            <a:r>
              <a:rPr lang="id-ID" sz="2800" dirty="0" err="1"/>
              <a:t>emuat</a:t>
            </a:r>
            <a:r>
              <a:rPr lang="id-ID" sz="2800" dirty="0"/>
              <a:t> makalah lengkap</a:t>
            </a:r>
            <a:r>
              <a:rPr lang="en-US" sz="2800" dirty="0" smtClean="0"/>
              <a:t>,</a:t>
            </a:r>
            <a:r>
              <a:rPr lang="id-ID" sz="2800" dirty="0" smtClean="0"/>
              <a:t> </a:t>
            </a:r>
            <a:endParaRPr lang="en-US" sz="28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d</a:t>
            </a:r>
            <a:r>
              <a:rPr lang="id-ID" sz="2800" dirty="0" err="1"/>
              <a:t>itulis</a:t>
            </a:r>
            <a:r>
              <a:rPr lang="id-ID" sz="2800" dirty="0"/>
              <a:t> dalam Bahasa Indonesia</a:t>
            </a:r>
            <a:r>
              <a:rPr lang="en-US" sz="2800" dirty="0"/>
              <a:t>,</a:t>
            </a:r>
            <a:r>
              <a:rPr lang="id-ID" sz="2800" dirty="0"/>
              <a:t> </a:t>
            </a:r>
            <a:endParaRPr lang="en-US" sz="2800" dirty="0"/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p</a:t>
            </a:r>
            <a:r>
              <a:rPr lang="id-ID" sz="2800" dirty="0" err="1"/>
              <a:t>enulis</a:t>
            </a:r>
            <a:r>
              <a:rPr lang="id-ID" sz="2800" dirty="0"/>
              <a:t> paling sedikit berasal dari 4 (empat) institusi</a:t>
            </a:r>
            <a:r>
              <a:rPr lang="en-US" sz="2800" dirty="0"/>
              <a:t>,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e</a:t>
            </a:r>
            <a:r>
              <a:rPr lang="id-ID" sz="2800" dirty="0" err="1"/>
              <a:t>ditor</a:t>
            </a:r>
            <a:r>
              <a:rPr lang="id-ID" sz="2800" dirty="0"/>
              <a:t> sesuai dengan bidang ilmunya</a:t>
            </a:r>
            <a:r>
              <a:rPr lang="en-US" sz="2800" dirty="0"/>
              <a:t>,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m</a:t>
            </a:r>
            <a:r>
              <a:rPr lang="id-ID" sz="2800" dirty="0" err="1"/>
              <a:t>emiliki</a:t>
            </a:r>
            <a:r>
              <a:rPr lang="id-ID" sz="2800" dirty="0"/>
              <a:t> ISBN</a:t>
            </a:r>
            <a:r>
              <a:rPr lang="en-US" sz="2800" dirty="0"/>
              <a:t>,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d</a:t>
            </a:r>
            <a:r>
              <a:rPr lang="id-ID" sz="2800" dirty="0" err="1"/>
              <a:t>iterbitkan</a:t>
            </a:r>
            <a:r>
              <a:rPr lang="id-ID" sz="2800" dirty="0"/>
              <a:t> oleh lembaga ilmiah yang bereputasi, yaitu organisasi profesi, perguruan tinggi,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id-ID" sz="2800" dirty="0"/>
              <a:t>lembaga penelitian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26" y="452718"/>
            <a:ext cx="11191461" cy="11017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4000" b="1" dirty="0" err="1" smtClean="0"/>
              <a:t>Prosiding</a:t>
            </a:r>
            <a:r>
              <a:rPr lang="en-US" sz="4000" b="1" dirty="0" smtClean="0"/>
              <a:t> </a:t>
            </a:r>
            <a:r>
              <a:rPr lang="en-US" sz="4000" b="1" dirty="0"/>
              <a:t>Seminar </a:t>
            </a:r>
            <a:r>
              <a:rPr lang="en-US" sz="4000" b="1" dirty="0" err="1"/>
              <a:t>Internasional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22" y="2027583"/>
            <a:ext cx="10316817" cy="4220816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d</a:t>
            </a:r>
            <a:r>
              <a:rPr lang="id-ID" sz="3200" dirty="0" err="1"/>
              <a:t>itulis</a:t>
            </a:r>
            <a:r>
              <a:rPr lang="id-ID" sz="3200" dirty="0"/>
              <a:t> dalam bahasa resmi PBB (Arab, </a:t>
            </a:r>
            <a:r>
              <a:rPr lang="id-ID" sz="3200" dirty="0" err="1"/>
              <a:t>I`nggris</a:t>
            </a:r>
            <a:r>
              <a:rPr lang="id-ID" sz="3200" dirty="0"/>
              <a:t>, Perancis, Rusia, Spanyol dan Tiongkok)</a:t>
            </a:r>
            <a:r>
              <a:rPr lang="en-US" sz="3200" dirty="0"/>
              <a:t>,</a:t>
            </a:r>
          </a:p>
          <a:p>
            <a:r>
              <a:rPr lang="en-US" sz="3200" dirty="0" smtClean="0"/>
              <a:t>e</a:t>
            </a:r>
            <a:r>
              <a:rPr lang="id-ID" sz="3200" dirty="0" err="1"/>
              <a:t>ditor</a:t>
            </a:r>
            <a:r>
              <a:rPr lang="id-ID" sz="3200" dirty="0"/>
              <a:t> berasal dari berbagai negara sesuai dengan bidang ilmunya</a:t>
            </a:r>
            <a:r>
              <a:rPr lang="en-US" sz="3200" dirty="0"/>
              <a:t>,</a:t>
            </a:r>
          </a:p>
          <a:p>
            <a:r>
              <a:rPr lang="en-US" sz="3200" dirty="0" smtClean="0"/>
              <a:t>p</a:t>
            </a:r>
            <a:r>
              <a:rPr lang="id-ID" sz="3200" dirty="0" err="1"/>
              <a:t>enulis</a:t>
            </a:r>
            <a:r>
              <a:rPr lang="id-ID" sz="3200" dirty="0"/>
              <a:t> paling sedikit berasal dari 4 (empat) negara</a:t>
            </a:r>
            <a:r>
              <a:rPr lang="en-US" sz="3200" dirty="0"/>
              <a:t>,</a:t>
            </a:r>
          </a:p>
          <a:p>
            <a:r>
              <a:rPr lang="en-US" sz="3200" dirty="0" smtClean="0"/>
              <a:t>m</a:t>
            </a:r>
            <a:r>
              <a:rPr lang="id-ID" sz="3200" dirty="0" err="1"/>
              <a:t>emiliki</a:t>
            </a:r>
            <a:r>
              <a:rPr lang="id-ID" sz="3200" dirty="0"/>
              <a:t> ISBN</a:t>
            </a:r>
            <a:r>
              <a:rPr lang="en-US" sz="3200" dirty="0"/>
              <a:t>.</a:t>
            </a:r>
            <a:r>
              <a:rPr lang="en-US" sz="3200" dirty="0" smtClean="0">
                <a:effectLst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1" y="452718"/>
            <a:ext cx="9670705" cy="140053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4" algn="ctr" defTabSz="457200" rtl="0">
              <a:spcBef>
                <a:spcPct val="0"/>
              </a:spcBef>
            </a:pPr>
            <a:r>
              <a:rPr lang="id-ID" sz="3600" b="1" smtClean="0"/>
              <a:t/>
            </a:r>
            <a:br>
              <a:rPr lang="id-ID" sz="3600" b="1" smtClean="0"/>
            </a:br>
            <a:r>
              <a:rPr lang="id-ID" sz="3600" b="1"/>
              <a:t/>
            </a:r>
            <a:br>
              <a:rPr lang="id-ID" sz="3600" b="1"/>
            </a:br>
            <a:r>
              <a:rPr lang="id-ID" sz="3600" b="1" smtClean="0"/>
              <a:t>Kriteria </a:t>
            </a:r>
            <a:r>
              <a:rPr lang="id-ID" sz="3600" b="1" dirty="0"/>
              <a:t>untuk seminar/simposium</a:t>
            </a:r>
            <a:r>
              <a:rPr lang="id-ID" sz="3600" b="1" dirty="0" smtClean="0"/>
              <a:t>/</a:t>
            </a:r>
            <a:br>
              <a:rPr lang="id-ID" sz="3600" b="1" dirty="0" smtClean="0"/>
            </a:br>
            <a:r>
              <a:rPr lang="id-ID" sz="3600" b="1" dirty="0" smtClean="0"/>
              <a:t>lokakarya </a:t>
            </a:r>
            <a:r>
              <a:rPr lang="id-ID" sz="3600" b="1" dirty="0"/>
              <a:t>internasional </a:t>
            </a: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id-ID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37878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id-ID" sz="2800" dirty="0" smtClean="0"/>
              <a:t>Diselenggarakan </a:t>
            </a:r>
            <a:r>
              <a:rPr lang="id-ID" sz="2800" dirty="0"/>
              <a:t>oleh asosiasi profesi, atau perguruan tinggi, atau  lembaga ilmiah yang bereputasi. </a:t>
            </a:r>
            <a:endParaRPr lang="en-US" sz="2800" dirty="0"/>
          </a:p>
          <a:p>
            <a:pPr marL="457200" lvl="0" indent="-457200">
              <a:buFont typeface="+mj-lt"/>
              <a:buAutoNum type="arabicParenR"/>
            </a:pPr>
            <a:r>
              <a:rPr lang="id-ID" sz="2800" i="1" dirty="0" err="1"/>
              <a:t>Steering</a:t>
            </a:r>
            <a:r>
              <a:rPr lang="id-ID" sz="2800" i="1" dirty="0"/>
              <a:t> </a:t>
            </a:r>
            <a:r>
              <a:rPr lang="id-ID" sz="2800" i="1" dirty="0" err="1"/>
              <a:t>committee</a:t>
            </a:r>
            <a:r>
              <a:rPr lang="id-ID" sz="2800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Panitia</a:t>
            </a:r>
            <a:r>
              <a:rPr lang="en-US" sz="2800" dirty="0"/>
              <a:t> </a:t>
            </a:r>
            <a:r>
              <a:rPr lang="en-US" sz="2800" dirty="0" err="1"/>
              <a:t>Pengarah</a:t>
            </a:r>
            <a:r>
              <a:rPr lang="en-US" sz="2800" dirty="0"/>
              <a:t>)</a:t>
            </a:r>
            <a:r>
              <a:rPr lang="id-ID" sz="2800" dirty="0"/>
              <a:t> terdiri dari para pakar yang berasal dari berbagai negara.</a:t>
            </a:r>
            <a:endParaRPr lang="en-US" sz="2800" dirty="0"/>
          </a:p>
          <a:p>
            <a:pPr marL="457200" lvl="0" indent="-457200">
              <a:buFont typeface="+mj-lt"/>
              <a:buAutoNum type="arabicParenR"/>
            </a:pPr>
            <a:r>
              <a:rPr lang="id-ID" sz="2800" dirty="0"/>
              <a:t>Bahasa pengantar yang digunakan adalah bahasa resmi PBB (Arab, Inggris, Perancis, Rusia, Spanyol dan Tiongkok)</a:t>
            </a:r>
            <a:r>
              <a:rPr lang="en-US" sz="2800" dirty="0"/>
              <a:t>.</a:t>
            </a:r>
          </a:p>
          <a:p>
            <a:pPr marL="457200" lvl="0" indent="-457200">
              <a:buFont typeface="+mj-lt"/>
              <a:buAutoNum type="arabicParenR"/>
            </a:pPr>
            <a:r>
              <a:rPr lang="id-ID" sz="2800" dirty="0"/>
              <a:t>Pemakalah dan peserta berasal dari berbagai negara (paling sedikit 4 (empat) negara)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84632"/>
            <a:ext cx="10482137" cy="160934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sz="3600" dirty="0"/>
              <a:t>Kriteria untuk seminar/simposium</a:t>
            </a:r>
            <a:r>
              <a:rPr lang="id-ID" sz="3600" dirty="0" smtClean="0"/>
              <a:t>/</a:t>
            </a:r>
            <a:br>
              <a:rPr lang="id-ID" sz="3600" dirty="0" smtClean="0"/>
            </a:br>
            <a:r>
              <a:rPr lang="id-ID" sz="3600" dirty="0" smtClean="0"/>
              <a:t>lokakarya nasional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305878"/>
            <a:ext cx="10482137" cy="394252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dirty="0"/>
          </a:p>
          <a:p>
            <a:pPr marL="457200" lvl="0" indent="-457200">
              <a:buFont typeface="+mj-lt"/>
              <a:buAutoNum type="arabicParenR"/>
            </a:pPr>
            <a:r>
              <a:rPr lang="id-ID" sz="2800" dirty="0"/>
              <a:t>Diselenggarakan oleh asosiasi profesi, atau perguruan tinggi, atau lembaga ilmiah yang bereputasi.</a:t>
            </a:r>
            <a:endParaRPr lang="en-US" sz="2800" dirty="0" smtClean="0">
              <a:effectLst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id-ID" sz="2800" i="1" dirty="0" err="1"/>
              <a:t>Steering</a:t>
            </a:r>
            <a:r>
              <a:rPr lang="id-ID" sz="2800" i="1" dirty="0"/>
              <a:t> </a:t>
            </a:r>
            <a:r>
              <a:rPr lang="id-ID" sz="2800" i="1" dirty="0" err="1"/>
              <a:t>committee</a:t>
            </a:r>
            <a:r>
              <a:rPr lang="id-ID" sz="2800" dirty="0"/>
              <a:t> ( Panitia Pengarah) yang terdiri dari para pakar</a:t>
            </a:r>
            <a:r>
              <a:rPr lang="en-US" sz="2800" dirty="0"/>
              <a:t>.</a:t>
            </a:r>
          </a:p>
          <a:p>
            <a:pPr marL="457200" lvl="0" indent="-457200">
              <a:buFont typeface="+mj-lt"/>
              <a:buAutoNum type="arabicParenR"/>
            </a:pPr>
            <a:r>
              <a:rPr lang="id-ID" sz="2800" dirty="0"/>
              <a:t>Bahasa pengantar yang digunakan adalah bahasa Indonesia</a:t>
            </a:r>
            <a:r>
              <a:rPr lang="en-US" sz="2800" dirty="0"/>
              <a:t>.</a:t>
            </a:r>
          </a:p>
          <a:p>
            <a:pPr marL="457200" lvl="0" indent="-457200">
              <a:buFont typeface="+mj-lt"/>
              <a:buAutoNum type="arabicParenR"/>
            </a:pPr>
            <a:r>
              <a:rPr lang="id-ID" sz="2800" dirty="0"/>
              <a:t>Pemakalah dan peserta berasal dari berbagai perguruan tinggi/lembaga ilmiah lingkup nasional.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26975"/>
            <a:ext cx="10915650" cy="990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Book Antiqua" panose="02040602050305030304" pitchFamily="18" charset="0"/>
              </a:rPr>
              <a:t>Hasil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Penilaian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Jabatan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Akademik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Dosen</a:t>
            </a:r>
            <a:r>
              <a:rPr lang="en-US" sz="3200" dirty="0">
                <a:latin typeface="Book Antiqua" panose="02040602050305030304" pitchFamily="18" charset="0"/>
              </a:rPr>
              <a:t/>
            </a:r>
            <a:br>
              <a:rPr lang="en-US" sz="3200" dirty="0">
                <a:latin typeface="Book Antiqua" panose="02040602050305030304" pitchFamily="18" charset="0"/>
              </a:rPr>
            </a:br>
            <a:r>
              <a:rPr lang="en-US" sz="3200" dirty="0" err="1">
                <a:latin typeface="Book Antiqua" panose="02040602050305030304" pitchFamily="18" charset="0"/>
              </a:rPr>
              <a:t>Periode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Januari</a:t>
            </a:r>
            <a:r>
              <a:rPr lang="en-US" sz="3200" dirty="0">
                <a:latin typeface="Book Antiqua" panose="02040602050305030304" pitchFamily="18" charset="0"/>
              </a:rPr>
              <a:t> – </a:t>
            </a:r>
            <a:r>
              <a:rPr lang="id-ID" sz="3200" dirty="0">
                <a:latin typeface="Book Antiqua" panose="02040602050305030304" pitchFamily="18" charset="0"/>
              </a:rPr>
              <a:t>Desember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Tahun</a:t>
            </a:r>
            <a:r>
              <a:rPr lang="en-US" sz="3200" dirty="0">
                <a:latin typeface="Book Antiqua" panose="02040602050305030304" pitchFamily="18" charset="0"/>
              </a:rPr>
              <a:t> 2017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730690"/>
              </p:ext>
            </p:extLst>
          </p:nvPr>
        </p:nvGraphicFramePr>
        <p:xfrm>
          <a:off x="552450" y="2045246"/>
          <a:ext cx="10915650" cy="24482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077"/>
                <a:gridCol w="3998807"/>
                <a:gridCol w="3031613"/>
                <a:gridCol w="2590153"/>
              </a:tblGrid>
              <a:tr h="57403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No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9135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+mn-lt"/>
                        </a:rPr>
                        <a:t>Uraian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135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Disetujui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5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327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LK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5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GB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533"/>
                    </a:solidFill>
                  </a:tcPr>
                </a:tc>
              </a:tr>
              <a:tr h="57403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69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1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+mn-lt"/>
                        </a:rPr>
                        <a:t>Penilaian</a:t>
                      </a:r>
                      <a:r>
                        <a:rPr lang="en-US" sz="2800" dirty="0" smtClean="0">
                          <a:latin typeface="+mn-lt"/>
                        </a:rPr>
                        <a:t> PAK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latin typeface="+mn-lt"/>
                        </a:rPr>
                        <a:t>787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latin typeface="+mn-lt"/>
                        </a:rPr>
                        <a:t>306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4112" y="5616489"/>
            <a:ext cx="7121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/>
              <a:t>Hasil</a:t>
            </a:r>
            <a:r>
              <a:rPr lang="en-US" i="1" dirty="0"/>
              <a:t> </a:t>
            </a:r>
            <a:r>
              <a:rPr lang="en-US" i="1" dirty="0" err="1"/>
              <a:t>Penilaian</a:t>
            </a:r>
            <a:r>
              <a:rPr lang="en-US" i="1" dirty="0"/>
              <a:t> </a:t>
            </a:r>
            <a:r>
              <a:rPr lang="en-US" i="1" dirty="0" err="1"/>
              <a:t>Lektor</a:t>
            </a:r>
            <a:r>
              <a:rPr lang="en-US" i="1" dirty="0"/>
              <a:t> </a:t>
            </a:r>
            <a:r>
              <a:rPr lang="en-US" i="1" dirty="0" err="1"/>
              <a:t>Kepala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Guru </a:t>
            </a:r>
            <a:r>
              <a:rPr lang="en-US" i="1" dirty="0" err="1"/>
              <a:t>Besar</a:t>
            </a:r>
            <a:r>
              <a:rPr lang="en-US" i="1" dirty="0"/>
              <a:t> yang </a:t>
            </a:r>
            <a:r>
              <a:rPr lang="en-US" i="1" dirty="0" err="1"/>
              <a:t>disetujui</a:t>
            </a:r>
            <a:r>
              <a:rPr lang="en-US" i="1" dirty="0"/>
              <a:t>, </a:t>
            </a:r>
            <a:r>
              <a:rPr lang="en-US" i="1" dirty="0" err="1"/>
              <a:t>baik</a:t>
            </a:r>
            <a:r>
              <a:rPr lang="en-US" i="1" dirty="0"/>
              <a:t> </a:t>
            </a:r>
            <a:r>
              <a:rPr lang="en-US" i="1" dirty="0" err="1"/>
              <a:t>naik</a:t>
            </a:r>
            <a:r>
              <a:rPr lang="en-US" i="1" dirty="0"/>
              <a:t> </a:t>
            </a:r>
            <a:r>
              <a:rPr lang="en-US" i="1" dirty="0" err="1"/>
              <a:t>jabatan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pangkat</a:t>
            </a:r>
            <a:r>
              <a:rPr lang="en-US" i="1" dirty="0"/>
              <a:t> </a:t>
            </a:r>
            <a:r>
              <a:rPr lang="en-US" i="1" dirty="0" err="1"/>
              <a:t>maupun</a:t>
            </a:r>
            <a:r>
              <a:rPr lang="en-US" i="1" dirty="0"/>
              <a:t> </a:t>
            </a:r>
            <a:r>
              <a:rPr lang="en-US" i="1" dirty="0" err="1"/>
              <a:t>hanya</a:t>
            </a:r>
            <a:r>
              <a:rPr lang="en-US" i="1" dirty="0"/>
              <a:t> </a:t>
            </a:r>
            <a:r>
              <a:rPr lang="en-US" i="1" dirty="0" err="1"/>
              <a:t>naik</a:t>
            </a:r>
            <a:r>
              <a:rPr lang="en-US" i="1" dirty="0"/>
              <a:t> </a:t>
            </a:r>
            <a:r>
              <a:rPr lang="en-US" i="1" dirty="0" err="1"/>
              <a:t>pangkat</a:t>
            </a:r>
            <a:r>
              <a:rPr lang="en-US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0037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7870" y="100711"/>
            <a:ext cx="8911687" cy="128089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Indikator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Jurnal</a:t>
            </a:r>
            <a:r>
              <a:rPr lang="en-US" sz="3200" b="1" dirty="0" smtClean="0"/>
              <a:t> </a:t>
            </a:r>
            <a:r>
              <a:rPr lang="en-US" sz="3200" b="1" dirty="0" err="1"/>
              <a:t>I</a:t>
            </a:r>
            <a:r>
              <a:rPr lang="en-US" sz="3200" b="1" dirty="0" err="1" smtClean="0"/>
              <a:t>nternasional</a:t>
            </a:r>
            <a:r>
              <a:rPr lang="en-US" sz="3200" b="1" dirty="0" smtClean="0"/>
              <a:t>/</a:t>
            </a:r>
            <a:br>
              <a:rPr lang="en-US" sz="3200" b="1" dirty="0" smtClean="0"/>
            </a:br>
            <a:r>
              <a:rPr lang="en-US" sz="3200" b="1" dirty="0" err="1" smtClean="0"/>
              <a:t>Jurnal</a:t>
            </a:r>
            <a:r>
              <a:rPr lang="en-US" sz="3200" b="1" dirty="0" smtClean="0"/>
              <a:t> </a:t>
            </a:r>
            <a:r>
              <a:rPr lang="en-US" sz="3200" b="1" dirty="0" err="1"/>
              <a:t>I</a:t>
            </a:r>
            <a:r>
              <a:rPr lang="en-US" sz="3200" b="1" dirty="0" err="1" smtClean="0"/>
              <a:t>nternasional</a:t>
            </a:r>
            <a:r>
              <a:rPr lang="en-US" sz="3200" b="1" dirty="0" smtClean="0"/>
              <a:t> </a:t>
            </a:r>
            <a:r>
              <a:rPr lang="en-US" sz="3200" b="1" dirty="0" err="1"/>
              <a:t>B</a:t>
            </a:r>
            <a:r>
              <a:rPr lang="en-US" sz="3200" b="1" dirty="0" err="1" smtClean="0"/>
              <a:t>ereputasi</a:t>
            </a:r>
            <a:endParaRPr lang="id-ID" sz="3200" b="1" dirty="0"/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>
          <a:xfrm>
            <a:off x="1011194" y="1611442"/>
            <a:ext cx="10515600" cy="485285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sz="2800" dirty="0" err="1" smtClean="0">
                <a:latin typeface="Montserrat Light" panose="00000400000000000000" pitchFamily="50" charset="0"/>
              </a:rPr>
              <a:t>Diterbitkan</a:t>
            </a:r>
            <a:r>
              <a:rPr lang="en-US" sz="2800" dirty="0" smtClean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oleh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asosiasi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profesi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ternama</a:t>
            </a:r>
            <a:r>
              <a:rPr lang="en-US" sz="2800" dirty="0">
                <a:latin typeface="Montserrat Light" panose="00000400000000000000" pitchFamily="50" charset="0"/>
              </a:rPr>
              <a:t> di </a:t>
            </a:r>
            <a:r>
              <a:rPr lang="en-US" sz="2800" dirty="0" err="1">
                <a:latin typeface="Montserrat Light" panose="00000400000000000000" pitchFamily="50" charset="0"/>
              </a:rPr>
              <a:t>dunia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atau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Perguruan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Tinggi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atau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Penerbit</a:t>
            </a:r>
            <a:r>
              <a:rPr lang="en-US" sz="2800" dirty="0">
                <a:latin typeface="Montserrat Light" panose="00000400000000000000" pitchFamily="50" charset="0"/>
              </a:rPr>
              <a:t> (Publisher) </a:t>
            </a:r>
            <a:r>
              <a:rPr lang="en-US" sz="2800" dirty="0" err="1" smtClean="0">
                <a:latin typeface="Montserrat Light" panose="00000400000000000000" pitchFamily="50" charset="0"/>
              </a:rPr>
              <a:t>kredibel</a:t>
            </a:r>
            <a:endParaRPr lang="en-US" sz="2800" dirty="0" smtClean="0">
              <a:latin typeface="Montserrat Light" panose="00000400000000000000" pitchFamily="50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fi-FI" sz="28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sz="2800" dirty="0" err="1" smtClean="0">
                <a:latin typeface="Montserrat Light" panose="00000400000000000000" pitchFamily="50" charset="0"/>
              </a:rPr>
              <a:t>Terindeks</a:t>
            </a:r>
            <a:r>
              <a:rPr lang="en-US" sz="2800" dirty="0" smtClean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oleh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pemeringkat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internasional</a:t>
            </a:r>
            <a:r>
              <a:rPr lang="en-US" sz="2800" dirty="0">
                <a:latin typeface="Montserrat Light" panose="00000400000000000000" pitchFamily="50" charset="0"/>
              </a:rPr>
              <a:t> (</a:t>
            </a:r>
            <a:r>
              <a:rPr lang="en-US" sz="2800" dirty="0" err="1">
                <a:latin typeface="Montserrat Light" panose="00000400000000000000" pitchFamily="50" charset="0"/>
              </a:rPr>
              <a:t>contoh</a:t>
            </a:r>
            <a:r>
              <a:rPr lang="en-US" sz="2800" dirty="0">
                <a:latin typeface="Montserrat Light" panose="00000400000000000000" pitchFamily="50" charset="0"/>
              </a:rPr>
              <a:t> SJR) </a:t>
            </a:r>
            <a:r>
              <a:rPr lang="en-US" sz="2800" dirty="0" err="1">
                <a:latin typeface="Montserrat Light" panose="00000400000000000000" pitchFamily="50" charset="0"/>
              </a:rPr>
              <a:t>atau</a:t>
            </a:r>
            <a:r>
              <a:rPr lang="en-US" sz="2800" dirty="0">
                <a:latin typeface="Montserrat Light" panose="00000400000000000000" pitchFamily="50" charset="0"/>
              </a:rPr>
              <a:t> basis data </a:t>
            </a:r>
            <a:r>
              <a:rPr lang="en-US" sz="2800" dirty="0" err="1">
                <a:latin typeface="Montserrat Light" panose="00000400000000000000" pitchFamily="50" charset="0"/>
              </a:rPr>
              <a:t>internasional</a:t>
            </a:r>
            <a:r>
              <a:rPr lang="en-US" sz="2800" dirty="0">
                <a:latin typeface="Montserrat Light" panose="00000400000000000000" pitchFamily="50" charset="0"/>
              </a:rPr>
              <a:t> yang </a:t>
            </a:r>
            <a:r>
              <a:rPr lang="en-US" sz="2800" dirty="0" err="1">
                <a:latin typeface="Montserrat Light" panose="00000400000000000000" pitchFamily="50" charset="0"/>
              </a:rPr>
              <a:t>ternama</a:t>
            </a:r>
            <a:r>
              <a:rPr lang="en-US" sz="2800" dirty="0">
                <a:latin typeface="Montserrat Light" panose="00000400000000000000" pitchFamily="50" charset="0"/>
              </a:rPr>
              <a:t>, </a:t>
            </a:r>
            <a:r>
              <a:rPr lang="en-US" sz="2800" dirty="0" err="1">
                <a:latin typeface="Montserrat Light" panose="00000400000000000000" pitchFamily="50" charset="0"/>
              </a:rPr>
              <a:t>contoh</a:t>
            </a:r>
            <a:r>
              <a:rPr lang="en-US" sz="2800" dirty="0">
                <a:latin typeface="Montserrat Light" panose="00000400000000000000" pitchFamily="50" charset="0"/>
              </a:rPr>
              <a:t> Index Copernicus International (ICI) </a:t>
            </a:r>
            <a:r>
              <a:rPr lang="en-US" sz="2800" dirty="0" err="1">
                <a:latin typeface="Montserrat Light" panose="00000400000000000000" pitchFamily="50" charset="0"/>
              </a:rPr>
              <a:t>dan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telah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memiliki</a:t>
            </a:r>
            <a:r>
              <a:rPr lang="en-US" sz="2800" dirty="0">
                <a:latin typeface="Montserrat Light" panose="00000400000000000000" pitchFamily="50" charset="0"/>
              </a:rPr>
              <a:t> ICV (Index Copernicus Value</a:t>
            </a:r>
            <a:r>
              <a:rPr lang="en-US" sz="2800" dirty="0" smtClean="0">
                <a:latin typeface="Montserrat Light" panose="00000400000000000000" pitchFamily="50" charset="0"/>
              </a:rPr>
              <a:t>)</a:t>
            </a: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fi-FI" sz="28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sz="2800" dirty="0" err="1" smtClean="0">
                <a:latin typeface="Montserrat Light" panose="00000400000000000000" pitchFamily="50" charset="0"/>
              </a:rPr>
              <a:t>Alamat</a:t>
            </a:r>
            <a:r>
              <a:rPr lang="en-US" sz="2800" dirty="0" smtClean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jurnal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dapat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ditelusuri</a:t>
            </a:r>
            <a:r>
              <a:rPr lang="en-US" sz="2800" dirty="0">
                <a:latin typeface="Montserrat Light" panose="00000400000000000000" pitchFamily="50" charset="0"/>
              </a:rPr>
              <a:t> daring</a:t>
            </a:r>
            <a:endParaRPr lang="fi-FI" sz="28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id-ID" sz="28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sz="2800" dirty="0" smtClean="0">
                <a:latin typeface="Montserrat Light" panose="00000400000000000000" pitchFamily="50" charset="0"/>
              </a:rPr>
              <a:t>Editor </a:t>
            </a:r>
            <a:r>
              <a:rPr lang="en-US" sz="2800" dirty="0">
                <a:latin typeface="Montserrat Light" panose="00000400000000000000" pitchFamily="50" charset="0"/>
              </a:rPr>
              <a:t>Boards </a:t>
            </a:r>
            <a:r>
              <a:rPr lang="en-US" sz="2800" dirty="0" err="1">
                <a:latin typeface="Montserrat Light" panose="00000400000000000000" pitchFamily="50" charset="0"/>
              </a:rPr>
              <a:t>dari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Jurnal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dapat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ditelusuri</a:t>
            </a:r>
            <a:r>
              <a:rPr lang="en-US" sz="2800" dirty="0">
                <a:latin typeface="Montserrat Light" panose="00000400000000000000" pitchFamily="50" charset="0"/>
              </a:rPr>
              <a:t> daring </a:t>
            </a:r>
            <a:r>
              <a:rPr lang="en-US" sz="2800" dirty="0" err="1">
                <a:latin typeface="Montserrat Light" panose="00000400000000000000" pitchFamily="50" charset="0"/>
              </a:rPr>
              <a:t>dan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tidak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ada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perbedaan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antara</a:t>
            </a:r>
            <a:r>
              <a:rPr lang="en-US" sz="2800" dirty="0">
                <a:latin typeface="Montserrat Light" panose="00000400000000000000" pitchFamily="50" charset="0"/>
              </a:rPr>
              <a:t> editor yang </a:t>
            </a:r>
            <a:r>
              <a:rPr lang="en-US" sz="2800" dirty="0" err="1">
                <a:latin typeface="Montserrat Light" panose="00000400000000000000" pitchFamily="50" charset="0"/>
              </a:rPr>
              <a:t>tercantum</a:t>
            </a:r>
            <a:r>
              <a:rPr lang="en-US" sz="2800" dirty="0">
                <a:latin typeface="Montserrat Light" panose="00000400000000000000" pitchFamily="50" charset="0"/>
              </a:rPr>
              <a:t> di </a:t>
            </a:r>
            <a:r>
              <a:rPr lang="en-US" sz="2800" dirty="0" err="1">
                <a:latin typeface="Montserrat Light" panose="00000400000000000000" pitchFamily="50" charset="0"/>
              </a:rPr>
              <a:t>edisi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cetak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dan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edisi</a:t>
            </a:r>
            <a:r>
              <a:rPr lang="en-US" sz="2800" dirty="0">
                <a:latin typeface="Montserrat Light" panose="00000400000000000000" pitchFamily="50" charset="0"/>
              </a:rPr>
              <a:t> daring</a:t>
            </a:r>
            <a:endParaRPr lang="id-ID" sz="2800" dirty="0">
              <a:latin typeface="Montserrat Light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6342" y="1309029"/>
            <a:ext cx="10914744" cy="725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33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813150" y="64425"/>
            <a:ext cx="8911687" cy="128089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Indikator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Jurnal</a:t>
            </a:r>
            <a:r>
              <a:rPr lang="en-US" sz="3200" b="1" dirty="0" smtClean="0"/>
              <a:t> </a:t>
            </a:r>
            <a:r>
              <a:rPr lang="en-US" sz="3200" b="1" dirty="0" err="1"/>
              <a:t>I</a:t>
            </a:r>
            <a:r>
              <a:rPr lang="en-US" sz="3200" b="1" dirty="0" err="1" smtClean="0"/>
              <a:t>nternasional</a:t>
            </a:r>
            <a:r>
              <a:rPr lang="en-US" sz="3200" b="1" dirty="0" smtClean="0"/>
              <a:t>/</a:t>
            </a:r>
            <a:br>
              <a:rPr lang="en-US" sz="3200" b="1" dirty="0" smtClean="0"/>
            </a:br>
            <a:r>
              <a:rPr lang="en-US" sz="3200" b="1" dirty="0" err="1" smtClean="0"/>
              <a:t>Jurnal</a:t>
            </a:r>
            <a:r>
              <a:rPr lang="en-US" sz="3200" b="1" dirty="0" smtClean="0"/>
              <a:t> </a:t>
            </a:r>
            <a:r>
              <a:rPr lang="en-US" sz="3200" b="1" dirty="0" err="1"/>
              <a:t>I</a:t>
            </a:r>
            <a:r>
              <a:rPr lang="en-US" sz="3200" b="1" dirty="0" err="1" smtClean="0"/>
              <a:t>nternasional</a:t>
            </a:r>
            <a:r>
              <a:rPr lang="en-US" sz="3200" b="1" dirty="0" smtClean="0"/>
              <a:t> </a:t>
            </a:r>
            <a:r>
              <a:rPr lang="en-US" sz="3200" b="1" dirty="0" err="1"/>
              <a:t>B</a:t>
            </a:r>
            <a:r>
              <a:rPr lang="en-US" sz="3200" b="1" dirty="0" err="1" smtClean="0"/>
              <a:t>ereputasi</a:t>
            </a:r>
            <a:endParaRPr lang="id-ID" sz="3200" b="1" dirty="0"/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>
          <a:xfrm>
            <a:off x="1011194" y="1778000"/>
            <a:ext cx="10515600" cy="41847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sz="2800" dirty="0" smtClean="0">
                <a:latin typeface="Montserrat Light" panose="00000400000000000000" pitchFamily="50" charset="0"/>
              </a:rPr>
              <a:t>Proses </a:t>
            </a:r>
            <a:r>
              <a:rPr lang="en-US" sz="2800" dirty="0">
                <a:latin typeface="Montserrat Light" panose="00000400000000000000" pitchFamily="50" charset="0"/>
              </a:rPr>
              <a:t>review </a:t>
            </a:r>
            <a:r>
              <a:rPr lang="en-US" sz="2800" dirty="0" err="1">
                <a:latin typeface="Montserrat Light" panose="00000400000000000000" pitchFamily="50" charset="0"/>
              </a:rPr>
              <a:t>dilakukan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dengan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baik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dan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 smtClean="0">
                <a:latin typeface="Montserrat Light" panose="00000400000000000000" pitchFamily="50" charset="0"/>
              </a:rPr>
              <a:t>benar</a:t>
            </a:r>
            <a:endParaRPr lang="en-US" sz="2800" dirty="0" smtClean="0">
              <a:latin typeface="Montserrat Light" panose="00000400000000000000" pitchFamily="50" charset="0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fi-FI" sz="28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sz="2800" dirty="0" err="1" smtClean="0">
                <a:latin typeface="Montserrat Light" panose="00000400000000000000" pitchFamily="50" charset="0"/>
              </a:rPr>
              <a:t>Jumlah</a:t>
            </a:r>
            <a:r>
              <a:rPr lang="en-US" sz="2800" dirty="0" smtClean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artikel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setiap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penerbitan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adalah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wajar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dan</a:t>
            </a:r>
            <a:r>
              <a:rPr lang="en-US" sz="2800" dirty="0">
                <a:latin typeface="Montserrat Light" panose="00000400000000000000" pitchFamily="50" charset="0"/>
              </a:rPr>
              <a:t> format </a:t>
            </a:r>
            <a:r>
              <a:rPr lang="en-US" sz="2800" dirty="0" err="1">
                <a:latin typeface="Montserrat Light" panose="00000400000000000000" pitchFamily="50" charset="0"/>
              </a:rPr>
              <a:t>tampilan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 smtClean="0">
                <a:latin typeface="Montserrat Light" panose="00000400000000000000" pitchFamily="50" charset="0"/>
              </a:rPr>
              <a:t>setiap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 smtClean="0">
                <a:latin typeface="Montserrat Light" panose="00000400000000000000" pitchFamily="50" charset="0"/>
              </a:rPr>
              <a:t>terbitan</a:t>
            </a:r>
            <a:r>
              <a:rPr lang="en-US" sz="2800" dirty="0" smtClean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tidak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berubah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 smtClean="0">
                <a:latin typeface="Montserrat Light" panose="00000400000000000000" pitchFamily="50" charset="0"/>
              </a:rPr>
              <a:t>ubah</a:t>
            </a:r>
            <a:endParaRPr lang="en-US" sz="2800" dirty="0" smtClean="0">
              <a:latin typeface="Montserrat Light" panose="00000400000000000000" pitchFamily="50" charset="0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endParaRPr lang="fi-FI" sz="28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buFont typeface="Wingdings" charset="2"/>
              <a:buChar char="q"/>
              <a:defRPr/>
            </a:pPr>
            <a:r>
              <a:rPr lang="en-US" sz="2800" dirty="0" err="1" smtClean="0">
                <a:latin typeface="Montserrat Light" panose="00000400000000000000" pitchFamily="50" charset="0"/>
              </a:rPr>
              <a:t>Tidak</a:t>
            </a:r>
            <a:r>
              <a:rPr lang="en-US" sz="2800" dirty="0" smtClean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pernah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ditemukan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sebagai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jurnal</a:t>
            </a:r>
            <a:r>
              <a:rPr lang="en-US" sz="2800" dirty="0">
                <a:latin typeface="Montserrat Light" panose="00000400000000000000" pitchFamily="50" charset="0"/>
              </a:rPr>
              <a:t> yang </a:t>
            </a:r>
            <a:r>
              <a:rPr lang="en-US" sz="2800" dirty="0" err="1">
                <a:latin typeface="Montserrat Light" panose="00000400000000000000" pitchFamily="50" charset="0"/>
              </a:rPr>
              <a:t>tidak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bereputasi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atau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jurnal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meragukan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oleh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Ditjen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Dikti</a:t>
            </a:r>
            <a:r>
              <a:rPr lang="en-US" sz="2800" dirty="0">
                <a:latin typeface="Montserrat Light" panose="00000400000000000000" pitchFamily="50" charset="0"/>
              </a:rPr>
              <a:t>/</a:t>
            </a:r>
            <a:r>
              <a:rPr lang="en-US" sz="2800" dirty="0" err="1">
                <a:latin typeface="Montserrat Light" panose="00000400000000000000" pitchFamily="50" charset="0"/>
              </a:rPr>
              <a:t>Ditjen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Sumber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Daya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>
                <a:latin typeface="Montserrat Light" panose="00000400000000000000" pitchFamily="50" charset="0"/>
              </a:rPr>
              <a:t>dan</a:t>
            </a:r>
            <a:r>
              <a:rPr lang="en-US" sz="2800" dirty="0">
                <a:latin typeface="Montserrat Light" panose="00000400000000000000" pitchFamily="50" charset="0"/>
              </a:rPr>
              <a:t> </a:t>
            </a:r>
            <a:r>
              <a:rPr lang="en-US" sz="2800" dirty="0" err="1" smtClean="0">
                <a:latin typeface="Montserrat Light" panose="00000400000000000000" pitchFamily="50" charset="0"/>
              </a:rPr>
              <a:t>Iptek</a:t>
            </a:r>
            <a:endParaRPr lang="en-US" sz="2800" dirty="0" smtClean="0">
              <a:latin typeface="Montserrat Light" panose="00000400000000000000" pitchFamily="50" charset="0"/>
            </a:endParaRPr>
          </a:p>
          <a:p>
            <a:pPr marL="457200" indent="-457200">
              <a:spcBef>
                <a:spcPts val="0"/>
              </a:spcBef>
              <a:buNone/>
              <a:defRPr/>
            </a:pPr>
            <a:endParaRPr lang="id-ID" sz="2800" dirty="0" smtClean="0">
              <a:latin typeface="Montserrat Light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6342" y="1309029"/>
            <a:ext cx="10914744" cy="725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41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89200801"/>
              </p:ext>
            </p:extLst>
          </p:nvPr>
        </p:nvGraphicFramePr>
        <p:xfrm>
          <a:off x="874643" y="1428736"/>
          <a:ext cx="10396331" cy="453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24166" y="285729"/>
            <a:ext cx="7391392" cy="520237"/>
          </a:xfrm>
          <a:prstGeom prst="rect">
            <a:avLst/>
          </a:prstGeom>
          <a:solidFill>
            <a:srgbClr val="0000CC"/>
          </a:solidFill>
        </p:spPr>
        <p:txBody>
          <a:bodyPr vert="horz" lIns="72446" tIns="36223" rIns="72446" bIns="36223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+mj-lt"/>
              </a:rPr>
              <a:t>Jumlah Jurnal Ilmiah Terindex Scopus Meningkat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5604" y="928670"/>
            <a:ext cx="609493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Setelah 20 tahun, Indonesia melampaui Thailand</a:t>
            </a:r>
          </a:p>
        </p:txBody>
      </p:sp>
      <p:sp>
        <p:nvSpPr>
          <p:cNvPr id="9" name="Oval 8"/>
          <p:cNvSpPr/>
          <p:nvPr/>
        </p:nvSpPr>
        <p:spPr>
          <a:xfrm>
            <a:off x="8953520" y="3071810"/>
            <a:ext cx="1000132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2"/>
            <a:endCxn id="9" idx="1"/>
          </p:cNvCxnSpPr>
          <p:nvPr/>
        </p:nvCxnSpPr>
        <p:spPr>
          <a:xfrm rot="16200000" flipH="1">
            <a:off x="6682012" y="789841"/>
            <a:ext cx="1879034" cy="2956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otak Teks 3">
            <a:extLst>
              <a:ext uri="{FF2B5EF4-FFF2-40B4-BE49-F238E27FC236}">
                <a16:creationId xmlns="" xmlns:a16="http://schemas.microsoft.com/office/drawing/2014/main" id="{A0F15D8E-AE4B-4673-A26A-8750CC9794BF}"/>
              </a:ext>
            </a:extLst>
          </p:cNvPr>
          <p:cNvSpPr txBox="1"/>
          <p:nvPr/>
        </p:nvSpPr>
        <p:spPr>
          <a:xfrm>
            <a:off x="1654068" y="6488668"/>
            <a:ext cx="443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/>
              <a:t>data Scopus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7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24166" y="285729"/>
            <a:ext cx="7391392" cy="520237"/>
          </a:xfrm>
          <a:prstGeom prst="rect">
            <a:avLst/>
          </a:prstGeom>
          <a:solidFill>
            <a:srgbClr val="0000CC"/>
          </a:solidFill>
        </p:spPr>
        <p:txBody>
          <a:bodyPr vert="horz" lIns="72446" tIns="36223" rIns="72446" bIns="36223" rtlCol="0" anchor="ctr">
            <a:normAutofit fontScale="6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+mj-lt"/>
              </a:rPr>
              <a:t>Jumlah Jurnal Ilmiah Terindex Scopus Meningkat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+mj-lt"/>
              </a:rPr>
              <a:t>11 Mei 2018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5605" y="1071546"/>
            <a:ext cx="629531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Setelah 28 tahun, Indonesia melampaui Singapura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133584523"/>
              </p:ext>
            </p:extLst>
          </p:nvPr>
        </p:nvGraphicFramePr>
        <p:xfrm>
          <a:off x="974035" y="1785926"/>
          <a:ext cx="10237304" cy="433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313248" y="6089052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Indonesia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42608" y="6089052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B0F0"/>
                </a:solidFill>
              </a:rPr>
              <a:t>Singaoore</a:t>
            </a:r>
          </a:p>
        </p:txBody>
      </p:sp>
      <p:sp>
        <p:nvSpPr>
          <p:cNvPr id="9" name="Oval 8"/>
          <p:cNvSpPr/>
          <p:nvPr/>
        </p:nvSpPr>
        <p:spPr>
          <a:xfrm>
            <a:off x="4310050" y="2428868"/>
            <a:ext cx="2357454" cy="107157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083800" y="1869433"/>
            <a:ext cx="742900" cy="43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1065495" y="3695670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Jumlah Dokumen</a:t>
            </a:r>
          </a:p>
        </p:txBody>
      </p:sp>
      <p:sp>
        <p:nvSpPr>
          <p:cNvPr id="15" name="Kotak Teks 3">
            <a:extLst>
              <a:ext uri="{FF2B5EF4-FFF2-40B4-BE49-F238E27FC236}">
                <a16:creationId xmlns="" xmlns:a16="http://schemas.microsoft.com/office/drawing/2014/main" id="{A0F15D8E-AE4B-4673-A26A-8750CC9794BF}"/>
              </a:ext>
            </a:extLst>
          </p:cNvPr>
          <p:cNvSpPr txBox="1"/>
          <p:nvPr/>
        </p:nvSpPr>
        <p:spPr>
          <a:xfrm>
            <a:off x="1654068" y="6488668"/>
            <a:ext cx="443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/>
              <a:t>data Scopus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9918" y="293712"/>
            <a:ext cx="6429420" cy="544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algn="ctr"/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Publikasi Ber ISSN di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Indonesia</a:t>
            </a:r>
            <a:endParaRPr lang="id-ID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16953165"/>
              </p:ext>
            </p:extLst>
          </p:nvPr>
        </p:nvGraphicFramePr>
        <p:xfrm>
          <a:off x="815009" y="1142984"/>
          <a:ext cx="993913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17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05" y="214290"/>
            <a:ext cx="7215238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33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Arial" panose="020B0604020202020204" pitchFamily="34" charset="0"/>
              </a:rPr>
              <a:t>JURNAL ILMIAH </a:t>
            </a:r>
            <a:r>
              <a:rPr lang="en-US" altLang="en-US" sz="2800" b="1">
                <a:cs typeface="Arial" panose="020B0604020202020204" pitchFamily="34" charset="0"/>
              </a:rPr>
              <a:t>ELEKTRONIK (e-ISSN)</a:t>
            </a:r>
            <a:endParaRPr lang="id-ID" altLang="en-US" sz="2800" b="1" dirty="0"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09707131"/>
              </p:ext>
            </p:extLst>
          </p:nvPr>
        </p:nvGraphicFramePr>
        <p:xfrm>
          <a:off x="1093304" y="1500174"/>
          <a:ext cx="9899374" cy="501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461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37581"/>
              </p:ext>
            </p:extLst>
          </p:nvPr>
        </p:nvGraphicFramePr>
        <p:xfrm>
          <a:off x="655983" y="1669775"/>
          <a:ext cx="10674625" cy="4492485"/>
        </p:xfrm>
        <a:graphic>
          <a:graphicData uri="http://schemas.openxmlformats.org/drawingml/2006/table">
            <a:tbl>
              <a:tblPr firstRow="1" bandRow="1"/>
              <a:tblGrid>
                <a:gridCol w="3450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0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134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5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700" dirty="0" err="1" smtClean="0">
                          <a:solidFill>
                            <a:schemeClr val="bg1"/>
                          </a:solidFill>
                        </a:rPr>
                        <a:t>Tahun</a:t>
                      </a:r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marL="57482" marR="57482" marT="30559" marB="3055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700" dirty="0" err="1" smtClean="0">
                          <a:solidFill>
                            <a:schemeClr val="bg1"/>
                          </a:solidFill>
                        </a:rPr>
                        <a:t>Jurnal</a:t>
                      </a:r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marL="57482" marR="57482" marT="30559" marB="3055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ID" sz="2700" dirty="0" err="1" smtClean="0">
                          <a:solidFill>
                            <a:schemeClr val="bg1"/>
                          </a:solidFill>
                        </a:rPr>
                        <a:t>Peringkat</a:t>
                      </a:r>
                      <a:r>
                        <a:rPr lang="en-ID" sz="27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2700" baseline="0" dirty="0" err="1" smtClean="0">
                          <a:solidFill>
                            <a:schemeClr val="bg1"/>
                          </a:solidFill>
                        </a:rPr>
                        <a:t>Dunia</a:t>
                      </a:r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marL="57482" marR="57482" marT="30559" marB="3055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marL="57482" marR="57482" marT="30559" marB="3055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700" b="1" dirty="0">
                          <a:solidFill>
                            <a:srgbClr val="000000"/>
                          </a:solidFill>
                        </a:rPr>
                        <a:t>229</a:t>
                      </a:r>
                    </a:p>
                  </a:txBody>
                  <a:tcPr marL="57482" marR="57482" marT="30559" marB="3055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700" b="1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 marL="57482" marR="57482" marT="30559" marB="3055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64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2700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57482" marR="57482" marT="30559" marB="3055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2700" b="1" dirty="0">
                          <a:solidFill>
                            <a:srgbClr val="000000"/>
                          </a:solidFill>
                        </a:rPr>
                        <a:t>364</a:t>
                      </a:r>
                      <a:endParaRPr lang="en-US" sz="2700" b="1" dirty="0">
                        <a:solidFill>
                          <a:srgbClr val="000000"/>
                        </a:solidFill>
                      </a:endParaRPr>
                    </a:p>
                  </a:txBody>
                  <a:tcPr marL="57482" marR="57482" marT="30559" marB="3055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2700" b="1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700" b="1" dirty="0">
                        <a:solidFill>
                          <a:srgbClr val="000000"/>
                        </a:solidFill>
                      </a:endParaRPr>
                    </a:p>
                  </a:txBody>
                  <a:tcPr marL="57482" marR="57482" marT="30559" marB="3055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64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</a:rPr>
                        <a:t>2017 </a:t>
                      </a:r>
                      <a:r>
                        <a:rPr lang="en-US" sz="2700" b="1" dirty="0" smtClean="0">
                          <a:solidFill>
                            <a:schemeClr val="tx1"/>
                          </a:solidFill>
                        </a:rPr>
                        <a:t>(Des)</a:t>
                      </a:r>
                      <a:endParaRPr lang="en-US" sz="2700" b="1" dirty="0">
                        <a:solidFill>
                          <a:schemeClr val="tx1"/>
                        </a:solidFill>
                      </a:endParaRPr>
                    </a:p>
                  </a:txBody>
                  <a:tcPr marL="57482" marR="57482" marT="30559" marB="3055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700" b="1" dirty="0" smtClean="0">
                          <a:solidFill>
                            <a:schemeClr val="tx1"/>
                          </a:solidFill>
                        </a:rPr>
                        <a:t>1146</a:t>
                      </a:r>
                      <a:endParaRPr lang="en-US" sz="2700" b="1" dirty="0">
                        <a:solidFill>
                          <a:schemeClr val="tx1"/>
                        </a:solidFill>
                      </a:endParaRPr>
                    </a:p>
                  </a:txBody>
                  <a:tcPr marL="57482" marR="57482" marT="30559" marB="3055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7482" marR="57482" marT="30559" marB="3055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64209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en-US" sz="2700" b="1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700" b="1" baseline="0" dirty="0" err="1" smtClean="0">
                          <a:solidFill>
                            <a:schemeClr val="tx1"/>
                          </a:solidFill>
                        </a:rPr>
                        <a:t>mei</a:t>
                      </a:r>
                      <a:r>
                        <a:rPr lang="en-US" sz="27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700" b="1" dirty="0">
                        <a:solidFill>
                          <a:schemeClr val="tx1"/>
                        </a:solidFill>
                      </a:endParaRPr>
                    </a:p>
                  </a:txBody>
                  <a:tcPr marL="57482" marR="57482" marT="30559" marB="3055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chemeClr val="tx1"/>
                          </a:solidFill>
                        </a:rPr>
                        <a:t>1305</a:t>
                      </a:r>
                      <a:endParaRPr lang="en-US" sz="2700" b="1" dirty="0">
                        <a:solidFill>
                          <a:schemeClr val="tx1"/>
                        </a:solidFill>
                      </a:endParaRPr>
                    </a:p>
                  </a:txBody>
                  <a:tcPr marL="57482" marR="57482" marT="30559" marB="3055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700" b="1" dirty="0">
                        <a:solidFill>
                          <a:schemeClr val="tx1"/>
                        </a:solidFill>
                      </a:endParaRPr>
                    </a:p>
                  </a:txBody>
                  <a:tcPr marL="57482" marR="57482" marT="30559" marB="3055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60174" y="706495"/>
            <a:ext cx="10071652" cy="5814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i-FI" sz="3038" b="1" dirty="0"/>
              <a:t>Perkembangan Jurnal Indonesia Terindeks DOAJ</a:t>
            </a:r>
            <a:endParaRPr lang="en-US" sz="3038" b="1" dirty="0"/>
          </a:p>
        </p:txBody>
      </p:sp>
    </p:spTree>
    <p:extLst>
      <p:ext uri="{BB962C8B-B14F-4D97-AF65-F5344CB8AC3E}">
        <p14:creationId xmlns:p14="http://schemas.microsoft.com/office/powerpoint/2010/main" val="7714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9537" y="6593361"/>
            <a:ext cx="1922815" cy="283695"/>
          </a:xfrm>
          <a:prstGeom prst="rect">
            <a:avLst/>
          </a:prstGeom>
          <a:noFill/>
        </p:spPr>
        <p:txBody>
          <a:bodyPr wrap="none" lIns="76603" tIns="38304" rIns="76603" bIns="38304" rtlCol="0">
            <a:spAutoFit/>
          </a:bodyPr>
          <a:lstStyle/>
          <a:p>
            <a:r>
              <a:rPr lang="en-US" sz="1341" dirty="0">
                <a:hlinkClick r:id="rId2"/>
              </a:rPr>
              <a:t>http://www.doaj.org</a:t>
            </a:r>
            <a:r>
              <a:rPr lang="en-US" sz="1341" dirty="0"/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95604" y="285728"/>
            <a:ext cx="6929486" cy="620688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+mj-lt"/>
              </a:rPr>
              <a:t>Jurnal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di Negara ASEAN &amp; OKI </a:t>
            </a:r>
            <a:r>
              <a:rPr lang="en-US" sz="2800" b="1" err="1">
                <a:solidFill>
                  <a:schemeClr val="bg1"/>
                </a:solidFill>
                <a:latin typeface="+mj-lt"/>
              </a:rPr>
              <a:t>terindex</a:t>
            </a:r>
            <a:r>
              <a:rPr lang="en-US" sz="2800" b="1">
                <a:solidFill>
                  <a:schemeClr val="bg1"/>
                </a:solidFill>
                <a:latin typeface="+mj-lt"/>
              </a:rPr>
              <a:t> DOAJ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+mj-lt"/>
              </a:rPr>
              <a:t>11 Mei 2018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49314"/>
              </p:ext>
            </p:extLst>
          </p:nvPr>
        </p:nvGraphicFramePr>
        <p:xfrm>
          <a:off x="3842352" y="1285862"/>
          <a:ext cx="3468094" cy="528468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80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7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568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/>
                        <a:t>Negara ASEAN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/>
                        <a:t>Jumlah Jurnal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215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solidFill>
                            <a:srgbClr val="FF0000"/>
                          </a:solidFill>
                        </a:rPr>
                        <a:t>Indonesia 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</a:rPr>
                        <a:t>1255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215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/>
                        <a:t>Malaysia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smtClean="0"/>
                        <a:t>45</a:t>
                      </a:r>
                      <a:endParaRPr lang="en-US" sz="2400" u="none" strike="noStrike"/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215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/>
                        <a:t>Thailand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smtClean="0"/>
                        <a:t>26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4263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smtClean="0"/>
                        <a:t>Philippines</a:t>
                      </a:r>
                      <a:endParaRPr lang="en-US" sz="2400" b="0" i="0" u="none" strike="noStrike" smtClean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Helvetica"/>
                        </a:rPr>
                        <a:t>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215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smtClean="0"/>
                        <a:t>Singapore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Helvetica"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215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/>
                        <a:t>Vietnam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Helvetica"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215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/>
                        <a:t>Brunei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/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215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/>
                        <a:t>Laos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/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215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/>
                        <a:t>Cambodia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/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215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/>
                        <a:t>Myanmar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/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207394"/>
              </p:ext>
            </p:extLst>
          </p:nvPr>
        </p:nvGraphicFramePr>
        <p:xfrm>
          <a:off x="7739074" y="1285860"/>
          <a:ext cx="3869830" cy="525721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626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2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77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Negara OKI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Jumlah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Jurnal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elvetica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8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Indonesia 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Helvetica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1255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823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Mesir</a:t>
                      </a: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Helvetica"/>
                        </a:rPr>
                        <a:t>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380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5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Turki 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292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7304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Iran 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Helvetica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37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Malaysia 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57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Pakistan 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48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Bangladesh 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Helvetica"/>
                        </a:rPr>
                        <a:t>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51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UE Arab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48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Nigeria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48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Qatar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 l="2929" t="22461" r="74365" b="15039"/>
          <a:stretch>
            <a:fillRect/>
          </a:stretch>
        </p:blipFill>
        <p:spPr bwMode="auto">
          <a:xfrm>
            <a:off x="692942" y="1212144"/>
            <a:ext cx="2720781" cy="53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BA5063DA-C45E-4046-86B6-36838B588367}"/>
              </a:ext>
            </a:extLst>
          </p:cNvPr>
          <p:cNvSpPr/>
          <p:nvPr/>
        </p:nvSpPr>
        <p:spPr>
          <a:xfrm>
            <a:off x="1796860" y="2272344"/>
            <a:ext cx="1257389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67042" y="228601"/>
            <a:ext cx="6891358" cy="520237"/>
          </a:xfrm>
          <a:prstGeom prst="rect">
            <a:avLst/>
          </a:prstGeom>
          <a:solidFill>
            <a:srgbClr val="0000CC"/>
          </a:solidFill>
        </p:spPr>
        <p:txBody>
          <a:bodyPr vert="horz" lIns="72446" tIns="36223" rIns="72446" bIns="36223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+mj-lt"/>
              </a:rPr>
              <a:t>Jumlah Jurnal Ilmiah Terindex Scopus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184680"/>
              </p:ext>
            </p:extLst>
          </p:nvPr>
        </p:nvGraphicFramePr>
        <p:xfrm>
          <a:off x="1033671" y="1844899"/>
          <a:ext cx="10529678" cy="435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0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7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1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893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9592">
                <a:tc>
                  <a:txBody>
                    <a:bodyPr/>
                    <a:lstStyle/>
                    <a:p>
                      <a:r>
                        <a:rPr lang="en-US" sz="2800" dirty="0"/>
                        <a:t>Country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2011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2015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2017</a:t>
                      </a:r>
                      <a:endParaRPr lang="id-ID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59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Singapore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959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d-ID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Malaysia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d-ID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9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d-ID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Thailand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d-ID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975">
                <a:tc>
                  <a:txBody>
                    <a:bodyPr/>
                    <a:lstStyle/>
                    <a:p>
                      <a:pPr algn="l"/>
                      <a:r>
                        <a:rPr lang="id-ID" sz="2800" dirty="0">
                          <a:solidFill>
                            <a:srgbClr val="FF0000"/>
                          </a:solidFill>
                        </a:rPr>
                        <a:t>Indonesia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23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id-ID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9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d-ID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Philiphine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d-ID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59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Vietnam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d-ID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08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Brunei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5473" y="6215082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Sumber : Scimago JR, 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B596DB-65CE-459E-B062-FFCBC36401D9}"/>
              </a:ext>
            </a:extLst>
          </p:cNvPr>
          <p:cNvSpPr txBox="1"/>
          <p:nvPr/>
        </p:nvSpPr>
        <p:spPr>
          <a:xfrm>
            <a:off x="2334963" y="1228690"/>
            <a:ext cx="597952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Indonesia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melampaui</a:t>
            </a:r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Philiphine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12D9721-D637-4A85-AE12-C7C70CBF4659}"/>
              </a:ext>
            </a:extLst>
          </p:cNvPr>
          <p:cNvSpPr/>
          <p:nvPr/>
        </p:nvSpPr>
        <p:spPr>
          <a:xfrm>
            <a:off x="8827490" y="2330134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6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8480" y="228601"/>
            <a:ext cx="6786610" cy="520237"/>
          </a:xfrm>
          <a:prstGeom prst="rect">
            <a:avLst/>
          </a:prstGeom>
          <a:solidFill>
            <a:srgbClr val="0000CC"/>
          </a:solidFill>
        </p:spPr>
        <p:txBody>
          <a:bodyPr vert="horz" lIns="72446" tIns="36223" rIns="72446" bIns="36223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+mj-lt"/>
              </a:rPr>
              <a:t>Jurnal Ilmiah Terakreditasi Ristekdikti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95030" y="5500703"/>
          <a:ext cx="7429552" cy="93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1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13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71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8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70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7465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186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258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" pitchFamily="34" charset="0"/>
                          <a:cs typeface="Arial" pitchFamily="34" charset="0"/>
                        </a:rPr>
                        <a:t>333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52617" y="498487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Tahun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19460" y="2819413"/>
            <a:ext cx="3548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Jurnal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Ilmiah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Terakreditasi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04868098"/>
              </p:ext>
            </p:extLst>
          </p:nvPr>
        </p:nvGraphicFramePr>
        <p:xfrm>
          <a:off x="2286000" y="1214422"/>
          <a:ext cx="773909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623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3486"/>
            <a:ext cx="11106150" cy="1022077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Regulasi</a:t>
            </a:r>
            <a:r>
              <a:rPr lang="en-US" sz="4000" dirty="0" smtClean="0"/>
              <a:t> </a:t>
            </a:r>
            <a:r>
              <a:rPr lang="en-US" sz="4000" dirty="0" err="1" smtClean="0"/>
              <a:t>terkait</a:t>
            </a:r>
            <a:r>
              <a:rPr lang="en-US" sz="4000" dirty="0" smtClean="0"/>
              <a:t>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</a:t>
            </a:r>
            <a:r>
              <a:rPr lang="en-US" sz="4000" dirty="0" err="1" smtClean="0"/>
              <a:t>pengembangan</a:t>
            </a:r>
            <a:r>
              <a:rPr lang="en-US" sz="4000" dirty="0" smtClean="0"/>
              <a:t> </a:t>
            </a:r>
            <a:r>
              <a:rPr lang="en-US" sz="4000" dirty="0" err="1" smtClean="0"/>
              <a:t>karier</a:t>
            </a:r>
            <a:r>
              <a:rPr lang="en-US" sz="4000" dirty="0" smtClean="0"/>
              <a:t> </a:t>
            </a:r>
            <a:r>
              <a:rPr lang="en-US" sz="4000" dirty="0" err="1" smtClean="0"/>
              <a:t>dosen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177" y="1589140"/>
            <a:ext cx="5136295" cy="1200953"/>
          </a:xfrm>
          <a:ln cap="sq">
            <a:noFill/>
            <a:round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UU No. 20/2003: </a:t>
            </a:r>
            <a:r>
              <a:rPr lang="en-US" sz="2200" dirty="0" err="1" smtClean="0"/>
              <a:t>Sisdiknas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UU No. 14/2005: Guru &amp; </a:t>
            </a:r>
            <a:r>
              <a:rPr lang="en-US" sz="2200" dirty="0" err="1" smtClean="0"/>
              <a:t>Dosen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UU No. 12/2012: </a:t>
            </a:r>
            <a:r>
              <a:rPr lang="en-US" sz="2200" dirty="0" err="1" smtClean="0"/>
              <a:t>Pendidikan</a:t>
            </a:r>
            <a:r>
              <a:rPr lang="en-US" sz="2200" dirty="0" smtClean="0"/>
              <a:t> </a:t>
            </a:r>
            <a:r>
              <a:rPr lang="en-US" sz="2200" dirty="0" err="1" smtClean="0"/>
              <a:t>Tinggi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1177" y="3151469"/>
            <a:ext cx="5136295" cy="4872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 err="1" smtClean="0"/>
              <a:t>Perpres</a:t>
            </a:r>
            <a:r>
              <a:rPr lang="en-US" sz="2200" dirty="0" smtClean="0"/>
              <a:t> No. 8/2012: KKNI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4940" y="4471879"/>
            <a:ext cx="5136295" cy="16372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 err="1" smtClean="0"/>
              <a:t>Permen</a:t>
            </a:r>
            <a:r>
              <a:rPr lang="en-US" sz="2200" dirty="0" smtClean="0"/>
              <a:t> PAN &amp; RB 17/2013 </a:t>
            </a:r>
            <a:r>
              <a:rPr lang="en-US" sz="2200" dirty="0" err="1" smtClean="0"/>
              <a:t>jo</a:t>
            </a: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 smtClean="0"/>
              <a:t>No. 46/2013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 err="1" smtClean="0"/>
              <a:t>Jabatan</a:t>
            </a:r>
            <a:r>
              <a:rPr lang="en-US" sz="2200" dirty="0" smtClean="0"/>
              <a:t> </a:t>
            </a:r>
            <a:r>
              <a:rPr lang="en-US" sz="2200" dirty="0" err="1" smtClean="0"/>
              <a:t>Fungsional</a:t>
            </a:r>
            <a:r>
              <a:rPr lang="en-US" sz="2200" dirty="0" smtClean="0"/>
              <a:t> </a:t>
            </a:r>
            <a:r>
              <a:rPr lang="en-US" sz="2200" dirty="0" err="1" smtClean="0"/>
              <a:t>Dosen</a:t>
            </a:r>
            <a:r>
              <a:rPr lang="en-US" sz="2200" dirty="0" smtClean="0"/>
              <a:t> &amp; </a:t>
            </a:r>
            <a:r>
              <a:rPr lang="en-US" sz="2200" dirty="0" err="1" smtClean="0"/>
              <a:t>Angka</a:t>
            </a:r>
            <a:r>
              <a:rPr lang="en-US" sz="2200" dirty="0" smtClean="0"/>
              <a:t> </a:t>
            </a:r>
            <a:r>
              <a:rPr lang="en-US" sz="2200" dirty="0" err="1" smtClean="0"/>
              <a:t>Kreditnya</a:t>
            </a:r>
            <a:endParaRPr lang="en-US" sz="2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15026" y="3423123"/>
            <a:ext cx="5417649" cy="8792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 err="1" smtClean="0"/>
              <a:t>Permendikbud</a:t>
            </a:r>
            <a:r>
              <a:rPr lang="en-US" sz="2200" dirty="0" smtClean="0"/>
              <a:t> No. 49/2014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 err="1" smtClean="0"/>
              <a:t>Standar</a:t>
            </a:r>
            <a:r>
              <a:rPr lang="en-US" sz="2200" dirty="0" smtClean="0"/>
              <a:t> </a:t>
            </a:r>
            <a:r>
              <a:rPr lang="en-US" sz="2200" dirty="0" err="1" smtClean="0"/>
              <a:t>Nasional</a:t>
            </a:r>
            <a:r>
              <a:rPr lang="en-US" sz="2200" dirty="0" smtClean="0"/>
              <a:t> </a:t>
            </a:r>
            <a:r>
              <a:rPr lang="en-US" sz="2200" dirty="0" err="1" smtClean="0"/>
              <a:t>Pendidikan</a:t>
            </a:r>
            <a:r>
              <a:rPr lang="en-US" sz="2200" dirty="0" smtClean="0"/>
              <a:t> </a:t>
            </a:r>
            <a:r>
              <a:rPr lang="en-US" sz="2200" dirty="0" err="1" smtClean="0"/>
              <a:t>Tinggi</a:t>
            </a: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15027" y="1589140"/>
            <a:ext cx="5136295" cy="17584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 err="1" smtClean="0"/>
              <a:t>Permendikbud</a:t>
            </a:r>
            <a:r>
              <a:rPr lang="en-US" sz="22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 smtClean="0"/>
              <a:t>No. 78/2013 &amp; No. 89/2014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 err="1" smtClean="0"/>
              <a:t>Tunjangan</a:t>
            </a:r>
            <a:r>
              <a:rPr lang="en-US" sz="2200" dirty="0" smtClean="0"/>
              <a:t> </a:t>
            </a:r>
            <a:r>
              <a:rPr lang="en-US" sz="2200" dirty="0" err="1" smtClean="0"/>
              <a:t>Profesi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Kehormatan</a:t>
            </a:r>
            <a:r>
              <a:rPr lang="en-US" sz="2200" dirty="0" smtClean="0"/>
              <a:t> </a:t>
            </a:r>
            <a:r>
              <a:rPr lang="en-US" sz="2200" dirty="0" err="1" smtClean="0"/>
              <a:t>Profesor</a:t>
            </a: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15026" y="4663129"/>
            <a:ext cx="5417649" cy="9882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 err="1" smtClean="0"/>
              <a:t>Permendikbud</a:t>
            </a:r>
            <a:r>
              <a:rPr lang="en-US" sz="2200" dirty="0" smtClean="0"/>
              <a:t> No. 92/2014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 err="1" smtClean="0"/>
              <a:t>Petunjuk</a:t>
            </a:r>
            <a:r>
              <a:rPr lang="en-US" sz="2200" dirty="0" smtClean="0"/>
              <a:t> </a:t>
            </a:r>
            <a:r>
              <a:rPr lang="en-US" sz="2200" dirty="0" err="1" smtClean="0"/>
              <a:t>Teknis</a:t>
            </a:r>
            <a:r>
              <a:rPr lang="en-US" sz="2200" dirty="0" smtClean="0"/>
              <a:t> </a:t>
            </a:r>
            <a:r>
              <a:rPr lang="en-US" sz="2200" dirty="0" err="1" smtClean="0"/>
              <a:t>Penilaian</a:t>
            </a:r>
            <a:r>
              <a:rPr lang="en-US" sz="2200" dirty="0" smtClean="0"/>
              <a:t> </a:t>
            </a:r>
            <a:r>
              <a:rPr lang="en-US" sz="2200" dirty="0" err="1" smtClean="0"/>
              <a:t>Jabatan</a:t>
            </a:r>
            <a:r>
              <a:rPr lang="en-US" sz="2200" dirty="0" smtClean="0"/>
              <a:t> </a:t>
            </a:r>
            <a:r>
              <a:rPr lang="en-US" sz="2200" dirty="0" err="1" smtClean="0"/>
              <a:t>Akademik</a:t>
            </a:r>
            <a:r>
              <a:rPr lang="en-US" sz="2200" dirty="0" smtClean="0"/>
              <a:t> </a:t>
            </a:r>
            <a:r>
              <a:rPr lang="en-US" sz="2200" dirty="0" err="1" smtClean="0"/>
              <a:t>Dosen</a:t>
            </a: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1176" y="3703870"/>
            <a:ext cx="5136295" cy="4872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 smtClean="0"/>
              <a:t>PP No. 37/2009: </a:t>
            </a:r>
            <a:r>
              <a:rPr lang="en-US" sz="2200" dirty="0" err="1" smtClean="0"/>
              <a:t>Dosen</a:t>
            </a: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223976" y="1961016"/>
            <a:ext cx="457200" cy="4572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OSA" pitchFamily="2" charset="0"/>
              </a:rPr>
              <a:t>1</a:t>
            </a:r>
            <a:endParaRPr lang="en-US" sz="2400" dirty="0">
              <a:solidFill>
                <a:schemeClr val="tx1"/>
              </a:solidFill>
              <a:latin typeface="SOSA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223976" y="3423123"/>
            <a:ext cx="457200" cy="4572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OSA" pitchFamily="2" charset="0"/>
              </a:rPr>
              <a:t>2</a:t>
            </a:r>
            <a:endParaRPr lang="en-US" sz="2400" dirty="0">
              <a:solidFill>
                <a:schemeClr val="tx1"/>
              </a:solidFill>
              <a:latin typeface="SOSA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23976" y="4953563"/>
            <a:ext cx="457200" cy="4572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OSA" pitchFamily="2" charset="0"/>
              </a:rPr>
              <a:t>3</a:t>
            </a:r>
            <a:endParaRPr lang="en-US" sz="2400" dirty="0">
              <a:solidFill>
                <a:schemeClr val="tx1"/>
              </a:solidFill>
              <a:latin typeface="SOSA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380012" y="2099705"/>
            <a:ext cx="457200" cy="4572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OSA" pitchFamily="2" charset="0"/>
              </a:rPr>
              <a:t>4</a:t>
            </a:r>
            <a:endParaRPr lang="en-US" sz="2400" dirty="0">
              <a:solidFill>
                <a:schemeClr val="tx1"/>
              </a:solidFill>
              <a:latin typeface="SOSA" pitchFamily="2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6380012" y="3597120"/>
            <a:ext cx="457200" cy="4572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OSA" pitchFamily="2" charset="0"/>
              </a:rPr>
              <a:t>5</a:t>
            </a:r>
            <a:endParaRPr lang="en-US" sz="2400" dirty="0">
              <a:solidFill>
                <a:schemeClr val="tx1"/>
              </a:solidFill>
              <a:latin typeface="SOSA" pitchFamily="2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6380012" y="4865935"/>
            <a:ext cx="457200" cy="4572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OSA" pitchFamily="2" charset="0"/>
              </a:rPr>
              <a:t>6</a:t>
            </a:r>
            <a:endParaRPr lang="en-US" sz="2400" dirty="0">
              <a:solidFill>
                <a:schemeClr val="tx1"/>
              </a:solidFill>
              <a:latin typeface="SOS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www.pak.ristekdikti.go.id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204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terima kas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60" y="1351665"/>
            <a:ext cx="8365140" cy="417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5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1683027" y="1783548"/>
            <a:ext cx="9210260" cy="16269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972" b="1" spc="312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 pitchFamily="34" charset="0"/>
              </a:rPr>
              <a:t>Terima</a:t>
            </a:r>
            <a:r>
              <a:rPr lang="en-US" sz="9972" b="1" spc="312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 pitchFamily="34" charset="0"/>
              </a:rPr>
              <a:t> </a:t>
            </a:r>
            <a:r>
              <a:rPr lang="en-US" sz="9972" b="1" spc="312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 pitchFamily="34" charset="0"/>
              </a:rPr>
              <a:t>Kasih</a:t>
            </a:r>
            <a:endParaRPr lang="en-US" sz="9972" b="1" spc="312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-2043" y="6043898"/>
            <a:ext cx="12192000" cy="764225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3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d-ID"/>
            </a:defPPr>
            <a:lvl1pPr algn="ctr">
              <a:defRPr sz="3600" b="1" i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2077" dirty="0" err="1"/>
              <a:t>Kementerian</a:t>
            </a:r>
            <a:r>
              <a:rPr lang="en-US" sz="2077" dirty="0"/>
              <a:t> </a:t>
            </a:r>
            <a:r>
              <a:rPr lang="id-ID" sz="2077" dirty="0"/>
              <a:t>Riset, Teknologi, dan Pendidikan Tinggi</a:t>
            </a:r>
            <a:endParaRPr lang="en-US" sz="2077" dirty="0"/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7" t="24899" r="33885" b="27116"/>
          <a:stretch>
            <a:fillRect/>
          </a:stretch>
        </p:blipFill>
        <p:spPr bwMode="auto">
          <a:xfrm>
            <a:off x="1088294" y="6099520"/>
            <a:ext cx="902677" cy="65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6" name="Slide Number Placeholder 2"/>
          <p:cNvSpPr txBox="1">
            <a:spLocks noChangeArrowheads="1"/>
          </p:cNvSpPr>
          <p:nvPr/>
        </p:nvSpPr>
        <p:spPr bwMode="auto">
          <a:xfrm>
            <a:off x="11535508" y="6408016"/>
            <a:ext cx="656493" cy="33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4C07BB3-2B2B-4EB0-8F6D-F8F16DB86C00}" type="slidenum">
              <a:rPr lang="en-US" sz="1454" b="1"/>
              <a:pPr algn="ctr"/>
              <a:t>72</a:t>
            </a:fld>
            <a:endParaRPr lang="id-ID" sz="1039" b="1"/>
          </a:p>
        </p:txBody>
      </p:sp>
    </p:spTree>
    <p:extLst>
      <p:ext uri="{BB962C8B-B14F-4D97-AF65-F5344CB8AC3E}">
        <p14:creationId xmlns:p14="http://schemas.microsoft.com/office/powerpoint/2010/main" val="17483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2986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kern="0" dirty="0" smtClean="0"/>
              <a:t/>
            </a:r>
            <a:br>
              <a:rPr lang="en-US" b="1" kern="0" dirty="0" smtClean="0"/>
            </a:br>
            <a:r>
              <a:rPr lang="en-US" b="1" kern="0" dirty="0" smtClean="0"/>
              <a:t>KEDUDUKAN </a:t>
            </a:r>
            <a:r>
              <a:rPr lang="en-US" b="1" kern="0" dirty="0"/>
              <a:t>DOSEN</a:t>
            </a:r>
            <a:r>
              <a:rPr lang="en-ID" b="1" kern="0" dirty="0"/>
              <a:t/>
            </a:r>
            <a:br>
              <a:rPr lang="en-ID" b="1" kern="0" dirty="0"/>
            </a:br>
            <a:r>
              <a:rPr lang="en-ID" sz="3600" b="1" kern="0" dirty="0" smtClean="0">
                <a:solidFill>
                  <a:schemeClr val="tx1"/>
                </a:solidFill>
              </a:rPr>
              <a:t>(</a:t>
            </a:r>
            <a:r>
              <a:rPr lang="id-ID" sz="3600" dirty="0" smtClean="0">
                <a:solidFill>
                  <a:schemeClr val="tx1"/>
                </a:solidFill>
              </a:rPr>
              <a:t>UU </a:t>
            </a:r>
            <a:r>
              <a:rPr lang="id-ID" sz="3600" dirty="0">
                <a:solidFill>
                  <a:schemeClr val="tx1"/>
                </a:solidFill>
              </a:rPr>
              <a:t>No. 14 Tahun 2005 Pasal (</a:t>
            </a:r>
            <a:r>
              <a:rPr lang="en-US" sz="3600" dirty="0">
                <a:solidFill>
                  <a:schemeClr val="tx1"/>
                </a:solidFill>
              </a:rPr>
              <a:t>1</a:t>
            </a:r>
            <a:r>
              <a:rPr lang="id-ID" sz="3600" dirty="0" smtClean="0">
                <a:solidFill>
                  <a:schemeClr val="tx1"/>
                </a:solidFill>
              </a:rPr>
              <a:t>))</a:t>
            </a:r>
            <a:r>
              <a:rPr lang="id-ID" dirty="0">
                <a:solidFill>
                  <a:schemeClr val="tx1"/>
                </a:solidFill>
              </a:rPr>
              <a:t/>
            </a:r>
            <a:br>
              <a:rPr lang="id-ID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165092"/>
          </a:xfrm>
        </p:spPr>
        <p:txBody>
          <a:bodyPr/>
          <a:lstStyle/>
          <a:p>
            <a:r>
              <a:rPr lang="id-ID" sz="3600" b="1" dirty="0">
                <a:solidFill>
                  <a:srgbClr val="FF0000"/>
                </a:solidFill>
              </a:rPr>
              <a:t>Dosen</a:t>
            </a:r>
            <a:r>
              <a:rPr lang="id-ID" sz="3600" dirty="0"/>
              <a:t> adalah </a:t>
            </a:r>
            <a:r>
              <a:rPr lang="id-ID" sz="3600" dirty="0">
                <a:solidFill>
                  <a:srgbClr val="0070C0"/>
                </a:solidFill>
              </a:rPr>
              <a:t>pendidik profesional dan </a:t>
            </a:r>
            <a:r>
              <a:rPr lang="id-ID" sz="3600" b="1" dirty="0">
                <a:solidFill>
                  <a:srgbClr val="0070C0"/>
                </a:solidFill>
              </a:rPr>
              <a:t>ilmuwan </a:t>
            </a:r>
            <a:r>
              <a:rPr lang="id-ID" sz="3600" dirty="0"/>
              <a:t>dengan</a:t>
            </a:r>
            <a:r>
              <a:rPr lang="en-US" sz="3600" dirty="0"/>
              <a:t> </a:t>
            </a:r>
            <a:r>
              <a:rPr lang="id-ID" sz="3600" dirty="0"/>
              <a:t>tugas utama </a:t>
            </a:r>
            <a:r>
              <a:rPr lang="id-ID" sz="3600" u="sng" dirty="0"/>
              <a:t>mentransformasikan, mengembangkan, dan</a:t>
            </a:r>
            <a:r>
              <a:rPr lang="en-US" sz="3600" u="sng" dirty="0"/>
              <a:t> </a:t>
            </a:r>
            <a:r>
              <a:rPr lang="id-ID" sz="3600" u="sng" dirty="0"/>
              <a:t>menyebarluaskan ilmu pengetahuan, teknologi, dan seni</a:t>
            </a:r>
            <a:r>
              <a:rPr lang="en-US" sz="3600" u="sng" dirty="0"/>
              <a:t> </a:t>
            </a:r>
            <a:r>
              <a:rPr lang="id-ID" sz="3600" u="sng" dirty="0"/>
              <a:t>melalui pendidikan, penelitian, dan pengabdian kepada</a:t>
            </a:r>
            <a:r>
              <a:rPr lang="en-US" sz="3600" u="sng" dirty="0"/>
              <a:t> </a:t>
            </a:r>
            <a:r>
              <a:rPr lang="id-ID" sz="3600" u="sng" dirty="0"/>
              <a:t>masyarakat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9922002" cy="944118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Pembinaan</a:t>
            </a:r>
            <a:r>
              <a:rPr lang="en-US" sz="4400" dirty="0" smtClean="0"/>
              <a:t> </a:t>
            </a:r>
            <a:r>
              <a:rPr lang="en-US" sz="4400" dirty="0" err="1" smtClean="0"/>
              <a:t>karier</a:t>
            </a:r>
            <a:r>
              <a:rPr lang="en-US" sz="4400" dirty="0" smtClean="0"/>
              <a:t> </a:t>
            </a:r>
            <a:r>
              <a:rPr lang="en-US" sz="4400" dirty="0" err="1" smtClean="0"/>
              <a:t>dosen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474" y="1828373"/>
            <a:ext cx="10218602" cy="1892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>
                <a:latin typeface="Montserrat Light" panose="00000400000000000000" pitchFamily="50" charset="0"/>
              </a:rPr>
              <a:t>Kewajiban dosen: </a:t>
            </a:r>
            <a:r>
              <a:rPr lang="en-US" sz="2400" dirty="0" err="1">
                <a:latin typeface="Montserrat Light" panose="00000400000000000000" pitchFamily="50" charset="0"/>
              </a:rPr>
              <a:t>Dosen</a:t>
            </a:r>
            <a:r>
              <a:rPr lang="en-US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secara</a:t>
            </a:r>
            <a:r>
              <a:rPr lang="en-US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perseorangan</a:t>
            </a:r>
            <a:r>
              <a:rPr lang="en-US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atau</a:t>
            </a:r>
            <a:r>
              <a:rPr lang="en-US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berkelompok</a:t>
            </a:r>
            <a:r>
              <a:rPr lang="en-US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wajib</a:t>
            </a:r>
            <a:r>
              <a:rPr lang="id-ID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menulis</a:t>
            </a:r>
            <a:r>
              <a:rPr lang="en-US" sz="2400" dirty="0">
                <a:latin typeface="Montserrat Light" panose="00000400000000000000" pitchFamily="50" charset="0"/>
              </a:rPr>
              <a:t> </a:t>
            </a:r>
            <a:r>
              <a:rPr lang="en-US" sz="2400" u="sng" dirty="0" err="1">
                <a:latin typeface="Montserrat Light" panose="00000400000000000000" pitchFamily="50" charset="0"/>
              </a:rPr>
              <a:t>buku</a:t>
            </a:r>
            <a:r>
              <a:rPr lang="en-US" sz="2400" u="sng" dirty="0">
                <a:latin typeface="Montserrat Light" panose="00000400000000000000" pitchFamily="50" charset="0"/>
              </a:rPr>
              <a:t> ajar </a:t>
            </a:r>
            <a:r>
              <a:rPr lang="en-US" sz="2400" u="sng" dirty="0" err="1">
                <a:latin typeface="Montserrat Light" panose="00000400000000000000" pitchFamily="50" charset="0"/>
              </a:rPr>
              <a:t>atau</a:t>
            </a:r>
            <a:r>
              <a:rPr lang="en-US" sz="2400" u="sng" dirty="0">
                <a:latin typeface="Montserrat Light" panose="00000400000000000000" pitchFamily="50" charset="0"/>
              </a:rPr>
              <a:t> </a:t>
            </a:r>
            <a:r>
              <a:rPr lang="en-US" sz="2400" u="sng" dirty="0" err="1">
                <a:latin typeface="Montserrat Light" panose="00000400000000000000" pitchFamily="50" charset="0"/>
              </a:rPr>
              <a:t>buku</a:t>
            </a:r>
            <a:r>
              <a:rPr lang="en-US" sz="2400" u="sng" dirty="0">
                <a:latin typeface="Montserrat Light" panose="00000400000000000000" pitchFamily="50" charset="0"/>
              </a:rPr>
              <a:t> </a:t>
            </a:r>
            <a:r>
              <a:rPr lang="en-US" sz="2400" u="sng" dirty="0" err="1">
                <a:latin typeface="Montserrat Light" panose="00000400000000000000" pitchFamily="50" charset="0"/>
              </a:rPr>
              <a:t>teks</a:t>
            </a:r>
            <a:r>
              <a:rPr lang="en-US" sz="2400" dirty="0">
                <a:latin typeface="Montserrat Light" panose="00000400000000000000" pitchFamily="50" charset="0"/>
              </a:rPr>
              <a:t>, yang </a:t>
            </a:r>
            <a:r>
              <a:rPr lang="en-US" sz="2400" dirty="0" err="1">
                <a:latin typeface="Montserrat Light" panose="00000400000000000000" pitchFamily="50" charset="0"/>
              </a:rPr>
              <a:t>diterbitkan</a:t>
            </a:r>
            <a:r>
              <a:rPr lang="id-ID" sz="2400" dirty="0">
                <a:latin typeface="Montserrat Light" panose="00000400000000000000" pitchFamily="50" charset="0"/>
              </a:rPr>
              <a:t> </a:t>
            </a:r>
            <a:r>
              <a:rPr lang="fi-FI" sz="2400" dirty="0">
                <a:latin typeface="Montserrat Light" panose="00000400000000000000" pitchFamily="50" charset="0"/>
              </a:rPr>
              <a:t>oleh Perguruan Tinggi dan/atau publikasi ilmiah</a:t>
            </a:r>
            <a:r>
              <a:rPr lang="id-ID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sebagai</a:t>
            </a:r>
            <a:r>
              <a:rPr lang="en-US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salah</a:t>
            </a:r>
            <a:r>
              <a:rPr lang="en-US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satu</a:t>
            </a:r>
            <a:r>
              <a:rPr lang="en-US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sumber</a:t>
            </a:r>
            <a:r>
              <a:rPr lang="en-US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belajar</a:t>
            </a:r>
            <a:r>
              <a:rPr lang="en-US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dan</a:t>
            </a:r>
            <a:r>
              <a:rPr lang="en-US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untuk</a:t>
            </a:r>
            <a:r>
              <a:rPr lang="id-ID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pengembangan</a:t>
            </a:r>
            <a:r>
              <a:rPr lang="en-US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budaya</a:t>
            </a:r>
            <a:r>
              <a:rPr lang="en-US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akademik</a:t>
            </a:r>
            <a:r>
              <a:rPr lang="en-US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serta</a:t>
            </a:r>
            <a:r>
              <a:rPr lang="en-US" sz="2400" dirty="0">
                <a:latin typeface="Montserrat Light" panose="00000400000000000000" pitchFamily="50" charset="0"/>
              </a:rPr>
              <a:t> </a:t>
            </a:r>
            <a:r>
              <a:rPr lang="en-US" sz="2400" dirty="0" err="1">
                <a:latin typeface="Montserrat Light" panose="00000400000000000000" pitchFamily="50" charset="0"/>
              </a:rPr>
              <a:t>pembudayaan</a:t>
            </a:r>
            <a:r>
              <a:rPr lang="id-ID" sz="2400" dirty="0">
                <a:latin typeface="Montserrat Light" panose="00000400000000000000" pitchFamily="50" charset="0"/>
              </a:rPr>
              <a:t> </a:t>
            </a:r>
            <a:r>
              <a:rPr lang="sv-SE" sz="2400" dirty="0">
                <a:latin typeface="Montserrat Light" panose="00000400000000000000" pitchFamily="50" charset="0"/>
              </a:rPr>
              <a:t>kegiatan baca tulis bagi Sivitas Akademika.</a:t>
            </a:r>
            <a:endParaRPr lang="id-ID" sz="2400" dirty="0">
              <a:latin typeface="Montserrat Light" panose="00000400000000000000" pitchFamily="50" charset="0"/>
            </a:endParaRPr>
          </a:p>
          <a:p>
            <a:pPr marL="0" lvl="0" indent="0">
              <a:buNone/>
            </a:pPr>
            <a:endParaRPr lang="en-US" dirty="0">
              <a:latin typeface="Montserrat Light" panose="00000400000000000000" pitchFamily="50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Flowchart: Connector 3"/>
          <p:cNvSpPr/>
          <p:nvPr/>
        </p:nvSpPr>
        <p:spPr>
          <a:xfrm>
            <a:off x="910904" y="2109884"/>
            <a:ext cx="457200" cy="4572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OSA" pitchFamily="2" charset="0"/>
              </a:rPr>
              <a:t>4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73571" y="4402987"/>
            <a:ext cx="10218602" cy="1682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88365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600" dirty="0" err="1">
                <a:latin typeface="Montserrat Light" panose="00000400000000000000" pitchFamily="50" charset="0"/>
              </a:rPr>
              <a:t>Hasil</a:t>
            </a:r>
            <a:r>
              <a:rPr lang="en-US" sz="2600" dirty="0">
                <a:latin typeface="Montserrat Light" panose="00000400000000000000" pitchFamily="50" charset="0"/>
              </a:rPr>
              <a:t> </a:t>
            </a:r>
            <a:r>
              <a:rPr lang="en-US" sz="2600" dirty="0" err="1">
                <a:latin typeface="Montserrat Light" panose="00000400000000000000" pitchFamily="50" charset="0"/>
              </a:rPr>
              <a:t>Penelitian</a:t>
            </a:r>
            <a:r>
              <a:rPr lang="en-US" sz="2600" dirty="0">
                <a:latin typeface="Montserrat Light" panose="00000400000000000000" pitchFamily="50" charset="0"/>
              </a:rPr>
              <a:t> </a:t>
            </a:r>
            <a:r>
              <a:rPr lang="en-US" sz="2600" dirty="0" err="1">
                <a:latin typeface="Montserrat Light" panose="00000400000000000000" pitchFamily="50" charset="0"/>
              </a:rPr>
              <a:t>wajib</a:t>
            </a:r>
            <a:r>
              <a:rPr lang="en-US" sz="2600" dirty="0">
                <a:latin typeface="Montserrat Light" panose="00000400000000000000" pitchFamily="50" charset="0"/>
              </a:rPr>
              <a:t> </a:t>
            </a:r>
            <a:r>
              <a:rPr lang="en-US" sz="2600" dirty="0" err="1">
                <a:latin typeface="Montserrat Light" panose="00000400000000000000" pitchFamily="50" charset="0"/>
              </a:rPr>
              <a:t>disebarluaskan</a:t>
            </a:r>
            <a:r>
              <a:rPr lang="en-US" sz="2600" dirty="0">
                <a:latin typeface="Montserrat Light" panose="00000400000000000000" pitchFamily="50" charset="0"/>
              </a:rPr>
              <a:t> </a:t>
            </a:r>
            <a:r>
              <a:rPr lang="en-US" sz="2600" dirty="0" err="1">
                <a:latin typeface="Montserrat Light" panose="00000400000000000000" pitchFamily="50" charset="0"/>
              </a:rPr>
              <a:t>dengan</a:t>
            </a:r>
            <a:r>
              <a:rPr lang="en-US" sz="2600" dirty="0">
                <a:latin typeface="Montserrat Light" panose="00000400000000000000" pitchFamily="50" charset="0"/>
              </a:rPr>
              <a:t> </a:t>
            </a:r>
            <a:r>
              <a:rPr lang="en-US" sz="2600" dirty="0" err="1">
                <a:latin typeface="Montserrat Light" panose="00000400000000000000" pitchFamily="50" charset="0"/>
              </a:rPr>
              <a:t>cara</a:t>
            </a:r>
            <a:r>
              <a:rPr lang="id-ID" sz="2600" dirty="0">
                <a:latin typeface="Montserrat Light" panose="00000400000000000000" pitchFamily="50" charset="0"/>
              </a:rPr>
              <a:t> </a:t>
            </a:r>
            <a:r>
              <a:rPr lang="en-US" sz="2600" u="sng" dirty="0" err="1">
                <a:latin typeface="Montserrat Light" panose="00000400000000000000" pitchFamily="50" charset="0"/>
              </a:rPr>
              <a:t>diseminarkan</a:t>
            </a:r>
            <a:r>
              <a:rPr lang="en-US" sz="2600" u="sng" dirty="0">
                <a:latin typeface="Montserrat Light" panose="00000400000000000000" pitchFamily="50" charset="0"/>
              </a:rPr>
              <a:t>, </a:t>
            </a:r>
            <a:r>
              <a:rPr lang="en-US" sz="2600" u="sng" dirty="0" err="1">
                <a:latin typeface="Montserrat Light" panose="00000400000000000000" pitchFamily="50" charset="0"/>
              </a:rPr>
              <a:t>dipublikasikan</a:t>
            </a:r>
            <a:r>
              <a:rPr lang="en-US" sz="2600" u="sng" dirty="0">
                <a:latin typeface="Montserrat Light" panose="00000400000000000000" pitchFamily="50" charset="0"/>
              </a:rPr>
              <a:t>, </a:t>
            </a:r>
            <a:r>
              <a:rPr lang="en-US" sz="2600" u="sng" dirty="0" err="1">
                <a:latin typeface="Montserrat Light" panose="00000400000000000000" pitchFamily="50" charset="0"/>
              </a:rPr>
              <a:t>dan</a:t>
            </a:r>
            <a:r>
              <a:rPr lang="en-US" sz="2600" u="sng" dirty="0">
                <a:latin typeface="Montserrat Light" panose="00000400000000000000" pitchFamily="50" charset="0"/>
              </a:rPr>
              <a:t>/</a:t>
            </a:r>
            <a:r>
              <a:rPr lang="en-US" sz="2600" u="sng" dirty="0" err="1">
                <a:latin typeface="Montserrat Light" panose="00000400000000000000" pitchFamily="50" charset="0"/>
              </a:rPr>
              <a:t>atau</a:t>
            </a:r>
            <a:r>
              <a:rPr lang="en-US" sz="2600" u="sng" dirty="0">
                <a:latin typeface="Montserrat Light" panose="00000400000000000000" pitchFamily="50" charset="0"/>
              </a:rPr>
              <a:t> </a:t>
            </a:r>
            <a:r>
              <a:rPr lang="en-US" sz="2600" u="sng" dirty="0" err="1">
                <a:latin typeface="Montserrat Light" panose="00000400000000000000" pitchFamily="50" charset="0"/>
              </a:rPr>
              <a:t>dipatenkan</a:t>
            </a:r>
            <a:r>
              <a:rPr lang="id-ID" sz="2600" dirty="0">
                <a:latin typeface="Montserrat Light" panose="00000400000000000000" pitchFamily="50" charset="0"/>
              </a:rPr>
              <a:t> </a:t>
            </a:r>
            <a:r>
              <a:rPr lang="en-US" sz="2600" dirty="0" err="1">
                <a:latin typeface="Montserrat Light" panose="00000400000000000000" pitchFamily="50" charset="0"/>
              </a:rPr>
              <a:t>oleh</a:t>
            </a:r>
            <a:r>
              <a:rPr lang="en-US" sz="2600" dirty="0">
                <a:latin typeface="Montserrat Light" panose="00000400000000000000" pitchFamily="50" charset="0"/>
              </a:rPr>
              <a:t> </a:t>
            </a:r>
            <a:r>
              <a:rPr lang="en-US" sz="2600" dirty="0" err="1">
                <a:latin typeface="Montserrat Light" panose="00000400000000000000" pitchFamily="50" charset="0"/>
              </a:rPr>
              <a:t>Perguruan</a:t>
            </a:r>
            <a:r>
              <a:rPr lang="en-US" sz="2600" dirty="0">
                <a:latin typeface="Montserrat Light" panose="00000400000000000000" pitchFamily="50" charset="0"/>
              </a:rPr>
              <a:t> </a:t>
            </a:r>
            <a:r>
              <a:rPr lang="en-US" sz="2600" dirty="0" err="1">
                <a:latin typeface="Montserrat Light" panose="00000400000000000000" pitchFamily="50" charset="0"/>
              </a:rPr>
              <a:t>Tinggi</a:t>
            </a:r>
            <a:r>
              <a:rPr lang="en-US" sz="2600" dirty="0">
                <a:latin typeface="Montserrat Light" panose="00000400000000000000" pitchFamily="50" charset="0"/>
              </a:rPr>
              <a:t>, </a:t>
            </a:r>
            <a:r>
              <a:rPr lang="en-US" sz="2600" dirty="0" err="1">
                <a:latin typeface="Montserrat Light" panose="00000400000000000000" pitchFamily="50" charset="0"/>
              </a:rPr>
              <a:t>kecuali</a:t>
            </a:r>
            <a:r>
              <a:rPr lang="en-US" sz="2600" dirty="0">
                <a:latin typeface="Montserrat Light" panose="00000400000000000000" pitchFamily="50" charset="0"/>
              </a:rPr>
              <a:t> </a:t>
            </a:r>
            <a:r>
              <a:rPr lang="en-US" sz="2600" dirty="0" err="1">
                <a:latin typeface="Montserrat Light" panose="00000400000000000000" pitchFamily="50" charset="0"/>
              </a:rPr>
              <a:t>hasil</a:t>
            </a:r>
            <a:r>
              <a:rPr lang="en-US" sz="2600" dirty="0">
                <a:latin typeface="Montserrat Light" panose="00000400000000000000" pitchFamily="50" charset="0"/>
              </a:rPr>
              <a:t> </a:t>
            </a:r>
            <a:r>
              <a:rPr lang="en-US" sz="2600" dirty="0" err="1">
                <a:latin typeface="Montserrat Light" panose="00000400000000000000" pitchFamily="50" charset="0"/>
              </a:rPr>
              <a:t>Penelitian</a:t>
            </a:r>
            <a:r>
              <a:rPr lang="en-US" sz="2600" dirty="0">
                <a:latin typeface="Montserrat Light" panose="00000400000000000000" pitchFamily="50" charset="0"/>
              </a:rPr>
              <a:t> yang</a:t>
            </a:r>
            <a:r>
              <a:rPr lang="id-ID" sz="2600" dirty="0">
                <a:latin typeface="Montserrat Light" panose="00000400000000000000" pitchFamily="50" charset="0"/>
              </a:rPr>
              <a:t> </a:t>
            </a:r>
            <a:r>
              <a:rPr lang="en-US" sz="2600" dirty="0" err="1">
                <a:latin typeface="Montserrat Light" panose="00000400000000000000" pitchFamily="50" charset="0"/>
              </a:rPr>
              <a:t>bersifat</a:t>
            </a:r>
            <a:r>
              <a:rPr lang="en-US" sz="2600" dirty="0">
                <a:latin typeface="Montserrat Light" panose="00000400000000000000" pitchFamily="50" charset="0"/>
              </a:rPr>
              <a:t> </a:t>
            </a:r>
            <a:r>
              <a:rPr lang="en-US" sz="2600" dirty="0" err="1">
                <a:latin typeface="Montserrat Light" panose="00000400000000000000" pitchFamily="50" charset="0"/>
              </a:rPr>
              <a:t>rahasia</a:t>
            </a:r>
            <a:r>
              <a:rPr lang="en-US" sz="2600" dirty="0">
                <a:latin typeface="Montserrat Light" panose="00000400000000000000" pitchFamily="50" charset="0"/>
              </a:rPr>
              <a:t>, </a:t>
            </a:r>
            <a:r>
              <a:rPr lang="en-US" sz="2600" dirty="0" err="1">
                <a:latin typeface="Montserrat Light" panose="00000400000000000000" pitchFamily="50" charset="0"/>
              </a:rPr>
              <a:t>mengganggu</a:t>
            </a:r>
            <a:r>
              <a:rPr lang="en-US" sz="2600" dirty="0">
                <a:latin typeface="Montserrat Light" panose="00000400000000000000" pitchFamily="50" charset="0"/>
              </a:rPr>
              <a:t>, </a:t>
            </a:r>
            <a:r>
              <a:rPr lang="en-US" sz="2600" dirty="0" err="1">
                <a:latin typeface="Montserrat Light" panose="00000400000000000000" pitchFamily="50" charset="0"/>
              </a:rPr>
              <a:t>dan</a:t>
            </a:r>
            <a:r>
              <a:rPr lang="en-US" sz="2600" dirty="0">
                <a:latin typeface="Montserrat Light" panose="00000400000000000000" pitchFamily="50" charset="0"/>
              </a:rPr>
              <a:t>/</a:t>
            </a:r>
            <a:r>
              <a:rPr lang="en-US" sz="2600" dirty="0" err="1">
                <a:latin typeface="Montserrat Light" panose="00000400000000000000" pitchFamily="50" charset="0"/>
              </a:rPr>
              <a:t>atau</a:t>
            </a:r>
            <a:r>
              <a:rPr lang="id-ID" sz="2600" dirty="0">
                <a:latin typeface="Montserrat Light" panose="00000400000000000000" pitchFamily="50" charset="0"/>
              </a:rPr>
              <a:t> </a:t>
            </a:r>
            <a:r>
              <a:rPr lang="en-US" sz="2600" dirty="0" err="1">
                <a:latin typeface="Montserrat Light" panose="00000400000000000000" pitchFamily="50" charset="0"/>
              </a:rPr>
              <a:t>membahayakan</a:t>
            </a:r>
            <a:r>
              <a:rPr lang="en-US" sz="2600" dirty="0">
                <a:latin typeface="Montserrat Light" panose="00000400000000000000" pitchFamily="50" charset="0"/>
              </a:rPr>
              <a:t> </a:t>
            </a:r>
            <a:r>
              <a:rPr lang="en-US" sz="2600" dirty="0" err="1">
                <a:latin typeface="Montserrat Light" panose="00000400000000000000" pitchFamily="50" charset="0"/>
              </a:rPr>
              <a:t>kepentingan</a:t>
            </a:r>
            <a:r>
              <a:rPr lang="en-US" sz="2600" dirty="0">
                <a:latin typeface="Montserrat Light" panose="00000400000000000000" pitchFamily="50" charset="0"/>
              </a:rPr>
              <a:t> </a:t>
            </a:r>
            <a:r>
              <a:rPr lang="en-US" sz="2600" dirty="0" err="1">
                <a:latin typeface="Montserrat Light" panose="00000400000000000000" pitchFamily="50" charset="0"/>
              </a:rPr>
              <a:t>umum</a:t>
            </a:r>
            <a:r>
              <a:rPr lang="en-US" sz="2600" dirty="0">
                <a:latin typeface="Montserrat Light" panose="00000400000000000000" pitchFamily="50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942001" y="4723556"/>
            <a:ext cx="457200" cy="4572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OSA" pitchFamily="2" charset="0"/>
              </a:rPr>
              <a:t>5</a:t>
            </a:r>
            <a:endParaRPr lang="en-US" dirty="0">
              <a:solidFill>
                <a:schemeClr val="tx1"/>
              </a:solidFill>
              <a:latin typeface="SOS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597</TotalTime>
  <Words>4165</Words>
  <Application>Microsoft Macintosh PowerPoint</Application>
  <PresentationFormat>Widescreen</PresentationFormat>
  <Paragraphs>1150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7" baseType="lpstr">
      <vt:lpstr>Arial</vt:lpstr>
      <vt:lpstr>Arial Unicode MS</vt:lpstr>
      <vt:lpstr>Book Antiqua</vt:lpstr>
      <vt:lpstr>Calibri</vt:lpstr>
      <vt:lpstr>Century Gothic</vt:lpstr>
      <vt:lpstr>Courier New</vt:lpstr>
      <vt:lpstr>Helvetica</vt:lpstr>
      <vt:lpstr>Montserrat Light</vt:lpstr>
      <vt:lpstr>Rockwell</vt:lpstr>
      <vt:lpstr>Rockwell Condensed</vt:lpstr>
      <vt:lpstr>Rockwell Extra Bold</vt:lpstr>
      <vt:lpstr>SOSA</vt:lpstr>
      <vt:lpstr>Times New Roman</vt:lpstr>
      <vt:lpstr>Wingdings</vt:lpstr>
      <vt:lpstr>Wood Type</vt:lpstr>
      <vt:lpstr>KEBIJAKAN PENINGKATAN KARIR  JABATAN AKADEMIK DOSEN </vt:lpstr>
      <vt:lpstr>PRESENT GLOBAL COMPETITIVENESS</vt:lpstr>
      <vt:lpstr>Problema SDM Dosen di Indonesia</vt:lpstr>
      <vt:lpstr>PowerPoint Presentation</vt:lpstr>
      <vt:lpstr>PowerPoint Presentation</vt:lpstr>
      <vt:lpstr>Hasil Penilaian Jabatan Akademik Dosen Periode Januari – Desember Tahun 2017</vt:lpstr>
      <vt:lpstr>Regulasi terkait dengan pengembangan karier dosen</vt:lpstr>
      <vt:lpstr> KEDUDUKAN DOSEN (UU No. 14 Tahun 2005 Pasal (1)) </vt:lpstr>
      <vt:lpstr>Pembinaan karier dosen</vt:lpstr>
      <vt:lpstr>PowerPoint Presentation</vt:lpstr>
      <vt:lpstr>Tata Kelola Layanan Kenaikan Jabatan Akademik Dosen</vt:lpstr>
      <vt:lpstr>Tata Kelola Layanan Kenaikan Jabatan Akademik</vt:lpstr>
      <vt:lpstr>PowerPoint Presentation</vt:lpstr>
      <vt:lpstr>Penjaminan Mutu Jabatan Akademik Dosen, khususnya Profesor</vt:lpstr>
      <vt:lpstr>KENAIKAN KARIER  JABATAN AKADEMIK DOSEN</vt:lpstr>
      <vt:lpstr>Pengangkatan Pertama Jabatan Akademik Asisten Ahli</vt:lpstr>
      <vt:lpstr>    Asisten Ahli ke Lektor    </vt:lpstr>
      <vt:lpstr>Lektor ke Lektor Kepala</vt:lpstr>
      <vt:lpstr>Lektor Kepala ke Profesor (Reguler)</vt:lpstr>
      <vt:lpstr>Lektor Kepala ke Profesor (Reguler)</vt:lpstr>
      <vt:lpstr>Lektor Kepala ke Profesor (Reguler)</vt:lpstr>
      <vt:lpstr>Kenaikan Jabatan AKADEMIK  melalui  Loncat Jabatan</vt:lpstr>
      <vt:lpstr>Asisten Ahli ke Lektor Kepala</vt:lpstr>
      <vt:lpstr>Lektor ke Profesor</vt:lpstr>
      <vt:lpstr>Persyaratan Khusus untuk Kenaikan JABATAN AKADEMIK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Penyebab Umum Usulan JABATAN AKADEMIK Belum Disetujui</vt:lpstr>
      <vt:lpstr>Permasalahan dalam Penilaian JABATAN AKADEMIK (Syarat Khusus)</vt:lpstr>
      <vt:lpstr>Permasalahan dalam Penilaian JABATAN AKADEMIK (Syarat Khusus)</vt:lpstr>
      <vt:lpstr>Upaya Jika Tidak Puas terhadap  Hasil Penilaian Tim PJA</vt:lpstr>
      <vt:lpstr>Kriteria Jurnal ilmiah internasional yang berkualitas  </vt:lpstr>
      <vt:lpstr>Kriteria Jurnal ilmiah internasional yang berkualitas  </vt:lpstr>
      <vt:lpstr>Jurnal yang diakui sebagai jurnal internasional oleh Ditjen SDID selain memenuhi kriteria butir 12 huruf a sampai k juga mempunyai indikator sbb:  </vt:lpstr>
      <vt:lpstr>Jurnal internasional bereputasi adalah jurnal yang memenuhi kriteria sebagai jurnal internasional huruf a sampai k di atas, dengan indikator</vt:lpstr>
      <vt:lpstr>Prosiding Seminar Nasional</vt:lpstr>
      <vt:lpstr> Prosiding Seminar Internasional </vt:lpstr>
      <vt:lpstr>  Kriteria untuk seminar/simposium/ lokakarya internasional    </vt:lpstr>
      <vt:lpstr>Kriteria untuk seminar/simposium/ lokakarya nasional </vt:lpstr>
      <vt:lpstr>Indikator Jurnal Internasional/ Jurnal Internasional Bereputasi</vt:lpstr>
      <vt:lpstr>Indikator Jurnal Internasional/ Jurnal Internasional Bereputasi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PENINGKATAN PRODUKTIVITAS KINERJA LEKTOR KEPALA DAN PROFESOR BAGI REPUTASI UNNES MENUJU WCU</dc:title>
  <dc:creator>bunyamin bunyamin</dc:creator>
  <cp:lastModifiedBy>bunyamin bunyamin</cp:lastModifiedBy>
  <cp:revision>73</cp:revision>
  <dcterms:created xsi:type="dcterms:W3CDTF">2017-11-13T15:32:35Z</dcterms:created>
  <dcterms:modified xsi:type="dcterms:W3CDTF">2018-10-13T02:04:49Z</dcterms:modified>
</cp:coreProperties>
</file>