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6"/>
  </p:notesMasterIdLst>
  <p:sldIdLst>
    <p:sldId id="256" r:id="rId2"/>
    <p:sldId id="307" r:id="rId3"/>
    <p:sldId id="338" r:id="rId4"/>
    <p:sldId id="281" r:id="rId5"/>
    <p:sldId id="308" r:id="rId6"/>
    <p:sldId id="314" r:id="rId7"/>
    <p:sldId id="302" r:id="rId8"/>
    <p:sldId id="303" r:id="rId9"/>
    <p:sldId id="275" r:id="rId10"/>
    <p:sldId id="289" r:id="rId11"/>
    <p:sldId id="293" r:id="rId12"/>
    <p:sldId id="296" r:id="rId13"/>
    <p:sldId id="317" r:id="rId14"/>
    <p:sldId id="300" r:id="rId15"/>
    <p:sldId id="301" r:id="rId16"/>
    <p:sldId id="291" r:id="rId17"/>
    <p:sldId id="304" r:id="rId18"/>
    <p:sldId id="332" r:id="rId19"/>
    <p:sldId id="292" r:id="rId20"/>
    <p:sldId id="306" r:id="rId21"/>
    <p:sldId id="309" r:id="rId22"/>
    <p:sldId id="310" r:id="rId23"/>
    <p:sldId id="313" r:id="rId24"/>
    <p:sldId id="315" r:id="rId25"/>
    <p:sldId id="311" r:id="rId26"/>
    <p:sldId id="312" r:id="rId27"/>
    <p:sldId id="318" r:id="rId28"/>
    <p:sldId id="316" r:id="rId29"/>
    <p:sldId id="319" r:id="rId30"/>
    <p:sldId id="320" r:id="rId31"/>
    <p:sldId id="324" r:id="rId32"/>
    <p:sldId id="333" r:id="rId33"/>
    <p:sldId id="334" r:id="rId34"/>
    <p:sldId id="335" r:id="rId35"/>
    <p:sldId id="336" r:id="rId36"/>
    <p:sldId id="337" r:id="rId37"/>
    <p:sldId id="321" r:id="rId38"/>
    <p:sldId id="326" r:id="rId39"/>
    <p:sldId id="328" r:id="rId40"/>
    <p:sldId id="329" r:id="rId41"/>
    <p:sldId id="330" r:id="rId42"/>
    <p:sldId id="331" r:id="rId43"/>
    <p:sldId id="339" r:id="rId44"/>
    <p:sldId id="305" r:id="rId45"/>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8B4B05-3750-43E7-BA0C-BCEFFE645066}" type="datetimeFigureOut">
              <a:rPr lang="id-ID" smtClean="0"/>
              <a:t>13/10/2018</a:t>
            </a:fld>
            <a:endParaRPr lang="id-ID"/>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298A32-D757-4141-A8AE-BA31FEBF68DD}" type="slidenum">
              <a:rPr lang="id-ID" smtClean="0"/>
              <a:t>‹#›</a:t>
            </a:fld>
            <a:endParaRPr lang="id-ID"/>
          </a:p>
        </p:txBody>
      </p:sp>
    </p:spTree>
    <p:extLst>
      <p:ext uri="{BB962C8B-B14F-4D97-AF65-F5344CB8AC3E}">
        <p14:creationId xmlns:p14="http://schemas.microsoft.com/office/powerpoint/2010/main" val="14925369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DEB959E-A534-4744-959E-388705EFF634}" type="datetimeFigureOut">
              <a:rPr lang="id-ID" smtClean="0"/>
              <a:pPr/>
              <a:t>13/10/2018</a:t>
            </a:fld>
            <a:endParaRPr lang="id-ID"/>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id-ID"/>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D428657-025B-4472-AC2B-5F61066B30EC}"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DEB959E-A534-4744-959E-388705EFF634}" type="datetimeFigureOut">
              <a:rPr lang="id-ID" smtClean="0"/>
              <a:pPr/>
              <a:t>13/10/2018</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8D428657-025B-4472-AC2B-5F61066B30EC}"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DEB959E-A534-4744-959E-388705EFF634}" type="datetimeFigureOut">
              <a:rPr lang="id-ID" smtClean="0"/>
              <a:pPr/>
              <a:t>13/10/2018</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8D428657-025B-4472-AC2B-5F61066B30EC}"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DEB959E-A534-4744-959E-388705EFF634}" type="datetimeFigureOut">
              <a:rPr lang="id-ID" smtClean="0"/>
              <a:pPr/>
              <a:t>13/10/2018</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8D428657-025B-4472-AC2B-5F61066B30EC}" type="slidenum">
              <a:rPr lang="id-ID" smtClean="0"/>
              <a:pPr/>
              <a:t>‹#›</a:t>
            </a:fld>
            <a:endParaRPr lang="id-ID"/>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DEB959E-A534-4744-959E-388705EFF634}" type="datetimeFigureOut">
              <a:rPr lang="id-ID" smtClean="0"/>
              <a:pPr/>
              <a:t>13/10/2018</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8D428657-025B-4472-AC2B-5F61066B30EC}" type="slidenum">
              <a:rPr lang="id-ID" smtClean="0"/>
              <a:pPr/>
              <a:t>‹#›</a:t>
            </a:fld>
            <a:endParaRPr lang="id-ID"/>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DEB959E-A534-4744-959E-388705EFF634}" type="datetimeFigureOut">
              <a:rPr lang="id-ID" smtClean="0"/>
              <a:pPr/>
              <a:t>13/10/2018</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8D428657-025B-4472-AC2B-5F61066B30EC}" type="slidenum">
              <a:rPr lang="id-ID" smtClean="0"/>
              <a:pPr/>
              <a:t>‹#›</a:t>
            </a:fld>
            <a:endParaRPr lang="id-ID"/>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DEB959E-A534-4744-959E-388705EFF634}" type="datetimeFigureOut">
              <a:rPr lang="id-ID" smtClean="0"/>
              <a:pPr/>
              <a:t>13/10/2018</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8D428657-025B-4472-AC2B-5F61066B30EC}"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DEB959E-A534-4744-959E-388705EFF634}" type="datetimeFigureOut">
              <a:rPr lang="id-ID" smtClean="0"/>
              <a:pPr/>
              <a:t>13/10/2018</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8D428657-025B-4472-AC2B-5F61066B30EC}" type="slidenum">
              <a:rPr lang="id-ID" smtClean="0"/>
              <a:pPr/>
              <a:t>‹#›</a:t>
            </a:fld>
            <a:endParaRPr lang="id-ID"/>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DEB959E-A534-4744-959E-388705EFF634}" type="datetimeFigureOut">
              <a:rPr lang="id-ID" smtClean="0"/>
              <a:pPr/>
              <a:t>13/10/2018</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8D428657-025B-4472-AC2B-5F61066B30EC}"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DEB959E-A534-4744-959E-388705EFF634}" type="datetimeFigureOut">
              <a:rPr lang="id-ID" smtClean="0"/>
              <a:pPr/>
              <a:t>13/10/2018</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8D428657-025B-4472-AC2B-5F61066B30EC}"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DEB959E-A534-4744-959E-388705EFF634}" type="datetimeFigureOut">
              <a:rPr lang="id-ID" smtClean="0"/>
              <a:pPr/>
              <a:t>13/10/2018</a:t>
            </a:fld>
            <a:endParaRPr lang="id-ID"/>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id-ID"/>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D428657-025B-4472-AC2B-5F61066B30EC}" type="slidenum">
              <a:rPr lang="id-ID" smtClean="0"/>
              <a:pPr/>
              <a:t>‹#›</a:t>
            </a:fld>
            <a:endParaRPr lang="id-ID"/>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DEB959E-A534-4744-959E-388705EFF634}" type="datetimeFigureOut">
              <a:rPr lang="id-ID" smtClean="0"/>
              <a:pPr/>
              <a:t>13/10/2018</a:t>
            </a:fld>
            <a:endParaRPr lang="id-ID"/>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id-ID"/>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D428657-025B-4472-AC2B-5F61066B30EC}"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ctr"/>
            <a:r>
              <a:rPr lang="id-ID" sz="4000" dirty="0" smtClean="0"/>
              <a:t>SEPUTAR PENILAIAN ANGKA KREDIT KENAIKAN PANGKAT/JABATAN DOSEN</a:t>
            </a:r>
            <a:endParaRPr lang="id-ID" sz="4000" dirty="0"/>
          </a:p>
        </p:txBody>
      </p:sp>
      <p:sp>
        <p:nvSpPr>
          <p:cNvPr id="3" name="Subtitle 2"/>
          <p:cNvSpPr>
            <a:spLocks noGrp="1"/>
          </p:cNvSpPr>
          <p:nvPr>
            <p:ph type="subTitle" idx="1"/>
          </p:nvPr>
        </p:nvSpPr>
        <p:spPr>
          <a:xfrm>
            <a:off x="685800" y="3592401"/>
            <a:ext cx="7772400" cy="1199704"/>
          </a:xfrm>
        </p:spPr>
        <p:txBody>
          <a:bodyPr>
            <a:normAutofit fontScale="62500" lnSpcReduction="20000"/>
          </a:bodyPr>
          <a:lstStyle/>
          <a:p>
            <a:r>
              <a:rPr lang="id-ID" sz="2000" dirty="0" smtClean="0"/>
              <a:t>Bambang Purwanto</a:t>
            </a:r>
          </a:p>
          <a:p>
            <a:r>
              <a:rPr lang="id-ID" sz="1500" dirty="0" smtClean="0"/>
              <a:t>Fakultas Ilmu Budaya UGM &amp; </a:t>
            </a:r>
            <a:r>
              <a:rPr lang="id-ID" sz="1500" dirty="0" smtClean="0"/>
              <a:t>Ketua Komisi </a:t>
            </a:r>
            <a:r>
              <a:rPr lang="id-ID" sz="1500" dirty="0" smtClean="0"/>
              <a:t>SDM Senat Akademik UGM</a:t>
            </a:r>
          </a:p>
          <a:p>
            <a:r>
              <a:rPr lang="id-ID" sz="2000" dirty="0" smtClean="0"/>
              <a:t> </a:t>
            </a:r>
          </a:p>
          <a:p>
            <a:r>
              <a:rPr lang="id-ID" sz="2900" dirty="0" smtClean="0"/>
              <a:t>Disampaikan di </a:t>
            </a:r>
            <a:r>
              <a:rPr lang="id-ID" sz="2900" dirty="0" smtClean="0"/>
              <a:t>Universitas Muhammadiyah Yogyakarta</a:t>
            </a:r>
            <a:endParaRPr lang="id-ID" sz="2900" dirty="0" smtClean="0"/>
          </a:p>
          <a:p>
            <a:r>
              <a:rPr lang="id-ID" sz="2900" dirty="0" smtClean="0"/>
              <a:t>Yogyakarta, </a:t>
            </a:r>
            <a:r>
              <a:rPr lang="id-ID" sz="2900" dirty="0" smtClean="0"/>
              <a:t>13 Oktober </a:t>
            </a:r>
            <a:r>
              <a:rPr lang="id-ID" sz="2900" dirty="0" smtClean="0"/>
              <a:t>2018</a:t>
            </a:r>
            <a:endParaRPr lang="id-ID" sz="29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318893939"/>
              </p:ext>
            </p:extLst>
          </p:nvPr>
        </p:nvGraphicFramePr>
        <p:xfrm>
          <a:off x="1028146" y="2348881"/>
          <a:ext cx="7343638" cy="3206888"/>
        </p:xfrm>
        <a:graphic>
          <a:graphicData uri="http://schemas.openxmlformats.org/drawingml/2006/table">
            <a:tbl>
              <a:tblPr firstRow="1" firstCol="1" bandRow="1">
                <a:tableStyleId>{5C22544A-7EE6-4342-B048-85BDC9FD1C3A}</a:tableStyleId>
              </a:tblPr>
              <a:tblGrid>
                <a:gridCol w="435375"/>
                <a:gridCol w="1187565"/>
                <a:gridCol w="1127609"/>
                <a:gridCol w="1425743"/>
                <a:gridCol w="931199"/>
                <a:gridCol w="1117210"/>
                <a:gridCol w="1118937"/>
              </a:tblGrid>
              <a:tr h="370734">
                <a:tc rowSpan="2">
                  <a:txBody>
                    <a:bodyPr/>
                    <a:lstStyle/>
                    <a:p>
                      <a:pPr marL="0" indent="95250" algn="ctr">
                        <a:lnSpc>
                          <a:spcPct val="100000"/>
                        </a:lnSpc>
                        <a:spcAft>
                          <a:spcPts val="0"/>
                        </a:spcAft>
                      </a:pPr>
                      <a:r>
                        <a:rPr lang="id-ID" sz="1200" b="1" dirty="0" smtClean="0">
                          <a:solidFill>
                            <a:schemeClr val="bg1"/>
                          </a:solidFill>
                          <a:effectLst/>
                          <a:latin typeface="+mj-lt"/>
                          <a:ea typeface="Arial Unicode MS" panose="020B0604020202020204" pitchFamily="34" charset="-128"/>
                          <a:cs typeface="Arial Unicode MS" panose="020B0604020202020204" pitchFamily="34" charset="-128"/>
                        </a:rPr>
                        <a:t>No</a:t>
                      </a:r>
                      <a:endParaRPr lang="en-US" sz="1200" b="1" dirty="0">
                        <a:solidFill>
                          <a:schemeClr val="bg1"/>
                        </a:solidFill>
                        <a:effectLst/>
                        <a:latin typeface="+mj-lt"/>
                        <a:ea typeface="Arial Unicode MS" panose="020B0604020202020204" pitchFamily="34" charset="-128"/>
                        <a:cs typeface="Arial Unicode MS" panose="020B0604020202020204" pitchFamily="34" charset="-128"/>
                      </a:endParaRPr>
                    </a:p>
                  </a:txBody>
                  <a:tcPr marL="46833" marR="46833" marT="0" marB="0" anchor="ctr">
                    <a:solidFill>
                      <a:srgbClr val="002060"/>
                    </a:solidFill>
                  </a:tcPr>
                </a:tc>
                <a:tc rowSpan="2">
                  <a:txBody>
                    <a:bodyPr/>
                    <a:lstStyle/>
                    <a:p>
                      <a:pPr marL="0" indent="0" algn="ctr">
                        <a:lnSpc>
                          <a:spcPct val="100000"/>
                        </a:lnSpc>
                        <a:spcAft>
                          <a:spcPts val="0"/>
                        </a:spcAft>
                      </a:pPr>
                      <a:r>
                        <a:rPr lang="id-ID" sz="1200" b="1" dirty="0" smtClean="0">
                          <a:solidFill>
                            <a:schemeClr val="bg1"/>
                          </a:solidFill>
                          <a:effectLst/>
                          <a:latin typeface="+mj-lt"/>
                          <a:ea typeface="Arial Unicode MS" panose="020B0604020202020204" pitchFamily="34" charset="-128"/>
                          <a:cs typeface="Arial Unicode MS" panose="020B0604020202020204" pitchFamily="34" charset="-128"/>
                        </a:rPr>
                        <a:t>JABATAN</a:t>
                      </a:r>
                      <a:endParaRPr lang="en-US" sz="1200" b="1" dirty="0">
                        <a:solidFill>
                          <a:schemeClr val="bg1"/>
                        </a:solidFill>
                        <a:effectLst/>
                        <a:latin typeface="+mj-lt"/>
                        <a:ea typeface="Arial Unicode MS" panose="020B0604020202020204" pitchFamily="34" charset="-128"/>
                        <a:cs typeface="Arial Unicode MS" panose="020B0604020202020204" pitchFamily="34" charset="-128"/>
                      </a:endParaRPr>
                    </a:p>
                  </a:txBody>
                  <a:tcPr marL="46833" marR="46833" marT="0" marB="0" anchor="ctr">
                    <a:solidFill>
                      <a:srgbClr val="002060"/>
                    </a:solidFill>
                  </a:tcPr>
                </a:tc>
                <a:tc rowSpan="2">
                  <a:txBody>
                    <a:bodyPr/>
                    <a:lstStyle/>
                    <a:p>
                      <a:pPr marL="0" indent="0" algn="ctr">
                        <a:lnSpc>
                          <a:spcPct val="100000"/>
                        </a:lnSpc>
                        <a:spcAft>
                          <a:spcPts val="0"/>
                        </a:spcAft>
                      </a:pPr>
                      <a:r>
                        <a:rPr lang="id-ID" sz="1200" b="1" dirty="0" smtClean="0">
                          <a:solidFill>
                            <a:schemeClr val="bg1"/>
                          </a:solidFill>
                          <a:effectLst/>
                          <a:latin typeface="+mj-lt"/>
                          <a:ea typeface="Arial Unicode MS" panose="020B0604020202020204" pitchFamily="34" charset="-128"/>
                          <a:cs typeface="Arial Unicode MS" panose="020B0604020202020204" pitchFamily="34" charset="-128"/>
                        </a:rPr>
                        <a:t>KUALIFIKASI AKADEMIK</a:t>
                      </a:r>
                      <a:r>
                        <a:rPr lang="id-ID" sz="1200" b="1" dirty="0">
                          <a:solidFill>
                            <a:schemeClr val="bg1"/>
                          </a:solidFill>
                          <a:effectLst/>
                          <a:latin typeface="+mj-lt"/>
                          <a:ea typeface="Arial Unicode MS" panose="020B0604020202020204" pitchFamily="34" charset="-128"/>
                          <a:cs typeface="Arial Unicode MS" panose="020B0604020202020204" pitchFamily="34" charset="-128"/>
                        </a:rPr>
                        <a:t> </a:t>
                      </a:r>
                      <a:endParaRPr lang="en-US" sz="1200" b="1" dirty="0">
                        <a:solidFill>
                          <a:schemeClr val="bg1"/>
                        </a:solidFill>
                        <a:effectLst/>
                        <a:latin typeface="+mj-lt"/>
                        <a:ea typeface="Arial Unicode MS" panose="020B0604020202020204" pitchFamily="34" charset="-128"/>
                        <a:cs typeface="Arial Unicode MS" panose="020B0604020202020204" pitchFamily="34" charset="-128"/>
                      </a:endParaRPr>
                    </a:p>
                  </a:txBody>
                  <a:tcPr marL="46833" marR="46833" marT="0" marB="0" anchor="ctr">
                    <a:solidFill>
                      <a:srgbClr val="002060"/>
                    </a:solidFill>
                  </a:tcPr>
                </a:tc>
                <a:tc gridSpan="3">
                  <a:txBody>
                    <a:bodyPr/>
                    <a:lstStyle/>
                    <a:p>
                      <a:pPr marL="0" indent="0" algn="ctr">
                        <a:lnSpc>
                          <a:spcPct val="100000"/>
                        </a:lnSpc>
                        <a:spcAft>
                          <a:spcPts val="0"/>
                        </a:spcAft>
                      </a:pPr>
                      <a:r>
                        <a:rPr lang="id-ID" sz="1500" b="1" dirty="0" smtClean="0">
                          <a:solidFill>
                            <a:schemeClr val="bg1"/>
                          </a:solidFill>
                          <a:effectLst/>
                          <a:latin typeface="+mj-lt"/>
                          <a:ea typeface="Arial Unicode MS" panose="020B0604020202020204" pitchFamily="34" charset="-128"/>
                          <a:cs typeface="Arial Unicode MS" panose="020B0604020202020204" pitchFamily="34" charset="-128"/>
                        </a:rPr>
                        <a:t>UNSUR UTAMA</a:t>
                      </a:r>
                      <a:endParaRPr lang="en-US" sz="1500" b="1" dirty="0">
                        <a:solidFill>
                          <a:schemeClr val="bg1"/>
                        </a:solidFill>
                        <a:effectLst/>
                        <a:latin typeface="+mj-lt"/>
                        <a:ea typeface="Arial Unicode MS" panose="020B0604020202020204" pitchFamily="34" charset="-128"/>
                        <a:cs typeface="Arial Unicode MS" panose="020B0604020202020204" pitchFamily="34" charset="-128"/>
                      </a:endParaRPr>
                    </a:p>
                  </a:txBody>
                  <a:tcPr marL="46833" marR="46833" marT="0" marB="0" anchor="ctr">
                    <a:solidFill>
                      <a:srgbClr val="002060"/>
                    </a:solidFill>
                  </a:tcPr>
                </a:tc>
                <a:tc hMerge="1">
                  <a:txBody>
                    <a:bodyPr/>
                    <a:lstStyle/>
                    <a:p>
                      <a:endParaRPr lang="en-US"/>
                    </a:p>
                  </a:txBody>
                  <a:tcPr/>
                </a:tc>
                <a:tc hMerge="1">
                  <a:txBody>
                    <a:bodyPr/>
                    <a:lstStyle/>
                    <a:p>
                      <a:endParaRPr lang="en-US"/>
                    </a:p>
                  </a:txBody>
                  <a:tcPr/>
                </a:tc>
                <a:tc rowSpan="2">
                  <a:txBody>
                    <a:bodyPr/>
                    <a:lstStyle/>
                    <a:p>
                      <a:pPr marL="0" indent="0" algn="ctr">
                        <a:lnSpc>
                          <a:spcPct val="100000"/>
                        </a:lnSpc>
                        <a:spcAft>
                          <a:spcPts val="0"/>
                        </a:spcAft>
                      </a:pPr>
                      <a:r>
                        <a:rPr lang="id-ID" sz="1200" b="1" dirty="0" smtClean="0">
                          <a:solidFill>
                            <a:schemeClr val="bg1"/>
                          </a:solidFill>
                          <a:effectLst/>
                          <a:latin typeface="+mj-lt"/>
                          <a:ea typeface="Arial Unicode MS" panose="020B0604020202020204" pitchFamily="34" charset="-128"/>
                          <a:cs typeface="Arial Unicode MS" panose="020B0604020202020204" pitchFamily="34" charset="-128"/>
                        </a:rPr>
                        <a:t>UNSUR PENUNJANG</a:t>
                      </a:r>
                      <a:endParaRPr lang="en-US" sz="1200" b="1" dirty="0">
                        <a:solidFill>
                          <a:schemeClr val="bg1"/>
                        </a:solidFill>
                        <a:effectLst/>
                        <a:latin typeface="+mj-lt"/>
                        <a:ea typeface="Arial Unicode MS" panose="020B0604020202020204" pitchFamily="34" charset="-128"/>
                        <a:cs typeface="Arial Unicode MS" panose="020B0604020202020204" pitchFamily="34" charset="-128"/>
                      </a:endParaRPr>
                    </a:p>
                  </a:txBody>
                  <a:tcPr marL="46833" marR="46833" marT="0" marB="0" anchor="ctr">
                    <a:solidFill>
                      <a:srgbClr val="002060"/>
                    </a:solidFill>
                  </a:tcPr>
                </a:tc>
              </a:tr>
              <a:tr h="914400">
                <a:tc vMerge="1">
                  <a:txBody>
                    <a:bodyPr/>
                    <a:lstStyle/>
                    <a:p>
                      <a:pPr marL="0" indent="0" algn="ctr">
                        <a:lnSpc>
                          <a:spcPct val="100000"/>
                        </a:lnSpc>
                        <a:spcAft>
                          <a:spcPts val="0"/>
                        </a:spcAft>
                      </a:pPr>
                      <a:endParaRPr lang="en-US" sz="1800" b="1" dirty="0">
                        <a:solidFill>
                          <a:schemeClr val="bg1"/>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2444" marR="62444" marT="0" marB="0">
                    <a:solidFill>
                      <a:srgbClr val="002060"/>
                    </a:solidFill>
                  </a:tcPr>
                </a:tc>
                <a:tc vMerge="1">
                  <a:txBody>
                    <a:bodyPr/>
                    <a:lstStyle/>
                    <a:p>
                      <a:pPr marL="457200" algn="ctr">
                        <a:lnSpc>
                          <a:spcPct val="100000"/>
                        </a:lnSpc>
                        <a:spcAft>
                          <a:spcPts val="0"/>
                        </a:spcAft>
                      </a:pPr>
                      <a:endParaRPr lang="en-US" sz="1800" b="1" dirty="0">
                        <a:solidFill>
                          <a:schemeClr val="bg1"/>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2444" marR="62444" marT="0" marB="0">
                    <a:solidFill>
                      <a:srgbClr val="002060"/>
                    </a:solidFill>
                  </a:tcPr>
                </a:tc>
                <a:tc vMerge="1">
                  <a:txBody>
                    <a:bodyPr/>
                    <a:lstStyle/>
                    <a:p>
                      <a:pPr marL="457200" algn="ctr">
                        <a:lnSpc>
                          <a:spcPct val="100000"/>
                        </a:lnSpc>
                        <a:spcAft>
                          <a:spcPts val="0"/>
                        </a:spcAft>
                      </a:pPr>
                      <a:endParaRPr lang="en-US" sz="1800" b="1" dirty="0">
                        <a:solidFill>
                          <a:schemeClr val="bg1"/>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2444" marR="62444" marT="0" marB="0">
                    <a:solidFill>
                      <a:srgbClr val="002060"/>
                    </a:solidFill>
                  </a:tcPr>
                </a:tc>
                <a:tc>
                  <a:txBody>
                    <a:bodyPr/>
                    <a:lstStyle/>
                    <a:p>
                      <a:pPr marL="0" indent="0" algn="ctr">
                        <a:lnSpc>
                          <a:spcPct val="100000"/>
                        </a:lnSpc>
                        <a:spcAft>
                          <a:spcPts val="0"/>
                        </a:spcAft>
                      </a:pPr>
                      <a:r>
                        <a:rPr lang="id-ID" sz="1200" b="1" dirty="0">
                          <a:solidFill>
                            <a:schemeClr val="bg1"/>
                          </a:solidFill>
                          <a:effectLst/>
                          <a:latin typeface="+mj-lt"/>
                          <a:ea typeface="Arial Unicode MS" panose="020B0604020202020204" pitchFamily="34" charset="-128"/>
                          <a:cs typeface="Arial Unicode MS" panose="020B0604020202020204" pitchFamily="34" charset="-128"/>
                        </a:rPr>
                        <a:t>Pendidikan dan </a:t>
                      </a:r>
                      <a:r>
                        <a:rPr lang="id-ID" sz="1200" b="1" dirty="0" smtClean="0">
                          <a:solidFill>
                            <a:schemeClr val="bg1"/>
                          </a:solidFill>
                          <a:effectLst/>
                          <a:latin typeface="+mj-lt"/>
                          <a:ea typeface="Arial Unicode MS" panose="020B0604020202020204" pitchFamily="34" charset="-128"/>
                          <a:cs typeface="Arial Unicode MS" panose="020B0604020202020204" pitchFamily="34" charset="-128"/>
                        </a:rPr>
                        <a:t>Pelaksanaan</a:t>
                      </a:r>
                      <a:r>
                        <a:rPr lang="id-ID" sz="1200" b="1" baseline="0" dirty="0" smtClean="0">
                          <a:solidFill>
                            <a:schemeClr val="bg1"/>
                          </a:solidFill>
                          <a:effectLst/>
                          <a:latin typeface="+mj-lt"/>
                          <a:ea typeface="Arial Unicode MS" panose="020B0604020202020204" pitchFamily="34" charset="-128"/>
                          <a:cs typeface="Arial Unicode MS" panose="020B0604020202020204" pitchFamily="34" charset="-128"/>
                        </a:rPr>
                        <a:t> pendidikan</a:t>
                      </a:r>
                      <a:endParaRPr lang="en-US" sz="1200" b="1" dirty="0">
                        <a:solidFill>
                          <a:schemeClr val="bg1"/>
                        </a:solidFill>
                        <a:effectLst/>
                        <a:latin typeface="+mj-lt"/>
                        <a:ea typeface="Arial Unicode MS" panose="020B0604020202020204" pitchFamily="34" charset="-128"/>
                        <a:cs typeface="Arial Unicode MS" panose="020B0604020202020204" pitchFamily="34" charset="-128"/>
                      </a:endParaRPr>
                    </a:p>
                  </a:txBody>
                  <a:tcPr marL="46833" marR="46833" marT="0" marB="0" anchor="ctr">
                    <a:solidFill>
                      <a:srgbClr val="002060"/>
                    </a:solidFill>
                  </a:tcPr>
                </a:tc>
                <a:tc>
                  <a:txBody>
                    <a:bodyPr/>
                    <a:lstStyle/>
                    <a:p>
                      <a:pPr marL="0" indent="0" algn="ctr">
                        <a:lnSpc>
                          <a:spcPct val="100000"/>
                        </a:lnSpc>
                        <a:spcAft>
                          <a:spcPts val="0"/>
                        </a:spcAft>
                      </a:pPr>
                      <a:r>
                        <a:rPr lang="id-ID" sz="1200" b="1" dirty="0">
                          <a:solidFill>
                            <a:schemeClr val="bg1"/>
                          </a:solidFill>
                          <a:effectLst/>
                          <a:latin typeface="+mj-lt"/>
                          <a:ea typeface="Arial Unicode MS" panose="020B0604020202020204" pitchFamily="34" charset="-128"/>
                          <a:cs typeface="Arial Unicode MS" panose="020B0604020202020204" pitchFamily="34" charset="-128"/>
                        </a:rPr>
                        <a:t>Penelitian</a:t>
                      </a:r>
                      <a:endParaRPr lang="en-US" sz="1200" b="1" dirty="0">
                        <a:solidFill>
                          <a:schemeClr val="bg1"/>
                        </a:solidFill>
                        <a:effectLst/>
                        <a:latin typeface="+mj-lt"/>
                        <a:ea typeface="Arial Unicode MS" panose="020B0604020202020204" pitchFamily="34" charset="-128"/>
                        <a:cs typeface="Arial Unicode MS" panose="020B0604020202020204" pitchFamily="34" charset="-128"/>
                      </a:endParaRPr>
                    </a:p>
                  </a:txBody>
                  <a:tcPr marL="46833" marR="46833" marT="0" marB="0" anchor="ctr">
                    <a:solidFill>
                      <a:srgbClr val="002060"/>
                    </a:solidFill>
                  </a:tcPr>
                </a:tc>
                <a:tc>
                  <a:txBody>
                    <a:bodyPr/>
                    <a:lstStyle/>
                    <a:p>
                      <a:pPr marL="0" indent="0" algn="ctr">
                        <a:lnSpc>
                          <a:spcPct val="100000"/>
                        </a:lnSpc>
                        <a:spcAft>
                          <a:spcPts val="0"/>
                        </a:spcAft>
                      </a:pPr>
                      <a:r>
                        <a:rPr lang="id-ID" sz="1200" b="1" dirty="0">
                          <a:solidFill>
                            <a:schemeClr val="bg1"/>
                          </a:solidFill>
                          <a:effectLst/>
                          <a:latin typeface="+mj-lt"/>
                          <a:ea typeface="Arial Unicode MS" panose="020B0604020202020204" pitchFamily="34" charset="-128"/>
                          <a:cs typeface="Arial Unicode MS" panose="020B0604020202020204" pitchFamily="34" charset="-128"/>
                        </a:rPr>
                        <a:t>Pengabdian kepada Masyarakat</a:t>
                      </a:r>
                      <a:endParaRPr lang="en-US" sz="1200" b="1" dirty="0">
                        <a:solidFill>
                          <a:schemeClr val="bg1"/>
                        </a:solidFill>
                        <a:effectLst/>
                        <a:latin typeface="+mj-lt"/>
                        <a:ea typeface="Arial Unicode MS" panose="020B0604020202020204" pitchFamily="34" charset="-128"/>
                        <a:cs typeface="Arial Unicode MS" panose="020B0604020202020204" pitchFamily="34" charset="-128"/>
                      </a:endParaRPr>
                    </a:p>
                  </a:txBody>
                  <a:tcPr marL="46833" marR="46833" marT="0" marB="0" anchor="ctr">
                    <a:solidFill>
                      <a:srgbClr val="002060"/>
                    </a:solidFill>
                  </a:tcPr>
                </a:tc>
                <a:tc vMerge="1">
                  <a:txBody>
                    <a:bodyPr/>
                    <a:lstStyle/>
                    <a:p>
                      <a:pPr marL="457200" algn="ctr">
                        <a:lnSpc>
                          <a:spcPct val="100000"/>
                        </a:lnSpc>
                        <a:spcAft>
                          <a:spcPts val="0"/>
                        </a:spcAft>
                      </a:pPr>
                      <a:endParaRPr lang="en-US" sz="1800" b="1" dirty="0">
                        <a:solidFill>
                          <a:schemeClr val="bg1"/>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2444" marR="62444" marT="0" marB="0">
                    <a:solidFill>
                      <a:srgbClr val="002060"/>
                    </a:solidFill>
                  </a:tcPr>
                </a:tc>
              </a:tr>
              <a:tr h="526399">
                <a:tc>
                  <a:txBody>
                    <a:bodyPr/>
                    <a:lstStyle/>
                    <a:p>
                      <a:pPr marL="0" indent="0" algn="ctr">
                        <a:lnSpc>
                          <a:spcPct val="100000"/>
                        </a:lnSpc>
                        <a:spcAft>
                          <a:spcPts val="0"/>
                        </a:spcAft>
                      </a:pPr>
                      <a:r>
                        <a:rPr lang="id-ID" sz="1500" b="0" dirty="0">
                          <a:solidFill>
                            <a:schemeClr val="tx1"/>
                          </a:solidFill>
                          <a:effectLst/>
                          <a:latin typeface="+mj-lt"/>
                          <a:ea typeface="Arial Unicode MS" panose="020B0604020202020204" pitchFamily="34" charset="-128"/>
                          <a:cs typeface="Arial Unicode MS" panose="020B0604020202020204" pitchFamily="34" charset="-128"/>
                        </a:rPr>
                        <a:t>1</a:t>
                      </a:r>
                      <a:endParaRPr lang="en-US" sz="1500" b="0" dirty="0">
                        <a:solidFill>
                          <a:schemeClr val="tx1"/>
                        </a:solidFill>
                        <a:effectLst/>
                        <a:latin typeface="+mj-lt"/>
                        <a:ea typeface="Arial Unicode MS" panose="020B0604020202020204" pitchFamily="34" charset="-128"/>
                        <a:cs typeface="Arial Unicode MS" panose="020B0604020202020204" pitchFamily="34" charset="-128"/>
                      </a:endParaRPr>
                    </a:p>
                  </a:txBody>
                  <a:tcPr marL="46833" marR="46833" marT="0" marB="0" anchor="ctr">
                    <a:solidFill>
                      <a:schemeClr val="accent1">
                        <a:lumMod val="20000"/>
                        <a:lumOff val="80000"/>
                      </a:schemeClr>
                    </a:solidFill>
                  </a:tcPr>
                </a:tc>
                <a:tc>
                  <a:txBody>
                    <a:bodyPr/>
                    <a:lstStyle/>
                    <a:p>
                      <a:pPr marL="0" indent="0" algn="l">
                        <a:lnSpc>
                          <a:spcPct val="100000"/>
                        </a:lnSpc>
                        <a:spcAft>
                          <a:spcPts val="0"/>
                        </a:spcAft>
                      </a:pPr>
                      <a:r>
                        <a:rPr lang="id-ID" sz="1500" b="0" dirty="0">
                          <a:solidFill>
                            <a:schemeClr val="tx1"/>
                          </a:solidFill>
                          <a:effectLst/>
                          <a:latin typeface="+mj-lt"/>
                          <a:ea typeface="Arial Unicode MS" panose="020B0604020202020204" pitchFamily="34" charset="-128"/>
                          <a:cs typeface="Arial Unicode MS" panose="020B0604020202020204" pitchFamily="34" charset="-128"/>
                        </a:rPr>
                        <a:t>Asisten Ahli</a:t>
                      </a:r>
                      <a:endParaRPr lang="en-US" sz="1500" b="0" dirty="0">
                        <a:solidFill>
                          <a:schemeClr val="tx1"/>
                        </a:solidFill>
                        <a:effectLst/>
                        <a:latin typeface="+mj-lt"/>
                        <a:ea typeface="Arial Unicode MS" panose="020B0604020202020204" pitchFamily="34" charset="-128"/>
                        <a:cs typeface="Arial Unicode MS" panose="020B0604020202020204" pitchFamily="34" charset="-128"/>
                      </a:endParaRPr>
                    </a:p>
                  </a:txBody>
                  <a:tcPr marL="46833" marR="46833" marT="0" marB="0" anchor="ctr">
                    <a:solidFill>
                      <a:schemeClr val="accent1">
                        <a:lumMod val="20000"/>
                        <a:lumOff val="80000"/>
                      </a:schemeClr>
                    </a:solidFill>
                  </a:tcPr>
                </a:tc>
                <a:tc>
                  <a:txBody>
                    <a:bodyPr/>
                    <a:lstStyle/>
                    <a:p>
                      <a:pPr marL="0" indent="0" algn="l">
                        <a:lnSpc>
                          <a:spcPct val="100000"/>
                        </a:lnSpc>
                        <a:spcAft>
                          <a:spcPts val="0"/>
                        </a:spcAft>
                      </a:pPr>
                      <a:r>
                        <a:rPr lang="id-ID" sz="1500" b="0" dirty="0">
                          <a:solidFill>
                            <a:schemeClr val="tx1"/>
                          </a:solidFill>
                          <a:effectLst/>
                          <a:latin typeface="+mj-lt"/>
                          <a:ea typeface="Arial Unicode MS" panose="020B0604020202020204" pitchFamily="34" charset="-128"/>
                          <a:cs typeface="Arial Unicode MS" panose="020B0604020202020204" pitchFamily="34" charset="-128"/>
                        </a:rPr>
                        <a:t>Magister</a:t>
                      </a:r>
                      <a:endParaRPr lang="en-US" sz="1500" b="0" dirty="0">
                        <a:solidFill>
                          <a:schemeClr val="tx1"/>
                        </a:solidFill>
                        <a:effectLst/>
                        <a:latin typeface="+mj-lt"/>
                        <a:ea typeface="Arial Unicode MS" panose="020B0604020202020204" pitchFamily="34" charset="-128"/>
                        <a:cs typeface="Arial Unicode MS" panose="020B0604020202020204" pitchFamily="34" charset="-128"/>
                      </a:endParaRPr>
                    </a:p>
                  </a:txBody>
                  <a:tcPr marL="46833" marR="46833" marT="0" marB="0" anchor="ctr">
                    <a:solidFill>
                      <a:schemeClr val="accent1">
                        <a:lumMod val="20000"/>
                        <a:lumOff val="80000"/>
                      </a:schemeClr>
                    </a:solidFill>
                  </a:tcPr>
                </a:tc>
                <a:tc>
                  <a:txBody>
                    <a:bodyPr/>
                    <a:lstStyle/>
                    <a:p>
                      <a:pPr marL="0" indent="0" algn="ctr">
                        <a:lnSpc>
                          <a:spcPct val="100000"/>
                        </a:lnSpc>
                        <a:spcAft>
                          <a:spcPts val="0"/>
                        </a:spcAft>
                      </a:pPr>
                      <a:r>
                        <a:rPr lang="id-ID" sz="1500" b="0" dirty="0">
                          <a:solidFill>
                            <a:schemeClr val="tx1"/>
                          </a:solidFill>
                          <a:effectLst/>
                          <a:latin typeface="+mj-lt"/>
                          <a:ea typeface="Arial Unicode MS" panose="020B0604020202020204" pitchFamily="34" charset="-128"/>
                          <a:cs typeface="Arial Unicode MS" panose="020B0604020202020204" pitchFamily="34" charset="-128"/>
                        </a:rPr>
                        <a:t>≥ 55%</a:t>
                      </a:r>
                      <a:endParaRPr lang="en-US" sz="1500" b="0" dirty="0">
                        <a:solidFill>
                          <a:schemeClr val="tx1"/>
                        </a:solidFill>
                        <a:effectLst/>
                        <a:latin typeface="+mj-lt"/>
                        <a:ea typeface="Arial Unicode MS" panose="020B0604020202020204" pitchFamily="34" charset="-128"/>
                        <a:cs typeface="Arial Unicode MS" panose="020B0604020202020204" pitchFamily="34" charset="-128"/>
                      </a:endParaRPr>
                    </a:p>
                  </a:txBody>
                  <a:tcPr marL="46833" marR="46833" marT="0" marB="0" anchor="ctr">
                    <a:solidFill>
                      <a:schemeClr val="accent1">
                        <a:lumMod val="20000"/>
                        <a:lumOff val="80000"/>
                      </a:schemeClr>
                    </a:solidFill>
                  </a:tcPr>
                </a:tc>
                <a:tc>
                  <a:txBody>
                    <a:bodyPr/>
                    <a:lstStyle/>
                    <a:p>
                      <a:pPr marL="0" indent="0" algn="ctr">
                        <a:lnSpc>
                          <a:spcPct val="100000"/>
                        </a:lnSpc>
                        <a:spcAft>
                          <a:spcPts val="0"/>
                        </a:spcAft>
                      </a:pPr>
                      <a:r>
                        <a:rPr lang="id-ID" sz="1500" b="0" dirty="0">
                          <a:solidFill>
                            <a:schemeClr val="tx1"/>
                          </a:solidFill>
                          <a:effectLst/>
                          <a:latin typeface="+mj-lt"/>
                          <a:ea typeface="Arial Unicode MS" panose="020B0604020202020204" pitchFamily="34" charset="-128"/>
                          <a:cs typeface="Arial Unicode MS" panose="020B0604020202020204" pitchFamily="34" charset="-128"/>
                        </a:rPr>
                        <a:t>≥ </a:t>
                      </a:r>
                      <a:r>
                        <a:rPr lang="id-ID" sz="1500" b="0" dirty="0" smtClean="0">
                          <a:solidFill>
                            <a:schemeClr val="tx1"/>
                          </a:solidFill>
                          <a:effectLst/>
                          <a:latin typeface="+mj-lt"/>
                          <a:ea typeface="Arial Unicode MS" panose="020B0604020202020204" pitchFamily="34" charset="-128"/>
                          <a:cs typeface="Arial Unicode MS" panose="020B0604020202020204" pitchFamily="34" charset="-128"/>
                        </a:rPr>
                        <a:t>2</a:t>
                      </a:r>
                      <a:r>
                        <a:rPr lang="en-US" sz="1500" b="0" dirty="0" smtClean="0">
                          <a:solidFill>
                            <a:schemeClr val="tx1"/>
                          </a:solidFill>
                          <a:effectLst/>
                          <a:latin typeface="+mj-lt"/>
                          <a:ea typeface="Arial Unicode MS" panose="020B0604020202020204" pitchFamily="34" charset="-128"/>
                          <a:cs typeface="Arial Unicode MS" panose="020B0604020202020204" pitchFamily="34" charset="-128"/>
                        </a:rPr>
                        <a:t>5</a:t>
                      </a:r>
                      <a:r>
                        <a:rPr lang="id-ID" sz="1500" b="0" dirty="0" smtClean="0">
                          <a:solidFill>
                            <a:schemeClr val="tx1"/>
                          </a:solidFill>
                          <a:effectLst/>
                          <a:latin typeface="+mj-lt"/>
                          <a:ea typeface="Arial Unicode MS" panose="020B0604020202020204" pitchFamily="34" charset="-128"/>
                          <a:cs typeface="Arial Unicode MS" panose="020B0604020202020204" pitchFamily="34" charset="-128"/>
                        </a:rPr>
                        <a:t>%</a:t>
                      </a:r>
                      <a:endParaRPr lang="en-US" sz="1500" b="0" dirty="0">
                        <a:solidFill>
                          <a:schemeClr val="tx1"/>
                        </a:solidFill>
                        <a:effectLst/>
                        <a:latin typeface="+mj-lt"/>
                        <a:ea typeface="Arial Unicode MS" panose="020B0604020202020204" pitchFamily="34" charset="-128"/>
                        <a:cs typeface="Arial Unicode MS" panose="020B0604020202020204" pitchFamily="34" charset="-128"/>
                      </a:endParaRPr>
                    </a:p>
                  </a:txBody>
                  <a:tcPr marL="46833" marR="46833" marT="0" marB="0" anchor="ctr">
                    <a:solidFill>
                      <a:schemeClr val="accent1">
                        <a:lumMod val="20000"/>
                        <a:lumOff val="80000"/>
                      </a:schemeClr>
                    </a:solidFill>
                  </a:tcPr>
                </a:tc>
                <a:tc>
                  <a:txBody>
                    <a:bodyPr/>
                    <a:lstStyle/>
                    <a:p>
                      <a:pPr marL="0" indent="0" algn="ctr">
                        <a:lnSpc>
                          <a:spcPct val="100000"/>
                        </a:lnSpc>
                        <a:spcAft>
                          <a:spcPts val="0"/>
                        </a:spcAft>
                      </a:pPr>
                      <a:r>
                        <a:rPr lang="id-ID" sz="1500" b="0" dirty="0">
                          <a:solidFill>
                            <a:schemeClr val="tx1"/>
                          </a:solidFill>
                          <a:effectLst/>
                          <a:latin typeface="+mj-lt"/>
                          <a:ea typeface="Arial Unicode MS" panose="020B0604020202020204" pitchFamily="34" charset="-128"/>
                          <a:cs typeface="Arial Unicode MS" panose="020B0604020202020204" pitchFamily="34" charset="-128"/>
                        </a:rPr>
                        <a:t>≤ 10%</a:t>
                      </a:r>
                      <a:endParaRPr lang="en-US" sz="1500" b="0" dirty="0">
                        <a:solidFill>
                          <a:schemeClr val="tx1"/>
                        </a:solidFill>
                        <a:effectLst/>
                        <a:latin typeface="+mj-lt"/>
                        <a:ea typeface="Arial Unicode MS" panose="020B0604020202020204" pitchFamily="34" charset="-128"/>
                        <a:cs typeface="Arial Unicode MS" panose="020B0604020202020204" pitchFamily="34" charset="-128"/>
                      </a:endParaRPr>
                    </a:p>
                  </a:txBody>
                  <a:tcPr marL="46833" marR="46833" marT="0" marB="0" anchor="ctr">
                    <a:solidFill>
                      <a:schemeClr val="accent1">
                        <a:lumMod val="20000"/>
                        <a:lumOff val="80000"/>
                      </a:schemeClr>
                    </a:solidFill>
                  </a:tcPr>
                </a:tc>
                <a:tc>
                  <a:txBody>
                    <a:bodyPr/>
                    <a:lstStyle/>
                    <a:p>
                      <a:pPr marL="0" indent="0" algn="ctr">
                        <a:lnSpc>
                          <a:spcPct val="100000"/>
                        </a:lnSpc>
                        <a:spcAft>
                          <a:spcPts val="0"/>
                        </a:spcAft>
                      </a:pPr>
                      <a:r>
                        <a:rPr lang="id-ID" sz="1500" b="0" dirty="0">
                          <a:solidFill>
                            <a:schemeClr val="tx1"/>
                          </a:solidFill>
                          <a:effectLst/>
                          <a:latin typeface="+mj-lt"/>
                          <a:ea typeface="Arial Unicode MS" panose="020B0604020202020204" pitchFamily="34" charset="-128"/>
                          <a:cs typeface="Arial Unicode MS" panose="020B0604020202020204" pitchFamily="34" charset="-128"/>
                        </a:rPr>
                        <a:t>≤ 10%</a:t>
                      </a:r>
                      <a:endParaRPr lang="en-US" sz="1500" b="0" dirty="0">
                        <a:solidFill>
                          <a:schemeClr val="tx1"/>
                        </a:solidFill>
                        <a:effectLst/>
                        <a:latin typeface="+mj-lt"/>
                        <a:ea typeface="Arial Unicode MS" panose="020B0604020202020204" pitchFamily="34" charset="-128"/>
                        <a:cs typeface="Arial Unicode MS" panose="020B0604020202020204" pitchFamily="34" charset="-128"/>
                      </a:endParaRPr>
                    </a:p>
                  </a:txBody>
                  <a:tcPr marL="46833" marR="46833" marT="0" marB="0" anchor="ctr">
                    <a:solidFill>
                      <a:schemeClr val="accent1">
                        <a:lumMod val="20000"/>
                        <a:lumOff val="80000"/>
                      </a:schemeClr>
                    </a:solidFill>
                  </a:tcPr>
                </a:tc>
              </a:tr>
              <a:tr h="420715">
                <a:tc>
                  <a:txBody>
                    <a:bodyPr/>
                    <a:lstStyle/>
                    <a:p>
                      <a:pPr marL="0" indent="0" algn="ctr">
                        <a:lnSpc>
                          <a:spcPct val="100000"/>
                        </a:lnSpc>
                        <a:spcAft>
                          <a:spcPts val="0"/>
                        </a:spcAft>
                      </a:pPr>
                      <a:r>
                        <a:rPr lang="id-ID" sz="1500" b="0" dirty="0">
                          <a:solidFill>
                            <a:schemeClr val="tx1"/>
                          </a:solidFill>
                          <a:effectLst/>
                          <a:latin typeface="+mj-lt"/>
                          <a:ea typeface="Arial Unicode MS" panose="020B0604020202020204" pitchFamily="34" charset="-128"/>
                          <a:cs typeface="Arial Unicode MS" panose="020B0604020202020204" pitchFamily="34" charset="-128"/>
                        </a:rPr>
                        <a:t>2</a:t>
                      </a:r>
                      <a:endParaRPr lang="en-US" sz="1500" b="0" dirty="0">
                        <a:solidFill>
                          <a:schemeClr val="tx1"/>
                        </a:solidFill>
                        <a:effectLst/>
                        <a:latin typeface="+mj-lt"/>
                        <a:ea typeface="Arial Unicode MS" panose="020B0604020202020204" pitchFamily="34" charset="-128"/>
                        <a:cs typeface="Arial Unicode MS" panose="020B0604020202020204" pitchFamily="34" charset="-128"/>
                      </a:endParaRPr>
                    </a:p>
                  </a:txBody>
                  <a:tcPr marL="46833" marR="46833" marT="0" marB="0" anchor="ctr">
                    <a:solidFill>
                      <a:schemeClr val="bg2">
                        <a:lumMod val="90000"/>
                      </a:schemeClr>
                    </a:solidFill>
                  </a:tcPr>
                </a:tc>
                <a:tc>
                  <a:txBody>
                    <a:bodyPr/>
                    <a:lstStyle/>
                    <a:p>
                      <a:pPr marL="0" indent="0" algn="l">
                        <a:lnSpc>
                          <a:spcPct val="100000"/>
                        </a:lnSpc>
                        <a:spcAft>
                          <a:spcPts val="0"/>
                        </a:spcAft>
                      </a:pPr>
                      <a:r>
                        <a:rPr lang="id-ID" sz="1500" b="0" dirty="0">
                          <a:solidFill>
                            <a:schemeClr val="tx1"/>
                          </a:solidFill>
                          <a:effectLst/>
                          <a:latin typeface="+mj-lt"/>
                          <a:ea typeface="Arial Unicode MS" panose="020B0604020202020204" pitchFamily="34" charset="-128"/>
                          <a:cs typeface="Arial Unicode MS" panose="020B0604020202020204" pitchFamily="34" charset="-128"/>
                        </a:rPr>
                        <a:t>Lektor</a:t>
                      </a:r>
                      <a:endParaRPr lang="en-US" sz="1500" b="0" dirty="0">
                        <a:solidFill>
                          <a:schemeClr val="tx1"/>
                        </a:solidFill>
                        <a:effectLst/>
                        <a:latin typeface="+mj-lt"/>
                        <a:ea typeface="Arial Unicode MS" panose="020B0604020202020204" pitchFamily="34" charset="-128"/>
                        <a:cs typeface="Arial Unicode MS" panose="020B0604020202020204" pitchFamily="34" charset="-128"/>
                      </a:endParaRPr>
                    </a:p>
                  </a:txBody>
                  <a:tcPr marL="46833" marR="46833" marT="0" marB="0" anchor="ctr">
                    <a:solidFill>
                      <a:schemeClr val="bg2">
                        <a:lumMod val="90000"/>
                      </a:schemeClr>
                    </a:solidFill>
                  </a:tcPr>
                </a:tc>
                <a:tc>
                  <a:txBody>
                    <a:bodyPr/>
                    <a:lstStyle/>
                    <a:p>
                      <a:pPr marL="0" indent="0" algn="l">
                        <a:lnSpc>
                          <a:spcPct val="100000"/>
                        </a:lnSpc>
                        <a:spcAft>
                          <a:spcPts val="0"/>
                        </a:spcAft>
                      </a:pPr>
                      <a:r>
                        <a:rPr lang="id-ID" sz="1500" b="0" dirty="0">
                          <a:solidFill>
                            <a:schemeClr val="tx1"/>
                          </a:solidFill>
                          <a:effectLst/>
                          <a:latin typeface="+mj-lt"/>
                          <a:ea typeface="Arial Unicode MS" panose="020B0604020202020204" pitchFamily="34" charset="-128"/>
                          <a:cs typeface="Arial Unicode MS" panose="020B0604020202020204" pitchFamily="34" charset="-128"/>
                        </a:rPr>
                        <a:t>Magister</a:t>
                      </a:r>
                      <a:endParaRPr lang="en-US" sz="1500" b="0" dirty="0">
                        <a:solidFill>
                          <a:schemeClr val="tx1"/>
                        </a:solidFill>
                        <a:effectLst/>
                        <a:latin typeface="+mj-lt"/>
                        <a:ea typeface="Arial Unicode MS" panose="020B0604020202020204" pitchFamily="34" charset="-128"/>
                        <a:cs typeface="Arial Unicode MS" panose="020B0604020202020204" pitchFamily="34" charset="-128"/>
                      </a:endParaRPr>
                    </a:p>
                  </a:txBody>
                  <a:tcPr marL="46833" marR="46833" marT="0" marB="0" anchor="ctr">
                    <a:solidFill>
                      <a:schemeClr val="bg2">
                        <a:lumMod val="90000"/>
                      </a:schemeClr>
                    </a:solidFill>
                  </a:tcPr>
                </a:tc>
                <a:tc>
                  <a:txBody>
                    <a:bodyPr/>
                    <a:lstStyle/>
                    <a:p>
                      <a:pPr marL="0" indent="0" algn="ctr">
                        <a:lnSpc>
                          <a:spcPct val="100000"/>
                        </a:lnSpc>
                        <a:spcAft>
                          <a:spcPts val="0"/>
                        </a:spcAft>
                      </a:pPr>
                      <a:r>
                        <a:rPr lang="id-ID" sz="1500" b="0" dirty="0">
                          <a:solidFill>
                            <a:schemeClr val="tx1"/>
                          </a:solidFill>
                          <a:effectLst/>
                          <a:latin typeface="+mj-lt"/>
                          <a:ea typeface="Arial Unicode MS" panose="020B0604020202020204" pitchFamily="34" charset="-128"/>
                          <a:cs typeface="Arial Unicode MS" panose="020B0604020202020204" pitchFamily="34" charset="-128"/>
                        </a:rPr>
                        <a:t>≥ 45%</a:t>
                      </a:r>
                      <a:endParaRPr lang="en-US" sz="1500" b="0" dirty="0">
                        <a:solidFill>
                          <a:schemeClr val="tx1"/>
                        </a:solidFill>
                        <a:effectLst/>
                        <a:latin typeface="+mj-lt"/>
                        <a:ea typeface="Arial Unicode MS" panose="020B0604020202020204" pitchFamily="34" charset="-128"/>
                        <a:cs typeface="Arial Unicode MS" panose="020B0604020202020204" pitchFamily="34" charset="-128"/>
                      </a:endParaRPr>
                    </a:p>
                  </a:txBody>
                  <a:tcPr marL="46833" marR="46833" marT="0" marB="0" anchor="ctr">
                    <a:solidFill>
                      <a:schemeClr val="bg2">
                        <a:lumMod val="90000"/>
                      </a:schemeClr>
                    </a:solidFill>
                  </a:tcPr>
                </a:tc>
                <a:tc>
                  <a:txBody>
                    <a:bodyPr/>
                    <a:lstStyle/>
                    <a:p>
                      <a:pPr marL="0" indent="0" algn="ctr">
                        <a:lnSpc>
                          <a:spcPct val="100000"/>
                        </a:lnSpc>
                        <a:spcAft>
                          <a:spcPts val="0"/>
                        </a:spcAft>
                      </a:pPr>
                      <a:r>
                        <a:rPr lang="id-ID" sz="1500" b="0" dirty="0">
                          <a:solidFill>
                            <a:schemeClr val="tx1"/>
                          </a:solidFill>
                          <a:effectLst/>
                          <a:latin typeface="+mj-lt"/>
                          <a:ea typeface="Arial Unicode MS" panose="020B0604020202020204" pitchFamily="34" charset="-128"/>
                          <a:cs typeface="Arial Unicode MS" panose="020B0604020202020204" pitchFamily="34" charset="-128"/>
                        </a:rPr>
                        <a:t>≥ 35%</a:t>
                      </a:r>
                      <a:endParaRPr lang="en-US" sz="1500" b="0" dirty="0">
                        <a:solidFill>
                          <a:schemeClr val="tx1"/>
                        </a:solidFill>
                        <a:effectLst/>
                        <a:latin typeface="+mj-lt"/>
                        <a:ea typeface="Arial Unicode MS" panose="020B0604020202020204" pitchFamily="34" charset="-128"/>
                        <a:cs typeface="Arial Unicode MS" panose="020B0604020202020204" pitchFamily="34" charset="-128"/>
                      </a:endParaRPr>
                    </a:p>
                  </a:txBody>
                  <a:tcPr marL="46833" marR="46833" marT="0" marB="0" anchor="ctr">
                    <a:solidFill>
                      <a:schemeClr val="bg2">
                        <a:lumMod val="90000"/>
                      </a:schemeClr>
                    </a:solidFill>
                  </a:tcPr>
                </a:tc>
                <a:tc>
                  <a:txBody>
                    <a:bodyPr/>
                    <a:lstStyle/>
                    <a:p>
                      <a:pPr marL="0" indent="0" algn="ctr">
                        <a:lnSpc>
                          <a:spcPct val="100000"/>
                        </a:lnSpc>
                        <a:spcAft>
                          <a:spcPts val="0"/>
                        </a:spcAft>
                      </a:pPr>
                      <a:r>
                        <a:rPr lang="id-ID" sz="1500" b="0" dirty="0">
                          <a:solidFill>
                            <a:schemeClr val="tx1"/>
                          </a:solidFill>
                          <a:effectLst/>
                          <a:latin typeface="+mj-lt"/>
                          <a:ea typeface="Arial Unicode MS" panose="020B0604020202020204" pitchFamily="34" charset="-128"/>
                          <a:cs typeface="Arial Unicode MS" panose="020B0604020202020204" pitchFamily="34" charset="-128"/>
                        </a:rPr>
                        <a:t>≤ 10%</a:t>
                      </a:r>
                      <a:endParaRPr lang="en-US" sz="1500" b="0" dirty="0">
                        <a:solidFill>
                          <a:schemeClr val="tx1"/>
                        </a:solidFill>
                        <a:effectLst/>
                        <a:latin typeface="+mj-lt"/>
                        <a:ea typeface="Arial Unicode MS" panose="020B0604020202020204" pitchFamily="34" charset="-128"/>
                        <a:cs typeface="Arial Unicode MS" panose="020B0604020202020204" pitchFamily="34" charset="-128"/>
                      </a:endParaRPr>
                    </a:p>
                  </a:txBody>
                  <a:tcPr marL="46833" marR="46833" marT="0" marB="0" anchor="ctr">
                    <a:solidFill>
                      <a:schemeClr val="bg2">
                        <a:lumMod val="90000"/>
                      </a:schemeClr>
                    </a:solidFill>
                  </a:tcPr>
                </a:tc>
                <a:tc>
                  <a:txBody>
                    <a:bodyPr/>
                    <a:lstStyle/>
                    <a:p>
                      <a:pPr marL="0" indent="0" algn="ctr">
                        <a:lnSpc>
                          <a:spcPct val="100000"/>
                        </a:lnSpc>
                        <a:spcAft>
                          <a:spcPts val="0"/>
                        </a:spcAft>
                      </a:pPr>
                      <a:r>
                        <a:rPr lang="id-ID" sz="1500" b="0" dirty="0">
                          <a:solidFill>
                            <a:schemeClr val="tx1"/>
                          </a:solidFill>
                          <a:effectLst/>
                          <a:latin typeface="+mj-lt"/>
                          <a:ea typeface="Arial Unicode MS" panose="020B0604020202020204" pitchFamily="34" charset="-128"/>
                          <a:cs typeface="Arial Unicode MS" panose="020B0604020202020204" pitchFamily="34" charset="-128"/>
                        </a:rPr>
                        <a:t>≤ 10%</a:t>
                      </a:r>
                      <a:endParaRPr lang="en-US" sz="1500" b="0" dirty="0">
                        <a:solidFill>
                          <a:schemeClr val="tx1"/>
                        </a:solidFill>
                        <a:effectLst/>
                        <a:latin typeface="+mj-lt"/>
                        <a:ea typeface="Arial Unicode MS" panose="020B0604020202020204" pitchFamily="34" charset="-128"/>
                        <a:cs typeface="Arial Unicode MS" panose="020B0604020202020204" pitchFamily="34" charset="-128"/>
                      </a:endParaRPr>
                    </a:p>
                  </a:txBody>
                  <a:tcPr marL="46833" marR="46833" marT="0" marB="0" anchor="ctr">
                    <a:solidFill>
                      <a:schemeClr val="bg2">
                        <a:lumMod val="90000"/>
                      </a:schemeClr>
                    </a:solidFill>
                  </a:tcPr>
                </a:tc>
              </a:tr>
              <a:tr h="457200">
                <a:tc>
                  <a:txBody>
                    <a:bodyPr/>
                    <a:lstStyle/>
                    <a:p>
                      <a:pPr marL="0" indent="0" algn="ctr">
                        <a:lnSpc>
                          <a:spcPct val="100000"/>
                        </a:lnSpc>
                        <a:spcAft>
                          <a:spcPts val="0"/>
                        </a:spcAft>
                      </a:pPr>
                      <a:r>
                        <a:rPr lang="id-ID" sz="1500" b="0" dirty="0">
                          <a:solidFill>
                            <a:schemeClr val="tx1"/>
                          </a:solidFill>
                          <a:effectLst/>
                          <a:latin typeface="+mj-lt"/>
                          <a:ea typeface="Arial Unicode MS" panose="020B0604020202020204" pitchFamily="34" charset="-128"/>
                          <a:cs typeface="Arial Unicode MS" panose="020B0604020202020204" pitchFamily="34" charset="-128"/>
                        </a:rPr>
                        <a:t>3</a:t>
                      </a:r>
                      <a:endParaRPr lang="en-US" sz="1500" b="0" dirty="0">
                        <a:solidFill>
                          <a:schemeClr val="tx1"/>
                        </a:solidFill>
                        <a:effectLst/>
                        <a:latin typeface="+mj-lt"/>
                        <a:ea typeface="Arial Unicode MS" panose="020B0604020202020204" pitchFamily="34" charset="-128"/>
                        <a:cs typeface="Arial Unicode MS" panose="020B0604020202020204" pitchFamily="34" charset="-128"/>
                      </a:endParaRPr>
                    </a:p>
                  </a:txBody>
                  <a:tcPr marL="46833" marR="46833" marT="0" marB="0" anchor="ctr">
                    <a:solidFill>
                      <a:schemeClr val="accent1">
                        <a:lumMod val="20000"/>
                        <a:lumOff val="80000"/>
                      </a:schemeClr>
                    </a:solidFill>
                  </a:tcPr>
                </a:tc>
                <a:tc>
                  <a:txBody>
                    <a:bodyPr/>
                    <a:lstStyle/>
                    <a:p>
                      <a:pPr marL="0" indent="0" algn="l">
                        <a:lnSpc>
                          <a:spcPct val="100000"/>
                        </a:lnSpc>
                        <a:spcAft>
                          <a:spcPts val="0"/>
                        </a:spcAft>
                      </a:pPr>
                      <a:r>
                        <a:rPr lang="id-ID" sz="1500" b="0" dirty="0">
                          <a:solidFill>
                            <a:schemeClr val="tx1"/>
                          </a:solidFill>
                          <a:effectLst/>
                          <a:latin typeface="+mj-lt"/>
                          <a:ea typeface="Arial Unicode MS" panose="020B0604020202020204" pitchFamily="34" charset="-128"/>
                          <a:cs typeface="Arial Unicode MS" panose="020B0604020202020204" pitchFamily="34" charset="-128"/>
                        </a:rPr>
                        <a:t>Lektor Kepala</a:t>
                      </a:r>
                      <a:endParaRPr lang="en-US" sz="1500" b="0" dirty="0">
                        <a:solidFill>
                          <a:schemeClr val="tx1"/>
                        </a:solidFill>
                        <a:effectLst/>
                        <a:latin typeface="+mj-lt"/>
                        <a:ea typeface="Arial Unicode MS" panose="020B0604020202020204" pitchFamily="34" charset="-128"/>
                        <a:cs typeface="Arial Unicode MS" panose="020B0604020202020204" pitchFamily="34" charset="-128"/>
                      </a:endParaRPr>
                    </a:p>
                  </a:txBody>
                  <a:tcPr marL="46833" marR="46833" marT="0" marB="0" anchor="ctr">
                    <a:solidFill>
                      <a:schemeClr val="accent1">
                        <a:lumMod val="20000"/>
                        <a:lumOff val="80000"/>
                      </a:schemeClr>
                    </a:solidFill>
                  </a:tcPr>
                </a:tc>
                <a:tc>
                  <a:txBody>
                    <a:bodyPr/>
                    <a:lstStyle/>
                    <a:p>
                      <a:pPr marL="0" indent="0" algn="l">
                        <a:lnSpc>
                          <a:spcPct val="100000"/>
                        </a:lnSpc>
                        <a:spcAft>
                          <a:spcPts val="0"/>
                        </a:spcAft>
                      </a:pPr>
                      <a:r>
                        <a:rPr lang="id-ID" sz="1500" b="0" dirty="0" smtClean="0">
                          <a:solidFill>
                            <a:schemeClr val="tx1"/>
                          </a:solidFill>
                          <a:effectLst/>
                          <a:latin typeface="+mj-lt"/>
                          <a:ea typeface="Arial Unicode MS" panose="020B0604020202020204" pitchFamily="34" charset="-128"/>
                          <a:cs typeface="Arial Unicode MS" panose="020B0604020202020204" pitchFamily="34" charset="-128"/>
                        </a:rPr>
                        <a:t>Magister/Doktor</a:t>
                      </a:r>
                      <a:endParaRPr lang="en-US" sz="1500" b="0" dirty="0">
                        <a:solidFill>
                          <a:schemeClr val="tx1"/>
                        </a:solidFill>
                        <a:effectLst/>
                        <a:latin typeface="+mj-lt"/>
                        <a:ea typeface="Arial Unicode MS" panose="020B0604020202020204" pitchFamily="34" charset="-128"/>
                        <a:cs typeface="Arial Unicode MS" panose="020B0604020202020204" pitchFamily="34" charset="-128"/>
                      </a:endParaRPr>
                    </a:p>
                  </a:txBody>
                  <a:tcPr marL="46833" marR="46833" marT="0" marB="0" anchor="ctr">
                    <a:solidFill>
                      <a:schemeClr val="accent1">
                        <a:lumMod val="20000"/>
                        <a:lumOff val="80000"/>
                      </a:schemeClr>
                    </a:solidFill>
                  </a:tcPr>
                </a:tc>
                <a:tc>
                  <a:txBody>
                    <a:bodyPr/>
                    <a:lstStyle/>
                    <a:p>
                      <a:pPr marL="0" indent="0" algn="ctr">
                        <a:lnSpc>
                          <a:spcPct val="100000"/>
                        </a:lnSpc>
                        <a:spcAft>
                          <a:spcPts val="0"/>
                        </a:spcAft>
                      </a:pPr>
                      <a:r>
                        <a:rPr lang="id-ID" sz="1500" b="0" dirty="0">
                          <a:solidFill>
                            <a:schemeClr val="tx1"/>
                          </a:solidFill>
                          <a:effectLst/>
                          <a:latin typeface="+mj-lt"/>
                          <a:ea typeface="Arial Unicode MS" panose="020B0604020202020204" pitchFamily="34" charset="-128"/>
                          <a:cs typeface="Arial Unicode MS" panose="020B0604020202020204" pitchFamily="34" charset="-128"/>
                        </a:rPr>
                        <a:t>≥ 40%</a:t>
                      </a:r>
                      <a:endParaRPr lang="en-US" sz="1500" b="0" dirty="0">
                        <a:solidFill>
                          <a:schemeClr val="tx1"/>
                        </a:solidFill>
                        <a:effectLst/>
                        <a:latin typeface="+mj-lt"/>
                        <a:ea typeface="Arial Unicode MS" panose="020B0604020202020204" pitchFamily="34" charset="-128"/>
                        <a:cs typeface="Arial Unicode MS" panose="020B0604020202020204" pitchFamily="34" charset="-128"/>
                      </a:endParaRPr>
                    </a:p>
                  </a:txBody>
                  <a:tcPr marL="46833" marR="46833" marT="0" marB="0" anchor="ctr">
                    <a:solidFill>
                      <a:schemeClr val="accent1">
                        <a:lumMod val="20000"/>
                        <a:lumOff val="80000"/>
                      </a:schemeClr>
                    </a:solidFill>
                  </a:tcPr>
                </a:tc>
                <a:tc>
                  <a:txBody>
                    <a:bodyPr/>
                    <a:lstStyle/>
                    <a:p>
                      <a:pPr marL="0" indent="0" algn="ctr">
                        <a:lnSpc>
                          <a:spcPct val="100000"/>
                        </a:lnSpc>
                        <a:spcAft>
                          <a:spcPts val="0"/>
                        </a:spcAft>
                      </a:pPr>
                      <a:r>
                        <a:rPr lang="id-ID" sz="1500" b="0" dirty="0">
                          <a:solidFill>
                            <a:schemeClr val="tx1"/>
                          </a:solidFill>
                          <a:effectLst/>
                          <a:latin typeface="+mj-lt"/>
                          <a:ea typeface="Arial Unicode MS" panose="020B0604020202020204" pitchFamily="34" charset="-128"/>
                          <a:cs typeface="Arial Unicode MS" panose="020B0604020202020204" pitchFamily="34" charset="-128"/>
                        </a:rPr>
                        <a:t>≥ 40%</a:t>
                      </a:r>
                      <a:endParaRPr lang="en-US" sz="1500" b="0" dirty="0">
                        <a:solidFill>
                          <a:schemeClr val="tx1"/>
                        </a:solidFill>
                        <a:effectLst/>
                        <a:latin typeface="+mj-lt"/>
                        <a:ea typeface="Arial Unicode MS" panose="020B0604020202020204" pitchFamily="34" charset="-128"/>
                        <a:cs typeface="Arial Unicode MS" panose="020B0604020202020204" pitchFamily="34" charset="-128"/>
                      </a:endParaRPr>
                    </a:p>
                  </a:txBody>
                  <a:tcPr marL="46833" marR="46833" marT="0" marB="0" anchor="ctr">
                    <a:solidFill>
                      <a:schemeClr val="accent1">
                        <a:lumMod val="20000"/>
                        <a:lumOff val="80000"/>
                      </a:schemeClr>
                    </a:solidFill>
                  </a:tcPr>
                </a:tc>
                <a:tc>
                  <a:txBody>
                    <a:bodyPr/>
                    <a:lstStyle/>
                    <a:p>
                      <a:pPr marL="0" indent="0" algn="ctr">
                        <a:lnSpc>
                          <a:spcPct val="100000"/>
                        </a:lnSpc>
                        <a:spcAft>
                          <a:spcPts val="0"/>
                        </a:spcAft>
                      </a:pPr>
                      <a:r>
                        <a:rPr lang="id-ID" sz="1500" b="0" dirty="0">
                          <a:solidFill>
                            <a:schemeClr val="tx1"/>
                          </a:solidFill>
                          <a:effectLst/>
                          <a:latin typeface="+mj-lt"/>
                          <a:ea typeface="Arial Unicode MS" panose="020B0604020202020204" pitchFamily="34" charset="-128"/>
                          <a:cs typeface="Arial Unicode MS" panose="020B0604020202020204" pitchFamily="34" charset="-128"/>
                        </a:rPr>
                        <a:t>≤ 10%</a:t>
                      </a:r>
                      <a:endParaRPr lang="en-US" sz="1500" b="0" dirty="0">
                        <a:solidFill>
                          <a:schemeClr val="tx1"/>
                        </a:solidFill>
                        <a:effectLst/>
                        <a:latin typeface="+mj-lt"/>
                        <a:ea typeface="Arial Unicode MS" panose="020B0604020202020204" pitchFamily="34" charset="-128"/>
                        <a:cs typeface="Arial Unicode MS" panose="020B0604020202020204" pitchFamily="34" charset="-128"/>
                      </a:endParaRPr>
                    </a:p>
                  </a:txBody>
                  <a:tcPr marL="46833" marR="46833" marT="0" marB="0" anchor="ctr">
                    <a:solidFill>
                      <a:schemeClr val="accent1">
                        <a:lumMod val="20000"/>
                        <a:lumOff val="80000"/>
                      </a:schemeClr>
                    </a:solidFill>
                  </a:tcPr>
                </a:tc>
                <a:tc>
                  <a:txBody>
                    <a:bodyPr/>
                    <a:lstStyle/>
                    <a:p>
                      <a:pPr marL="0" indent="0" algn="ctr">
                        <a:lnSpc>
                          <a:spcPct val="100000"/>
                        </a:lnSpc>
                        <a:spcAft>
                          <a:spcPts val="0"/>
                        </a:spcAft>
                      </a:pPr>
                      <a:r>
                        <a:rPr lang="id-ID" sz="1500" b="0" dirty="0">
                          <a:solidFill>
                            <a:schemeClr val="tx1"/>
                          </a:solidFill>
                          <a:effectLst/>
                          <a:latin typeface="+mj-lt"/>
                          <a:ea typeface="Arial Unicode MS" panose="020B0604020202020204" pitchFamily="34" charset="-128"/>
                          <a:cs typeface="Arial Unicode MS" panose="020B0604020202020204" pitchFamily="34" charset="-128"/>
                        </a:rPr>
                        <a:t>≤ 10%</a:t>
                      </a:r>
                      <a:endParaRPr lang="en-US" sz="1500" b="0" dirty="0">
                        <a:solidFill>
                          <a:schemeClr val="tx1"/>
                        </a:solidFill>
                        <a:effectLst/>
                        <a:latin typeface="+mj-lt"/>
                        <a:ea typeface="Arial Unicode MS" panose="020B0604020202020204" pitchFamily="34" charset="-128"/>
                        <a:cs typeface="Arial Unicode MS" panose="020B0604020202020204" pitchFamily="34" charset="-128"/>
                      </a:endParaRPr>
                    </a:p>
                  </a:txBody>
                  <a:tcPr marL="46833" marR="46833" marT="0" marB="0" anchor="ctr">
                    <a:solidFill>
                      <a:schemeClr val="accent1">
                        <a:lumMod val="20000"/>
                        <a:lumOff val="80000"/>
                      </a:schemeClr>
                    </a:solidFill>
                  </a:tcPr>
                </a:tc>
              </a:tr>
              <a:tr h="517440">
                <a:tc>
                  <a:txBody>
                    <a:bodyPr/>
                    <a:lstStyle/>
                    <a:p>
                      <a:pPr marL="0" indent="0" algn="ctr">
                        <a:lnSpc>
                          <a:spcPct val="100000"/>
                        </a:lnSpc>
                        <a:spcAft>
                          <a:spcPts val="0"/>
                        </a:spcAft>
                      </a:pPr>
                      <a:r>
                        <a:rPr lang="id-ID" sz="1500" b="0" dirty="0">
                          <a:solidFill>
                            <a:schemeClr val="tx1"/>
                          </a:solidFill>
                          <a:effectLst/>
                          <a:latin typeface="+mj-lt"/>
                          <a:ea typeface="Arial Unicode MS" panose="020B0604020202020204" pitchFamily="34" charset="-128"/>
                          <a:cs typeface="Arial Unicode MS" panose="020B0604020202020204" pitchFamily="34" charset="-128"/>
                        </a:rPr>
                        <a:t>4</a:t>
                      </a:r>
                      <a:endParaRPr lang="en-US" sz="1500" b="0" dirty="0">
                        <a:solidFill>
                          <a:schemeClr val="tx1"/>
                        </a:solidFill>
                        <a:effectLst/>
                        <a:latin typeface="+mj-lt"/>
                        <a:ea typeface="Arial Unicode MS" panose="020B0604020202020204" pitchFamily="34" charset="-128"/>
                        <a:cs typeface="Arial Unicode MS" panose="020B0604020202020204" pitchFamily="34" charset="-128"/>
                      </a:endParaRPr>
                    </a:p>
                  </a:txBody>
                  <a:tcPr marL="46833" marR="46833" marT="0" marB="0" anchor="ctr">
                    <a:solidFill>
                      <a:schemeClr val="bg2">
                        <a:lumMod val="90000"/>
                      </a:schemeClr>
                    </a:solidFill>
                  </a:tcPr>
                </a:tc>
                <a:tc>
                  <a:txBody>
                    <a:bodyPr/>
                    <a:lstStyle/>
                    <a:p>
                      <a:pPr marL="457200" indent="-457200" algn="l">
                        <a:lnSpc>
                          <a:spcPct val="100000"/>
                        </a:lnSpc>
                        <a:spcAft>
                          <a:spcPts val="0"/>
                        </a:spcAft>
                      </a:pPr>
                      <a:r>
                        <a:rPr lang="id-ID" sz="1500" b="0" dirty="0">
                          <a:solidFill>
                            <a:schemeClr val="tx1"/>
                          </a:solidFill>
                          <a:effectLst/>
                          <a:latin typeface="+mj-lt"/>
                          <a:ea typeface="Arial Unicode MS" panose="020B0604020202020204" pitchFamily="34" charset="-128"/>
                          <a:cs typeface="Arial Unicode MS" panose="020B0604020202020204" pitchFamily="34" charset="-128"/>
                        </a:rPr>
                        <a:t>Profesor</a:t>
                      </a:r>
                      <a:endParaRPr lang="en-US" sz="1500" b="0" dirty="0">
                        <a:solidFill>
                          <a:schemeClr val="tx1"/>
                        </a:solidFill>
                        <a:effectLst/>
                        <a:latin typeface="+mj-lt"/>
                        <a:ea typeface="Arial Unicode MS" panose="020B0604020202020204" pitchFamily="34" charset="-128"/>
                        <a:cs typeface="Arial Unicode MS" panose="020B0604020202020204" pitchFamily="34" charset="-128"/>
                      </a:endParaRPr>
                    </a:p>
                  </a:txBody>
                  <a:tcPr marL="46833" marR="46833" marT="0" marB="0" anchor="ctr">
                    <a:solidFill>
                      <a:schemeClr val="bg2">
                        <a:lumMod val="90000"/>
                      </a:schemeClr>
                    </a:solidFill>
                  </a:tcPr>
                </a:tc>
                <a:tc>
                  <a:txBody>
                    <a:bodyPr/>
                    <a:lstStyle/>
                    <a:p>
                      <a:pPr marL="0" indent="0" algn="l">
                        <a:lnSpc>
                          <a:spcPct val="100000"/>
                        </a:lnSpc>
                        <a:spcAft>
                          <a:spcPts val="0"/>
                        </a:spcAft>
                      </a:pPr>
                      <a:r>
                        <a:rPr lang="id-ID" sz="1500" b="0" dirty="0">
                          <a:solidFill>
                            <a:schemeClr val="tx1"/>
                          </a:solidFill>
                          <a:effectLst/>
                          <a:latin typeface="+mj-lt"/>
                          <a:ea typeface="Arial Unicode MS" panose="020B0604020202020204" pitchFamily="34" charset="-128"/>
                          <a:cs typeface="Arial Unicode MS" panose="020B0604020202020204" pitchFamily="34" charset="-128"/>
                        </a:rPr>
                        <a:t>Doktor</a:t>
                      </a:r>
                      <a:endParaRPr lang="en-US" sz="1500" b="0" dirty="0">
                        <a:solidFill>
                          <a:schemeClr val="tx1"/>
                        </a:solidFill>
                        <a:effectLst/>
                        <a:latin typeface="+mj-lt"/>
                        <a:ea typeface="Arial Unicode MS" panose="020B0604020202020204" pitchFamily="34" charset="-128"/>
                        <a:cs typeface="Arial Unicode MS" panose="020B0604020202020204" pitchFamily="34" charset="-128"/>
                      </a:endParaRPr>
                    </a:p>
                  </a:txBody>
                  <a:tcPr marL="46833" marR="46833" marT="0" marB="0" anchor="ctr">
                    <a:solidFill>
                      <a:schemeClr val="bg2">
                        <a:lumMod val="90000"/>
                      </a:schemeClr>
                    </a:solidFill>
                  </a:tcPr>
                </a:tc>
                <a:tc>
                  <a:txBody>
                    <a:bodyPr/>
                    <a:lstStyle/>
                    <a:p>
                      <a:pPr marL="0" indent="0" algn="ctr">
                        <a:lnSpc>
                          <a:spcPct val="100000"/>
                        </a:lnSpc>
                        <a:spcAft>
                          <a:spcPts val="0"/>
                        </a:spcAft>
                      </a:pPr>
                      <a:r>
                        <a:rPr lang="id-ID" sz="1500" b="0" dirty="0">
                          <a:solidFill>
                            <a:schemeClr val="tx1"/>
                          </a:solidFill>
                          <a:effectLst/>
                          <a:latin typeface="+mj-lt"/>
                          <a:ea typeface="Arial Unicode MS" panose="020B0604020202020204" pitchFamily="34" charset="-128"/>
                          <a:cs typeface="Arial Unicode MS" panose="020B0604020202020204" pitchFamily="34" charset="-128"/>
                        </a:rPr>
                        <a:t>≥ 35%</a:t>
                      </a:r>
                      <a:endParaRPr lang="en-US" sz="1500" b="0" dirty="0">
                        <a:solidFill>
                          <a:schemeClr val="tx1"/>
                        </a:solidFill>
                        <a:effectLst/>
                        <a:latin typeface="+mj-lt"/>
                        <a:ea typeface="Arial Unicode MS" panose="020B0604020202020204" pitchFamily="34" charset="-128"/>
                        <a:cs typeface="Arial Unicode MS" panose="020B0604020202020204" pitchFamily="34" charset="-128"/>
                      </a:endParaRPr>
                    </a:p>
                  </a:txBody>
                  <a:tcPr marL="46833" marR="46833" marT="0" marB="0" anchor="ctr">
                    <a:solidFill>
                      <a:schemeClr val="bg2">
                        <a:lumMod val="90000"/>
                      </a:schemeClr>
                    </a:solidFill>
                  </a:tcPr>
                </a:tc>
                <a:tc>
                  <a:txBody>
                    <a:bodyPr/>
                    <a:lstStyle/>
                    <a:p>
                      <a:pPr marL="0" indent="0" algn="ctr">
                        <a:lnSpc>
                          <a:spcPct val="100000"/>
                        </a:lnSpc>
                        <a:spcAft>
                          <a:spcPts val="0"/>
                        </a:spcAft>
                      </a:pPr>
                      <a:r>
                        <a:rPr lang="id-ID" sz="1500" b="0" dirty="0">
                          <a:solidFill>
                            <a:schemeClr val="tx1"/>
                          </a:solidFill>
                          <a:effectLst/>
                          <a:latin typeface="+mj-lt"/>
                          <a:ea typeface="Arial Unicode MS" panose="020B0604020202020204" pitchFamily="34" charset="-128"/>
                          <a:cs typeface="Arial Unicode MS" panose="020B0604020202020204" pitchFamily="34" charset="-128"/>
                        </a:rPr>
                        <a:t>≥ 45%</a:t>
                      </a:r>
                      <a:endParaRPr lang="en-US" sz="1500" b="0" dirty="0">
                        <a:solidFill>
                          <a:schemeClr val="tx1"/>
                        </a:solidFill>
                        <a:effectLst/>
                        <a:latin typeface="+mj-lt"/>
                        <a:ea typeface="Arial Unicode MS" panose="020B0604020202020204" pitchFamily="34" charset="-128"/>
                        <a:cs typeface="Arial Unicode MS" panose="020B0604020202020204" pitchFamily="34" charset="-128"/>
                      </a:endParaRPr>
                    </a:p>
                  </a:txBody>
                  <a:tcPr marL="46833" marR="46833" marT="0" marB="0" anchor="ctr">
                    <a:solidFill>
                      <a:schemeClr val="bg2">
                        <a:lumMod val="90000"/>
                      </a:schemeClr>
                    </a:solidFill>
                  </a:tcPr>
                </a:tc>
                <a:tc>
                  <a:txBody>
                    <a:bodyPr/>
                    <a:lstStyle/>
                    <a:p>
                      <a:pPr marL="0" indent="0" algn="ctr">
                        <a:lnSpc>
                          <a:spcPct val="100000"/>
                        </a:lnSpc>
                        <a:spcAft>
                          <a:spcPts val="0"/>
                        </a:spcAft>
                      </a:pPr>
                      <a:r>
                        <a:rPr lang="id-ID" sz="1500" b="0" dirty="0">
                          <a:solidFill>
                            <a:schemeClr val="tx1"/>
                          </a:solidFill>
                          <a:effectLst/>
                          <a:latin typeface="+mj-lt"/>
                          <a:ea typeface="Arial Unicode MS" panose="020B0604020202020204" pitchFamily="34" charset="-128"/>
                          <a:cs typeface="Arial Unicode MS" panose="020B0604020202020204" pitchFamily="34" charset="-128"/>
                        </a:rPr>
                        <a:t>≤ 10%</a:t>
                      </a:r>
                      <a:endParaRPr lang="en-US" sz="1500" b="0" dirty="0">
                        <a:solidFill>
                          <a:schemeClr val="tx1"/>
                        </a:solidFill>
                        <a:effectLst/>
                        <a:latin typeface="+mj-lt"/>
                        <a:ea typeface="Arial Unicode MS" panose="020B0604020202020204" pitchFamily="34" charset="-128"/>
                        <a:cs typeface="Arial Unicode MS" panose="020B0604020202020204" pitchFamily="34" charset="-128"/>
                      </a:endParaRPr>
                    </a:p>
                  </a:txBody>
                  <a:tcPr marL="46833" marR="46833" marT="0" marB="0" anchor="ctr">
                    <a:solidFill>
                      <a:schemeClr val="bg2">
                        <a:lumMod val="90000"/>
                      </a:schemeClr>
                    </a:solidFill>
                  </a:tcPr>
                </a:tc>
                <a:tc>
                  <a:txBody>
                    <a:bodyPr/>
                    <a:lstStyle/>
                    <a:p>
                      <a:pPr marL="0" indent="0" algn="ctr">
                        <a:lnSpc>
                          <a:spcPct val="100000"/>
                        </a:lnSpc>
                        <a:spcAft>
                          <a:spcPts val="0"/>
                        </a:spcAft>
                      </a:pPr>
                      <a:r>
                        <a:rPr lang="id-ID" sz="1500" b="0" dirty="0">
                          <a:solidFill>
                            <a:schemeClr val="tx1"/>
                          </a:solidFill>
                          <a:effectLst/>
                          <a:latin typeface="+mj-lt"/>
                          <a:ea typeface="Arial Unicode MS" panose="020B0604020202020204" pitchFamily="34" charset="-128"/>
                          <a:cs typeface="Arial Unicode MS" panose="020B0604020202020204" pitchFamily="34" charset="-128"/>
                        </a:rPr>
                        <a:t>≤ 10%</a:t>
                      </a:r>
                      <a:endParaRPr lang="en-US" sz="1500" b="0" dirty="0">
                        <a:solidFill>
                          <a:schemeClr val="tx1"/>
                        </a:solidFill>
                        <a:effectLst/>
                        <a:latin typeface="+mj-lt"/>
                        <a:ea typeface="Arial Unicode MS" panose="020B0604020202020204" pitchFamily="34" charset="-128"/>
                        <a:cs typeface="Arial Unicode MS" panose="020B0604020202020204" pitchFamily="34" charset="-128"/>
                      </a:endParaRPr>
                    </a:p>
                  </a:txBody>
                  <a:tcPr marL="46833" marR="46833" marT="0" marB="0" anchor="ctr">
                    <a:solidFill>
                      <a:schemeClr val="bg2">
                        <a:lumMod val="90000"/>
                      </a:schemeClr>
                    </a:solidFill>
                  </a:tcPr>
                </a:tc>
              </a:tr>
            </a:tbl>
          </a:graphicData>
        </a:graphic>
      </p:graphicFrame>
      <p:sp>
        <p:nvSpPr>
          <p:cNvPr id="9" name="Title 1"/>
          <p:cNvSpPr>
            <a:spLocks noGrp="1"/>
          </p:cNvSpPr>
          <p:nvPr>
            <p:ph type="title"/>
          </p:nvPr>
        </p:nvSpPr>
        <p:spPr/>
        <p:txBody>
          <a:bodyPr>
            <a:normAutofit fontScale="90000"/>
          </a:bodyPr>
          <a:lstStyle/>
          <a:p>
            <a:pPr algn="ctr"/>
            <a:r>
              <a:rPr lang="id-ID" sz="3300" dirty="0" smtClean="0"/>
              <a:t>KUALIFIKASI AKADEMIK DAN REKAPITULASI ANGKA KREDIT YANG DIPERLUKAN BERDASARKAN UNSUR  </a:t>
            </a:r>
            <a:endParaRPr lang="id-ID" sz="3300" dirty="0"/>
          </a:p>
        </p:txBody>
      </p:sp>
      <p:sp>
        <p:nvSpPr>
          <p:cNvPr id="2" name="Slide Number Placeholder 1"/>
          <p:cNvSpPr>
            <a:spLocks noGrp="1"/>
          </p:cNvSpPr>
          <p:nvPr>
            <p:ph type="sldNum" sz="quarter" idx="12"/>
          </p:nvPr>
        </p:nvSpPr>
        <p:spPr/>
        <p:txBody>
          <a:bodyPr/>
          <a:lstStyle/>
          <a:p>
            <a:fld id="{BD266BE7-899D-4075-917F-DBDE33B6B692}" type="slidenum">
              <a:rPr lang="en-US" smtClean="0"/>
              <a:pPr/>
              <a:t>10</a:t>
            </a:fld>
            <a:endParaRPr lang="en-US"/>
          </a:p>
        </p:txBody>
      </p:sp>
    </p:spTree>
    <p:extLst>
      <p:ext uri="{BB962C8B-B14F-4D97-AF65-F5344CB8AC3E}">
        <p14:creationId xmlns:p14="http://schemas.microsoft.com/office/powerpoint/2010/main" val="28224199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id-ID" dirty="0" smtClean="0"/>
              <a:t>Kenaikan reguler pangkat, golongan, dan jabatan dapat dilakukan setiap 2 tahun sekali terhitung sejak tanggal penetapan kenaikan terakhir</a:t>
            </a:r>
          </a:p>
          <a:p>
            <a:r>
              <a:rPr lang="id-ID" dirty="0" smtClean="0"/>
              <a:t>Setiap dosen dapat melakukan loncat jabatan, dari Asisten Ahli ke Lektor Kepala atau dari Lektor Kepala ke Profesor, namun syarat dan ketentuan berlaku</a:t>
            </a:r>
          </a:p>
          <a:p>
            <a:r>
              <a:rPr lang="id-ID" dirty="0" smtClean="0"/>
              <a:t>Kenaikan pangkat dan golongan dilakukan secara reguler, namun ketentuan meloncat sebagaimana berlaku pada kenaikan jabatan tidak berlaku</a:t>
            </a:r>
          </a:p>
          <a:p>
            <a:r>
              <a:rPr lang="en-US" altLang="en-US" sz="2800" dirty="0" err="1">
                <a:ea typeface="Arial Unicode MS" panose="020B0604020202020204" pitchFamily="34" charset="-128"/>
                <a:cs typeface="Arial Unicode MS" panose="020B0604020202020204" pitchFamily="34" charset="-128"/>
              </a:rPr>
              <a:t>Telah</a:t>
            </a:r>
            <a:r>
              <a:rPr lang="en-US" altLang="en-US" sz="2800" dirty="0">
                <a:ea typeface="Arial Unicode MS" panose="020B0604020202020204" pitchFamily="34" charset="-128"/>
                <a:cs typeface="Arial Unicode MS" panose="020B0604020202020204" pitchFamily="34" charset="-128"/>
              </a:rPr>
              <a:t> </a:t>
            </a:r>
            <a:r>
              <a:rPr lang="en-US" altLang="en-US" sz="2800" dirty="0" err="1">
                <a:ea typeface="Arial Unicode MS" panose="020B0604020202020204" pitchFamily="34" charset="-128"/>
                <a:cs typeface="Arial Unicode MS" panose="020B0604020202020204" pitchFamily="34" charset="-128"/>
              </a:rPr>
              <a:t>memenuhi</a:t>
            </a:r>
            <a:r>
              <a:rPr lang="en-US" altLang="en-US" sz="2800" dirty="0">
                <a:ea typeface="Arial Unicode MS" panose="020B0604020202020204" pitchFamily="34" charset="-128"/>
                <a:cs typeface="Arial Unicode MS" panose="020B0604020202020204" pitchFamily="34" charset="-128"/>
              </a:rPr>
              <a:t> </a:t>
            </a:r>
            <a:r>
              <a:rPr lang="en-US" altLang="en-US" sz="2800" dirty="0" err="1">
                <a:ea typeface="Arial Unicode MS" panose="020B0604020202020204" pitchFamily="34" charset="-128"/>
                <a:cs typeface="Arial Unicode MS" panose="020B0604020202020204" pitchFamily="34" charset="-128"/>
              </a:rPr>
              <a:t>angka</a:t>
            </a:r>
            <a:r>
              <a:rPr lang="en-US" altLang="en-US" sz="2800" dirty="0">
                <a:ea typeface="Arial Unicode MS" panose="020B0604020202020204" pitchFamily="34" charset="-128"/>
                <a:cs typeface="Arial Unicode MS" panose="020B0604020202020204" pitchFamily="34" charset="-128"/>
              </a:rPr>
              <a:t> </a:t>
            </a:r>
            <a:r>
              <a:rPr lang="en-US" altLang="en-US" sz="2800" dirty="0" err="1">
                <a:ea typeface="Arial Unicode MS" panose="020B0604020202020204" pitchFamily="34" charset="-128"/>
                <a:cs typeface="Arial Unicode MS" panose="020B0604020202020204" pitchFamily="34" charset="-128"/>
              </a:rPr>
              <a:t>kredit</a:t>
            </a:r>
            <a:r>
              <a:rPr lang="en-US" altLang="en-US" sz="2800" dirty="0">
                <a:ea typeface="Arial Unicode MS" panose="020B0604020202020204" pitchFamily="34" charset="-128"/>
                <a:cs typeface="Arial Unicode MS" panose="020B0604020202020204" pitchFamily="34" charset="-128"/>
              </a:rPr>
              <a:t> yang </a:t>
            </a:r>
            <a:r>
              <a:rPr lang="en-US" altLang="en-US" sz="2800" dirty="0" err="1">
                <a:ea typeface="Arial Unicode MS" panose="020B0604020202020204" pitchFamily="34" charset="-128"/>
                <a:cs typeface="Arial Unicode MS" panose="020B0604020202020204" pitchFamily="34" charset="-128"/>
              </a:rPr>
              <a:t>dipersyaratkan</a:t>
            </a:r>
            <a:r>
              <a:rPr lang="en-US" altLang="en-US" sz="2800" dirty="0">
                <a:ea typeface="Arial Unicode MS" panose="020B0604020202020204" pitchFamily="34" charset="-128"/>
                <a:cs typeface="Arial Unicode MS" panose="020B0604020202020204" pitchFamily="34" charset="-128"/>
              </a:rPr>
              <a:t> </a:t>
            </a:r>
            <a:r>
              <a:rPr lang="en-US" altLang="en-US" sz="2800" dirty="0" err="1">
                <a:ea typeface="Arial Unicode MS" panose="020B0604020202020204" pitchFamily="34" charset="-128"/>
                <a:cs typeface="Arial Unicode MS" panose="020B0604020202020204" pitchFamily="34" charset="-128"/>
              </a:rPr>
              <a:t>baik</a:t>
            </a:r>
            <a:r>
              <a:rPr lang="en-US" altLang="en-US" sz="2800" dirty="0">
                <a:ea typeface="Arial Unicode MS" panose="020B0604020202020204" pitchFamily="34" charset="-128"/>
                <a:cs typeface="Arial Unicode MS" panose="020B0604020202020204" pitchFamily="34" charset="-128"/>
              </a:rPr>
              <a:t> </a:t>
            </a:r>
            <a:r>
              <a:rPr lang="en-US" altLang="en-US" sz="2800" dirty="0" err="1">
                <a:ea typeface="Arial Unicode MS" panose="020B0604020202020204" pitchFamily="34" charset="-128"/>
                <a:cs typeface="Arial Unicode MS" panose="020B0604020202020204" pitchFamily="34" charset="-128"/>
              </a:rPr>
              <a:t>secara</a:t>
            </a:r>
            <a:r>
              <a:rPr lang="en-US" altLang="en-US" sz="2800" dirty="0">
                <a:ea typeface="Arial Unicode MS" panose="020B0604020202020204" pitchFamily="34" charset="-128"/>
                <a:cs typeface="Arial Unicode MS" panose="020B0604020202020204" pitchFamily="34" charset="-128"/>
              </a:rPr>
              <a:t> </a:t>
            </a:r>
            <a:r>
              <a:rPr lang="en-US" altLang="en-US" sz="2800" dirty="0" err="1">
                <a:ea typeface="Arial Unicode MS" panose="020B0604020202020204" pitchFamily="34" charset="-128"/>
                <a:cs typeface="Arial Unicode MS" panose="020B0604020202020204" pitchFamily="34" charset="-128"/>
              </a:rPr>
              <a:t>kumulatif</a:t>
            </a:r>
            <a:r>
              <a:rPr lang="en-US" altLang="en-US" sz="2800" dirty="0">
                <a:ea typeface="Arial Unicode MS" panose="020B0604020202020204" pitchFamily="34" charset="-128"/>
                <a:cs typeface="Arial Unicode MS" panose="020B0604020202020204" pitchFamily="34" charset="-128"/>
              </a:rPr>
              <a:t> </a:t>
            </a:r>
            <a:r>
              <a:rPr lang="en-US" altLang="en-US" sz="2800" dirty="0" err="1">
                <a:ea typeface="Arial Unicode MS" panose="020B0604020202020204" pitchFamily="34" charset="-128"/>
                <a:cs typeface="Arial Unicode MS" panose="020B0604020202020204" pitchFamily="34" charset="-128"/>
              </a:rPr>
              <a:t>maupun</a:t>
            </a:r>
            <a:r>
              <a:rPr lang="en-US" altLang="en-US" sz="2800" dirty="0">
                <a:ea typeface="Arial Unicode MS" panose="020B0604020202020204" pitchFamily="34" charset="-128"/>
                <a:cs typeface="Arial Unicode MS" panose="020B0604020202020204" pitchFamily="34" charset="-128"/>
              </a:rPr>
              <a:t> </a:t>
            </a:r>
            <a:r>
              <a:rPr lang="en-US" altLang="en-US" sz="2800" dirty="0" err="1">
                <a:ea typeface="Arial Unicode MS" panose="020B0604020202020204" pitchFamily="34" charset="-128"/>
                <a:cs typeface="Arial Unicode MS" panose="020B0604020202020204" pitchFamily="34" charset="-128"/>
              </a:rPr>
              <a:t>setiap</a:t>
            </a:r>
            <a:r>
              <a:rPr lang="en-US" altLang="en-US" sz="2800" dirty="0">
                <a:ea typeface="Arial Unicode MS" panose="020B0604020202020204" pitchFamily="34" charset="-128"/>
                <a:cs typeface="Arial Unicode MS" panose="020B0604020202020204" pitchFamily="34" charset="-128"/>
              </a:rPr>
              <a:t> </a:t>
            </a:r>
            <a:r>
              <a:rPr lang="en-US" altLang="en-US" sz="2800" dirty="0" err="1">
                <a:ea typeface="Arial Unicode MS" panose="020B0604020202020204" pitchFamily="34" charset="-128"/>
                <a:cs typeface="Arial Unicode MS" panose="020B0604020202020204" pitchFamily="34" charset="-128"/>
              </a:rPr>
              <a:t>unsur</a:t>
            </a:r>
            <a:r>
              <a:rPr lang="en-US" altLang="en-US" sz="2800" dirty="0">
                <a:ea typeface="Arial Unicode MS" panose="020B0604020202020204" pitchFamily="34" charset="-128"/>
                <a:cs typeface="Arial Unicode MS" panose="020B0604020202020204" pitchFamily="34" charset="-128"/>
              </a:rPr>
              <a:t> </a:t>
            </a:r>
            <a:r>
              <a:rPr lang="en-US" altLang="en-US" sz="2800" dirty="0" err="1">
                <a:ea typeface="Arial Unicode MS" panose="020B0604020202020204" pitchFamily="34" charset="-128"/>
                <a:cs typeface="Arial Unicode MS" panose="020B0604020202020204" pitchFamily="34" charset="-128"/>
              </a:rPr>
              <a:t>kegiatan</a:t>
            </a:r>
            <a:r>
              <a:rPr lang="en-US" altLang="en-US" sz="2800" dirty="0">
                <a:ea typeface="Arial Unicode MS" panose="020B0604020202020204" pitchFamily="34" charset="-128"/>
                <a:cs typeface="Arial Unicode MS" panose="020B0604020202020204" pitchFamily="34" charset="-128"/>
              </a:rPr>
              <a:t> </a:t>
            </a:r>
            <a:endParaRPr lang="id-ID" altLang="en-US" sz="2800" dirty="0">
              <a:ea typeface="Arial Unicode MS" panose="020B0604020202020204" pitchFamily="34" charset="-128"/>
              <a:cs typeface="Arial Unicode MS" panose="020B0604020202020204" pitchFamily="34" charset="-128"/>
            </a:endParaRPr>
          </a:p>
          <a:p>
            <a:r>
              <a:rPr lang="en-US" altLang="en-US" sz="2800" dirty="0" err="1">
                <a:ea typeface="Arial Unicode MS" panose="020B0604020202020204" pitchFamily="34" charset="-128"/>
                <a:cs typeface="Arial Unicode MS" panose="020B0604020202020204" pitchFamily="34" charset="-128"/>
              </a:rPr>
              <a:t>Memiliki</a:t>
            </a:r>
            <a:r>
              <a:rPr lang="en-US" altLang="en-US" sz="2800" dirty="0">
                <a:ea typeface="Arial Unicode MS" panose="020B0604020202020204" pitchFamily="34" charset="-128"/>
                <a:cs typeface="Arial Unicode MS" panose="020B0604020202020204" pitchFamily="34" charset="-128"/>
              </a:rPr>
              <a:t> </a:t>
            </a:r>
            <a:r>
              <a:rPr lang="en-US" altLang="en-US" sz="2800" dirty="0" err="1">
                <a:ea typeface="Arial Unicode MS" panose="020B0604020202020204" pitchFamily="34" charset="-128"/>
                <a:cs typeface="Arial Unicode MS" panose="020B0604020202020204" pitchFamily="34" charset="-128"/>
              </a:rPr>
              <a:t>kinerja</a:t>
            </a:r>
            <a:r>
              <a:rPr lang="en-US" altLang="en-US" sz="2800" dirty="0">
                <a:ea typeface="Arial Unicode MS" panose="020B0604020202020204" pitchFamily="34" charset="-128"/>
                <a:cs typeface="Arial Unicode MS" panose="020B0604020202020204" pitchFamily="34" charset="-128"/>
              </a:rPr>
              <a:t>, </a:t>
            </a:r>
            <a:r>
              <a:rPr lang="en-US" altLang="en-US" sz="2800" dirty="0" err="1">
                <a:ea typeface="Arial Unicode MS" panose="020B0604020202020204" pitchFamily="34" charset="-128"/>
                <a:cs typeface="Arial Unicode MS" panose="020B0604020202020204" pitchFamily="34" charset="-128"/>
              </a:rPr>
              <a:t>integritas</a:t>
            </a:r>
            <a:r>
              <a:rPr lang="en-US" altLang="en-US" sz="2800" dirty="0">
                <a:ea typeface="Arial Unicode MS" panose="020B0604020202020204" pitchFamily="34" charset="-128"/>
                <a:cs typeface="Arial Unicode MS" panose="020B0604020202020204" pitchFamily="34" charset="-128"/>
              </a:rPr>
              <a:t>, </a:t>
            </a:r>
            <a:r>
              <a:rPr lang="en-US" altLang="en-US" sz="2800" dirty="0" err="1">
                <a:ea typeface="Arial Unicode MS" panose="020B0604020202020204" pitchFamily="34" charset="-128"/>
                <a:cs typeface="Arial Unicode MS" panose="020B0604020202020204" pitchFamily="34" charset="-128"/>
              </a:rPr>
              <a:t>etika</a:t>
            </a:r>
            <a:r>
              <a:rPr lang="en-US" altLang="en-US" sz="2800" dirty="0">
                <a:ea typeface="Arial Unicode MS" panose="020B0604020202020204" pitchFamily="34" charset="-128"/>
                <a:cs typeface="Arial Unicode MS" panose="020B0604020202020204" pitchFamily="34" charset="-128"/>
              </a:rPr>
              <a:t> </a:t>
            </a:r>
            <a:r>
              <a:rPr lang="en-US" altLang="en-US" sz="2800" dirty="0" err="1">
                <a:ea typeface="Arial Unicode MS" panose="020B0604020202020204" pitchFamily="34" charset="-128"/>
                <a:cs typeface="Arial Unicode MS" panose="020B0604020202020204" pitchFamily="34" charset="-128"/>
              </a:rPr>
              <a:t>dan</a:t>
            </a:r>
            <a:r>
              <a:rPr lang="en-US" altLang="en-US" sz="2800" dirty="0">
                <a:ea typeface="Arial Unicode MS" panose="020B0604020202020204" pitchFamily="34" charset="-128"/>
                <a:cs typeface="Arial Unicode MS" panose="020B0604020202020204" pitchFamily="34" charset="-128"/>
              </a:rPr>
              <a:t> </a:t>
            </a:r>
            <a:r>
              <a:rPr lang="en-US" altLang="en-US" sz="2800" dirty="0" err="1">
                <a:ea typeface="Arial Unicode MS" panose="020B0604020202020204" pitchFamily="34" charset="-128"/>
                <a:cs typeface="Arial Unicode MS" panose="020B0604020202020204" pitchFamily="34" charset="-128"/>
              </a:rPr>
              <a:t>tata</a:t>
            </a:r>
            <a:r>
              <a:rPr lang="en-US" altLang="en-US" sz="2800" dirty="0">
                <a:ea typeface="Arial Unicode MS" panose="020B0604020202020204" pitchFamily="34" charset="-128"/>
                <a:cs typeface="Arial Unicode MS" panose="020B0604020202020204" pitchFamily="34" charset="-128"/>
              </a:rPr>
              <a:t> </a:t>
            </a:r>
            <a:r>
              <a:rPr lang="en-US" altLang="en-US" sz="2800" dirty="0" err="1">
                <a:ea typeface="Arial Unicode MS" panose="020B0604020202020204" pitchFamily="34" charset="-128"/>
                <a:cs typeface="Arial Unicode MS" panose="020B0604020202020204" pitchFamily="34" charset="-128"/>
              </a:rPr>
              <a:t>krama</a:t>
            </a:r>
            <a:r>
              <a:rPr lang="en-US" altLang="en-US" sz="2800" dirty="0">
                <a:ea typeface="Arial Unicode MS" panose="020B0604020202020204" pitchFamily="34" charset="-128"/>
                <a:cs typeface="Arial Unicode MS" panose="020B0604020202020204" pitchFamily="34" charset="-128"/>
              </a:rPr>
              <a:t>, </a:t>
            </a:r>
            <a:r>
              <a:rPr lang="en-US" altLang="en-US" sz="2800" dirty="0" err="1">
                <a:ea typeface="Arial Unicode MS" panose="020B0604020202020204" pitchFamily="34" charset="-128"/>
                <a:cs typeface="Arial Unicode MS" panose="020B0604020202020204" pitchFamily="34" charset="-128"/>
              </a:rPr>
              <a:t>serta</a:t>
            </a:r>
            <a:r>
              <a:rPr lang="en-US" altLang="en-US" sz="2800" dirty="0">
                <a:ea typeface="Arial Unicode MS" panose="020B0604020202020204" pitchFamily="34" charset="-128"/>
                <a:cs typeface="Arial Unicode MS" panose="020B0604020202020204" pitchFamily="34" charset="-128"/>
              </a:rPr>
              <a:t> </a:t>
            </a:r>
            <a:r>
              <a:rPr lang="en-US" altLang="en-US" sz="2800" dirty="0" err="1">
                <a:ea typeface="Arial Unicode MS" panose="020B0604020202020204" pitchFamily="34" charset="-128"/>
                <a:cs typeface="Arial Unicode MS" panose="020B0604020202020204" pitchFamily="34" charset="-128"/>
              </a:rPr>
              <a:t>tanggung</a:t>
            </a:r>
            <a:r>
              <a:rPr lang="en-US" altLang="en-US" sz="2800" dirty="0">
                <a:ea typeface="Arial Unicode MS" panose="020B0604020202020204" pitchFamily="34" charset="-128"/>
                <a:cs typeface="Arial Unicode MS" panose="020B0604020202020204" pitchFamily="34" charset="-128"/>
              </a:rPr>
              <a:t> </a:t>
            </a:r>
            <a:r>
              <a:rPr lang="en-US" altLang="en-US" sz="2800" dirty="0" err="1">
                <a:ea typeface="Arial Unicode MS" panose="020B0604020202020204" pitchFamily="34" charset="-128"/>
                <a:cs typeface="Arial Unicode MS" panose="020B0604020202020204" pitchFamily="34" charset="-128"/>
              </a:rPr>
              <a:t>jawab</a:t>
            </a:r>
            <a:r>
              <a:rPr lang="en-US" altLang="en-US" sz="2800" dirty="0">
                <a:ea typeface="Arial Unicode MS" panose="020B0604020202020204" pitchFamily="34" charset="-128"/>
                <a:cs typeface="Arial Unicode MS" panose="020B0604020202020204" pitchFamily="34" charset="-128"/>
              </a:rPr>
              <a:t> yang </a:t>
            </a:r>
            <a:r>
              <a:rPr lang="en-US" altLang="en-US" sz="2800" dirty="0" err="1">
                <a:ea typeface="Arial Unicode MS" panose="020B0604020202020204" pitchFamily="34" charset="-128"/>
                <a:cs typeface="Arial Unicode MS" panose="020B0604020202020204" pitchFamily="34" charset="-128"/>
              </a:rPr>
              <a:t>dibuktikan</a:t>
            </a:r>
            <a:r>
              <a:rPr lang="en-US" altLang="en-US" sz="2800" dirty="0">
                <a:ea typeface="Arial Unicode MS" panose="020B0604020202020204" pitchFamily="34" charset="-128"/>
                <a:cs typeface="Arial Unicode MS" panose="020B0604020202020204" pitchFamily="34" charset="-128"/>
              </a:rPr>
              <a:t> </a:t>
            </a:r>
            <a:r>
              <a:rPr lang="en-US" altLang="en-US" sz="2800" dirty="0" err="1">
                <a:ea typeface="Arial Unicode MS" panose="020B0604020202020204" pitchFamily="34" charset="-128"/>
                <a:cs typeface="Arial Unicode MS" panose="020B0604020202020204" pitchFamily="34" charset="-128"/>
              </a:rPr>
              <a:t>dengan</a:t>
            </a:r>
            <a:r>
              <a:rPr lang="en-US" altLang="en-US" sz="2800" dirty="0">
                <a:ea typeface="Arial Unicode MS" panose="020B0604020202020204" pitchFamily="34" charset="-128"/>
                <a:cs typeface="Arial Unicode MS" panose="020B0604020202020204" pitchFamily="34" charset="-128"/>
              </a:rPr>
              <a:t> </a:t>
            </a:r>
            <a:r>
              <a:rPr lang="en-US" altLang="en-US" sz="2800" dirty="0" err="1">
                <a:ea typeface="Arial Unicode MS" panose="020B0604020202020204" pitchFamily="34" charset="-128"/>
                <a:cs typeface="Arial Unicode MS" panose="020B0604020202020204" pitchFamily="34" charset="-128"/>
              </a:rPr>
              <a:t>Berita</a:t>
            </a:r>
            <a:r>
              <a:rPr lang="en-US" altLang="en-US" sz="2800" dirty="0">
                <a:ea typeface="Arial Unicode MS" panose="020B0604020202020204" pitchFamily="34" charset="-128"/>
                <a:cs typeface="Arial Unicode MS" panose="020B0604020202020204" pitchFamily="34" charset="-128"/>
              </a:rPr>
              <a:t> </a:t>
            </a:r>
            <a:r>
              <a:rPr lang="en-US" altLang="en-US" sz="2800" dirty="0" err="1">
                <a:ea typeface="Arial Unicode MS" panose="020B0604020202020204" pitchFamily="34" charset="-128"/>
                <a:cs typeface="Arial Unicode MS" panose="020B0604020202020204" pitchFamily="34" charset="-128"/>
              </a:rPr>
              <a:t>Acara</a:t>
            </a:r>
            <a:r>
              <a:rPr lang="en-US" altLang="en-US" sz="2800" dirty="0">
                <a:ea typeface="Arial Unicode MS" panose="020B0604020202020204" pitchFamily="34" charset="-128"/>
                <a:cs typeface="Arial Unicode MS" panose="020B0604020202020204" pitchFamily="34" charset="-128"/>
              </a:rPr>
              <a:t> </a:t>
            </a:r>
            <a:r>
              <a:rPr lang="en-US" altLang="en-US" sz="2800" dirty="0" err="1">
                <a:ea typeface="Arial Unicode MS" panose="020B0604020202020204" pitchFamily="34" charset="-128"/>
                <a:cs typeface="Arial Unicode MS" panose="020B0604020202020204" pitchFamily="34" charset="-128"/>
              </a:rPr>
              <a:t>Rapat</a:t>
            </a:r>
            <a:r>
              <a:rPr lang="en-US" altLang="en-US" sz="2800" dirty="0">
                <a:ea typeface="Arial Unicode MS" panose="020B0604020202020204" pitchFamily="34" charset="-128"/>
                <a:cs typeface="Arial Unicode MS" panose="020B0604020202020204" pitchFamily="34" charset="-128"/>
              </a:rPr>
              <a:t> </a:t>
            </a:r>
            <a:r>
              <a:rPr lang="en-US" altLang="en-US" sz="2800" dirty="0" err="1">
                <a:ea typeface="Arial Unicode MS" panose="020B0604020202020204" pitchFamily="34" charset="-128"/>
                <a:cs typeface="Arial Unicode MS" panose="020B0604020202020204" pitchFamily="34" charset="-128"/>
              </a:rPr>
              <a:t>Pertimbangan</a:t>
            </a:r>
            <a:r>
              <a:rPr lang="en-US" altLang="en-US" sz="2800" dirty="0">
                <a:ea typeface="Arial Unicode MS" panose="020B0604020202020204" pitchFamily="34" charset="-128"/>
                <a:cs typeface="Arial Unicode MS" panose="020B0604020202020204" pitchFamily="34" charset="-128"/>
              </a:rPr>
              <a:t> </a:t>
            </a:r>
            <a:r>
              <a:rPr lang="en-US" altLang="en-US" sz="2800" dirty="0" err="1" smtClean="0">
                <a:ea typeface="Arial Unicode MS" panose="020B0604020202020204" pitchFamily="34" charset="-128"/>
                <a:cs typeface="Arial Unicode MS" panose="020B0604020202020204" pitchFamily="34" charset="-128"/>
              </a:rPr>
              <a:t>Senat</a:t>
            </a:r>
            <a:r>
              <a:rPr lang="id-ID" altLang="en-US" sz="2800" dirty="0" smtClean="0">
                <a:ea typeface="Arial Unicode MS" panose="020B0604020202020204" pitchFamily="34" charset="-128"/>
                <a:cs typeface="Arial Unicode MS" panose="020B0604020202020204" pitchFamily="34" charset="-128"/>
              </a:rPr>
              <a:t> Fakultas/Senat Akademik</a:t>
            </a:r>
            <a:endParaRPr lang="en-US" altLang="en-US" sz="2800" dirty="0">
              <a:ea typeface="Arial Unicode MS" panose="020B0604020202020204" pitchFamily="34" charset="-128"/>
              <a:cs typeface="Arial Unicode MS" panose="020B0604020202020204" pitchFamily="34" charset="-128"/>
            </a:endParaRPr>
          </a:p>
          <a:p>
            <a:endParaRPr lang="id-ID" dirty="0" smtClean="0"/>
          </a:p>
          <a:p>
            <a:endParaRPr lang="id-ID" dirty="0" smtClean="0"/>
          </a:p>
          <a:p>
            <a:endParaRPr lang="id-ID" dirty="0" smtClean="0"/>
          </a:p>
          <a:p>
            <a:endParaRPr lang="id-ID" dirty="0"/>
          </a:p>
        </p:txBody>
      </p:sp>
      <p:sp>
        <p:nvSpPr>
          <p:cNvPr id="3" name="Title 2"/>
          <p:cNvSpPr>
            <a:spLocks noGrp="1"/>
          </p:cNvSpPr>
          <p:nvPr>
            <p:ph type="title"/>
          </p:nvPr>
        </p:nvSpPr>
        <p:spPr/>
        <p:txBody>
          <a:bodyPr>
            <a:normAutofit fontScale="90000"/>
          </a:bodyPr>
          <a:lstStyle/>
          <a:p>
            <a:pPr algn="ctr"/>
            <a:r>
              <a:rPr lang="id-ID" dirty="0" smtClean="0"/>
              <a:t>KENAIKAN REGULER DAN </a:t>
            </a:r>
            <a:br>
              <a:rPr lang="id-ID" dirty="0" smtClean="0"/>
            </a:br>
            <a:r>
              <a:rPr lang="id-ID" dirty="0" smtClean="0"/>
              <a:t>LONCAT JABATAN</a:t>
            </a:r>
            <a:endParaRPr lang="id-ID" dirty="0"/>
          </a:p>
        </p:txBody>
      </p:sp>
    </p:spTree>
    <p:extLst>
      <p:ext uri="{BB962C8B-B14F-4D97-AF65-F5344CB8AC3E}">
        <p14:creationId xmlns:p14="http://schemas.microsoft.com/office/powerpoint/2010/main" val="15045433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47500" lnSpcReduction="20000"/>
          </a:bodyPr>
          <a:lstStyle/>
          <a:p>
            <a:pPr marL="713232" lvl="1" indent="-457200">
              <a:spcBef>
                <a:spcPts val="0"/>
              </a:spcBef>
              <a:buFont typeface="Wingdings" panose="05000000000000000000" pitchFamily="2" charset="2"/>
              <a:buChar char="Ø"/>
              <a:defRPr/>
            </a:pPr>
            <a:r>
              <a:rPr lang="id-ID" sz="4000" dirty="0" smtClean="0">
                <a:ea typeface="Arial Unicode MS" panose="020B0604020202020204" pitchFamily="34" charset="-128"/>
                <a:cs typeface="Arial Unicode MS" panose="020B0604020202020204" pitchFamily="34" charset="-128"/>
              </a:rPr>
              <a:t>Pengangkatan jabatan pertama Asisten Ahli, memiliki paling sedikit 1 (satu) karya ilmiah sesuai dengan bidang ilmu penugasan yang dipublikasi di jurnal ilmiah nasional sebagai penulis pertama</a:t>
            </a:r>
          </a:p>
          <a:p>
            <a:pPr marL="713232" lvl="1" indent="-457200">
              <a:spcBef>
                <a:spcPts val="0"/>
              </a:spcBef>
              <a:buFont typeface="Wingdings" panose="05000000000000000000" pitchFamily="2" charset="2"/>
              <a:buChar char="Ø"/>
              <a:defRPr/>
            </a:pPr>
            <a:r>
              <a:rPr lang="id-ID" sz="4000" dirty="0" smtClean="0">
                <a:ea typeface="Arial Unicode MS" panose="020B0604020202020204" pitchFamily="34" charset="-128"/>
                <a:cs typeface="Arial Unicode MS" panose="020B0604020202020204" pitchFamily="34" charset="-128"/>
              </a:rPr>
              <a:t>Asisten Ahli ke Lektor, m</a:t>
            </a:r>
            <a:r>
              <a:rPr lang="fi-FI" sz="4000" dirty="0" smtClean="0">
                <a:ea typeface="Arial Unicode MS" panose="020B0604020202020204" pitchFamily="34" charset="-128"/>
                <a:cs typeface="Arial Unicode MS" panose="020B0604020202020204" pitchFamily="34" charset="-128"/>
              </a:rPr>
              <a:t>emiliki </a:t>
            </a:r>
            <a:r>
              <a:rPr lang="id-ID" sz="4000" dirty="0" smtClean="0">
                <a:ea typeface="Arial Unicode MS" panose="020B0604020202020204" pitchFamily="34" charset="-128"/>
                <a:cs typeface="Arial Unicode MS" panose="020B0604020202020204" pitchFamily="34" charset="-128"/>
              </a:rPr>
              <a:t>paling sedikit 1 (satu) </a:t>
            </a:r>
            <a:r>
              <a:rPr lang="fi-FI" sz="4000" dirty="0" smtClean="0">
                <a:ea typeface="Arial Unicode MS" panose="020B0604020202020204" pitchFamily="34" charset="-128"/>
                <a:cs typeface="Arial Unicode MS" panose="020B0604020202020204" pitchFamily="34" charset="-128"/>
              </a:rPr>
              <a:t>karya </a:t>
            </a:r>
            <a:r>
              <a:rPr lang="fi-FI" sz="4000" dirty="0">
                <a:ea typeface="Arial Unicode MS" panose="020B0604020202020204" pitchFamily="34" charset="-128"/>
                <a:cs typeface="Arial Unicode MS" panose="020B0604020202020204" pitchFamily="34" charset="-128"/>
              </a:rPr>
              <a:t>ilmiah </a:t>
            </a:r>
            <a:r>
              <a:rPr lang="id-ID" sz="4000" dirty="0" smtClean="0">
                <a:ea typeface="Arial Unicode MS" panose="020B0604020202020204" pitchFamily="34" charset="-128"/>
                <a:cs typeface="Arial Unicode MS" panose="020B0604020202020204" pitchFamily="34" charset="-128"/>
              </a:rPr>
              <a:t>sesuai dengan bidang ilmu penugasan, </a:t>
            </a:r>
            <a:r>
              <a:rPr lang="fi-FI" sz="4000" dirty="0" smtClean="0">
                <a:ea typeface="Arial Unicode MS" panose="020B0604020202020204" pitchFamily="34" charset="-128"/>
                <a:cs typeface="Arial Unicode MS" panose="020B0604020202020204" pitchFamily="34" charset="-128"/>
              </a:rPr>
              <a:t>yang dipublikasi</a:t>
            </a:r>
            <a:r>
              <a:rPr lang="id-ID" sz="4000" dirty="0" smtClean="0">
                <a:ea typeface="Arial Unicode MS" panose="020B0604020202020204" pitchFamily="34" charset="-128"/>
                <a:cs typeface="Arial Unicode MS" panose="020B0604020202020204" pitchFamily="34" charset="-128"/>
              </a:rPr>
              <a:t> di </a:t>
            </a:r>
            <a:r>
              <a:rPr lang="fi-FI" sz="4000" dirty="0" smtClean="0">
                <a:ea typeface="Arial Unicode MS" panose="020B0604020202020204" pitchFamily="34" charset="-128"/>
                <a:cs typeface="Arial Unicode MS" panose="020B0604020202020204" pitchFamily="34" charset="-128"/>
              </a:rPr>
              <a:t>jurnal </a:t>
            </a:r>
            <a:r>
              <a:rPr lang="fi-FI" sz="4000" dirty="0">
                <a:ea typeface="Arial Unicode MS" panose="020B0604020202020204" pitchFamily="34" charset="-128"/>
                <a:cs typeface="Arial Unicode MS" panose="020B0604020202020204" pitchFamily="34" charset="-128"/>
              </a:rPr>
              <a:t>ilmiah nasional sebagai penulis </a:t>
            </a:r>
            <a:r>
              <a:rPr lang="fi-FI" sz="4000" dirty="0" smtClean="0">
                <a:ea typeface="Arial Unicode MS" panose="020B0604020202020204" pitchFamily="34" charset="-128"/>
                <a:cs typeface="Arial Unicode MS" panose="020B0604020202020204" pitchFamily="34" charset="-128"/>
              </a:rPr>
              <a:t>pertama</a:t>
            </a:r>
            <a:endParaRPr lang="id-ID" sz="4000" dirty="0">
              <a:ea typeface="Arial Unicode MS" panose="020B0604020202020204" pitchFamily="34" charset="-128"/>
              <a:cs typeface="Arial Unicode MS" panose="020B0604020202020204" pitchFamily="34" charset="-128"/>
            </a:endParaRPr>
          </a:p>
          <a:p>
            <a:pPr marL="713232" lvl="1" indent="-457200">
              <a:spcBef>
                <a:spcPts val="0"/>
              </a:spcBef>
              <a:buFont typeface="Wingdings" panose="05000000000000000000" pitchFamily="2" charset="2"/>
              <a:buChar char="Ø"/>
              <a:defRPr/>
            </a:pPr>
            <a:r>
              <a:rPr lang="id-ID" sz="4000" dirty="0" smtClean="0"/>
              <a:t>Lektor ke Lektor Kepala </a:t>
            </a:r>
            <a:r>
              <a:rPr lang="en-US" altLang="en-US" sz="4000" dirty="0" err="1">
                <a:ea typeface="Arial Unicode MS" panose="020B0604020202020204" pitchFamily="34" charset="-128"/>
                <a:cs typeface="Arial Unicode MS" panose="020B0604020202020204" pitchFamily="34" charset="-128"/>
              </a:rPr>
              <a:t>bagi</a:t>
            </a:r>
            <a:r>
              <a:rPr lang="en-US" altLang="en-US" sz="4000" dirty="0">
                <a:ea typeface="Arial Unicode MS" panose="020B0604020202020204" pitchFamily="34" charset="-128"/>
                <a:cs typeface="Arial Unicode MS" panose="020B0604020202020204" pitchFamily="34" charset="-128"/>
              </a:rPr>
              <a:t> yang </a:t>
            </a:r>
            <a:r>
              <a:rPr lang="en-US" altLang="en-US" sz="4000" dirty="0" err="1">
                <a:ea typeface="Arial Unicode MS" panose="020B0604020202020204" pitchFamily="34" charset="-128"/>
                <a:cs typeface="Arial Unicode MS" panose="020B0604020202020204" pitchFamily="34" charset="-128"/>
              </a:rPr>
              <a:t>memiliki</a:t>
            </a:r>
            <a:r>
              <a:rPr lang="en-US" altLang="en-US" sz="4000" dirty="0">
                <a:ea typeface="Arial Unicode MS" panose="020B0604020202020204" pitchFamily="34" charset="-128"/>
                <a:cs typeface="Arial Unicode MS" panose="020B0604020202020204" pitchFamily="34" charset="-128"/>
              </a:rPr>
              <a:t> </a:t>
            </a:r>
            <a:r>
              <a:rPr lang="en-US" altLang="en-US" sz="4000" dirty="0" err="1">
                <a:ea typeface="Arial Unicode MS" panose="020B0604020202020204" pitchFamily="34" charset="-128"/>
                <a:cs typeface="Arial Unicode MS" panose="020B0604020202020204" pitchFamily="34" charset="-128"/>
              </a:rPr>
              <a:t>kualifikasi</a:t>
            </a:r>
            <a:r>
              <a:rPr lang="en-US" altLang="en-US" sz="4000" dirty="0">
                <a:ea typeface="Arial Unicode MS" panose="020B0604020202020204" pitchFamily="34" charset="-128"/>
                <a:cs typeface="Arial Unicode MS" panose="020B0604020202020204" pitchFamily="34" charset="-128"/>
              </a:rPr>
              <a:t> </a:t>
            </a:r>
            <a:r>
              <a:rPr lang="en-US" altLang="en-US" sz="4000" dirty="0" err="1">
                <a:ea typeface="Arial Unicode MS" panose="020B0604020202020204" pitchFamily="34" charset="-128"/>
                <a:cs typeface="Arial Unicode MS" panose="020B0604020202020204" pitchFamily="34" charset="-128"/>
              </a:rPr>
              <a:t>akademik</a:t>
            </a:r>
            <a:r>
              <a:rPr lang="en-US" altLang="en-US" sz="4000" dirty="0">
                <a:ea typeface="Arial Unicode MS" panose="020B0604020202020204" pitchFamily="34" charset="-128"/>
                <a:cs typeface="Arial Unicode MS" panose="020B0604020202020204" pitchFamily="34" charset="-128"/>
              </a:rPr>
              <a:t> </a:t>
            </a:r>
            <a:r>
              <a:rPr lang="en-US" altLang="en-US" sz="4000" dirty="0" err="1">
                <a:ea typeface="Arial Unicode MS" panose="020B0604020202020204" pitchFamily="34" charset="-128"/>
                <a:cs typeface="Arial Unicode MS" panose="020B0604020202020204" pitchFamily="34" charset="-128"/>
              </a:rPr>
              <a:t>doktor</a:t>
            </a:r>
            <a:r>
              <a:rPr lang="en-US" altLang="en-US" sz="4000" dirty="0">
                <a:ea typeface="Arial Unicode MS" panose="020B0604020202020204" pitchFamily="34" charset="-128"/>
                <a:cs typeface="Arial Unicode MS" panose="020B0604020202020204" pitchFamily="34" charset="-128"/>
              </a:rPr>
              <a:t> (S3</a:t>
            </a:r>
            <a:r>
              <a:rPr lang="en-US" altLang="en-US" sz="4000" dirty="0" smtClean="0">
                <a:ea typeface="Arial Unicode MS" panose="020B0604020202020204" pitchFamily="34" charset="-128"/>
                <a:cs typeface="Arial Unicode MS" panose="020B0604020202020204" pitchFamily="34" charset="-128"/>
              </a:rPr>
              <a:t>)</a:t>
            </a:r>
            <a:r>
              <a:rPr lang="id-ID" altLang="en-US" sz="4000" dirty="0" smtClean="0">
                <a:ea typeface="Arial Unicode MS" panose="020B0604020202020204" pitchFamily="34" charset="-128"/>
                <a:cs typeface="Arial Unicode MS" panose="020B0604020202020204" pitchFamily="34" charset="-128"/>
              </a:rPr>
              <a:t>, </a:t>
            </a:r>
            <a:r>
              <a:rPr lang="id-ID" sz="4000" dirty="0" smtClean="0">
                <a:ea typeface="Arial Unicode MS" panose="020B0604020202020204" pitchFamily="34" charset="-128"/>
                <a:cs typeface="Arial Unicode MS" panose="020B0604020202020204" pitchFamily="34" charset="-128"/>
              </a:rPr>
              <a:t>m</a:t>
            </a:r>
            <a:r>
              <a:rPr lang="en-US" altLang="en-US" sz="4000" dirty="0" err="1" smtClean="0">
                <a:ea typeface="Arial Unicode MS" panose="020B0604020202020204" pitchFamily="34" charset="-128"/>
                <a:cs typeface="Arial Unicode MS" panose="020B0604020202020204" pitchFamily="34" charset="-128"/>
              </a:rPr>
              <a:t>emiliki</a:t>
            </a:r>
            <a:r>
              <a:rPr lang="en-US" altLang="en-US" sz="4000" dirty="0" smtClean="0">
                <a:ea typeface="Arial Unicode MS" panose="020B0604020202020204" pitchFamily="34" charset="-128"/>
                <a:cs typeface="Arial Unicode MS" panose="020B0604020202020204" pitchFamily="34" charset="-128"/>
              </a:rPr>
              <a:t> </a:t>
            </a:r>
            <a:r>
              <a:rPr lang="id-ID" altLang="en-US" sz="4000" dirty="0">
                <a:ea typeface="Arial Unicode MS" panose="020B0604020202020204" pitchFamily="34" charset="-128"/>
                <a:cs typeface="Arial Unicode MS" panose="020B0604020202020204" pitchFamily="34" charset="-128"/>
              </a:rPr>
              <a:t>paling sedikit 1 (satu) </a:t>
            </a:r>
            <a:r>
              <a:rPr lang="en-US" altLang="en-US" sz="4000" dirty="0" err="1">
                <a:ea typeface="Arial Unicode MS" panose="020B0604020202020204" pitchFamily="34" charset="-128"/>
                <a:cs typeface="Arial Unicode MS" panose="020B0604020202020204" pitchFamily="34" charset="-128"/>
              </a:rPr>
              <a:t>karya</a:t>
            </a:r>
            <a:r>
              <a:rPr lang="en-US" altLang="en-US" sz="4000" dirty="0">
                <a:ea typeface="Arial Unicode MS" panose="020B0604020202020204" pitchFamily="34" charset="-128"/>
                <a:cs typeface="Arial Unicode MS" panose="020B0604020202020204" pitchFamily="34" charset="-128"/>
              </a:rPr>
              <a:t> </a:t>
            </a:r>
            <a:r>
              <a:rPr lang="en-US" altLang="en-US" sz="4000" dirty="0" err="1">
                <a:ea typeface="Arial Unicode MS" panose="020B0604020202020204" pitchFamily="34" charset="-128"/>
                <a:cs typeface="Arial Unicode MS" panose="020B0604020202020204" pitchFamily="34" charset="-128"/>
              </a:rPr>
              <a:t>ilmiah</a:t>
            </a:r>
            <a:r>
              <a:rPr lang="en-US" altLang="en-US" sz="4000" dirty="0">
                <a:ea typeface="Arial Unicode MS" panose="020B0604020202020204" pitchFamily="34" charset="-128"/>
                <a:cs typeface="Arial Unicode MS" panose="020B0604020202020204" pitchFamily="34" charset="-128"/>
              </a:rPr>
              <a:t> </a:t>
            </a:r>
            <a:r>
              <a:rPr lang="id-ID" altLang="en-US" sz="4000" dirty="0">
                <a:ea typeface="Arial Unicode MS" panose="020B0604020202020204" pitchFamily="34" charset="-128"/>
                <a:cs typeface="Arial Unicode MS" panose="020B0604020202020204" pitchFamily="34" charset="-128"/>
              </a:rPr>
              <a:t>sesuai bidang ilmu penugasan </a:t>
            </a:r>
            <a:r>
              <a:rPr lang="en-US" altLang="en-US" sz="4000" dirty="0">
                <a:ea typeface="Arial Unicode MS" panose="020B0604020202020204" pitchFamily="34" charset="-128"/>
                <a:cs typeface="Arial Unicode MS" panose="020B0604020202020204" pitchFamily="34" charset="-128"/>
              </a:rPr>
              <a:t>yang </a:t>
            </a:r>
            <a:r>
              <a:rPr lang="en-US" altLang="en-US" sz="4000" dirty="0" err="1">
                <a:ea typeface="Arial Unicode MS" panose="020B0604020202020204" pitchFamily="34" charset="-128"/>
                <a:cs typeface="Arial Unicode MS" panose="020B0604020202020204" pitchFamily="34" charset="-128"/>
              </a:rPr>
              <a:t>dipublikasikan</a:t>
            </a:r>
            <a:r>
              <a:rPr lang="en-US" altLang="en-US" sz="4000" dirty="0">
                <a:ea typeface="Arial Unicode MS" panose="020B0604020202020204" pitchFamily="34" charset="-128"/>
                <a:cs typeface="Arial Unicode MS" panose="020B0604020202020204" pitchFamily="34" charset="-128"/>
              </a:rPr>
              <a:t> </a:t>
            </a:r>
            <a:r>
              <a:rPr lang="id-ID" altLang="en-US" sz="4000" dirty="0" smtClean="0">
                <a:ea typeface="Arial Unicode MS" panose="020B0604020202020204" pitchFamily="34" charset="-128"/>
                <a:cs typeface="Arial Unicode MS" panose="020B0604020202020204" pitchFamily="34" charset="-128"/>
              </a:rPr>
              <a:t>di jurnal</a:t>
            </a:r>
            <a:r>
              <a:rPr lang="en-US" altLang="en-US" sz="4000" dirty="0" smtClean="0">
                <a:ea typeface="Arial Unicode MS" panose="020B0604020202020204" pitchFamily="34" charset="-128"/>
                <a:cs typeface="Arial Unicode MS" panose="020B0604020202020204" pitchFamily="34" charset="-128"/>
              </a:rPr>
              <a:t> </a:t>
            </a:r>
            <a:r>
              <a:rPr lang="en-US" altLang="en-US" sz="4000" dirty="0" err="1">
                <a:ea typeface="Arial Unicode MS" panose="020B0604020202020204" pitchFamily="34" charset="-128"/>
                <a:cs typeface="Arial Unicode MS" panose="020B0604020202020204" pitchFamily="34" charset="-128"/>
              </a:rPr>
              <a:t>nasional</a:t>
            </a:r>
            <a:r>
              <a:rPr lang="en-US" altLang="en-US" sz="4000" dirty="0">
                <a:ea typeface="Arial Unicode MS" panose="020B0604020202020204" pitchFamily="34" charset="-128"/>
                <a:cs typeface="Arial Unicode MS" panose="020B0604020202020204" pitchFamily="34" charset="-128"/>
              </a:rPr>
              <a:t> </a:t>
            </a:r>
            <a:r>
              <a:rPr lang="en-US" altLang="en-US" sz="4000" dirty="0" err="1">
                <a:ea typeface="Arial Unicode MS" panose="020B0604020202020204" pitchFamily="34" charset="-128"/>
                <a:cs typeface="Arial Unicode MS" panose="020B0604020202020204" pitchFamily="34" charset="-128"/>
              </a:rPr>
              <a:t>terakreditasi</a:t>
            </a:r>
            <a:r>
              <a:rPr lang="en-US" altLang="en-US" sz="4000" dirty="0">
                <a:ea typeface="Arial Unicode MS" panose="020B0604020202020204" pitchFamily="34" charset="-128"/>
                <a:cs typeface="Arial Unicode MS" panose="020B0604020202020204" pitchFamily="34" charset="-128"/>
              </a:rPr>
              <a:t> </a:t>
            </a:r>
            <a:r>
              <a:rPr lang="en-US" altLang="en-US" sz="4000" dirty="0" err="1" smtClean="0">
                <a:ea typeface="Arial Unicode MS" panose="020B0604020202020204" pitchFamily="34" charset="-128"/>
                <a:cs typeface="Arial Unicode MS" panose="020B0604020202020204" pitchFamily="34" charset="-128"/>
              </a:rPr>
              <a:t>sebagai</a:t>
            </a:r>
            <a:r>
              <a:rPr lang="en-US" altLang="en-US" sz="4000" dirty="0" smtClean="0">
                <a:ea typeface="Arial Unicode MS" panose="020B0604020202020204" pitchFamily="34" charset="-128"/>
                <a:cs typeface="Arial Unicode MS" panose="020B0604020202020204" pitchFamily="34" charset="-128"/>
              </a:rPr>
              <a:t> </a:t>
            </a:r>
            <a:r>
              <a:rPr lang="en-US" altLang="en-US" sz="4000" dirty="0" err="1">
                <a:ea typeface="Arial Unicode MS" panose="020B0604020202020204" pitchFamily="34" charset="-128"/>
                <a:cs typeface="Arial Unicode MS" panose="020B0604020202020204" pitchFamily="34" charset="-128"/>
              </a:rPr>
              <a:t>penulis</a:t>
            </a:r>
            <a:r>
              <a:rPr lang="en-US" altLang="en-US" sz="4000" dirty="0">
                <a:ea typeface="Arial Unicode MS" panose="020B0604020202020204" pitchFamily="34" charset="-128"/>
                <a:cs typeface="Arial Unicode MS" panose="020B0604020202020204" pitchFamily="34" charset="-128"/>
              </a:rPr>
              <a:t> </a:t>
            </a:r>
            <a:r>
              <a:rPr lang="en-US" altLang="en-US" sz="4000" dirty="0" err="1" smtClean="0">
                <a:ea typeface="Arial Unicode MS" panose="020B0604020202020204" pitchFamily="34" charset="-128"/>
                <a:cs typeface="Arial Unicode MS" panose="020B0604020202020204" pitchFamily="34" charset="-128"/>
              </a:rPr>
              <a:t>pertama</a:t>
            </a:r>
            <a:r>
              <a:rPr lang="en-US" altLang="en-US" sz="4000" dirty="0" smtClean="0">
                <a:ea typeface="Arial Unicode MS" panose="020B0604020202020204" pitchFamily="34" charset="-128"/>
                <a:cs typeface="Arial Unicode MS" panose="020B0604020202020204" pitchFamily="34" charset="-128"/>
              </a:rPr>
              <a:t> </a:t>
            </a:r>
            <a:r>
              <a:rPr lang="id-ID" altLang="en-US" sz="4000" dirty="0" smtClean="0">
                <a:ea typeface="Arial Unicode MS" panose="020B0604020202020204" pitchFamily="34" charset="-128"/>
                <a:cs typeface="Arial Unicode MS" panose="020B0604020202020204" pitchFamily="34" charset="-128"/>
              </a:rPr>
              <a:t>atau penulis pendamping yang juga berstatus sebagai penulis </a:t>
            </a:r>
            <a:r>
              <a:rPr lang="id-ID" altLang="en-US" sz="4000" dirty="0" smtClean="0">
                <a:ea typeface="Arial Unicode MS" panose="020B0604020202020204" pitchFamily="34" charset="-128"/>
                <a:cs typeface="Arial Unicode MS" panose="020B0604020202020204" pitchFamily="34" charset="-128"/>
              </a:rPr>
              <a:t>korespondensi </a:t>
            </a:r>
            <a:r>
              <a:rPr lang="id-ID" altLang="en-US" sz="4000" dirty="0" smtClean="0">
                <a:ea typeface="Arial Unicode MS" panose="020B0604020202020204" pitchFamily="34" charset="-128"/>
                <a:cs typeface="Arial Unicode MS" panose="020B0604020202020204" pitchFamily="34" charset="-128"/>
              </a:rPr>
              <a:t>dalam </a:t>
            </a:r>
            <a:r>
              <a:rPr lang="id-ID" altLang="en-US" sz="4000" dirty="0">
                <a:ea typeface="Arial Unicode MS" panose="020B0604020202020204" pitchFamily="34" charset="-128"/>
                <a:cs typeface="Arial Unicode MS" panose="020B0604020202020204" pitchFamily="34" charset="-128"/>
              </a:rPr>
              <a:t>jurnal </a:t>
            </a:r>
            <a:r>
              <a:rPr lang="en-US" altLang="en-US" sz="4000" dirty="0" err="1" smtClean="0">
                <a:ea typeface="Arial Unicode MS" panose="020B0604020202020204" pitchFamily="34" charset="-128"/>
                <a:cs typeface="Arial Unicode MS" panose="020B0604020202020204" pitchFamily="34" charset="-128"/>
              </a:rPr>
              <a:t>internasional</a:t>
            </a:r>
            <a:r>
              <a:rPr lang="id-ID" altLang="en-US" sz="4000" dirty="0" smtClean="0">
                <a:ea typeface="Arial Unicode MS" panose="020B0604020202020204" pitchFamily="34" charset="-128"/>
                <a:cs typeface="Arial Unicode MS" panose="020B0604020202020204" pitchFamily="34" charset="-128"/>
              </a:rPr>
              <a:t>/internasional bereputasi </a:t>
            </a:r>
            <a:endParaRPr lang="id-ID" altLang="en-US" sz="4000" dirty="0" smtClean="0">
              <a:ea typeface="Arial Unicode MS" panose="020B0604020202020204" pitchFamily="34" charset="-128"/>
              <a:cs typeface="Arial Unicode MS" panose="020B0604020202020204" pitchFamily="34" charset="-128"/>
            </a:endParaRPr>
          </a:p>
          <a:p>
            <a:pPr marL="713232" lvl="1" indent="-457200">
              <a:spcBef>
                <a:spcPts val="0"/>
              </a:spcBef>
              <a:buFont typeface="Wingdings" panose="05000000000000000000" pitchFamily="2" charset="2"/>
              <a:buChar char="Ø"/>
              <a:defRPr/>
            </a:pPr>
            <a:r>
              <a:rPr lang="id-ID" sz="4000" dirty="0"/>
              <a:t>Lektor ke Lektor Kepala </a:t>
            </a:r>
            <a:r>
              <a:rPr lang="en-US" altLang="en-US" sz="4000" dirty="0" err="1">
                <a:ea typeface="Arial Unicode MS" panose="020B0604020202020204" pitchFamily="34" charset="-128"/>
                <a:cs typeface="Arial Unicode MS" panose="020B0604020202020204" pitchFamily="34" charset="-128"/>
              </a:rPr>
              <a:t>bagi</a:t>
            </a:r>
            <a:r>
              <a:rPr lang="en-US" altLang="en-US" sz="4000" dirty="0">
                <a:ea typeface="Arial Unicode MS" panose="020B0604020202020204" pitchFamily="34" charset="-128"/>
                <a:cs typeface="Arial Unicode MS" panose="020B0604020202020204" pitchFamily="34" charset="-128"/>
              </a:rPr>
              <a:t> yang </a:t>
            </a:r>
            <a:r>
              <a:rPr lang="en-US" altLang="en-US" sz="4000" dirty="0" err="1">
                <a:ea typeface="Arial Unicode MS" panose="020B0604020202020204" pitchFamily="34" charset="-128"/>
                <a:cs typeface="Arial Unicode MS" panose="020B0604020202020204" pitchFamily="34" charset="-128"/>
              </a:rPr>
              <a:t>memiliki</a:t>
            </a:r>
            <a:r>
              <a:rPr lang="en-US" altLang="en-US" sz="4000" dirty="0">
                <a:ea typeface="Arial Unicode MS" panose="020B0604020202020204" pitchFamily="34" charset="-128"/>
                <a:cs typeface="Arial Unicode MS" panose="020B0604020202020204" pitchFamily="34" charset="-128"/>
              </a:rPr>
              <a:t> </a:t>
            </a:r>
            <a:r>
              <a:rPr lang="en-US" altLang="en-US" sz="4000" dirty="0" err="1">
                <a:ea typeface="Arial Unicode MS" panose="020B0604020202020204" pitchFamily="34" charset="-128"/>
                <a:cs typeface="Arial Unicode MS" panose="020B0604020202020204" pitchFamily="34" charset="-128"/>
              </a:rPr>
              <a:t>kualifikasi</a:t>
            </a:r>
            <a:r>
              <a:rPr lang="en-US" altLang="en-US" sz="4000" dirty="0">
                <a:ea typeface="Arial Unicode MS" panose="020B0604020202020204" pitchFamily="34" charset="-128"/>
                <a:cs typeface="Arial Unicode MS" panose="020B0604020202020204" pitchFamily="34" charset="-128"/>
              </a:rPr>
              <a:t> </a:t>
            </a:r>
            <a:r>
              <a:rPr lang="en-US" altLang="en-US" sz="4000" dirty="0" err="1">
                <a:ea typeface="Arial Unicode MS" panose="020B0604020202020204" pitchFamily="34" charset="-128"/>
                <a:cs typeface="Arial Unicode MS" panose="020B0604020202020204" pitchFamily="34" charset="-128"/>
              </a:rPr>
              <a:t>akademik</a:t>
            </a:r>
            <a:r>
              <a:rPr lang="en-US" altLang="en-US" sz="4000" dirty="0">
                <a:ea typeface="Arial Unicode MS" panose="020B0604020202020204" pitchFamily="34" charset="-128"/>
                <a:cs typeface="Arial Unicode MS" panose="020B0604020202020204" pitchFamily="34" charset="-128"/>
              </a:rPr>
              <a:t> </a:t>
            </a:r>
            <a:r>
              <a:rPr lang="id-ID" altLang="en-US" sz="4000" dirty="0" smtClean="0">
                <a:ea typeface="Arial Unicode MS" panose="020B0604020202020204" pitchFamily="34" charset="-128"/>
                <a:cs typeface="Arial Unicode MS" panose="020B0604020202020204" pitchFamily="34" charset="-128"/>
              </a:rPr>
              <a:t>magister </a:t>
            </a:r>
            <a:r>
              <a:rPr lang="en-US" altLang="en-US" sz="4000" dirty="0" smtClean="0">
                <a:ea typeface="Arial Unicode MS" panose="020B0604020202020204" pitchFamily="34" charset="-128"/>
                <a:cs typeface="Arial Unicode MS" panose="020B0604020202020204" pitchFamily="34" charset="-128"/>
              </a:rPr>
              <a:t>(S</a:t>
            </a:r>
            <a:r>
              <a:rPr lang="id-ID" altLang="en-US" sz="4000" dirty="0" smtClean="0">
                <a:ea typeface="Arial Unicode MS" panose="020B0604020202020204" pitchFamily="34" charset="-128"/>
                <a:cs typeface="Arial Unicode MS" panose="020B0604020202020204" pitchFamily="34" charset="-128"/>
              </a:rPr>
              <a:t>2</a:t>
            </a:r>
            <a:r>
              <a:rPr lang="en-US" altLang="en-US" sz="4000" dirty="0" smtClean="0">
                <a:ea typeface="Arial Unicode MS" panose="020B0604020202020204" pitchFamily="34" charset="-128"/>
                <a:cs typeface="Arial Unicode MS" panose="020B0604020202020204" pitchFamily="34" charset="-128"/>
              </a:rPr>
              <a:t>)</a:t>
            </a:r>
            <a:r>
              <a:rPr lang="id-ID" altLang="en-US" sz="4000" dirty="0">
                <a:ea typeface="Arial Unicode MS" panose="020B0604020202020204" pitchFamily="34" charset="-128"/>
                <a:cs typeface="Arial Unicode MS" panose="020B0604020202020204" pitchFamily="34" charset="-128"/>
              </a:rPr>
              <a:t>, </a:t>
            </a:r>
            <a:r>
              <a:rPr lang="id-ID" sz="4000" dirty="0">
                <a:ea typeface="Arial Unicode MS" panose="020B0604020202020204" pitchFamily="34" charset="-128"/>
                <a:cs typeface="Arial Unicode MS" panose="020B0604020202020204" pitchFamily="34" charset="-128"/>
              </a:rPr>
              <a:t>m</a:t>
            </a:r>
            <a:r>
              <a:rPr lang="en-US" altLang="en-US" sz="4000" dirty="0" err="1">
                <a:ea typeface="Arial Unicode MS" panose="020B0604020202020204" pitchFamily="34" charset="-128"/>
                <a:cs typeface="Arial Unicode MS" panose="020B0604020202020204" pitchFamily="34" charset="-128"/>
              </a:rPr>
              <a:t>emiliki</a:t>
            </a:r>
            <a:r>
              <a:rPr lang="en-US" altLang="en-US" sz="4000" dirty="0">
                <a:ea typeface="Arial Unicode MS" panose="020B0604020202020204" pitchFamily="34" charset="-128"/>
                <a:cs typeface="Arial Unicode MS" panose="020B0604020202020204" pitchFamily="34" charset="-128"/>
              </a:rPr>
              <a:t> </a:t>
            </a:r>
            <a:r>
              <a:rPr lang="id-ID" altLang="en-US" sz="4000" dirty="0">
                <a:ea typeface="Arial Unicode MS" panose="020B0604020202020204" pitchFamily="34" charset="-128"/>
                <a:cs typeface="Arial Unicode MS" panose="020B0604020202020204" pitchFamily="34" charset="-128"/>
              </a:rPr>
              <a:t>paling sedikit 1 (satu) </a:t>
            </a:r>
            <a:r>
              <a:rPr lang="en-US" altLang="en-US" sz="4000" dirty="0" err="1">
                <a:ea typeface="Arial Unicode MS" panose="020B0604020202020204" pitchFamily="34" charset="-128"/>
                <a:cs typeface="Arial Unicode MS" panose="020B0604020202020204" pitchFamily="34" charset="-128"/>
              </a:rPr>
              <a:t>karya</a:t>
            </a:r>
            <a:r>
              <a:rPr lang="en-US" altLang="en-US" sz="4000" dirty="0">
                <a:ea typeface="Arial Unicode MS" panose="020B0604020202020204" pitchFamily="34" charset="-128"/>
                <a:cs typeface="Arial Unicode MS" panose="020B0604020202020204" pitchFamily="34" charset="-128"/>
              </a:rPr>
              <a:t> </a:t>
            </a:r>
            <a:r>
              <a:rPr lang="en-US" altLang="en-US" sz="4000" dirty="0" err="1">
                <a:ea typeface="Arial Unicode MS" panose="020B0604020202020204" pitchFamily="34" charset="-128"/>
                <a:cs typeface="Arial Unicode MS" panose="020B0604020202020204" pitchFamily="34" charset="-128"/>
              </a:rPr>
              <a:t>ilmiah</a:t>
            </a:r>
            <a:r>
              <a:rPr lang="en-US" altLang="en-US" sz="4000" dirty="0">
                <a:ea typeface="Arial Unicode MS" panose="020B0604020202020204" pitchFamily="34" charset="-128"/>
                <a:cs typeface="Arial Unicode MS" panose="020B0604020202020204" pitchFamily="34" charset="-128"/>
              </a:rPr>
              <a:t> </a:t>
            </a:r>
            <a:r>
              <a:rPr lang="id-ID" altLang="en-US" sz="4000" dirty="0">
                <a:ea typeface="Arial Unicode MS" panose="020B0604020202020204" pitchFamily="34" charset="-128"/>
                <a:cs typeface="Arial Unicode MS" panose="020B0604020202020204" pitchFamily="34" charset="-128"/>
              </a:rPr>
              <a:t>sesuai bidang ilmu penugasan </a:t>
            </a:r>
            <a:r>
              <a:rPr lang="en-US" altLang="en-US" sz="4000" dirty="0">
                <a:ea typeface="Arial Unicode MS" panose="020B0604020202020204" pitchFamily="34" charset="-128"/>
                <a:cs typeface="Arial Unicode MS" panose="020B0604020202020204" pitchFamily="34" charset="-128"/>
              </a:rPr>
              <a:t>yang </a:t>
            </a:r>
            <a:r>
              <a:rPr lang="en-US" altLang="en-US" sz="4000" dirty="0" err="1">
                <a:ea typeface="Arial Unicode MS" panose="020B0604020202020204" pitchFamily="34" charset="-128"/>
                <a:cs typeface="Arial Unicode MS" panose="020B0604020202020204" pitchFamily="34" charset="-128"/>
              </a:rPr>
              <a:t>dipublikasikan</a:t>
            </a:r>
            <a:r>
              <a:rPr lang="en-US" altLang="en-US" sz="4000" dirty="0">
                <a:ea typeface="Arial Unicode MS" panose="020B0604020202020204" pitchFamily="34" charset="-128"/>
                <a:cs typeface="Arial Unicode MS" panose="020B0604020202020204" pitchFamily="34" charset="-128"/>
              </a:rPr>
              <a:t> </a:t>
            </a:r>
            <a:r>
              <a:rPr lang="id-ID" altLang="en-US" sz="4000" dirty="0" smtClean="0">
                <a:ea typeface="Arial Unicode MS" panose="020B0604020202020204" pitchFamily="34" charset="-128"/>
                <a:cs typeface="Arial Unicode MS" panose="020B0604020202020204" pitchFamily="34" charset="-128"/>
              </a:rPr>
              <a:t>di jurnal internasional</a:t>
            </a:r>
            <a:r>
              <a:rPr lang="en-US" altLang="en-US" sz="4000" dirty="0" smtClean="0">
                <a:ea typeface="Arial Unicode MS" panose="020B0604020202020204" pitchFamily="34" charset="-128"/>
                <a:cs typeface="Arial Unicode MS" panose="020B0604020202020204" pitchFamily="34" charset="-128"/>
              </a:rPr>
              <a:t> </a:t>
            </a:r>
            <a:r>
              <a:rPr lang="en-US" altLang="en-US" sz="4000" dirty="0" err="1">
                <a:ea typeface="Arial Unicode MS" panose="020B0604020202020204" pitchFamily="34" charset="-128"/>
                <a:cs typeface="Arial Unicode MS" panose="020B0604020202020204" pitchFamily="34" charset="-128"/>
              </a:rPr>
              <a:t>sebagai</a:t>
            </a:r>
            <a:r>
              <a:rPr lang="en-US" altLang="en-US" sz="4000" dirty="0">
                <a:ea typeface="Arial Unicode MS" panose="020B0604020202020204" pitchFamily="34" charset="-128"/>
                <a:cs typeface="Arial Unicode MS" panose="020B0604020202020204" pitchFamily="34" charset="-128"/>
              </a:rPr>
              <a:t> </a:t>
            </a:r>
            <a:r>
              <a:rPr lang="en-US" altLang="en-US" sz="4000" dirty="0" err="1">
                <a:ea typeface="Arial Unicode MS" panose="020B0604020202020204" pitchFamily="34" charset="-128"/>
                <a:cs typeface="Arial Unicode MS" panose="020B0604020202020204" pitchFamily="34" charset="-128"/>
              </a:rPr>
              <a:t>penulis</a:t>
            </a:r>
            <a:r>
              <a:rPr lang="en-US" altLang="en-US" sz="4000" dirty="0">
                <a:ea typeface="Arial Unicode MS" panose="020B0604020202020204" pitchFamily="34" charset="-128"/>
                <a:cs typeface="Arial Unicode MS" panose="020B0604020202020204" pitchFamily="34" charset="-128"/>
              </a:rPr>
              <a:t> </a:t>
            </a:r>
            <a:r>
              <a:rPr lang="en-US" altLang="en-US" sz="4000" dirty="0" err="1">
                <a:ea typeface="Arial Unicode MS" panose="020B0604020202020204" pitchFamily="34" charset="-128"/>
                <a:cs typeface="Arial Unicode MS" panose="020B0604020202020204" pitchFamily="34" charset="-128"/>
              </a:rPr>
              <a:t>pertama</a:t>
            </a:r>
            <a:r>
              <a:rPr lang="en-US" altLang="en-US" sz="4000" dirty="0">
                <a:ea typeface="Arial Unicode MS" panose="020B0604020202020204" pitchFamily="34" charset="-128"/>
                <a:cs typeface="Arial Unicode MS" panose="020B0604020202020204" pitchFamily="34" charset="-128"/>
              </a:rPr>
              <a:t> </a:t>
            </a:r>
            <a:endParaRPr lang="id-ID" altLang="en-US" sz="4000" dirty="0" smtClean="0">
              <a:ea typeface="Arial Unicode MS" panose="020B0604020202020204" pitchFamily="34" charset="-128"/>
              <a:cs typeface="Arial Unicode MS" panose="020B0604020202020204" pitchFamily="34" charset="-128"/>
            </a:endParaRPr>
          </a:p>
          <a:p>
            <a:pPr marL="713232" lvl="1" indent="-457200">
              <a:spcBef>
                <a:spcPts val="0"/>
              </a:spcBef>
              <a:buFont typeface="Wingdings" panose="05000000000000000000" pitchFamily="2" charset="2"/>
              <a:buChar char="Ø"/>
              <a:defRPr/>
            </a:pPr>
            <a:endParaRPr lang="id-ID" altLang="en-US" sz="4000" dirty="0">
              <a:ea typeface="Arial Unicode MS" panose="020B0604020202020204" pitchFamily="34" charset="-128"/>
              <a:cs typeface="Arial Unicode MS" panose="020B0604020202020204" pitchFamily="34" charset="-128"/>
            </a:endParaRPr>
          </a:p>
          <a:p>
            <a:pPr marL="713232" lvl="1" indent="-457200">
              <a:spcBef>
                <a:spcPts val="0"/>
              </a:spcBef>
              <a:buFont typeface="Wingdings" panose="05000000000000000000" pitchFamily="2" charset="2"/>
              <a:buChar char="Ø"/>
              <a:defRPr/>
            </a:pPr>
            <a:endParaRPr lang="id-ID" altLang="en-US" sz="4000" dirty="0" smtClean="0">
              <a:ea typeface="Arial Unicode MS" panose="020B0604020202020204" pitchFamily="34" charset="-128"/>
              <a:cs typeface="Arial Unicode MS" panose="020B0604020202020204" pitchFamily="34" charset="-128"/>
            </a:endParaRPr>
          </a:p>
          <a:p>
            <a:pPr marL="713232" lvl="1" indent="-457200">
              <a:spcBef>
                <a:spcPts val="0"/>
              </a:spcBef>
              <a:buFont typeface="Wingdings" panose="05000000000000000000" pitchFamily="2" charset="2"/>
              <a:buChar char="Ø"/>
              <a:defRPr/>
            </a:pPr>
            <a:endParaRPr lang="id-ID" sz="2800" dirty="0"/>
          </a:p>
        </p:txBody>
      </p:sp>
      <p:sp>
        <p:nvSpPr>
          <p:cNvPr id="3" name="Title 2"/>
          <p:cNvSpPr>
            <a:spLocks noGrp="1"/>
          </p:cNvSpPr>
          <p:nvPr>
            <p:ph type="title"/>
          </p:nvPr>
        </p:nvSpPr>
        <p:spPr/>
        <p:txBody>
          <a:bodyPr>
            <a:noAutofit/>
          </a:bodyPr>
          <a:lstStyle/>
          <a:p>
            <a:pPr algn="ctr"/>
            <a:r>
              <a:rPr lang="id-ID" sz="2800" dirty="0" smtClean="0"/>
              <a:t>SYARAT KHUSUS UNSUR PENELITIAN KENAIKAN REGULER SAMPAI DENGAN LEKTOR KEPALA</a:t>
            </a:r>
            <a:endParaRPr lang="id-ID" sz="2800" dirty="0"/>
          </a:p>
        </p:txBody>
      </p:sp>
    </p:spTree>
    <p:extLst>
      <p:ext uri="{BB962C8B-B14F-4D97-AF65-F5344CB8AC3E}">
        <p14:creationId xmlns:p14="http://schemas.microsoft.com/office/powerpoint/2010/main" val="35021920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marL="713232" lvl="1" indent="-457200">
              <a:spcBef>
                <a:spcPts val="0"/>
              </a:spcBef>
              <a:buFont typeface="Wingdings" panose="05000000000000000000" pitchFamily="2" charset="2"/>
              <a:buChar char="Ø"/>
              <a:defRPr/>
            </a:pPr>
            <a:r>
              <a:rPr lang="id-ID" altLang="en-US" sz="4000" dirty="0" smtClean="0">
                <a:ea typeface="Arial Unicode MS" panose="020B0604020202020204" pitchFamily="34" charset="-128"/>
                <a:cs typeface="Arial Unicode MS" panose="020B0604020202020204" pitchFamily="34" charset="-128"/>
              </a:rPr>
              <a:t>Bagi </a:t>
            </a:r>
            <a:r>
              <a:rPr lang="id-ID" altLang="en-US" sz="4000" dirty="0">
                <a:ea typeface="Arial Unicode MS" panose="020B0604020202020204" pitchFamily="34" charset="-128"/>
                <a:cs typeface="Arial Unicode MS" panose="020B0604020202020204" pitchFamily="34" charset="-128"/>
              </a:rPr>
              <a:t>yang memiliki kualifikasi doktor setelah 3 tahun, paling sedikit 1 (satu) karya ilmiah sesuai bidang ilmu penugasan yang </a:t>
            </a:r>
            <a:r>
              <a:rPr lang="id-ID" altLang="en-US" sz="4000" dirty="0" smtClean="0">
                <a:ea typeface="Arial Unicode MS" panose="020B0604020202020204" pitchFamily="34" charset="-128"/>
                <a:cs typeface="Arial Unicode MS" panose="020B0604020202020204" pitchFamily="34" charset="-128"/>
              </a:rPr>
              <a:t>dipublikasi </a:t>
            </a:r>
            <a:r>
              <a:rPr lang="id-ID" altLang="en-US" sz="4000" dirty="0">
                <a:ea typeface="Arial Unicode MS" panose="020B0604020202020204" pitchFamily="34" charset="-128"/>
                <a:cs typeface="Arial Unicode MS" panose="020B0604020202020204" pitchFamily="34" charset="-128"/>
              </a:rPr>
              <a:t>di jurnal internasional bereputasi sebagai penulis pertama </a:t>
            </a:r>
          </a:p>
          <a:p>
            <a:pPr marL="713232" lvl="1" indent="-457200">
              <a:spcBef>
                <a:spcPts val="0"/>
              </a:spcBef>
              <a:buFont typeface="Wingdings" panose="05000000000000000000" pitchFamily="2" charset="2"/>
              <a:buChar char="Ø"/>
              <a:defRPr/>
            </a:pPr>
            <a:r>
              <a:rPr lang="id-ID" altLang="en-US" sz="4000" dirty="0" smtClean="0">
                <a:ea typeface="Arial Unicode MS" panose="020B0604020202020204" pitchFamily="34" charset="-128"/>
                <a:cs typeface="Arial Unicode MS" panose="020B0604020202020204" pitchFamily="34" charset="-128"/>
              </a:rPr>
              <a:t>Bagi </a:t>
            </a:r>
            <a:r>
              <a:rPr lang="id-ID" altLang="en-US" sz="4000" dirty="0">
                <a:ea typeface="Arial Unicode MS" panose="020B0604020202020204" pitchFamily="34" charset="-128"/>
                <a:cs typeface="Arial Unicode MS" panose="020B0604020202020204" pitchFamily="34" charset="-128"/>
              </a:rPr>
              <a:t>yang memiliki kualifikasi doktor kurang dari 3 tahun, paling sedikit 2 (dua) karya ilmiah sesuai bidang ilmu penugasan yang dipubikasi di jurnal internasional </a:t>
            </a:r>
            <a:r>
              <a:rPr lang="id-ID" altLang="en-US" sz="4000" dirty="0" smtClean="0">
                <a:ea typeface="Arial Unicode MS" panose="020B0604020202020204" pitchFamily="34" charset="-128"/>
                <a:cs typeface="Arial Unicode MS" panose="020B0604020202020204" pitchFamily="34" charset="-128"/>
              </a:rPr>
              <a:t>bereputasi sebagai penulis </a:t>
            </a:r>
            <a:r>
              <a:rPr lang="id-ID" altLang="en-US" sz="4000" dirty="0" smtClean="0">
                <a:ea typeface="Arial Unicode MS" panose="020B0604020202020204" pitchFamily="34" charset="-128"/>
                <a:cs typeface="Arial Unicode MS" panose="020B0604020202020204" pitchFamily="34" charset="-128"/>
              </a:rPr>
              <a:t>pertama</a:t>
            </a:r>
          </a:p>
          <a:p>
            <a:pPr marL="713232" lvl="1" indent="-457200">
              <a:spcBef>
                <a:spcPts val="0"/>
              </a:spcBef>
              <a:buFont typeface="Wingdings" panose="05000000000000000000" pitchFamily="2" charset="2"/>
              <a:buChar char="Ø"/>
              <a:defRPr/>
            </a:pPr>
            <a:r>
              <a:rPr lang="id-ID" altLang="en-US" sz="4000" dirty="0" smtClean="0">
                <a:solidFill>
                  <a:schemeClr val="accent2"/>
                </a:solidFill>
                <a:ea typeface="Arial Unicode MS" panose="020B0604020202020204" pitchFamily="34" charset="-128"/>
                <a:cs typeface="Arial Unicode MS" panose="020B0604020202020204" pitchFamily="34" charset="-128"/>
              </a:rPr>
              <a:t>Diperkirakan akan ada ketentuan baru mengenai hal ini pada pedoman operasional penilaian yang baru</a:t>
            </a:r>
            <a:endParaRPr lang="id-ID" altLang="en-US" sz="4000" dirty="0">
              <a:solidFill>
                <a:schemeClr val="accent2"/>
              </a:solidFill>
              <a:ea typeface="Arial Unicode MS" panose="020B0604020202020204" pitchFamily="34" charset="-128"/>
              <a:cs typeface="Arial Unicode MS" panose="020B0604020202020204" pitchFamily="34" charset="-128"/>
            </a:endParaRPr>
          </a:p>
          <a:p>
            <a:pPr marL="713232" lvl="1" indent="-457200">
              <a:spcBef>
                <a:spcPts val="0"/>
              </a:spcBef>
              <a:buFont typeface="Wingdings" panose="05000000000000000000" pitchFamily="2" charset="2"/>
              <a:buChar char="Ø"/>
              <a:defRPr/>
            </a:pPr>
            <a:endParaRPr lang="id-ID" altLang="en-US" sz="4000" dirty="0">
              <a:ea typeface="Arial Unicode MS" panose="020B0604020202020204" pitchFamily="34" charset="-128"/>
              <a:cs typeface="Arial Unicode MS" panose="020B0604020202020204" pitchFamily="34" charset="-128"/>
            </a:endParaRPr>
          </a:p>
        </p:txBody>
      </p:sp>
      <p:sp>
        <p:nvSpPr>
          <p:cNvPr id="3" name="Title 2"/>
          <p:cNvSpPr>
            <a:spLocks noGrp="1"/>
          </p:cNvSpPr>
          <p:nvPr>
            <p:ph type="title"/>
          </p:nvPr>
        </p:nvSpPr>
        <p:spPr/>
        <p:txBody>
          <a:bodyPr>
            <a:noAutofit/>
          </a:bodyPr>
          <a:lstStyle/>
          <a:p>
            <a:pPr algn="ctr"/>
            <a:r>
              <a:rPr lang="id-ID" sz="2800" dirty="0" smtClean="0"/>
              <a:t>SYARAT KHUSUS UNSUR PENELITIAN KENAIKAN REGULER LEKTOR KEPALA-PROFESOR</a:t>
            </a:r>
            <a:endParaRPr lang="id-ID" sz="2800" dirty="0"/>
          </a:p>
        </p:txBody>
      </p:sp>
    </p:spTree>
    <p:extLst>
      <p:ext uri="{BB962C8B-B14F-4D97-AF65-F5344CB8AC3E}">
        <p14:creationId xmlns:p14="http://schemas.microsoft.com/office/powerpoint/2010/main" val="7752056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US" altLang="en-US" sz="2800" dirty="0" err="1">
                <a:ea typeface="Arial Unicode MS" panose="020B0604020202020204" pitchFamily="34" charset="-128"/>
                <a:cs typeface="Arial Unicode MS" panose="020B0604020202020204" pitchFamily="34" charset="-128"/>
              </a:rPr>
              <a:t>Dosen</a:t>
            </a:r>
            <a:r>
              <a:rPr lang="en-US" altLang="en-US" sz="2800" dirty="0">
                <a:ea typeface="Arial Unicode MS" panose="020B0604020202020204" pitchFamily="34" charset="-128"/>
                <a:cs typeface="Arial Unicode MS" panose="020B0604020202020204" pitchFamily="34" charset="-128"/>
              </a:rPr>
              <a:t> yang </a:t>
            </a:r>
            <a:r>
              <a:rPr lang="en-US" altLang="en-US" sz="2800" dirty="0" err="1">
                <a:ea typeface="Arial Unicode MS" panose="020B0604020202020204" pitchFamily="34" charset="-128"/>
                <a:cs typeface="Arial Unicode MS" panose="020B0604020202020204" pitchFamily="34" charset="-128"/>
              </a:rPr>
              <a:t>berprestasi</a:t>
            </a:r>
            <a:r>
              <a:rPr lang="en-US" altLang="en-US" sz="2800" dirty="0">
                <a:ea typeface="Arial Unicode MS" panose="020B0604020202020204" pitchFamily="34" charset="-128"/>
                <a:cs typeface="Arial Unicode MS" panose="020B0604020202020204" pitchFamily="34" charset="-128"/>
              </a:rPr>
              <a:t> </a:t>
            </a:r>
            <a:r>
              <a:rPr lang="en-US" altLang="en-US" sz="2800" dirty="0" err="1">
                <a:ea typeface="Arial Unicode MS" panose="020B0604020202020204" pitchFamily="34" charset="-128"/>
                <a:cs typeface="Arial Unicode MS" panose="020B0604020202020204" pitchFamily="34" charset="-128"/>
              </a:rPr>
              <a:t>luar</a:t>
            </a:r>
            <a:r>
              <a:rPr lang="en-US" altLang="en-US" sz="2800" dirty="0">
                <a:ea typeface="Arial Unicode MS" panose="020B0604020202020204" pitchFamily="34" charset="-128"/>
                <a:cs typeface="Arial Unicode MS" panose="020B0604020202020204" pitchFamily="34" charset="-128"/>
              </a:rPr>
              <a:t> </a:t>
            </a:r>
            <a:r>
              <a:rPr lang="en-US" altLang="en-US" sz="2800" dirty="0" err="1">
                <a:ea typeface="Arial Unicode MS" panose="020B0604020202020204" pitchFamily="34" charset="-128"/>
                <a:cs typeface="Arial Unicode MS" panose="020B0604020202020204" pitchFamily="34" charset="-128"/>
              </a:rPr>
              <a:t>biasa</a:t>
            </a:r>
            <a:r>
              <a:rPr lang="en-US" altLang="en-US" sz="2800" dirty="0">
                <a:ea typeface="Arial Unicode MS" panose="020B0604020202020204" pitchFamily="34" charset="-128"/>
                <a:cs typeface="Arial Unicode MS" panose="020B0604020202020204" pitchFamily="34" charset="-128"/>
              </a:rPr>
              <a:t> </a:t>
            </a:r>
            <a:r>
              <a:rPr lang="en-US" altLang="en-US" sz="2800" dirty="0" err="1">
                <a:ea typeface="Arial Unicode MS" panose="020B0604020202020204" pitchFamily="34" charset="-128"/>
                <a:cs typeface="Arial Unicode MS" panose="020B0604020202020204" pitchFamily="34" charset="-128"/>
              </a:rPr>
              <a:t>dapat</a:t>
            </a:r>
            <a:r>
              <a:rPr lang="en-US" altLang="en-US" sz="2800" dirty="0">
                <a:ea typeface="Arial Unicode MS" panose="020B0604020202020204" pitchFamily="34" charset="-128"/>
                <a:cs typeface="Arial Unicode MS" panose="020B0604020202020204" pitchFamily="34" charset="-128"/>
              </a:rPr>
              <a:t> </a:t>
            </a:r>
            <a:r>
              <a:rPr lang="en-US" altLang="en-US" sz="2800" dirty="0" err="1">
                <a:ea typeface="Arial Unicode MS" panose="020B0604020202020204" pitchFamily="34" charset="-128"/>
                <a:cs typeface="Arial Unicode MS" panose="020B0604020202020204" pitchFamily="34" charset="-128"/>
              </a:rPr>
              <a:t>dinaikan</a:t>
            </a:r>
            <a:r>
              <a:rPr lang="en-US" altLang="en-US" sz="2800" dirty="0">
                <a:ea typeface="Arial Unicode MS" panose="020B0604020202020204" pitchFamily="34" charset="-128"/>
                <a:cs typeface="Arial Unicode MS" panose="020B0604020202020204" pitchFamily="34" charset="-128"/>
              </a:rPr>
              <a:t> </a:t>
            </a:r>
            <a:r>
              <a:rPr lang="en-US" altLang="en-US" sz="2800" dirty="0" err="1">
                <a:ea typeface="Arial Unicode MS" panose="020B0604020202020204" pitchFamily="34" charset="-128"/>
                <a:cs typeface="Arial Unicode MS" panose="020B0604020202020204" pitchFamily="34" charset="-128"/>
              </a:rPr>
              <a:t>ke</a:t>
            </a:r>
            <a:r>
              <a:rPr lang="en-US" altLang="en-US" sz="2800" dirty="0">
                <a:ea typeface="Arial Unicode MS" panose="020B0604020202020204" pitchFamily="34" charset="-128"/>
                <a:cs typeface="Arial Unicode MS" panose="020B0604020202020204" pitchFamily="34" charset="-128"/>
              </a:rPr>
              <a:t> </a:t>
            </a:r>
            <a:r>
              <a:rPr lang="en-US" altLang="en-US" sz="2800" dirty="0" err="1">
                <a:ea typeface="Arial Unicode MS" panose="020B0604020202020204" pitchFamily="34" charset="-128"/>
                <a:cs typeface="Arial Unicode MS" panose="020B0604020202020204" pitchFamily="34" charset="-128"/>
              </a:rPr>
              <a:t>jenjang</a:t>
            </a:r>
            <a:r>
              <a:rPr lang="en-US" altLang="en-US" sz="2800" dirty="0">
                <a:ea typeface="Arial Unicode MS" panose="020B0604020202020204" pitchFamily="34" charset="-128"/>
                <a:cs typeface="Arial Unicode MS" panose="020B0604020202020204" pitchFamily="34" charset="-128"/>
              </a:rPr>
              <a:t> </a:t>
            </a:r>
            <a:r>
              <a:rPr lang="en-US" altLang="en-US" sz="2800" dirty="0" err="1">
                <a:ea typeface="Arial Unicode MS" panose="020B0604020202020204" pitchFamily="34" charset="-128"/>
                <a:cs typeface="Arial Unicode MS" panose="020B0604020202020204" pitchFamily="34" charset="-128"/>
              </a:rPr>
              <a:t>jabatan</a:t>
            </a:r>
            <a:r>
              <a:rPr lang="en-US" altLang="en-US" sz="2800" dirty="0">
                <a:ea typeface="Arial Unicode MS" panose="020B0604020202020204" pitchFamily="34" charset="-128"/>
                <a:cs typeface="Arial Unicode MS" panose="020B0604020202020204" pitchFamily="34" charset="-128"/>
              </a:rPr>
              <a:t> </a:t>
            </a:r>
            <a:r>
              <a:rPr lang="en-US" altLang="en-US" sz="2800" dirty="0" err="1">
                <a:ea typeface="Arial Unicode MS" panose="020B0604020202020204" pitchFamily="34" charset="-128"/>
                <a:cs typeface="Arial Unicode MS" panose="020B0604020202020204" pitchFamily="34" charset="-128"/>
              </a:rPr>
              <a:t>akademik</a:t>
            </a:r>
            <a:r>
              <a:rPr lang="en-US" altLang="en-US" sz="2800" dirty="0">
                <a:ea typeface="Arial Unicode MS" panose="020B0604020202020204" pitchFamily="34" charset="-128"/>
                <a:cs typeface="Arial Unicode MS" panose="020B0604020202020204" pitchFamily="34" charset="-128"/>
              </a:rPr>
              <a:t> </a:t>
            </a:r>
            <a:r>
              <a:rPr lang="en-US" altLang="en-US" sz="2800" dirty="0" err="1">
                <a:ea typeface="Arial Unicode MS" panose="020B0604020202020204" pitchFamily="34" charset="-128"/>
                <a:cs typeface="Arial Unicode MS" panose="020B0604020202020204" pitchFamily="34" charset="-128"/>
              </a:rPr>
              <a:t>dua</a:t>
            </a:r>
            <a:r>
              <a:rPr lang="en-US" altLang="en-US" sz="2800" dirty="0">
                <a:ea typeface="Arial Unicode MS" panose="020B0604020202020204" pitchFamily="34" charset="-128"/>
                <a:cs typeface="Arial Unicode MS" panose="020B0604020202020204" pitchFamily="34" charset="-128"/>
              </a:rPr>
              <a:t> </a:t>
            </a:r>
            <a:r>
              <a:rPr lang="en-US" altLang="en-US" sz="2800" dirty="0" err="1">
                <a:ea typeface="Arial Unicode MS" panose="020B0604020202020204" pitchFamily="34" charset="-128"/>
                <a:cs typeface="Arial Unicode MS" panose="020B0604020202020204" pitchFamily="34" charset="-128"/>
              </a:rPr>
              <a:t>tingkat</a:t>
            </a:r>
            <a:r>
              <a:rPr lang="en-US" altLang="en-US" sz="2800" dirty="0">
                <a:ea typeface="Arial Unicode MS" panose="020B0604020202020204" pitchFamily="34" charset="-128"/>
                <a:cs typeface="Arial Unicode MS" panose="020B0604020202020204" pitchFamily="34" charset="-128"/>
              </a:rPr>
              <a:t> </a:t>
            </a:r>
            <a:r>
              <a:rPr lang="en-US" altLang="en-US" sz="2800" dirty="0" err="1">
                <a:ea typeface="Arial Unicode MS" panose="020B0604020202020204" pitchFamily="34" charset="-128"/>
                <a:cs typeface="Arial Unicode MS" panose="020B0604020202020204" pitchFamily="34" charset="-128"/>
              </a:rPr>
              <a:t>lebih</a:t>
            </a:r>
            <a:r>
              <a:rPr lang="en-US" altLang="en-US" sz="2800" dirty="0">
                <a:ea typeface="Arial Unicode MS" panose="020B0604020202020204" pitchFamily="34" charset="-128"/>
                <a:cs typeface="Arial Unicode MS" panose="020B0604020202020204" pitchFamily="34" charset="-128"/>
              </a:rPr>
              <a:t> </a:t>
            </a:r>
            <a:r>
              <a:rPr lang="en-US" altLang="en-US" sz="2800" dirty="0" err="1">
                <a:ea typeface="Arial Unicode MS" panose="020B0604020202020204" pitchFamily="34" charset="-128"/>
                <a:cs typeface="Arial Unicode MS" panose="020B0604020202020204" pitchFamily="34" charset="-128"/>
              </a:rPr>
              <a:t>tinggi</a:t>
            </a:r>
            <a:r>
              <a:rPr lang="en-US" altLang="en-US" sz="2800" dirty="0">
                <a:ea typeface="Arial Unicode MS" panose="020B0604020202020204" pitchFamily="34" charset="-128"/>
                <a:cs typeface="Arial Unicode MS" panose="020B0604020202020204" pitchFamily="34" charset="-128"/>
              </a:rPr>
              <a:t> (</a:t>
            </a:r>
            <a:r>
              <a:rPr lang="en-US" altLang="en-US" sz="2800" dirty="0" err="1">
                <a:ea typeface="Arial Unicode MS" panose="020B0604020202020204" pitchFamily="34" charset="-128"/>
                <a:cs typeface="Arial Unicode MS" panose="020B0604020202020204" pitchFamily="34" charset="-128"/>
              </a:rPr>
              <a:t>loncat</a:t>
            </a:r>
            <a:r>
              <a:rPr lang="en-US" altLang="en-US" sz="2800" dirty="0">
                <a:ea typeface="Arial Unicode MS" panose="020B0604020202020204" pitchFamily="34" charset="-128"/>
                <a:cs typeface="Arial Unicode MS" panose="020B0604020202020204" pitchFamily="34" charset="-128"/>
              </a:rPr>
              <a:t> </a:t>
            </a:r>
            <a:r>
              <a:rPr lang="en-US" altLang="en-US" sz="2800" dirty="0" err="1">
                <a:ea typeface="Arial Unicode MS" panose="020B0604020202020204" pitchFamily="34" charset="-128"/>
                <a:cs typeface="Arial Unicode MS" panose="020B0604020202020204" pitchFamily="34" charset="-128"/>
              </a:rPr>
              <a:t>jabatan</a:t>
            </a:r>
            <a:r>
              <a:rPr lang="en-US" altLang="en-US" sz="2800" dirty="0">
                <a:ea typeface="Arial Unicode MS" panose="020B0604020202020204" pitchFamily="34" charset="-128"/>
                <a:cs typeface="Arial Unicode MS" panose="020B0604020202020204" pitchFamily="34" charset="-128"/>
              </a:rPr>
              <a:t>) </a:t>
            </a:r>
            <a:r>
              <a:rPr lang="en-US" altLang="en-US" sz="2800" dirty="0" err="1" smtClean="0">
                <a:ea typeface="Arial Unicode MS" panose="020B0604020202020204" pitchFamily="34" charset="-128"/>
                <a:cs typeface="Arial Unicode MS" panose="020B0604020202020204" pitchFamily="34" charset="-128"/>
              </a:rPr>
              <a:t>dan</a:t>
            </a:r>
            <a:r>
              <a:rPr lang="en-US" altLang="en-US" sz="2800" dirty="0" smtClean="0">
                <a:ea typeface="Arial Unicode MS" panose="020B0604020202020204" pitchFamily="34" charset="-128"/>
                <a:cs typeface="Arial Unicode MS" panose="020B0604020202020204" pitchFamily="34" charset="-128"/>
              </a:rPr>
              <a:t> </a:t>
            </a:r>
            <a:r>
              <a:rPr lang="en-US" altLang="en-US" sz="2800" dirty="0" err="1">
                <a:ea typeface="Arial Unicode MS" panose="020B0604020202020204" pitchFamily="34" charset="-128"/>
                <a:cs typeface="Arial Unicode MS" panose="020B0604020202020204" pitchFamily="34" charset="-128"/>
              </a:rPr>
              <a:t>pangkatnya</a:t>
            </a:r>
            <a:r>
              <a:rPr lang="en-US" altLang="en-US" sz="2800" dirty="0">
                <a:ea typeface="Arial Unicode MS" panose="020B0604020202020204" pitchFamily="34" charset="-128"/>
                <a:cs typeface="Arial Unicode MS" panose="020B0604020202020204" pitchFamily="34" charset="-128"/>
              </a:rPr>
              <a:t> </a:t>
            </a:r>
            <a:r>
              <a:rPr lang="en-US" altLang="en-US" sz="2800" dirty="0" err="1">
                <a:ea typeface="Arial Unicode MS" panose="020B0604020202020204" pitchFamily="34" charset="-128"/>
                <a:cs typeface="Arial Unicode MS" panose="020B0604020202020204" pitchFamily="34" charset="-128"/>
              </a:rPr>
              <a:t>dinaikan</a:t>
            </a:r>
            <a:r>
              <a:rPr lang="en-US" altLang="en-US" sz="2800" dirty="0">
                <a:ea typeface="Arial Unicode MS" panose="020B0604020202020204" pitchFamily="34" charset="-128"/>
                <a:cs typeface="Arial Unicode MS" panose="020B0604020202020204" pitchFamily="34" charset="-128"/>
              </a:rPr>
              <a:t> </a:t>
            </a:r>
            <a:r>
              <a:rPr lang="en-US" altLang="en-US" sz="2800" dirty="0" err="1">
                <a:ea typeface="Arial Unicode MS" panose="020B0604020202020204" pitchFamily="34" charset="-128"/>
                <a:cs typeface="Arial Unicode MS" panose="020B0604020202020204" pitchFamily="34" charset="-128"/>
              </a:rPr>
              <a:t>setingkat</a:t>
            </a:r>
            <a:r>
              <a:rPr lang="en-US" altLang="en-US" sz="2800" dirty="0">
                <a:ea typeface="Arial Unicode MS" panose="020B0604020202020204" pitchFamily="34" charset="-128"/>
                <a:cs typeface="Arial Unicode MS" panose="020B0604020202020204" pitchFamily="34" charset="-128"/>
              </a:rPr>
              <a:t> </a:t>
            </a:r>
            <a:r>
              <a:rPr lang="en-US" altLang="en-US" sz="2800" dirty="0" err="1">
                <a:ea typeface="Arial Unicode MS" panose="020B0604020202020204" pitchFamily="34" charset="-128"/>
                <a:cs typeface="Arial Unicode MS" panose="020B0604020202020204" pitchFamily="34" charset="-128"/>
              </a:rPr>
              <a:t>lebih</a:t>
            </a:r>
            <a:r>
              <a:rPr lang="en-US" altLang="en-US" sz="2800" dirty="0">
                <a:ea typeface="Arial Unicode MS" panose="020B0604020202020204" pitchFamily="34" charset="-128"/>
                <a:cs typeface="Arial Unicode MS" panose="020B0604020202020204" pitchFamily="34" charset="-128"/>
              </a:rPr>
              <a:t> </a:t>
            </a:r>
            <a:r>
              <a:rPr lang="en-US" altLang="en-US" sz="2800" dirty="0" err="1" smtClean="0">
                <a:ea typeface="Arial Unicode MS" panose="020B0604020202020204" pitchFamily="34" charset="-128"/>
                <a:cs typeface="Arial Unicode MS" panose="020B0604020202020204" pitchFamily="34" charset="-128"/>
              </a:rPr>
              <a:t>tinggi</a:t>
            </a:r>
            <a:r>
              <a:rPr lang="id-ID" altLang="en-US" sz="2800" dirty="0" smtClean="0">
                <a:ea typeface="Arial Unicode MS" panose="020B0604020202020204" pitchFamily="34" charset="-128"/>
                <a:cs typeface="Arial Unicode MS" panose="020B0604020202020204" pitchFamily="34" charset="-128"/>
              </a:rPr>
              <a:t>.</a:t>
            </a:r>
          </a:p>
          <a:p>
            <a:r>
              <a:rPr lang="sv-SE" sz="2800" dirty="0" smtClean="0"/>
              <a:t>Kenaikan </a:t>
            </a:r>
            <a:r>
              <a:rPr lang="sv-SE" sz="2800" dirty="0"/>
              <a:t>jabatan akademik dari Asisten Ahli ke Lektor Kepala </a:t>
            </a:r>
            <a:r>
              <a:rPr lang="sv-SE" sz="2800" dirty="0" smtClean="0"/>
              <a:t>dapat </a:t>
            </a:r>
            <a:r>
              <a:rPr lang="sv-SE" sz="2800" dirty="0"/>
              <a:t>dipertimbangkan </a:t>
            </a:r>
            <a:r>
              <a:rPr lang="sv-SE" sz="2800" dirty="0" smtClean="0"/>
              <a:t>apabila</a:t>
            </a:r>
            <a:endParaRPr lang="id-ID" sz="2800" dirty="0" smtClean="0"/>
          </a:p>
          <a:p>
            <a:pPr marL="914400" indent="-457200">
              <a:buFont typeface="Wingdings" panose="05000000000000000000" pitchFamily="2" charset="2"/>
              <a:buChar char="§"/>
              <a:defRPr/>
            </a:pPr>
            <a:r>
              <a:rPr lang="id-ID" altLang="en-US" sz="2800" dirty="0" smtClean="0">
                <a:ea typeface="Arial Unicode MS" panose="020B0604020202020204" pitchFamily="34" charset="-128"/>
                <a:cs typeface="Arial Unicode MS" panose="020B0604020202020204" pitchFamily="34" charset="-128"/>
              </a:rPr>
              <a:t>Paling </a:t>
            </a:r>
            <a:r>
              <a:rPr lang="en-US" altLang="en-US" sz="2800" dirty="0" err="1" smtClean="0">
                <a:ea typeface="Arial Unicode MS" panose="020B0604020202020204" pitchFamily="34" charset="-128"/>
                <a:cs typeface="Arial Unicode MS" panose="020B0604020202020204" pitchFamily="34" charset="-128"/>
              </a:rPr>
              <a:t>singkat</a:t>
            </a:r>
            <a:r>
              <a:rPr lang="en-US" altLang="en-US" sz="2800" dirty="0" smtClean="0">
                <a:ea typeface="Arial Unicode MS" panose="020B0604020202020204" pitchFamily="34" charset="-128"/>
                <a:cs typeface="Arial Unicode MS" panose="020B0604020202020204" pitchFamily="34" charset="-128"/>
              </a:rPr>
              <a:t> </a:t>
            </a:r>
            <a:r>
              <a:rPr lang="en-US" altLang="en-US" sz="2800" dirty="0" err="1">
                <a:ea typeface="Arial Unicode MS" panose="020B0604020202020204" pitchFamily="34" charset="-128"/>
                <a:cs typeface="Arial Unicode MS" panose="020B0604020202020204" pitchFamily="34" charset="-128"/>
              </a:rPr>
              <a:t>telah</a:t>
            </a:r>
            <a:r>
              <a:rPr lang="en-US" altLang="en-US" sz="2800" dirty="0">
                <a:ea typeface="Arial Unicode MS" panose="020B0604020202020204" pitchFamily="34" charset="-128"/>
                <a:cs typeface="Arial Unicode MS" panose="020B0604020202020204" pitchFamily="34" charset="-128"/>
              </a:rPr>
              <a:t> 2 (</a:t>
            </a:r>
            <a:r>
              <a:rPr lang="en-US" altLang="en-US" sz="2800" dirty="0" err="1">
                <a:ea typeface="Arial Unicode MS" panose="020B0604020202020204" pitchFamily="34" charset="-128"/>
                <a:cs typeface="Arial Unicode MS" panose="020B0604020202020204" pitchFamily="34" charset="-128"/>
              </a:rPr>
              <a:t>dua</a:t>
            </a:r>
            <a:r>
              <a:rPr lang="en-US" altLang="en-US" sz="2800" dirty="0">
                <a:ea typeface="Arial Unicode MS" panose="020B0604020202020204" pitchFamily="34" charset="-128"/>
                <a:cs typeface="Arial Unicode MS" panose="020B0604020202020204" pitchFamily="34" charset="-128"/>
              </a:rPr>
              <a:t>) </a:t>
            </a:r>
            <a:r>
              <a:rPr lang="en-US" altLang="en-US" sz="2800" dirty="0" err="1">
                <a:ea typeface="Arial Unicode MS" panose="020B0604020202020204" pitchFamily="34" charset="-128"/>
                <a:cs typeface="Arial Unicode MS" panose="020B0604020202020204" pitchFamily="34" charset="-128"/>
              </a:rPr>
              <a:t>tahun</a:t>
            </a:r>
            <a:r>
              <a:rPr lang="en-US" altLang="en-US" sz="2800" dirty="0">
                <a:ea typeface="Arial Unicode MS" panose="020B0604020202020204" pitchFamily="34" charset="-128"/>
                <a:cs typeface="Arial Unicode MS" panose="020B0604020202020204" pitchFamily="34" charset="-128"/>
              </a:rPr>
              <a:t> </a:t>
            </a:r>
            <a:r>
              <a:rPr lang="en-US" altLang="en-US" sz="2800" dirty="0" err="1">
                <a:ea typeface="Arial Unicode MS" panose="020B0604020202020204" pitchFamily="34" charset="-128"/>
                <a:cs typeface="Arial Unicode MS" panose="020B0604020202020204" pitchFamily="34" charset="-128"/>
              </a:rPr>
              <a:t>menduduki</a:t>
            </a:r>
            <a:r>
              <a:rPr lang="en-US" altLang="en-US" sz="2800" dirty="0">
                <a:ea typeface="Arial Unicode MS" panose="020B0604020202020204" pitchFamily="34" charset="-128"/>
                <a:cs typeface="Arial Unicode MS" panose="020B0604020202020204" pitchFamily="34" charset="-128"/>
              </a:rPr>
              <a:t> </a:t>
            </a:r>
            <a:r>
              <a:rPr lang="en-US" altLang="en-US" sz="2800" dirty="0" err="1">
                <a:ea typeface="Arial Unicode MS" panose="020B0604020202020204" pitchFamily="34" charset="-128"/>
                <a:cs typeface="Arial Unicode MS" panose="020B0604020202020204" pitchFamily="34" charset="-128"/>
              </a:rPr>
              <a:t>jabatan</a:t>
            </a:r>
            <a:r>
              <a:rPr lang="en-US" altLang="en-US" sz="2800" dirty="0">
                <a:ea typeface="Arial Unicode MS" panose="020B0604020202020204" pitchFamily="34" charset="-128"/>
                <a:cs typeface="Arial Unicode MS" panose="020B0604020202020204" pitchFamily="34" charset="-128"/>
              </a:rPr>
              <a:t> </a:t>
            </a:r>
            <a:r>
              <a:rPr lang="en-US" altLang="en-US" sz="2800" dirty="0" err="1">
                <a:ea typeface="Arial Unicode MS" panose="020B0604020202020204" pitchFamily="34" charset="-128"/>
                <a:cs typeface="Arial Unicode MS" panose="020B0604020202020204" pitchFamily="34" charset="-128"/>
              </a:rPr>
              <a:t>Asisten</a:t>
            </a:r>
            <a:r>
              <a:rPr lang="en-US" altLang="en-US" sz="2800" dirty="0">
                <a:ea typeface="Arial Unicode MS" panose="020B0604020202020204" pitchFamily="34" charset="-128"/>
                <a:cs typeface="Arial Unicode MS" panose="020B0604020202020204" pitchFamily="34" charset="-128"/>
              </a:rPr>
              <a:t> </a:t>
            </a:r>
            <a:r>
              <a:rPr lang="en-US" altLang="en-US" sz="2800" dirty="0" err="1">
                <a:ea typeface="Arial Unicode MS" panose="020B0604020202020204" pitchFamily="34" charset="-128"/>
                <a:cs typeface="Arial Unicode MS" panose="020B0604020202020204" pitchFamily="34" charset="-128"/>
              </a:rPr>
              <a:t>Ahli</a:t>
            </a:r>
            <a:endParaRPr lang="en-US" altLang="en-US" sz="2800" dirty="0">
              <a:ea typeface="Arial Unicode MS" panose="020B0604020202020204" pitchFamily="34" charset="-128"/>
              <a:cs typeface="Arial Unicode MS" panose="020B0604020202020204" pitchFamily="34" charset="-128"/>
            </a:endParaRPr>
          </a:p>
          <a:p>
            <a:pPr marL="914400" indent="-457200">
              <a:buFont typeface="Wingdings" panose="05000000000000000000" pitchFamily="2" charset="2"/>
              <a:buChar char="§"/>
              <a:defRPr/>
            </a:pPr>
            <a:r>
              <a:rPr lang="en-US" altLang="en-US" sz="2800" dirty="0" err="1">
                <a:ea typeface="Arial Unicode MS" panose="020B0604020202020204" pitchFamily="34" charset="-128"/>
                <a:cs typeface="Arial Unicode MS" panose="020B0604020202020204" pitchFamily="34" charset="-128"/>
              </a:rPr>
              <a:t>memiliki</a:t>
            </a:r>
            <a:r>
              <a:rPr lang="en-US" altLang="en-US" sz="2800" dirty="0">
                <a:ea typeface="Arial Unicode MS" panose="020B0604020202020204" pitchFamily="34" charset="-128"/>
                <a:cs typeface="Arial Unicode MS" panose="020B0604020202020204" pitchFamily="34" charset="-128"/>
              </a:rPr>
              <a:t> </a:t>
            </a:r>
            <a:r>
              <a:rPr lang="en-US" altLang="en-US" sz="2800" dirty="0" err="1">
                <a:ea typeface="Arial Unicode MS" panose="020B0604020202020204" pitchFamily="34" charset="-128"/>
                <a:cs typeface="Arial Unicode MS" panose="020B0604020202020204" pitchFamily="34" charset="-128"/>
              </a:rPr>
              <a:t>ijazah</a:t>
            </a:r>
            <a:r>
              <a:rPr lang="en-US" altLang="en-US" sz="2800" dirty="0">
                <a:ea typeface="Arial Unicode MS" panose="020B0604020202020204" pitchFamily="34" charset="-128"/>
                <a:cs typeface="Arial Unicode MS" panose="020B0604020202020204" pitchFamily="34" charset="-128"/>
              </a:rPr>
              <a:t> </a:t>
            </a:r>
            <a:r>
              <a:rPr lang="en-US" altLang="en-US" sz="2800" dirty="0" err="1">
                <a:ea typeface="Arial Unicode MS" panose="020B0604020202020204" pitchFamily="34" charset="-128"/>
                <a:cs typeface="Arial Unicode MS" panose="020B0604020202020204" pitchFamily="34" charset="-128"/>
              </a:rPr>
              <a:t>Doktor</a:t>
            </a:r>
            <a:r>
              <a:rPr lang="en-US" altLang="en-US" sz="2800" dirty="0">
                <a:ea typeface="Arial Unicode MS" panose="020B0604020202020204" pitchFamily="34" charset="-128"/>
                <a:cs typeface="Arial Unicode MS" panose="020B0604020202020204" pitchFamily="34" charset="-128"/>
              </a:rPr>
              <a:t> (S3)</a:t>
            </a:r>
          </a:p>
          <a:p>
            <a:pPr marL="914400" indent="-457200">
              <a:buFont typeface="Wingdings" panose="05000000000000000000" pitchFamily="2" charset="2"/>
              <a:buChar char="§"/>
              <a:defRPr/>
            </a:pPr>
            <a:r>
              <a:rPr lang="id-ID" sz="2800" dirty="0" smtClean="0"/>
              <a:t>Syarat khusus unsur penelitian, memiliki </a:t>
            </a:r>
            <a:r>
              <a:rPr lang="id-ID" sz="2800" dirty="0"/>
              <a:t>paling sedikit 2 (dua) karya ilmiah yang dipublikasikan pada jurnal ilmiah internasional bereputasi sebagai penulis pertama </a:t>
            </a:r>
            <a:endParaRPr lang="en-US" sz="2800" dirty="0"/>
          </a:p>
          <a:p>
            <a:r>
              <a:rPr lang="id-ID" sz="2800" dirty="0" smtClean="0"/>
              <a:t>Kenaikan </a:t>
            </a:r>
            <a:r>
              <a:rPr lang="id-ID" sz="2800" dirty="0"/>
              <a:t>jabatan berikutnya menjadi </a:t>
            </a:r>
            <a:r>
              <a:rPr lang="id-ID" sz="2800" dirty="0" smtClean="0"/>
              <a:t>Profesor </a:t>
            </a:r>
            <a:r>
              <a:rPr lang="id-ID" sz="2800" dirty="0"/>
              <a:t>baru dapat diusulkan setelah yang bersangkutan mencapai pangkat </a:t>
            </a:r>
            <a:r>
              <a:rPr lang="id-ID" sz="2800" dirty="0" smtClean="0"/>
              <a:t>Pembina/golongan IV/a</a:t>
            </a:r>
          </a:p>
          <a:p>
            <a:r>
              <a:rPr lang="id-ID" sz="2800" dirty="0" smtClean="0"/>
              <a:t>Dosen yang diangkat pertama kali pada jabatan Lektor, kenaikan jabatan berikutnya baru dapaat dilakukan jika telah mencapai pangkat Penata/golongan III/c</a:t>
            </a:r>
            <a:endParaRPr lang="id-ID" sz="2800" dirty="0"/>
          </a:p>
          <a:p>
            <a:pPr marL="109728" indent="0">
              <a:buNone/>
            </a:pPr>
            <a:endParaRPr lang="en-US" altLang="en-US" sz="2800" dirty="0">
              <a:ea typeface="Arial Unicode MS" panose="020B0604020202020204" pitchFamily="34" charset="-128"/>
              <a:cs typeface="Arial Unicode MS" panose="020B0604020202020204" pitchFamily="34" charset="-128"/>
            </a:endParaRPr>
          </a:p>
        </p:txBody>
      </p:sp>
      <p:sp>
        <p:nvSpPr>
          <p:cNvPr id="3" name="Title 2"/>
          <p:cNvSpPr>
            <a:spLocks noGrp="1"/>
          </p:cNvSpPr>
          <p:nvPr>
            <p:ph type="title"/>
          </p:nvPr>
        </p:nvSpPr>
        <p:spPr/>
        <p:txBody>
          <a:bodyPr>
            <a:normAutofit fontScale="90000"/>
          </a:bodyPr>
          <a:lstStyle/>
          <a:p>
            <a:pPr algn="ctr"/>
            <a:r>
              <a:rPr lang="id-ID" dirty="0" smtClean="0"/>
              <a:t>KENAIKAN LONCAT JABATAN ASISTEN AHLI KE LEKTOR KEPALA</a:t>
            </a:r>
            <a:endParaRPr lang="id-ID" dirty="0"/>
          </a:p>
        </p:txBody>
      </p:sp>
    </p:spTree>
    <p:extLst>
      <p:ext uri="{BB962C8B-B14F-4D97-AF65-F5344CB8AC3E}">
        <p14:creationId xmlns:p14="http://schemas.microsoft.com/office/powerpoint/2010/main" val="28834783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914400" indent="-457200">
              <a:defRPr/>
            </a:pPr>
            <a:r>
              <a:rPr lang="en-US" altLang="en-US" sz="2800" dirty="0" err="1">
                <a:ea typeface="Arial Unicode MS" panose="020B0604020202020204" pitchFamily="34" charset="-128"/>
                <a:cs typeface="Arial Unicode MS" panose="020B0604020202020204" pitchFamily="34" charset="-128"/>
              </a:rPr>
              <a:t>Memiliki</a:t>
            </a:r>
            <a:r>
              <a:rPr lang="en-US" altLang="en-US" sz="2800" dirty="0">
                <a:ea typeface="Arial Unicode MS" panose="020B0604020202020204" pitchFamily="34" charset="-128"/>
                <a:cs typeface="Arial Unicode MS" panose="020B0604020202020204" pitchFamily="34" charset="-128"/>
              </a:rPr>
              <a:t> </a:t>
            </a:r>
            <a:r>
              <a:rPr lang="en-US" altLang="en-US" sz="2800" dirty="0" err="1">
                <a:ea typeface="Arial Unicode MS" panose="020B0604020202020204" pitchFamily="34" charset="-128"/>
                <a:cs typeface="Arial Unicode MS" panose="020B0604020202020204" pitchFamily="34" charset="-128"/>
              </a:rPr>
              <a:t>pengalaman</a:t>
            </a:r>
            <a:r>
              <a:rPr lang="en-US" altLang="en-US" sz="2800" dirty="0">
                <a:ea typeface="Arial Unicode MS" panose="020B0604020202020204" pitchFamily="34" charset="-128"/>
                <a:cs typeface="Arial Unicode MS" panose="020B0604020202020204" pitchFamily="34" charset="-128"/>
              </a:rPr>
              <a:t> </a:t>
            </a:r>
            <a:r>
              <a:rPr lang="en-US" altLang="en-US" sz="2800" dirty="0" err="1">
                <a:ea typeface="Arial Unicode MS" panose="020B0604020202020204" pitchFamily="34" charset="-128"/>
                <a:cs typeface="Arial Unicode MS" panose="020B0604020202020204" pitchFamily="34" charset="-128"/>
              </a:rPr>
              <a:t>kerja</a:t>
            </a:r>
            <a:r>
              <a:rPr lang="en-US" altLang="en-US" sz="2800" dirty="0">
                <a:ea typeface="Arial Unicode MS" panose="020B0604020202020204" pitchFamily="34" charset="-128"/>
                <a:cs typeface="Arial Unicode MS" panose="020B0604020202020204" pitchFamily="34" charset="-128"/>
              </a:rPr>
              <a:t> </a:t>
            </a:r>
            <a:r>
              <a:rPr lang="en-US" altLang="en-US" sz="2800" dirty="0" err="1">
                <a:ea typeface="Arial Unicode MS" panose="020B0604020202020204" pitchFamily="34" charset="-128"/>
                <a:cs typeface="Arial Unicode MS" panose="020B0604020202020204" pitchFamily="34" charset="-128"/>
              </a:rPr>
              <a:t>sebagai</a:t>
            </a:r>
            <a:r>
              <a:rPr lang="en-US" altLang="en-US" sz="2800" dirty="0">
                <a:ea typeface="Arial Unicode MS" panose="020B0604020202020204" pitchFamily="34" charset="-128"/>
                <a:cs typeface="Arial Unicode MS" panose="020B0604020202020204" pitchFamily="34" charset="-128"/>
              </a:rPr>
              <a:t> </a:t>
            </a:r>
            <a:r>
              <a:rPr lang="en-US" altLang="en-US" sz="2800" dirty="0" err="1">
                <a:ea typeface="Arial Unicode MS" panose="020B0604020202020204" pitchFamily="34" charset="-128"/>
                <a:cs typeface="Arial Unicode MS" panose="020B0604020202020204" pitchFamily="34" charset="-128"/>
              </a:rPr>
              <a:t>dosen</a:t>
            </a:r>
            <a:r>
              <a:rPr lang="en-US" altLang="en-US" sz="2800" dirty="0">
                <a:ea typeface="Arial Unicode MS" panose="020B0604020202020204" pitchFamily="34" charset="-128"/>
                <a:cs typeface="Arial Unicode MS" panose="020B0604020202020204" pitchFamily="34" charset="-128"/>
              </a:rPr>
              <a:t> </a:t>
            </a:r>
            <a:r>
              <a:rPr lang="en-US" altLang="en-US" sz="2800" dirty="0" err="1">
                <a:ea typeface="Arial Unicode MS" panose="020B0604020202020204" pitchFamily="34" charset="-128"/>
                <a:cs typeface="Arial Unicode MS" panose="020B0604020202020204" pitchFamily="34" charset="-128"/>
              </a:rPr>
              <a:t>tetap</a:t>
            </a:r>
            <a:r>
              <a:rPr lang="en-US" altLang="en-US" sz="2800" dirty="0">
                <a:ea typeface="Arial Unicode MS" panose="020B0604020202020204" pitchFamily="34" charset="-128"/>
                <a:cs typeface="Arial Unicode MS" panose="020B0604020202020204" pitchFamily="34" charset="-128"/>
              </a:rPr>
              <a:t> paling </a:t>
            </a:r>
            <a:r>
              <a:rPr lang="en-US" altLang="en-US" sz="2800" dirty="0" err="1">
                <a:ea typeface="Arial Unicode MS" panose="020B0604020202020204" pitchFamily="34" charset="-128"/>
                <a:cs typeface="Arial Unicode MS" panose="020B0604020202020204" pitchFamily="34" charset="-128"/>
              </a:rPr>
              <a:t>singkat</a:t>
            </a:r>
            <a:r>
              <a:rPr lang="en-US" altLang="en-US" sz="2800" dirty="0">
                <a:ea typeface="Arial Unicode MS" panose="020B0604020202020204" pitchFamily="34" charset="-128"/>
                <a:cs typeface="Arial Unicode MS" panose="020B0604020202020204" pitchFamily="34" charset="-128"/>
              </a:rPr>
              <a:t> 10 (</a:t>
            </a:r>
            <a:r>
              <a:rPr lang="en-US" altLang="en-US" sz="2800" dirty="0" err="1">
                <a:ea typeface="Arial Unicode MS" panose="020B0604020202020204" pitchFamily="34" charset="-128"/>
                <a:cs typeface="Arial Unicode MS" panose="020B0604020202020204" pitchFamily="34" charset="-128"/>
              </a:rPr>
              <a:t>sepuluh</a:t>
            </a:r>
            <a:r>
              <a:rPr lang="en-US" altLang="en-US" sz="2800" dirty="0">
                <a:ea typeface="Arial Unicode MS" panose="020B0604020202020204" pitchFamily="34" charset="-128"/>
                <a:cs typeface="Arial Unicode MS" panose="020B0604020202020204" pitchFamily="34" charset="-128"/>
              </a:rPr>
              <a:t>) </a:t>
            </a:r>
            <a:r>
              <a:rPr lang="en-US" altLang="en-US" sz="2800" dirty="0" err="1">
                <a:ea typeface="Arial Unicode MS" panose="020B0604020202020204" pitchFamily="34" charset="-128"/>
                <a:cs typeface="Arial Unicode MS" panose="020B0604020202020204" pitchFamily="34" charset="-128"/>
              </a:rPr>
              <a:t>tahun</a:t>
            </a:r>
            <a:endParaRPr lang="en-US" altLang="en-US" sz="2800" dirty="0">
              <a:ea typeface="Arial Unicode MS" panose="020B0604020202020204" pitchFamily="34" charset="-128"/>
              <a:cs typeface="Arial Unicode MS" panose="020B0604020202020204" pitchFamily="34" charset="-128"/>
            </a:endParaRPr>
          </a:p>
          <a:p>
            <a:pPr marL="914400" indent="-457200">
              <a:defRPr/>
            </a:pPr>
            <a:r>
              <a:rPr lang="en-US" altLang="en-US" sz="2800" dirty="0" smtClean="0">
                <a:ea typeface="Arial Unicode MS" panose="020B0604020202020204" pitchFamily="34" charset="-128"/>
                <a:cs typeface="Arial Unicode MS" panose="020B0604020202020204" pitchFamily="34" charset="-128"/>
              </a:rPr>
              <a:t>Paling </a:t>
            </a:r>
            <a:r>
              <a:rPr lang="en-US" altLang="en-US" sz="2800" dirty="0" err="1">
                <a:ea typeface="Arial Unicode MS" panose="020B0604020202020204" pitchFamily="34" charset="-128"/>
                <a:cs typeface="Arial Unicode MS" panose="020B0604020202020204" pitchFamily="34" charset="-128"/>
              </a:rPr>
              <a:t>singkat</a:t>
            </a:r>
            <a:r>
              <a:rPr lang="en-US" altLang="en-US" sz="2800" dirty="0">
                <a:ea typeface="Arial Unicode MS" panose="020B0604020202020204" pitchFamily="34" charset="-128"/>
                <a:cs typeface="Arial Unicode MS" panose="020B0604020202020204" pitchFamily="34" charset="-128"/>
              </a:rPr>
              <a:t> 2 (</a:t>
            </a:r>
            <a:r>
              <a:rPr lang="en-US" altLang="en-US" sz="2800" dirty="0" err="1">
                <a:ea typeface="Arial Unicode MS" panose="020B0604020202020204" pitchFamily="34" charset="-128"/>
                <a:cs typeface="Arial Unicode MS" panose="020B0604020202020204" pitchFamily="34" charset="-128"/>
              </a:rPr>
              <a:t>dua</a:t>
            </a:r>
            <a:r>
              <a:rPr lang="en-US" altLang="en-US" sz="2800" dirty="0">
                <a:ea typeface="Arial Unicode MS" panose="020B0604020202020204" pitchFamily="34" charset="-128"/>
                <a:cs typeface="Arial Unicode MS" panose="020B0604020202020204" pitchFamily="34" charset="-128"/>
              </a:rPr>
              <a:t>) </a:t>
            </a:r>
            <a:r>
              <a:rPr lang="en-US" altLang="en-US" sz="2800" dirty="0" err="1">
                <a:ea typeface="Arial Unicode MS" panose="020B0604020202020204" pitchFamily="34" charset="-128"/>
                <a:cs typeface="Arial Unicode MS" panose="020B0604020202020204" pitchFamily="34" charset="-128"/>
              </a:rPr>
              <a:t>tahun</a:t>
            </a:r>
            <a:r>
              <a:rPr lang="en-US" altLang="en-US" sz="2800" dirty="0">
                <a:ea typeface="Arial Unicode MS" panose="020B0604020202020204" pitchFamily="34" charset="-128"/>
                <a:cs typeface="Arial Unicode MS" panose="020B0604020202020204" pitchFamily="34" charset="-128"/>
              </a:rPr>
              <a:t> </a:t>
            </a:r>
            <a:r>
              <a:rPr lang="en-US" altLang="en-US" sz="2800" dirty="0" err="1">
                <a:ea typeface="Arial Unicode MS" panose="020B0604020202020204" pitchFamily="34" charset="-128"/>
                <a:cs typeface="Arial Unicode MS" panose="020B0604020202020204" pitchFamily="34" charset="-128"/>
              </a:rPr>
              <a:t>menduduki</a:t>
            </a:r>
            <a:r>
              <a:rPr lang="en-US" altLang="en-US" sz="2800" dirty="0">
                <a:ea typeface="Arial Unicode MS" panose="020B0604020202020204" pitchFamily="34" charset="-128"/>
                <a:cs typeface="Arial Unicode MS" panose="020B0604020202020204" pitchFamily="34" charset="-128"/>
              </a:rPr>
              <a:t> </a:t>
            </a:r>
            <a:r>
              <a:rPr lang="en-US" altLang="en-US" sz="2800" dirty="0" err="1">
                <a:ea typeface="Arial Unicode MS" panose="020B0604020202020204" pitchFamily="34" charset="-128"/>
                <a:cs typeface="Arial Unicode MS" panose="020B0604020202020204" pitchFamily="34" charset="-128"/>
              </a:rPr>
              <a:t>jabatan</a:t>
            </a:r>
            <a:r>
              <a:rPr lang="en-US" altLang="en-US" sz="2800" dirty="0">
                <a:ea typeface="Arial Unicode MS" panose="020B0604020202020204" pitchFamily="34" charset="-128"/>
                <a:cs typeface="Arial Unicode MS" panose="020B0604020202020204" pitchFamily="34" charset="-128"/>
              </a:rPr>
              <a:t> </a:t>
            </a:r>
            <a:r>
              <a:rPr lang="en-US" altLang="en-US" sz="2800" dirty="0" err="1">
                <a:ea typeface="Arial Unicode MS" panose="020B0604020202020204" pitchFamily="34" charset="-128"/>
                <a:cs typeface="Arial Unicode MS" panose="020B0604020202020204" pitchFamily="34" charset="-128"/>
              </a:rPr>
              <a:t>Lektor</a:t>
            </a:r>
            <a:r>
              <a:rPr lang="en-US" altLang="en-US" sz="2800" dirty="0">
                <a:ea typeface="Arial Unicode MS" panose="020B0604020202020204" pitchFamily="34" charset="-128"/>
                <a:cs typeface="Arial Unicode MS" panose="020B0604020202020204" pitchFamily="34" charset="-128"/>
              </a:rPr>
              <a:t>;</a:t>
            </a:r>
          </a:p>
          <a:p>
            <a:pPr marL="914400" indent="-457200">
              <a:defRPr/>
            </a:pPr>
            <a:r>
              <a:rPr lang="id-ID" sz="2800" dirty="0" smtClean="0"/>
              <a:t>Syarat khusus unsur penelitian, memiliki </a:t>
            </a:r>
            <a:r>
              <a:rPr lang="id-ID" sz="2800" dirty="0"/>
              <a:t>paling sedikit 4 (empat) karya ilmiah </a:t>
            </a:r>
            <a:r>
              <a:rPr lang="id-ID" sz="2800" dirty="0" smtClean="0"/>
              <a:t>sesuai bidang ilmu penugasan yang </a:t>
            </a:r>
            <a:r>
              <a:rPr lang="id-ID" sz="2800" dirty="0"/>
              <a:t>dipublikasikan pada jurnal ilmiah internasional bereputasi sebagai penulis </a:t>
            </a:r>
            <a:r>
              <a:rPr lang="id-ID" sz="2800" dirty="0" smtClean="0"/>
              <a:t>pertama</a:t>
            </a:r>
          </a:p>
          <a:p>
            <a:pPr marL="914400" indent="-457200">
              <a:defRPr/>
            </a:pPr>
            <a:r>
              <a:rPr lang="id-ID" sz="2800" dirty="0" smtClean="0">
                <a:solidFill>
                  <a:schemeClr val="accent2"/>
                </a:solidFill>
              </a:rPr>
              <a:t>Diperkirakan akan ada ketentuan baru dalam hal ini pada pedoman operasional penilaian yang baru</a:t>
            </a:r>
            <a:endParaRPr lang="id-ID" sz="2800" dirty="0" smtClean="0">
              <a:solidFill>
                <a:schemeClr val="accent2"/>
              </a:solidFill>
            </a:endParaRPr>
          </a:p>
          <a:p>
            <a:pPr marL="914400" indent="-457200">
              <a:defRPr/>
            </a:pPr>
            <a:endParaRPr lang="id-ID" dirty="0"/>
          </a:p>
        </p:txBody>
      </p:sp>
      <p:sp>
        <p:nvSpPr>
          <p:cNvPr id="3" name="Title 2"/>
          <p:cNvSpPr>
            <a:spLocks noGrp="1"/>
          </p:cNvSpPr>
          <p:nvPr>
            <p:ph type="title"/>
          </p:nvPr>
        </p:nvSpPr>
        <p:spPr/>
        <p:txBody>
          <a:bodyPr>
            <a:normAutofit fontScale="90000"/>
          </a:bodyPr>
          <a:lstStyle/>
          <a:p>
            <a:pPr algn="ctr"/>
            <a:r>
              <a:rPr lang="id-ID" dirty="0" smtClean="0"/>
              <a:t>KENAIKAN LONCAT </a:t>
            </a:r>
            <a:r>
              <a:rPr lang="id-ID" dirty="0"/>
              <a:t>JABATAN </a:t>
            </a:r>
            <a:r>
              <a:rPr lang="id-ID" dirty="0" smtClean="0"/>
              <a:t>LEKTOR KE PROFESOR</a:t>
            </a:r>
            <a:endParaRPr lang="id-ID" dirty="0"/>
          </a:p>
        </p:txBody>
      </p:sp>
    </p:spTree>
    <p:extLst>
      <p:ext uri="{BB962C8B-B14F-4D97-AF65-F5344CB8AC3E}">
        <p14:creationId xmlns:p14="http://schemas.microsoft.com/office/powerpoint/2010/main" val="4191174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342900" indent="-342900"/>
            <a:r>
              <a:rPr lang="id-ID" sz="2400" dirty="0" smtClean="0"/>
              <a:t>Syarat khusus unsur penelitian untuk kenaikan </a:t>
            </a:r>
            <a:r>
              <a:rPr lang="id-ID" sz="2400" dirty="0"/>
              <a:t>pangkat dalam lingkup jabatan yang </a:t>
            </a:r>
            <a:r>
              <a:rPr lang="id-ID" sz="2400" dirty="0" smtClean="0"/>
              <a:t>sama:</a:t>
            </a:r>
            <a:endParaRPr lang="en-US" altLang="en-US" sz="2400" dirty="0">
              <a:ea typeface="Arial Unicode MS" panose="020B0604020202020204" pitchFamily="34" charset="-128"/>
              <a:cs typeface="Arial Unicode MS" panose="020B0604020202020204" pitchFamily="34" charset="-128"/>
            </a:endParaRPr>
          </a:p>
          <a:p>
            <a:pPr marL="1085850" lvl="1" indent="-342900">
              <a:buFont typeface="Wingdings" panose="05000000000000000000" pitchFamily="2" charset="2"/>
              <a:buChar char="§"/>
            </a:pPr>
            <a:r>
              <a:rPr lang="id-ID" sz="2400" dirty="0" smtClean="0"/>
              <a:t>memiliki paling sedikit 1 (satu) karya </a:t>
            </a:r>
            <a:r>
              <a:rPr lang="id-ID" sz="2400" dirty="0"/>
              <a:t>ilmiah </a:t>
            </a:r>
            <a:r>
              <a:rPr lang="id-ID" sz="2400" dirty="0" smtClean="0"/>
              <a:t>sesuai dengan bidang ilmu penugasan yang </a:t>
            </a:r>
            <a:r>
              <a:rPr lang="id-ID" sz="2400" dirty="0"/>
              <a:t>dipublikasikan dalam jurnal ilmiah nasional </a:t>
            </a:r>
            <a:r>
              <a:rPr lang="id-ID" sz="2400" dirty="0" smtClean="0"/>
              <a:t>sebagai penulis pertama dan/atau penulis korespondensi pada </a:t>
            </a:r>
            <a:r>
              <a:rPr lang="id-ID" sz="2400" dirty="0" smtClean="0"/>
              <a:t>jurnal internasional/internasional bereputasi, </a:t>
            </a:r>
            <a:r>
              <a:rPr lang="id-ID" sz="2400" dirty="0" smtClean="0"/>
              <a:t>di dalam </a:t>
            </a:r>
            <a:r>
              <a:rPr lang="id-ID" sz="2400" dirty="0"/>
              <a:t>jabatan Lektor </a:t>
            </a:r>
            <a:r>
              <a:rPr lang="id-ID" sz="2400" dirty="0" smtClean="0"/>
              <a:t>dan/atau </a:t>
            </a:r>
            <a:r>
              <a:rPr lang="id-ID" sz="2400" dirty="0"/>
              <a:t>Lektor </a:t>
            </a:r>
            <a:r>
              <a:rPr lang="id-ID" sz="2400" dirty="0" smtClean="0"/>
              <a:t>Kepala</a:t>
            </a:r>
          </a:p>
          <a:p>
            <a:pPr marL="1085850" lvl="1" indent="-342900">
              <a:buFont typeface="Wingdings" panose="05000000000000000000" pitchFamily="2" charset="2"/>
              <a:buChar char="§"/>
            </a:pPr>
            <a:r>
              <a:rPr lang="id-ID" sz="2400" dirty="0" smtClean="0"/>
              <a:t>semua </a:t>
            </a:r>
            <a:r>
              <a:rPr lang="id-ID" sz="2400" dirty="0"/>
              <a:t>bukti korespondensi dengan editor jurnal dalam proses publikasi harus disertakan dalam hal </a:t>
            </a:r>
            <a:r>
              <a:rPr lang="id-ID" sz="2400" dirty="0" smtClean="0"/>
              <a:t>berstatus penulis </a:t>
            </a:r>
            <a:r>
              <a:rPr lang="id-ID" sz="2400" dirty="0"/>
              <a:t>korespondensi </a:t>
            </a:r>
            <a:r>
              <a:rPr lang="en-US" altLang="en-US" sz="2400" i="1" dirty="0">
                <a:solidFill>
                  <a:srgbClr val="0033CC"/>
                </a:solidFill>
                <a:ea typeface="Arial Unicode MS" panose="020B0604020202020204" pitchFamily="34" charset="-128"/>
                <a:cs typeface="Arial Unicode MS" panose="020B0604020202020204" pitchFamily="34" charset="-128"/>
              </a:rPr>
              <a:t>   </a:t>
            </a:r>
            <a:endParaRPr lang="en-US" altLang="en-US" sz="2400" b="1" i="1" dirty="0">
              <a:solidFill>
                <a:srgbClr val="0033CC"/>
              </a:solidFill>
              <a:ea typeface="Arial Unicode MS" panose="020B0604020202020204" pitchFamily="34" charset="-128"/>
              <a:cs typeface="Arial Unicode MS" panose="020B0604020202020204" pitchFamily="34" charset="-128"/>
            </a:endParaRPr>
          </a:p>
          <a:p>
            <a:pPr marL="1085850" lvl="1" indent="-342900">
              <a:buFont typeface="Wingdings" panose="05000000000000000000" pitchFamily="2" charset="2"/>
              <a:buChar char="§"/>
            </a:pPr>
            <a:r>
              <a:rPr lang="id-ID" sz="2400" dirty="0"/>
              <a:t>m</a:t>
            </a:r>
            <a:r>
              <a:rPr lang="id-ID" sz="2400" dirty="0" smtClean="0"/>
              <a:t>emiliki paling sedikit 1 (satu) karya ilmiah sesuai bidang ilmu penugasan yang dipublikasikan dalam jurnal ilmiah nasional terakreditasi sebagai penulis </a:t>
            </a:r>
            <a:r>
              <a:rPr lang="id-ID" sz="2400" dirty="0"/>
              <a:t>utama, </a:t>
            </a:r>
            <a:r>
              <a:rPr lang="id-ID" sz="2400" dirty="0" smtClean="0"/>
              <a:t>di dalam jabatan </a:t>
            </a:r>
            <a:r>
              <a:rPr lang="id-ID" sz="2400" dirty="0"/>
              <a:t>Profesor</a:t>
            </a:r>
            <a:endParaRPr lang="id-ID" sz="2400" dirty="0" smtClean="0"/>
          </a:p>
          <a:p>
            <a:endParaRPr lang="id-ID" dirty="0"/>
          </a:p>
        </p:txBody>
      </p:sp>
      <p:sp>
        <p:nvSpPr>
          <p:cNvPr id="3" name="Title 2"/>
          <p:cNvSpPr>
            <a:spLocks noGrp="1"/>
          </p:cNvSpPr>
          <p:nvPr>
            <p:ph type="title"/>
          </p:nvPr>
        </p:nvSpPr>
        <p:spPr/>
        <p:txBody>
          <a:bodyPr>
            <a:normAutofit/>
          </a:bodyPr>
          <a:lstStyle/>
          <a:p>
            <a:pPr algn="ctr"/>
            <a:r>
              <a:rPr lang="id-ID" sz="3200" dirty="0" smtClean="0"/>
              <a:t>KENAIKAN PANGKAT DAN GOLONGAN DALAM JABATAN YANG SAMA</a:t>
            </a:r>
            <a:endParaRPr lang="id-ID" sz="3200" dirty="0"/>
          </a:p>
        </p:txBody>
      </p:sp>
    </p:spTree>
    <p:extLst>
      <p:ext uri="{BB962C8B-B14F-4D97-AF65-F5344CB8AC3E}">
        <p14:creationId xmlns:p14="http://schemas.microsoft.com/office/powerpoint/2010/main" val="8167904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marL="457200" indent="-457200"/>
            <a:r>
              <a:rPr lang="id-ID" sz="2800" dirty="0"/>
              <a:t>Dosen yang telah memperoleh kenaikan jabatan secara reguler namun pangkatnya masih dalam lingkup jabatan sebelumnya, maka untuk kenaikan pangkat berikutnya tidak disyaratkan tambahan angka kredit sampai pada pangkat maksimum dalam lingkup jabatan </a:t>
            </a:r>
            <a:r>
              <a:rPr lang="id-ID" sz="2800" dirty="0" smtClean="0"/>
              <a:t>tersebut, </a:t>
            </a:r>
            <a:r>
              <a:rPr lang="id-ID" sz="2800" dirty="0"/>
              <a:t>apabila </a:t>
            </a:r>
            <a:r>
              <a:rPr lang="id-ID" sz="2800" dirty="0" smtClean="0"/>
              <a:t>telah memenuhi jumlah </a:t>
            </a:r>
            <a:r>
              <a:rPr lang="id-ID" sz="2800" dirty="0"/>
              <a:t>angka kredit </a:t>
            </a:r>
            <a:r>
              <a:rPr lang="id-ID" sz="2800" dirty="0" smtClean="0"/>
              <a:t>kumulatif maksimal dalam lingkup jabatan itu </a:t>
            </a:r>
            <a:endParaRPr lang="en-US" sz="2800" dirty="0"/>
          </a:p>
          <a:p>
            <a:pPr marL="457200" indent="-457200"/>
            <a:r>
              <a:rPr lang="id-ID" sz="2800" dirty="0" smtClean="0"/>
              <a:t>Dosen memperoleh </a:t>
            </a:r>
            <a:r>
              <a:rPr lang="id-ID" sz="2800" dirty="0"/>
              <a:t>kenaikan jabatan secara loncat </a:t>
            </a:r>
            <a:r>
              <a:rPr lang="id-ID" sz="2800" dirty="0" smtClean="0"/>
              <a:t>jabatan, kenaikan pangkat/golongan </a:t>
            </a:r>
            <a:r>
              <a:rPr lang="id-ID" sz="2800" dirty="0"/>
              <a:t>berikutnya sampai pada </a:t>
            </a:r>
            <a:r>
              <a:rPr lang="id-ID" sz="2800" dirty="0" smtClean="0"/>
              <a:t>pangkat/golongan </a:t>
            </a:r>
            <a:r>
              <a:rPr lang="id-ID" sz="2800" dirty="0"/>
              <a:t>maksimum dalam lingkup jabatan setingkat lebih tinggi dari jabatan semula tidak lagi disyaratkan tambahan angka </a:t>
            </a:r>
            <a:r>
              <a:rPr lang="id-ID" sz="2800" dirty="0" smtClean="0"/>
              <a:t>kredit </a:t>
            </a:r>
          </a:p>
          <a:p>
            <a:pPr marL="457200" indent="-457200"/>
            <a:r>
              <a:rPr lang="id-ID" sz="2800" dirty="0" smtClean="0"/>
              <a:t>Kenaikan pangkat/golongan dalam </a:t>
            </a:r>
            <a:r>
              <a:rPr lang="id-ID" sz="2800" dirty="0"/>
              <a:t>lingkup jabatan yang diperoleh melalui loncat </a:t>
            </a:r>
            <a:r>
              <a:rPr lang="id-ID" sz="2800" dirty="0" smtClean="0"/>
              <a:t>jabatan, wajib </a:t>
            </a:r>
            <a:r>
              <a:rPr lang="id-ID" sz="2800" dirty="0"/>
              <a:t>mengumpulkan tambahan angka kredit </a:t>
            </a:r>
            <a:r>
              <a:rPr lang="id-ID" sz="2800" dirty="0" smtClean="0"/>
              <a:t>kinerja sebanyak </a:t>
            </a:r>
            <a:r>
              <a:rPr lang="id-ID" sz="2800" dirty="0"/>
              <a:t>30% dari unsur </a:t>
            </a:r>
            <a:r>
              <a:rPr lang="id-ID" sz="2800" dirty="0" smtClean="0"/>
              <a:t>utama </a:t>
            </a:r>
            <a:r>
              <a:rPr lang="id-ID" sz="2800" dirty="0"/>
              <a:t>yang disyaratkan untuk kenaikan </a:t>
            </a:r>
            <a:r>
              <a:rPr lang="id-ID" sz="2800" dirty="0" smtClean="0"/>
              <a:t>pangkat/golongan dimana jabatan itu </a:t>
            </a:r>
            <a:r>
              <a:rPr lang="id-ID" sz="2800" dirty="0" smtClean="0"/>
              <a:t>berada. Angka kredit kinerja ini tetap dapat digunakan jika akan digunakan untuk usulan kenaikan pangkat/golongan berikutnya, misalnya Profesor IV/d ke Profesor IV/e </a:t>
            </a:r>
            <a:endParaRPr lang="en-US" sz="2800" dirty="0"/>
          </a:p>
        </p:txBody>
      </p:sp>
      <p:sp>
        <p:nvSpPr>
          <p:cNvPr id="3" name="Title 2"/>
          <p:cNvSpPr>
            <a:spLocks noGrp="1"/>
          </p:cNvSpPr>
          <p:nvPr>
            <p:ph type="title"/>
          </p:nvPr>
        </p:nvSpPr>
        <p:spPr/>
        <p:txBody>
          <a:bodyPr>
            <a:normAutofit/>
          </a:bodyPr>
          <a:lstStyle/>
          <a:p>
            <a:pPr algn="ctr"/>
            <a:r>
              <a:rPr lang="id-ID" dirty="0" smtClean="0"/>
              <a:t>TAMBAHAN ANGKA KREDIT</a:t>
            </a:r>
            <a:endParaRPr lang="id-ID" dirty="0"/>
          </a:p>
        </p:txBody>
      </p:sp>
    </p:spTree>
    <p:extLst>
      <p:ext uri="{BB962C8B-B14F-4D97-AF65-F5344CB8AC3E}">
        <p14:creationId xmlns:p14="http://schemas.microsoft.com/office/powerpoint/2010/main" val="20145153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id-ID" dirty="0" smtClean="0"/>
              <a:t>TMT Januari 2004 kenaikan jabatan Lektor III/d ke Lektor Kepala IV/a dengan angka kredit bisa sampai pangkat/golongan IV/c (TMT Oktober 2008). Usulan kenaikan jabatan Profesor, semua publikasi setelah 2004 dapat digunakan karena kenaikan sampai ke IV/c tanpa angka kredit.</a:t>
            </a:r>
          </a:p>
          <a:p>
            <a:r>
              <a:rPr lang="id-ID" dirty="0" smtClean="0"/>
              <a:t>TMT Januari 2004 kenaikan jabatan Lektor III/d ke Lektor Kepala IV/a, kemudian naik pangkat/golongan Lektor Kepala IV/b dengan angka kredit (TMT Juli 2007). Usulan kenaikan jabatan Profesor, hanya publikasi yang dilakukan setelah Juli 2007 yang dapat dihitung angka kreditnya.</a:t>
            </a:r>
            <a:endParaRPr lang="id-ID" dirty="0"/>
          </a:p>
        </p:txBody>
      </p:sp>
      <p:sp>
        <p:nvSpPr>
          <p:cNvPr id="3" name="Title 2"/>
          <p:cNvSpPr>
            <a:spLocks noGrp="1"/>
          </p:cNvSpPr>
          <p:nvPr>
            <p:ph type="title"/>
          </p:nvPr>
        </p:nvSpPr>
        <p:spPr/>
        <p:txBody>
          <a:bodyPr>
            <a:normAutofit fontScale="90000"/>
          </a:bodyPr>
          <a:lstStyle/>
          <a:p>
            <a:pPr algn="ctr"/>
            <a:r>
              <a:rPr lang="id-ID" dirty="0" smtClean="0"/>
              <a:t>TMT JABATAN DAN TMT </a:t>
            </a:r>
            <a:r>
              <a:rPr lang="id-ID" dirty="0" smtClean="0"/>
              <a:t>PANGKAT, KARYA YANG DAPAT DIGUNAKAN</a:t>
            </a:r>
            <a:endParaRPr lang="id-ID" dirty="0"/>
          </a:p>
        </p:txBody>
      </p:sp>
    </p:spTree>
    <p:extLst>
      <p:ext uri="{BB962C8B-B14F-4D97-AF65-F5344CB8AC3E}">
        <p14:creationId xmlns:p14="http://schemas.microsoft.com/office/powerpoint/2010/main" val="33120256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3973789655"/>
              </p:ext>
            </p:extLst>
          </p:nvPr>
        </p:nvGraphicFramePr>
        <p:xfrm>
          <a:off x="899592" y="2132856"/>
          <a:ext cx="7200800" cy="2928352"/>
        </p:xfrm>
        <a:graphic>
          <a:graphicData uri="http://schemas.openxmlformats.org/drawingml/2006/table">
            <a:tbl>
              <a:tblPr firstRow="1" firstCol="1" bandRow="1">
                <a:tableStyleId>{5C22544A-7EE6-4342-B048-85BDC9FD1C3A}</a:tableStyleId>
              </a:tblPr>
              <a:tblGrid>
                <a:gridCol w="720080"/>
                <a:gridCol w="1944216"/>
                <a:gridCol w="810613"/>
                <a:gridCol w="1133603"/>
                <a:gridCol w="1080120"/>
                <a:gridCol w="1512168"/>
              </a:tblGrid>
              <a:tr h="1008112">
                <a:tc>
                  <a:txBody>
                    <a:bodyPr/>
                    <a:lstStyle/>
                    <a:p>
                      <a:pPr algn="ctr">
                        <a:lnSpc>
                          <a:spcPct val="100000"/>
                        </a:lnSpc>
                        <a:spcAft>
                          <a:spcPts val="0"/>
                        </a:spcAft>
                        <a:tabLst>
                          <a:tab pos="228600" algn="l"/>
                        </a:tabLst>
                      </a:pPr>
                      <a:r>
                        <a:rPr lang="id-ID" sz="1200" b="1" dirty="0">
                          <a:effectLst/>
                          <a:latin typeface="+mj-lt"/>
                          <a:ea typeface="Arial Unicode MS" panose="020B0604020202020204" pitchFamily="34" charset="-128"/>
                          <a:cs typeface="Arial Unicode MS" panose="020B0604020202020204" pitchFamily="34" charset="-128"/>
                        </a:rPr>
                        <a:t>No</a:t>
                      </a:r>
                      <a:endParaRPr lang="en-US" sz="1200" b="1" dirty="0">
                        <a:effectLst/>
                        <a:latin typeface="+mj-lt"/>
                        <a:ea typeface="Arial Unicode MS" panose="020B0604020202020204" pitchFamily="34" charset="-128"/>
                        <a:cs typeface="Arial Unicode MS" panose="020B0604020202020204" pitchFamily="34" charset="-128"/>
                      </a:endParaRPr>
                    </a:p>
                  </a:txBody>
                  <a:tcPr marL="51436" marR="51436" marT="0" marB="0" anchor="ctr">
                    <a:solidFill>
                      <a:srgbClr val="002060"/>
                    </a:solidFill>
                  </a:tcPr>
                </a:tc>
                <a:tc>
                  <a:txBody>
                    <a:bodyPr/>
                    <a:lstStyle/>
                    <a:p>
                      <a:pPr algn="ctr">
                        <a:lnSpc>
                          <a:spcPct val="100000"/>
                        </a:lnSpc>
                        <a:spcAft>
                          <a:spcPts val="0"/>
                        </a:spcAft>
                        <a:tabLst>
                          <a:tab pos="228600" algn="l"/>
                        </a:tabLst>
                      </a:pPr>
                      <a:r>
                        <a:rPr lang="id-ID" sz="1200" b="1" dirty="0">
                          <a:effectLst/>
                          <a:latin typeface="+mj-lt"/>
                          <a:ea typeface="Arial Unicode MS" panose="020B0604020202020204" pitchFamily="34" charset="-128"/>
                          <a:cs typeface="Arial Unicode MS" panose="020B0604020202020204" pitchFamily="34" charset="-128"/>
                        </a:rPr>
                        <a:t>Jabatan Akademik</a:t>
                      </a:r>
                      <a:endParaRPr lang="en-US" sz="1200" b="1" dirty="0">
                        <a:effectLst/>
                        <a:latin typeface="+mj-lt"/>
                        <a:ea typeface="Arial Unicode MS" panose="020B0604020202020204" pitchFamily="34" charset="-128"/>
                        <a:cs typeface="Arial Unicode MS" panose="020B0604020202020204" pitchFamily="34" charset="-128"/>
                      </a:endParaRPr>
                    </a:p>
                  </a:txBody>
                  <a:tcPr marL="51436" marR="51436" marT="0" marB="0" anchor="ctr">
                    <a:solidFill>
                      <a:srgbClr val="002060"/>
                    </a:solidFill>
                  </a:tcPr>
                </a:tc>
                <a:tc>
                  <a:txBody>
                    <a:bodyPr/>
                    <a:lstStyle/>
                    <a:p>
                      <a:pPr algn="ctr">
                        <a:lnSpc>
                          <a:spcPct val="100000"/>
                        </a:lnSpc>
                        <a:spcAft>
                          <a:spcPts val="0"/>
                        </a:spcAft>
                        <a:tabLst>
                          <a:tab pos="228600" algn="l"/>
                        </a:tabLst>
                      </a:pPr>
                      <a:r>
                        <a:rPr lang="id-ID" sz="1200" b="1" dirty="0">
                          <a:effectLst/>
                          <a:latin typeface="+mj-lt"/>
                          <a:ea typeface="Arial Unicode MS" panose="020B0604020202020204" pitchFamily="34" charset="-128"/>
                          <a:cs typeface="Arial Unicode MS" panose="020B0604020202020204" pitchFamily="34" charset="-128"/>
                        </a:rPr>
                        <a:t>Jurnal Nasional</a:t>
                      </a:r>
                      <a:endParaRPr lang="en-US" sz="1200" b="1" dirty="0">
                        <a:effectLst/>
                        <a:latin typeface="+mj-lt"/>
                        <a:ea typeface="Arial Unicode MS" panose="020B0604020202020204" pitchFamily="34" charset="-128"/>
                        <a:cs typeface="Arial Unicode MS" panose="020B0604020202020204" pitchFamily="34" charset="-128"/>
                      </a:endParaRPr>
                    </a:p>
                  </a:txBody>
                  <a:tcPr marL="51436" marR="51436" marT="0" marB="0" anchor="ctr">
                    <a:solidFill>
                      <a:srgbClr val="002060"/>
                    </a:solidFill>
                  </a:tcPr>
                </a:tc>
                <a:tc>
                  <a:txBody>
                    <a:bodyPr/>
                    <a:lstStyle/>
                    <a:p>
                      <a:pPr algn="ctr">
                        <a:lnSpc>
                          <a:spcPct val="100000"/>
                        </a:lnSpc>
                        <a:spcAft>
                          <a:spcPts val="0"/>
                        </a:spcAft>
                        <a:tabLst>
                          <a:tab pos="228600" algn="l"/>
                        </a:tabLst>
                      </a:pPr>
                      <a:r>
                        <a:rPr lang="id-ID" sz="1200" b="1" dirty="0">
                          <a:effectLst/>
                          <a:latin typeface="+mj-lt"/>
                          <a:ea typeface="Arial Unicode MS" panose="020B0604020202020204" pitchFamily="34" charset="-128"/>
                          <a:cs typeface="Arial Unicode MS" panose="020B0604020202020204" pitchFamily="34" charset="-128"/>
                        </a:rPr>
                        <a:t>Jurnal </a:t>
                      </a:r>
                      <a:r>
                        <a:rPr lang="id-ID" sz="1200" b="1" dirty="0" smtClean="0">
                          <a:effectLst/>
                          <a:latin typeface="+mj-lt"/>
                          <a:ea typeface="Arial Unicode MS" panose="020B0604020202020204" pitchFamily="34" charset="-128"/>
                          <a:cs typeface="Arial Unicode MS" panose="020B0604020202020204" pitchFamily="34" charset="-128"/>
                        </a:rPr>
                        <a:t>Nasional Terakreditasi</a:t>
                      </a:r>
                      <a:endParaRPr lang="en-US" sz="1200" b="1" dirty="0">
                        <a:effectLst/>
                        <a:latin typeface="+mj-lt"/>
                        <a:ea typeface="Arial Unicode MS" panose="020B0604020202020204" pitchFamily="34" charset="-128"/>
                        <a:cs typeface="Arial Unicode MS" panose="020B0604020202020204" pitchFamily="34" charset="-128"/>
                      </a:endParaRPr>
                    </a:p>
                  </a:txBody>
                  <a:tcPr marL="51436" marR="51436" marT="0" marB="0" anchor="ctr">
                    <a:solidFill>
                      <a:srgbClr val="002060"/>
                    </a:solidFill>
                  </a:tcPr>
                </a:tc>
                <a:tc>
                  <a:txBody>
                    <a:bodyPr/>
                    <a:lstStyle/>
                    <a:p>
                      <a:pPr algn="ctr">
                        <a:lnSpc>
                          <a:spcPct val="100000"/>
                        </a:lnSpc>
                        <a:spcAft>
                          <a:spcPts val="0"/>
                        </a:spcAft>
                        <a:tabLst>
                          <a:tab pos="228600" algn="l"/>
                        </a:tabLst>
                      </a:pPr>
                      <a:r>
                        <a:rPr lang="id-ID" sz="1200" b="1" dirty="0">
                          <a:effectLst/>
                          <a:latin typeface="+mj-lt"/>
                          <a:ea typeface="Arial Unicode MS" panose="020B0604020202020204" pitchFamily="34" charset="-128"/>
                          <a:cs typeface="Arial Unicode MS" panose="020B0604020202020204" pitchFamily="34" charset="-128"/>
                        </a:rPr>
                        <a:t>Jurnal Internasional</a:t>
                      </a:r>
                      <a:endParaRPr lang="en-US" sz="1200" b="1" dirty="0">
                        <a:effectLst/>
                        <a:latin typeface="+mj-lt"/>
                        <a:ea typeface="Arial Unicode MS" panose="020B0604020202020204" pitchFamily="34" charset="-128"/>
                        <a:cs typeface="Arial Unicode MS" panose="020B0604020202020204" pitchFamily="34" charset="-128"/>
                      </a:endParaRPr>
                    </a:p>
                  </a:txBody>
                  <a:tcPr marL="51436" marR="51436" marT="0" marB="0" anchor="ctr">
                    <a:solidFill>
                      <a:srgbClr val="002060"/>
                    </a:solidFill>
                  </a:tcPr>
                </a:tc>
                <a:tc>
                  <a:txBody>
                    <a:bodyPr/>
                    <a:lstStyle/>
                    <a:p>
                      <a:pPr algn="ctr">
                        <a:lnSpc>
                          <a:spcPct val="100000"/>
                        </a:lnSpc>
                        <a:spcAft>
                          <a:spcPts val="0"/>
                        </a:spcAft>
                        <a:tabLst>
                          <a:tab pos="228600" algn="l"/>
                        </a:tabLst>
                      </a:pPr>
                      <a:r>
                        <a:rPr lang="id-ID" sz="1200" b="1" dirty="0">
                          <a:effectLst/>
                          <a:latin typeface="+mj-lt"/>
                          <a:ea typeface="Arial Unicode MS" panose="020B0604020202020204" pitchFamily="34" charset="-128"/>
                          <a:cs typeface="Arial Unicode MS" panose="020B0604020202020204" pitchFamily="34" charset="-128"/>
                        </a:rPr>
                        <a:t>Jurnal Internasional </a:t>
                      </a:r>
                      <a:r>
                        <a:rPr lang="id-ID" sz="1200" b="1" dirty="0" smtClean="0">
                          <a:effectLst/>
                          <a:latin typeface="+mj-lt"/>
                          <a:ea typeface="Arial Unicode MS" panose="020B0604020202020204" pitchFamily="34" charset="-128"/>
                          <a:cs typeface="Arial Unicode MS" panose="020B0604020202020204" pitchFamily="34" charset="-128"/>
                        </a:rPr>
                        <a:t>Bereputasi</a:t>
                      </a:r>
                      <a:endParaRPr lang="en-US" sz="1200" b="1" dirty="0">
                        <a:effectLst/>
                        <a:latin typeface="+mj-lt"/>
                        <a:ea typeface="Arial Unicode MS" panose="020B0604020202020204" pitchFamily="34" charset="-128"/>
                        <a:cs typeface="Arial Unicode MS" panose="020B0604020202020204" pitchFamily="34" charset="-128"/>
                      </a:endParaRPr>
                    </a:p>
                  </a:txBody>
                  <a:tcPr marL="51436" marR="51436" marT="0" marB="0" anchor="ctr">
                    <a:solidFill>
                      <a:srgbClr val="002060"/>
                    </a:solidFill>
                  </a:tcPr>
                </a:tc>
              </a:tr>
              <a:tr h="243552">
                <a:tc>
                  <a:txBody>
                    <a:bodyPr/>
                    <a:lstStyle/>
                    <a:p>
                      <a:pPr algn="ctr">
                        <a:lnSpc>
                          <a:spcPct val="100000"/>
                        </a:lnSpc>
                        <a:spcAft>
                          <a:spcPts val="0"/>
                        </a:spcAft>
                        <a:tabLst>
                          <a:tab pos="228600" algn="l"/>
                        </a:tabLst>
                      </a:pPr>
                      <a:r>
                        <a:rPr lang="id-ID" sz="1800" b="0" dirty="0">
                          <a:solidFill>
                            <a:schemeClr val="tx1"/>
                          </a:solidFill>
                          <a:effectLst/>
                          <a:latin typeface="+mj-lt"/>
                          <a:ea typeface="Arial Unicode MS" panose="020B0604020202020204" pitchFamily="34" charset="-128"/>
                          <a:cs typeface="Arial Unicode MS" panose="020B0604020202020204" pitchFamily="34" charset="-128"/>
                        </a:rPr>
                        <a:t>1</a:t>
                      </a:r>
                      <a:endParaRPr lang="en-US" sz="1800" b="0" dirty="0">
                        <a:solidFill>
                          <a:schemeClr val="tx1"/>
                        </a:solidFill>
                        <a:effectLst/>
                        <a:latin typeface="+mj-lt"/>
                        <a:ea typeface="Arial Unicode MS" panose="020B0604020202020204" pitchFamily="34" charset="-128"/>
                        <a:cs typeface="Arial Unicode MS" panose="020B0604020202020204" pitchFamily="34" charset="-128"/>
                      </a:endParaRPr>
                    </a:p>
                  </a:txBody>
                  <a:tcPr marL="51436" marR="51436" marT="0" marB="0" anchor="ctr">
                    <a:solidFill>
                      <a:schemeClr val="accent1">
                        <a:lumMod val="20000"/>
                        <a:lumOff val="80000"/>
                      </a:schemeClr>
                    </a:solidFill>
                  </a:tcPr>
                </a:tc>
                <a:tc>
                  <a:txBody>
                    <a:bodyPr/>
                    <a:lstStyle/>
                    <a:p>
                      <a:pPr algn="just">
                        <a:lnSpc>
                          <a:spcPct val="100000"/>
                        </a:lnSpc>
                        <a:spcAft>
                          <a:spcPts val="0"/>
                        </a:spcAft>
                        <a:tabLst>
                          <a:tab pos="228600" algn="l"/>
                        </a:tabLst>
                      </a:pPr>
                      <a:r>
                        <a:rPr lang="id-ID" sz="1800" b="0" dirty="0">
                          <a:solidFill>
                            <a:schemeClr val="tx1"/>
                          </a:solidFill>
                          <a:effectLst/>
                          <a:latin typeface="+mj-lt"/>
                          <a:ea typeface="Arial Unicode MS" panose="020B0604020202020204" pitchFamily="34" charset="-128"/>
                          <a:cs typeface="Arial Unicode MS" panose="020B0604020202020204" pitchFamily="34" charset="-128"/>
                        </a:rPr>
                        <a:t>Asisten Ahli</a:t>
                      </a:r>
                      <a:endParaRPr lang="en-US" sz="1800" b="0" dirty="0">
                        <a:solidFill>
                          <a:schemeClr val="tx1"/>
                        </a:solidFill>
                        <a:effectLst/>
                        <a:latin typeface="+mj-lt"/>
                        <a:ea typeface="Arial Unicode MS" panose="020B0604020202020204" pitchFamily="34" charset="-128"/>
                        <a:cs typeface="Arial Unicode MS" panose="020B0604020202020204" pitchFamily="34" charset="-128"/>
                      </a:endParaRPr>
                    </a:p>
                  </a:txBody>
                  <a:tcPr marL="51436" marR="51436" marT="0" marB="0" anchor="ctr">
                    <a:solidFill>
                      <a:schemeClr val="accent1">
                        <a:lumMod val="20000"/>
                        <a:lumOff val="80000"/>
                      </a:schemeClr>
                    </a:solidFill>
                  </a:tcPr>
                </a:tc>
                <a:tc>
                  <a:txBody>
                    <a:bodyPr/>
                    <a:lstStyle/>
                    <a:p>
                      <a:pPr algn="ctr">
                        <a:lnSpc>
                          <a:spcPct val="100000"/>
                        </a:lnSpc>
                        <a:spcAft>
                          <a:spcPts val="0"/>
                        </a:spcAft>
                        <a:tabLst>
                          <a:tab pos="228600" algn="l"/>
                        </a:tabLst>
                      </a:pPr>
                      <a:r>
                        <a:rPr lang="id-ID" sz="1800" b="0" dirty="0">
                          <a:solidFill>
                            <a:schemeClr val="tx1"/>
                          </a:solidFill>
                          <a:effectLst/>
                          <a:latin typeface="+mj-lt"/>
                          <a:ea typeface="Arial Unicode MS" panose="020B0604020202020204" pitchFamily="34" charset="-128"/>
                          <a:cs typeface="Arial Unicode MS" panose="020B0604020202020204" pitchFamily="34" charset="-128"/>
                        </a:rPr>
                        <a:t>W</a:t>
                      </a:r>
                      <a:endParaRPr lang="en-US" sz="1800" b="0" dirty="0">
                        <a:solidFill>
                          <a:schemeClr val="tx1"/>
                        </a:solidFill>
                        <a:effectLst/>
                        <a:latin typeface="+mj-lt"/>
                        <a:ea typeface="Arial Unicode MS" panose="020B0604020202020204" pitchFamily="34" charset="-128"/>
                        <a:cs typeface="Arial Unicode MS" panose="020B0604020202020204" pitchFamily="34" charset="-128"/>
                      </a:endParaRPr>
                    </a:p>
                  </a:txBody>
                  <a:tcPr marL="51436" marR="51436" marT="0" marB="0" anchor="ctr">
                    <a:solidFill>
                      <a:schemeClr val="accent1">
                        <a:lumMod val="20000"/>
                        <a:lumOff val="80000"/>
                      </a:schemeClr>
                    </a:solidFill>
                  </a:tcPr>
                </a:tc>
                <a:tc>
                  <a:txBody>
                    <a:bodyPr/>
                    <a:lstStyle/>
                    <a:p>
                      <a:pPr algn="ctr">
                        <a:lnSpc>
                          <a:spcPct val="100000"/>
                        </a:lnSpc>
                        <a:spcAft>
                          <a:spcPts val="0"/>
                        </a:spcAft>
                        <a:tabLst>
                          <a:tab pos="228600" algn="l"/>
                        </a:tabLst>
                      </a:pPr>
                      <a:r>
                        <a:rPr lang="id-ID" sz="1800" b="0" dirty="0">
                          <a:solidFill>
                            <a:schemeClr val="tx1"/>
                          </a:solidFill>
                          <a:effectLst/>
                          <a:latin typeface="+mj-lt"/>
                          <a:ea typeface="Arial Unicode MS" panose="020B0604020202020204" pitchFamily="34" charset="-128"/>
                          <a:cs typeface="Arial Unicode MS" panose="020B0604020202020204" pitchFamily="34" charset="-128"/>
                        </a:rPr>
                        <a:t>S</a:t>
                      </a:r>
                      <a:endParaRPr lang="en-US" sz="1800" b="0" dirty="0">
                        <a:solidFill>
                          <a:schemeClr val="tx1"/>
                        </a:solidFill>
                        <a:effectLst/>
                        <a:latin typeface="+mj-lt"/>
                        <a:ea typeface="Arial Unicode MS" panose="020B0604020202020204" pitchFamily="34" charset="-128"/>
                        <a:cs typeface="Arial Unicode MS" panose="020B0604020202020204" pitchFamily="34" charset="-128"/>
                      </a:endParaRPr>
                    </a:p>
                  </a:txBody>
                  <a:tcPr marL="51436" marR="51436" marT="0" marB="0" anchor="ctr">
                    <a:solidFill>
                      <a:schemeClr val="accent1">
                        <a:lumMod val="20000"/>
                        <a:lumOff val="80000"/>
                      </a:schemeClr>
                    </a:solidFill>
                  </a:tcPr>
                </a:tc>
                <a:tc>
                  <a:txBody>
                    <a:bodyPr/>
                    <a:lstStyle/>
                    <a:p>
                      <a:pPr algn="ctr">
                        <a:lnSpc>
                          <a:spcPct val="100000"/>
                        </a:lnSpc>
                        <a:spcAft>
                          <a:spcPts val="0"/>
                        </a:spcAft>
                        <a:tabLst>
                          <a:tab pos="228600" algn="l"/>
                        </a:tabLst>
                      </a:pPr>
                      <a:r>
                        <a:rPr lang="id-ID" sz="1800" b="0">
                          <a:solidFill>
                            <a:schemeClr val="tx1"/>
                          </a:solidFill>
                          <a:effectLst/>
                          <a:latin typeface="+mj-lt"/>
                          <a:ea typeface="Arial Unicode MS" panose="020B0604020202020204" pitchFamily="34" charset="-128"/>
                          <a:cs typeface="Arial Unicode MS" panose="020B0604020202020204" pitchFamily="34" charset="-128"/>
                        </a:rPr>
                        <a:t>S</a:t>
                      </a:r>
                      <a:endParaRPr lang="en-US" sz="1800" b="0">
                        <a:solidFill>
                          <a:schemeClr val="tx1"/>
                        </a:solidFill>
                        <a:effectLst/>
                        <a:latin typeface="+mj-lt"/>
                        <a:ea typeface="Arial Unicode MS" panose="020B0604020202020204" pitchFamily="34" charset="-128"/>
                        <a:cs typeface="Arial Unicode MS" panose="020B0604020202020204" pitchFamily="34" charset="-128"/>
                      </a:endParaRPr>
                    </a:p>
                  </a:txBody>
                  <a:tcPr marL="51436" marR="51436" marT="0" marB="0" anchor="ctr">
                    <a:solidFill>
                      <a:schemeClr val="accent1">
                        <a:lumMod val="20000"/>
                        <a:lumOff val="80000"/>
                      </a:schemeClr>
                    </a:solidFill>
                  </a:tcPr>
                </a:tc>
                <a:tc>
                  <a:txBody>
                    <a:bodyPr/>
                    <a:lstStyle/>
                    <a:p>
                      <a:pPr algn="ctr">
                        <a:lnSpc>
                          <a:spcPct val="100000"/>
                        </a:lnSpc>
                        <a:spcAft>
                          <a:spcPts val="0"/>
                        </a:spcAft>
                        <a:tabLst>
                          <a:tab pos="228600" algn="l"/>
                        </a:tabLst>
                      </a:pPr>
                      <a:r>
                        <a:rPr lang="id-ID" sz="1800" b="0" dirty="0">
                          <a:solidFill>
                            <a:schemeClr val="tx1"/>
                          </a:solidFill>
                          <a:effectLst/>
                          <a:latin typeface="+mj-lt"/>
                          <a:ea typeface="Arial Unicode MS" panose="020B0604020202020204" pitchFamily="34" charset="-128"/>
                          <a:cs typeface="Arial Unicode MS" panose="020B0604020202020204" pitchFamily="34" charset="-128"/>
                        </a:rPr>
                        <a:t>S</a:t>
                      </a:r>
                      <a:endParaRPr lang="en-US" sz="1800" b="0" dirty="0">
                        <a:solidFill>
                          <a:schemeClr val="tx1"/>
                        </a:solidFill>
                        <a:effectLst/>
                        <a:latin typeface="+mj-lt"/>
                        <a:ea typeface="Arial Unicode MS" panose="020B0604020202020204" pitchFamily="34" charset="-128"/>
                        <a:cs typeface="Arial Unicode MS" panose="020B0604020202020204" pitchFamily="34" charset="-128"/>
                      </a:endParaRPr>
                    </a:p>
                  </a:txBody>
                  <a:tcPr marL="51436" marR="51436" marT="0" marB="0" anchor="ctr">
                    <a:solidFill>
                      <a:schemeClr val="accent1">
                        <a:lumMod val="20000"/>
                        <a:lumOff val="80000"/>
                      </a:schemeClr>
                    </a:solidFill>
                  </a:tcPr>
                </a:tc>
              </a:tr>
              <a:tr h="243552">
                <a:tc>
                  <a:txBody>
                    <a:bodyPr/>
                    <a:lstStyle/>
                    <a:p>
                      <a:pPr algn="ctr">
                        <a:lnSpc>
                          <a:spcPct val="100000"/>
                        </a:lnSpc>
                        <a:spcAft>
                          <a:spcPts val="0"/>
                        </a:spcAft>
                        <a:tabLst>
                          <a:tab pos="228600" algn="l"/>
                        </a:tabLst>
                      </a:pPr>
                      <a:r>
                        <a:rPr lang="id-ID" sz="1800" b="0" dirty="0">
                          <a:solidFill>
                            <a:schemeClr val="tx1"/>
                          </a:solidFill>
                          <a:effectLst/>
                          <a:latin typeface="+mj-lt"/>
                          <a:ea typeface="Arial Unicode MS" panose="020B0604020202020204" pitchFamily="34" charset="-128"/>
                          <a:cs typeface="Arial Unicode MS" panose="020B0604020202020204" pitchFamily="34" charset="-128"/>
                        </a:rPr>
                        <a:t>2</a:t>
                      </a:r>
                      <a:endParaRPr lang="en-US" sz="1800" b="0" dirty="0">
                        <a:solidFill>
                          <a:schemeClr val="tx1"/>
                        </a:solidFill>
                        <a:effectLst/>
                        <a:latin typeface="+mj-lt"/>
                        <a:ea typeface="Arial Unicode MS" panose="020B0604020202020204" pitchFamily="34" charset="-128"/>
                        <a:cs typeface="Arial Unicode MS" panose="020B0604020202020204" pitchFamily="34" charset="-128"/>
                      </a:endParaRPr>
                    </a:p>
                  </a:txBody>
                  <a:tcPr marL="51436" marR="51436" marT="0" marB="0" anchor="ctr">
                    <a:solidFill>
                      <a:schemeClr val="bg2">
                        <a:lumMod val="90000"/>
                      </a:schemeClr>
                    </a:solidFill>
                  </a:tcPr>
                </a:tc>
                <a:tc>
                  <a:txBody>
                    <a:bodyPr/>
                    <a:lstStyle/>
                    <a:p>
                      <a:pPr algn="just">
                        <a:lnSpc>
                          <a:spcPct val="100000"/>
                        </a:lnSpc>
                        <a:spcAft>
                          <a:spcPts val="0"/>
                        </a:spcAft>
                        <a:tabLst>
                          <a:tab pos="228600" algn="l"/>
                        </a:tabLst>
                      </a:pPr>
                      <a:r>
                        <a:rPr lang="id-ID" sz="1800" b="0" dirty="0">
                          <a:solidFill>
                            <a:schemeClr val="tx1"/>
                          </a:solidFill>
                          <a:effectLst/>
                          <a:latin typeface="+mj-lt"/>
                          <a:ea typeface="Arial Unicode MS" panose="020B0604020202020204" pitchFamily="34" charset="-128"/>
                          <a:cs typeface="Arial Unicode MS" panose="020B0604020202020204" pitchFamily="34" charset="-128"/>
                        </a:rPr>
                        <a:t>Lektor</a:t>
                      </a:r>
                      <a:endParaRPr lang="en-US" sz="1800" b="0" dirty="0">
                        <a:solidFill>
                          <a:schemeClr val="tx1"/>
                        </a:solidFill>
                        <a:effectLst/>
                        <a:latin typeface="+mj-lt"/>
                        <a:ea typeface="Arial Unicode MS" panose="020B0604020202020204" pitchFamily="34" charset="-128"/>
                        <a:cs typeface="Arial Unicode MS" panose="020B0604020202020204" pitchFamily="34" charset="-128"/>
                      </a:endParaRPr>
                    </a:p>
                  </a:txBody>
                  <a:tcPr marL="51436" marR="51436" marT="0" marB="0" anchor="ctr">
                    <a:solidFill>
                      <a:schemeClr val="bg2">
                        <a:lumMod val="90000"/>
                      </a:schemeClr>
                    </a:solidFill>
                  </a:tcPr>
                </a:tc>
                <a:tc>
                  <a:txBody>
                    <a:bodyPr/>
                    <a:lstStyle/>
                    <a:p>
                      <a:pPr algn="ctr">
                        <a:lnSpc>
                          <a:spcPct val="100000"/>
                        </a:lnSpc>
                        <a:spcAft>
                          <a:spcPts val="0"/>
                        </a:spcAft>
                        <a:tabLst>
                          <a:tab pos="228600" algn="l"/>
                        </a:tabLst>
                      </a:pPr>
                      <a:r>
                        <a:rPr lang="en-US" sz="1800" b="0">
                          <a:solidFill>
                            <a:schemeClr val="tx1"/>
                          </a:solidFill>
                          <a:effectLst/>
                          <a:latin typeface="+mj-lt"/>
                          <a:ea typeface="Arial Unicode MS" panose="020B0604020202020204" pitchFamily="34" charset="-128"/>
                          <a:cs typeface="Arial Unicode MS" panose="020B0604020202020204" pitchFamily="34" charset="-128"/>
                        </a:rPr>
                        <a:t>W</a:t>
                      </a:r>
                    </a:p>
                  </a:txBody>
                  <a:tcPr marL="51436" marR="51436" marT="0" marB="0" anchor="ctr">
                    <a:solidFill>
                      <a:schemeClr val="bg2">
                        <a:lumMod val="90000"/>
                      </a:schemeClr>
                    </a:solidFill>
                  </a:tcPr>
                </a:tc>
                <a:tc>
                  <a:txBody>
                    <a:bodyPr/>
                    <a:lstStyle/>
                    <a:p>
                      <a:pPr algn="ctr">
                        <a:lnSpc>
                          <a:spcPct val="100000"/>
                        </a:lnSpc>
                        <a:spcAft>
                          <a:spcPts val="0"/>
                        </a:spcAft>
                        <a:tabLst>
                          <a:tab pos="228600" algn="l"/>
                        </a:tabLst>
                      </a:pPr>
                      <a:r>
                        <a:rPr lang="en-US" sz="1800" b="0" dirty="0">
                          <a:solidFill>
                            <a:schemeClr val="tx1"/>
                          </a:solidFill>
                          <a:effectLst/>
                          <a:latin typeface="+mj-lt"/>
                          <a:ea typeface="Arial Unicode MS" panose="020B0604020202020204" pitchFamily="34" charset="-128"/>
                          <a:cs typeface="Arial Unicode MS" panose="020B0604020202020204" pitchFamily="34" charset="-128"/>
                        </a:rPr>
                        <a:t>S</a:t>
                      </a:r>
                    </a:p>
                  </a:txBody>
                  <a:tcPr marL="51436" marR="51436" marT="0" marB="0" anchor="ctr">
                    <a:solidFill>
                      <a:schemeClr val="bg2">
                        <a:lumMod val="90000"/>
                      </a:schemeClr>
                    </a:solidFill>
                  </a:tcPr>
                </a:tc>
                <a:tc>
                  <a:txBody>
                    <a:bodyPr/>
                    <a:lstStyle/>
                    <a:p>
                      <a:pPr algn="ctr">
                        <a:lnSpc>
                          <a:spcPct val="100000"/>
                        </a:lnSpc>
                        <a:spcAft>
                          <a:spcPts val="0"/>
                        </a:spcAft>
                        <a:tabLst>
                          <a:tab pos="228600" algn="l"/>
                        </a:tabLst>
                      </a:pPr>
                      <a:r>
                        <a:rPr lang="id-ID" sz="1800" b="0" dirty="0">
                          <a:solidFill>
                            <a:schemeClr val="tx1"/>
                          </a:solidFill>
                          <a:effectLst/>
                          <a:latin typeface="+mj-lt"/>
                          <a:ea typeface="Arial Unicode MS" panose="020B0604020202020204" pitchFamily="34" charset="-128"/>
                          <a:cs typeface="Arial Unicode MS" panose="020B0604020202020204" pitchFamily="34" charset="-128"/>
                        </a:rPr>
                        <a:t>S</a:t>
                      </a:r>
                      <a:endParaRPr lang="en-US" sz="1800" b="0" dirty="0">
                        <a:solidFill>
                          <a:schemeClr val="tx1"/>
                        </a:solidFill>
                        <a:effectLst/>
                        <a:latin typeface="+mj-lt"/>
                        <a:ea typeface="Arial Unicode MS" panose="020B0604020202020204" pitchFamily="34" charset="-128"/>
                        <a:cs typeface="Arial Unicode MS" panose="020B0604020202020204" pitchFamily="34" charset="-128"/>
                      </a:endParaRPr>
                    </a:p>
                  </a:txBody>
                  <a:tcPr marL="51436" marR="51436" marT="0" marB="0" anchor="ctr">
                    <a:solidFill>
                      <a:schemeClr val="bg2">
                        <a:lumMod val="90000"/>
                      </a:schemeClr>
                    </a:solidFill>
                  </a:tcPr>
                </a:tc>
                <a:tc>
                  <a:txBody>
                    <a:bodyPr/>
                    <a:lstStyle/>
                    <a:p>
                      <a:pPr algn="ctr">
                        <a:lnSpc>
                          <a:spcPct val="100000"/>
                        </a:lnSpc>
                        <a:spcAft>
                          <a:spcPts val="0"/>
                        </a:spcAft>
                        <a:tabLst>
                          <a:tab pos="228600" algn="l"/>
                        </a:tabLst>
                      </a:pPr>
                      <a:r>
                        <a:rPr lang="id-ID" sz="1800" b="0" dirty="0">
                          <a:solidFill>
                            <a:schemeClr val="tx1"/>
                          </a:solidFill>
                          <a:effectLst/>
                          <a:latin typeface="+mj-lt"/>
                          <a:ea typeface="Arial Unicode MS" panose="020B0604020202020204" pitchFamily="34" charset="-128"/>
                          <a:cs typeface="Arial Unicode MS" panose="020B0604020202020204" pitchFamily="34" charset="-128"/>
                        </a:rPr>
                        <a:t>S</a:t>
                      </a:r>
                      <a:endParaRPr lang="en-US" sz="1800" b="0" dirty="0">
                        <a:solidFill>
                          <a:schemeClr val="tx1"/>
                        </a:solidFill>
                        <a:effectLst/>
                        <a:latin typeface="+mj-lt"/>
                        <a:ea typeface="Arial Unicode MS" panose="020B0604020202020204" pitchFamily="34" charset="-128"/>
                        <a:cs typeface="Arial Unicode MS" panose="020B0604020202020204" pitchFamily="34" charset="-128"/>
                      </a:endParaRPr>
                    </a:p>
                  </a:txBody>
                  <a:tcPr marL="51436" marR="51436" marT="0" marB="0" anchor="ctr">
                    <a:solidFill>
                      <a:schemeClr val="bg2">
                        <a:lumMod val="90000"/>
                      </a:schemeClr>
                    </a:solidFill>
                  </a:tcPr>
                </a:tc>
              </a:tr>
              <a:tr h="365760">
                <a:tc rowSpan="2">
                  <a:txBody>
                    <a:bodyPr/>
                    <a:lstStyle/>
                    <a:p>
                      <a:pPr algn="ctr">
                        <a:lnSpc>
                          <a:spcPct val="100000"/>
                        </a:lnSpc>
                        <a:spcAft>
                          <a:spcPts val="0"/>
                        </a:spcAft>
                        <a:tabLst>
                          <a:tab pos="228600" algn="l"/>
                        </a:tabLst>
                      </a:pPr>
                      <a:r>
                        <a:rPr lang="id-ID" sz="1800" b="0" dirty="0">
                          <a:solidFill>
                            <a:schemeClr val="tx1"/>
                          </a:solidFill>
                          <a:effectLst/>
                          <a:latin typeface="+mj-lt"/>
                          <a:ea typeface="Arial Unicode MS" panose="020B0604020202020204" pitchFamily="34" charset="-128"/>
                          <a:cs typeface="Arial Unicode MS" panose="020B0604020202020204" pitchFamily="34" charset="-128"/>
                        </a:rPr>
                        <a:t>3</a:t>
                      </a:r>
                      <a:endParaRPr lang="en-US" sz="1800" b="0" dirty="0">
                        <a:solidFill>
                          <a:schemeClr val="tx1"/>
                        </a:solidFill>
                        <a:effectLst/>
                        <a:latin typeface="+mj-lt"/>
                        <a:ea typeface="Arial Unicode MS" panose="020B0604020202020204" pitchFamily="34" charset="-128"/>
                        <a:cs typeface="Arial Unicode MS" panose="020B0604020202020204" pitchFamily="34" charset="-128"/>
                      </a:endParaRPr>
                    </a:p>
                  </a:txBody>
                  <a:tcPr marL="51436" marR="51436" marT="0" marB="0" anchor="ctr">
                    <a:solidFill>
                      <a:schemeClr val="accent1">
                        <a:lumMod val="20000"/>
                        <a:lumOff val="80000"/>
                      </a:schemeClr>
                    </a:solidFill>
                  </a:tcPr>
                </a:tc>
                <a:tc>
                  <a:txBody>
                    <a:bodyPr/>
                    <a:lstStyle/>
                    <a:p>
                      <a:pPr algn="just">
                        <a:lnSpc>
                          <a:spcPct val="100000"/>
                        </a:lnSpc>
                        <a:spcAft>
                          <a:spcPts val="0"/>
                        </a:spcAft>
                        <a:tabLst>
                          <a:tab pos="228600" algn="l"/>
                        </a:tabLst>
                      </a:pPr>
                      <a:r>
                        <a:rPr lang="id-ID" sz="1800" b="0" dirty="0">
                          <a:solidFill>
                            <a:schemeClr val="tx1"/>
                          </a:solidFill>
                          <a:effectLst/>
                          <a:latin typeface="+mj-lt"/>
                          <a:ea typeface="Arial Unicode MS" panose="020B0604020202020204" pitchFamily="34" charset="-128"/>
                          <a:cs typeface="Arial Unicode MS" panose="020B0604020202020204" pitchFamily="34" charset="-128"/>
                        </a:rPr>
                        <a:t>Lektor </a:t>
                      </a:r>
                      <a:r>
                        <a:rPr lang="id-ID" sz="1800" b="0" dirty="0" smtClean="0">
                          <a:solidFill>
                            <a:schemeClr val="tx1"/>
                          </a:solidFill>
                          <a:effectLst/>
                          <a:latin typeface="+mj-lt"/>
                          <a:ea typeface="Arial Unicode MS" panose="020B0604020202020204" pitchFamily="34" charset="-128"/>
                          <a:cs typeface="Arial Unicode MS" panose="020B0604020202020204" pitchFamily="34" charset="-128"/>
                        </a:rPr>
                        <a:t>Kepala</a:t>
                      </a:r>
                      <a:r>
                        <a:rPr lang="en-US" sz="1800" b="0" dirty="0" smtClean="0">
                          <a:solidFill>
                            <a:schemeClr val="tx1"/>
                          </a:solidFill>
                          <a:effectLst/>
                          <a:latin typeface="+mj-lt"/>
                          <a:ea typeface="Arial Unicode MS" panose="020B0604020202020204" pitchFamily="34" charset="-128"/>
                          <a:cs typeface="Arial Unicode MS" panose="020B0604020202020204" pitchFamily="34" charset="-128"/>
                        </a:rPr>
                        <a:t>/Magi</a:t>
                      </a:r>
                      <a:r>
                        <a:rPr lang="id-ID" sz="1800" b="0" dirty="0" smtClean="0">
                          <a:solidFill>
                            <a:schemeClr val="tx1"/>
                          </a:solidFill>
                          <a:effectLst/>
                          <a:latin typeface="+mj-lt"/>
                          <a:ea typeface="Arial Unicode MS" panose="020B0604020202020204" pitchFamily="34" charset="-128"/>
                          <a:cs typeface="Arial Unicode MS" panose="020B0604020202020204" pitchFamily="34" charset="-128"/>
                        </a:rPr>
                        <a:t>ster</a:t>
                      </a:r>
                      <a:endParaRPr lang="en-US" sz="1800" b="0" dirty="0">
                        <a:solidFill>
                          <a:schemeClr val="tx1"/>
                        </a:solidFill>
                        <a:effectLst/>
                        <a:latin typeface="+mj-lt"/>
                        <a:ea typeface="Arial Unicode MS" panose="020B0604020202020204" pitchFamily="34" charset="-128"/>
                        <a:cs typeface="Arial Unicode MS" panose="020B0604020202020204" pitchFamily="34" charset="-128"/>
                      </a:endParaRPr>
                    </a:p>
                  </a:txBody>
                  <a:tcPr marL="51436" marR="51436" marT="0" marB="0" anchor="ctr">
                    <a:solidFill>
                      <a:schemeClr val="accent1">
                        <a:lumMod val="20000"/>
                        <a:lumOff val="80000"/>
                      </a:schemeClr>
                    </a:solidFill>
                  </a:tcPr>
                </a:tc>
                <a:tc>
                  <a:txBody>
                    <a:bodyPr/>
                    <a:lstStyle/>
                    <a:p>
                      <a:pPr algn="ctr">
                        <a:lnSpc>
                          <a:spcPct val="100000"/>
                        </a:lnSpc>
                        <a:spcAft>
                          <a:spcPts val="0"/>
                        </a:spcAft>
                        <a:tabLst>
                          <a:tab pos="228600" algn="l"/>
                        </a:tabLst>
                      </a:pPr>
                      <a:r>
                        <a:rPr lang="en-US" sz="1800" b="0" dirty="0">
                          <a:solidFill>
                            <a:schemeClr val="tx1"/>
                          </a:solidFill>
                          <a:effectLst/>
                          <a:latin typeface="+mj-lt"/>
                          <a:ea typeface="Arial Unicode MS" panose="020B0604020202020204" pitchFamily="34" charset="-128"/>
                          <a:cs typeface="Arial Unicode MS" panose="020B0604020202020204" pitchFamily="34" charset="-128"/>
                        </a:rPr>
                        <a:t>S</a:t>
                      </a:r>
                    </a:p>
                  </a:txBody>
                  <a:tcPr marL="51436" marR="51436" marT="0" marB="0" anchor="ctr">
                    <a:solidFill>
                      <a:schemeClr val="accent1">
                        <a:lumMod val="20000"/>
                        <a:lumOff val="80000"/>
                      </a:schemeClr>
                    </a:solidFill>
                  </a:tcPr>
                </a:tc>
                <a:tc>
                  <a:txBody>
                    <a:bodyPr/>
                    <a:lstStyle/>
                    <a:p>
                      <a:pPr algn="ctr">
                        <a:lnSpc>
                          <a:spcPct val="100000"/>
                        </a:lnSpc>
                        <a:spcAft>
                          <a:spcPts val="0"/>
                        </a:spcAft>
                        <a:tabLst>
                          <a:tab pos="228600" algn="l"/>
                        </a:tabLst>
                      </a:pPr>
                      <a:r>
                        <a:rPr lang="en-US" sz="1800" b="0" dirty="0" smtClean="0">
                          <a:solidFill>
                            <a:schemeClr val="tx1"/>
                          </a:solidFill>
                          <a:effectLst/>
                          <a:latin typeface="+mj-lt"/>
                          <a:ea typeface="Arial Unicode MS" panose="020B0604020202020204" pitchFamily="34" charset="-128"/>
                          <a:cs typeface="Arial Unicode MS" panose="020B0604020202020204" pitchFamily="34" charset="-128"/>
                        </a:rPr>
                        <a:t>S</a:t>
                      </a:r>
                      <a:endParaRPr lang="en-US" sz="1800" b="0" dirty="0">
                        <a:solidFill>
                          <a:schemeClr val="tx1"/>
                        </a:solidFill>
                        <a:effectLst/>
                        <a:latin typeface="+mj-lt"/>
                        <a:ea typeface="Arial Unicode MS" panose="020B0604020202020204" pitchFamily="34" charset="-128"/>
                        <a:cs typeface="Arial Unicode MS" panose="020B0604020202020204" pitchFamily="34" charset="-128"/>
                      </a:endParaRPr>
                    </a:p>
                  </a:txBody>
                  <a:tcPr marL="51436" marR="51436" marT="0" marB="0" anchor="ctr">
                    <a:solidFill>
                      <a:schemeClr val="accent1">
                        <a:lumMod val="20000"/>
                        <a:lumOff val="80000"/>
                      </a:schemeClr>
                    </a:solidFill>
                  </a:tcPr>
                </a:tc>
                <a:tc>
                  <a:txBody>
                    <a:bodyPr/>
                    <a:lstStyle/>
                    <a:p>
                      <a:pPr algn="ctr">
                        <a:lnSpc>
                          <a:spcPct val="100000"/>
                        </a:lnSpc>
                        <a:spcAft>
                          <a:spcPts val="0"/>
                        </a:spcAft>
                        <a:tabLst>
                          <a:tab pos="228600" algn="l"/>
                        </a:tabLst>
                      </a:pPr>
                      <a:r>
                        <a:rPr lang="en-US" sz="1800" b="0" dirty="0" smtClean="0">
                          <a:solidFill>
                            <a:schemeClr val="tx1"/>
                          </a:solidFill>
                          <a:effectLst/>
                          <a:latin typeface="+mj-lt"/>
                          <a:ea typeface="Arial Unicode MS" panose="020B0604020202020204" pitchFamily="34" charset="-128"/>
                          <a:cs typeface="Arial Unicode MS" panose="020B0604020202020204" pitchFamily="34" charset="-128"/>
                        </a:rPr>
                        <a:t>W</a:t>
                      </a:r>
                      <a:endParaRPr lang="en-US" sz="1800" b="0" dirty="0">
                        <a:solidFill>
                          <a:schemeClr val="tx1"/>
                        </a:solidFill>
                        <a:effectLst/>
                        <a:latin typeface="+mj-lt"/>
                        <a:ea typeface="Arial Unicode MS" panose="020B0604020202020204" pitchFamily="34" charset="-128"/>
                        <a:cs typeface="Arial Unicode MS" panose="020B0604020202020204" pitchFamily="34" charset="-128"/>
                      </a:endParaRPr>
                    </a:p>
                  </a:txBody>
                  <a:tcPr marL="51436" marR="51436" marT="0" marB="0" anchor="ctr">
                    <a:solidFill>
                      <a:schemeClr val="accent1">
                        <a:lumMod val="20000"/>
                        <a:lumOff val="80000"/>
                      </a:schemeClr>
                    </a:solidFill>
                  </a:tcPr>
                </a:tc>
                <a:tc>
                  <a:txBody>
                    <a:bodyPr/>
                    <a:lstStyle/>
                    <a:p>
                      <a:pPr algn="ctr">
                        <a:lnSpc>
                          <a:spcPct val="100000"/>
                        </a:lnSpc>
                        <a:spcAft>
                          <a:spcPts val="0"/>
                        </a:spcAft>
                        <a:tabLst>
                          <a:tab pos="228600" algn="l"/>
                        </a:tabLst>
                      </a:pPr>
                      <a:r>
                        <a:rPr lang="id-ID" sz="1800" b="0" dirty="0" smtClean="0">
                          <a:solidFill>
                            <a:schemeClr val="tx1"/>
                          </a:solidFill>
                          <a:effectLst/>
                          <a:latin typeface="+mj-lt"/>
                          <a:ea typeface="Arial Unicode MS" panose="020B0604020202020204" pitchFamily="34" charset="-128"/>
                          <a:cs typeface="Arial Unicode MS" panose="020B0604020202020204" pitchFamily="34" charset="-128"/>
                        </a:rPr>
                        <a:t>S</a:t>
                      </a:r>
                      <a:endParaRPr lang="en-US" sz="1800" b="0" dirty="0">
                        <a:solidFill>
                          <a:schemeClr val="tx1"/>
                        </a:solidFill>
                        <a:effectLst/>
                        <a:latin typeface="+mj-lt"/>
                        <a:ea typeface="Arial Unicode MS" panose="020B0604020202020204" pitchFamily="34" charset="-128"/>
                        <a:cs typeface="Arial Unicode MS" panose="020B0604020202020204" pitchFamily="34" charset="-128"/>
                      </a:endParaRPr>
                    </a:p>
                  </a:txBody>
                  <a:tcPr marL="51436" marR="51436" marT="0" marB="0" anchor="ctr">
                    <a:solidFill>
                      <a:schemeClr val="accent1">
                        <a:lumMod val="20000"/>
                        <a:lumOff val="80000"/>
                      </a:schemeClr>
                    </a:solidFill>
                  </a:tcPr>
                </a:tc>
              </a:tr>
              <a:tr h="365760">
                <a:tc vMerge="1">
                  <a:txBody>
                    <a:bodyPr/>
                    <a:lstStyle/>
                    <a:p>
                      <a:pPr algn="ctr">
                        <a:lnSpc>
                          <a:spcPct val="100000"/>
                        </a:lnSpc>
                        <a:spcAft>
                          <a:spcPts val="0"/>
                        </a:spcAft>
                        <a:tabLst>
                          <a:tab pos="228600" algn="l"/>
                        </a:tabLst>
                      </a:pPr>
                      <a:endParaRPr lang="en-US" sz="1800" b="0" dirty="0">
                        <a:solidFill>
                          <a:schemeClr val="tx1"/>
                        </a:solidFill>
                        <a:effectLst/>
                        <a:latin typeface="+mj-lt"/>
                        <a:ea typeface="Arial Unicode MS" panose="020B0604020202020204" pitchFamily="34" charset="-128"/>
                        <a:cs typeface="Arial Unicode MS" panose="020B0604020202020204" pitchFamily="34" charset="-128"/>
                      </a:endParaRPr>
                    </a:p>
                  </a:txBody>
                  <a:tcPr marL="68581" marR="68581" marT="0" marB="0" anchor="ctr">
                    <a:solidFill>
                      <a:schemeClr val="accent1">
                        <a:lumMod val="20000"/>
                        <a:lumOff val="80000"/>
                      </a:schemeClr>
                    </a:solidFill>
                  </a:tcPr>
                </a:tc>
                <a:tc>
                  <a:txBody>
                    <a:bodyPr/>
                    <a:lstStyle/>
                    <a:p>
                      <a:pPr algn="just">
                        <a:lnSpc>
                          <a:spcPct val="100000"/>
                        </a:lnSpc>
                        <a:spcAft>
                          <a:spcPts val="0"/>
                        </a:spcAft>
                        <a:tabLst>
                          <a:tab pos="228600" algn="l"/>
                        </a:tabLst>
                      </a:pPr>
                      <a:r>
                        <a:rPr lang="en-US" sz="1800" b="0" dirty="0" err="1" smtClean="0">
                          <a:solidFill>
                            <a:schemeClr val="tx1"/>
                          </a:solidFill>
                          <a:effectLst/>
                          <a:latin typeface="+mj-lt"/>
                          <a:ea typeface="Arial Unicode MS" panose="020B0604020202020204" pitchFamily="34" charset="-128"/>
                          <a:cs typeface="Arial Unicode MS" panose="020B0604020202020204" pitchFamily="34" charset="-128"/>
                        </a:rPr>
                        <a:t>Lektor</a:t>
                      </a:r>
                      <a:r>
                        <a:rPr lang="en-US" sz="1800" b="0" dirty="0" smtClean="0">
                          <a:solidFill>
                            <a:schemeClr val="tx1"/>
                          </a:solidFill>
                          <a:effectLst/>
                          <a:latin typeface="+mj-lt"/>
                          <a:ea typeface="Arial Unicode MS" panose="020B0604020202020204" pitchFamily="34" charset="-128"/>
                          <a:cs typeface="Arial Unicode MS" panose="020B0604020202020204" pitchFamily="34" charset="-128"/>
                        </a:rPr>
                        <a:t> </a:t>
                      </a:r>
                      <a:r>
                        <a:rPr lang="en-US" sz="1800" b="0" dirty="0" err="1" smtClean="0">
                          <a:solidFill>
                            <a:schemeClr val="tx1"/>
                          </a:solidFill>
                          <a:effectLst/>
                          <a:latin typeface="+mj-lt"/>
                          <a:ea typeface="Arial Unicode MS" panose="020B0604020202020204" pitchFamily="34" charset="-128"/>
                          <a:cs typeface="Arial Unicode MS" panose="020B0604020202020204" pitchFamily="34" charset="-128"/>
                        </a:rPr>
                        <a:t>Kepala</a:t>
                      </a:r>
                      <a:r>
                        <a:rPr lang="en-US" sz="1800" b="0" dirty="0" smtClean="0">
                          <a:solidFill>
                            <a:schemeClr val="tx1"/>
                          </a:solidFill>
                          <a:effectLst/>
                          <a:latin typeface="+mj-lt"/>
                          <a:ea typeface="Arial Unicode MS" panose="020B0604020202020204" pitchFamily="34" charset="-128"/>
                          <a:cs typeface="Arial Unicode MS" panose="020B0604020202020204" pitchFamily="34" charset="-128"/>
                        </a:rPr>
                        <a:t>/</a:t>
                      </a:r>
                      <a:r>
                        <a:rPr lang="en-US" sz="1800" b="0" dirty="0" err="1" smtClean="0">
                          <a:solidFill>
                            <a:schemeClr val="tx1"/>
                          </a:solidFill>
                          <a:effectLst/>
                          <a:latin typeface="+mj-lt"/>
                          <a:ea typeface="Arial Unicode MS" panose="020B0604020202020204" pitchFamily="34" charset="-128"/>
                          <a:cs typeface="Arial Unicode MS" panose="020B0604020202020204" pitchFamily="34" charset="-128"/>
                        </a:rPr>
                        <a:t>Doktor</a:t>
                      </a:r>
                      <a:endParaRPr lang="en-US" sz="1800" b="0" dirty="0">
                        <a:solidFill>
                          <a:schemeClr val="tx1"/>
                        </a:solidFill>
                        <a:effectLst/>
                        <a:latin typeface="+mj-lt"/>
                        <a:ea typeface="Arial Unicode MS" panose="020B0604020202020204" pitchFamily="34" charset="-128"/>
                        <a:cs typeface="Arial Unicode MS" panose="020B0604020202020204" pitchFamily="34" charset="-128"/>
                      </a:endParaRPr>
                    </a:p>
                  </a:txBody>
                  <a:tcPr marL="51436" marR="51436" marT="0" marB="0" anchor="ctr">
                    <a:solidFill>
                      <a:schemeClr val="accent1">
                        <a:lumMod val="20000"/>
                        <a:lumOff val="80000"/>
                      </a:schemeClr>
                    </a:solidFill>
                  </a:tcPr>
                </a:tc>
                <a:tc>
                  <a:txBody>
                    <a:bodyPr/>
                    <a:lstStyle/>
                    <a:p>
                      <a:pPr algn="ctr">
                        <a:lnSpc>
                          <a:spcPct val="100000"/>
                        </a:lnSpc>
                        <a:spcAft>
                          <a:spcPts val="0"/>
                        </a:spcAft>
                        <a:tabLst>
                          <a:tab pos="228600" algn="l"/>
                        </a:tabLst>
                      </a:pPr>
                      <a:r>
                        <a:rPr lang="en-US" sz="1800" b="0" dirty="0" smtClean="0">
                          <a:solidFill>
                            <a:schemeClr val="tx1"/>
                          </a:solidFill>
                          <a:effectLst/>
                          <a:latin typeface="+mj-lt"/>
                          <a:ea typeface="Arial Unicode MS" panose="020B0604020202020204" pitchFamily="34" charset="-128"/>
                          <a:cs typeface="Arial Unicode MS" panose="020B0604020202020204" pitchFamily="34" charset="-128"/>
                        </a:rPr>
                        <a:t>S</a:t>
                      </a:r>
                      <a:endParaRPr lang="en-US" sz="1800" b="0" dirty="0">
                        <a:solidFill>
                          <a:schemeClr val="tx1"/>
                        </a:solidFill>
                        <a:effectLst/>
                        <a:latin typeface="+mj-lt"/>
                        <a:ea typeface="Arial Unicode MS" panose="020B0604020202020204" pitchFamily="34" charset="-128"/>
                        <a:cs typeface="Arial Unicode MS" panose="020B0604020202020204" pitchFamily="34" charset="-128"/>
                      </a:endParaRPr>
                    </a:p>
                  </a:txBody>
                  <a:tcPr marL="51436" marR="51436" marT="0" marB="0" anchor="ctr">
                    <a:solidFill>
                      <a:schemeClr val="accent1">
                        <a:lumMod val="20000"/>
                        <a:lumOff val="80000"/>
                      </a:schemeClr>
                    </a:solidFill>
                  </a:tcPr>
                </a:tc>
                <a:tc>
                  <a:txBody>
                    <a:bodyPr/>
                    <a:lstStyle/>
                    <a:p>
                      <a:pPr algn="ctr">
                        <a:lnSpc>
                          <a:spcPct val="100000"/>
                        </a:lnSpc>
                        <a:spcAft>
                          <a:spcPts val="0"/>
                        </a:spcAft>
                        <a:tabLst>
                          <a:tab pos="228600" algn="l"/>
                        </a:tabLst>
                      </a:pPr>
                      <a:r>
                        <a:rPr lang="en-US" sz="1800" b="0" dirty="0" smtClean="0">
                          <a:solidFill>
                            <a:schemeClr val="tx1"/>
                          </a:solidFill>
                          <a:effectLst/>
                          <a:latin typeface="+mj-lt"/>
                          <a:ea typeface="Arial Unicode MS" panose="020B0604020202020204" pitchFamily="34" charset="-128"/>
                          <a:cs typeface="Arial Unicode MS" panose="020B0604020202020204" pitchFamily="34" charset="-128"/>
                        </a:rPr>
                        <a:t>W</a:t>
                      </a:r>
                      <a:endParaRPr lang="en-US" sz="1800" b="0" dirty="0">
                        <a:solidFill>
                          <a:schemeClr val="tx1"/>
                        </a:solidFill>
                        <a:effectLst/>
                        <a:latin typeface="+mj-lt"/>
                        <a:ea typeface="Arial Unicode MS" panose="020B0604020202020204" pitchFamily="34" charset="-128"/>
                        <a:cs typeface="Arial Unicode MS" panose="020B0604020202020204" pitchFamily="34" charset="-128"/>
                      </a:endParaRPr>
                    </a:p>
                  </a:txBody>
                  <a:tcPr marL="51436" marR="51436" marT="0" marB="0" anchor="ctr">
                    <a:solidFill>
                      <a:schemeClr val="accent1">
                        <a:lumMod val="20000"/>
                        <a:lumOff val="80000"/>
                      </a:schemeClr>
                    </a:solidFill>
                  </a:tcPr>
                </a:tc>
                <a:tc>
                  <a:txBody>
                    <a:bodyPr/>
                    <a:lstStyle/>
                    <a:p>
                      <a:pPr algn="ctr">
                        <a:lnSpc>
                          <a:spcPct val="100000"/>
                        </a:lnSpc>
                        <a:spcAft>
                          <a:spcPts val="0"/>
                        </a:spcAft>
                        <a:tabLst>
                          <a:tab pos="228600" algn="l"/>
                        </a:tabLst>
                      </a:pPr>
                      <a:r>
                        <a:rPr lang="en-US" sz="1800" b="0" dirty="0" smtClean="0">
                          <a:solidFill>
                            <a:schemeClr val="tx1"/>
                          </a:solidFill>
                          <a:effectLst/>
                          <a:latin typeface="+mj-lt"/>
                          <a:ea typeface="Arial Unicode MS" panose="020B0604020202020204" pitchFamily="34" charset="-128"/>
                          <a:cs typeface="Arial Unicode MS" panose="020B0604020202020204" pitchFamily="34" charset="-128"/>
                        </a:rPr>
                        <a:t>S</a:t>
                      </a:r>
                      <a:endParaRPr lang="en-US" sz="1800" b="0" dirty="0">
                        <a:solidFill>
                          <a:schemeClr val="tx1"/>
                        </a:solidFill>
                        <a:effectLst/>
                        <a:latin typeface="+mj-lt"/>
                        <a:ea typeface="Arial Unicode MS" panose="020B0604020202020204" pitchFamily="34" charset="-128"/>
                        <a:cs typeface="Arial Unicode MS" panose="020B0604020202020204" pitchFamily="34" charset="-128"/>
                      </a:endParaRPr>
                    </a:p>
                  </a:txBody>
                  <a:tcPr marL="51436" marR="51436" marT="0" marB="0" anchor="ctr">
                    <a:solidFill>
                      <a:schemeClr val="accent1">
                        <a:lumMod val="20000"/>
                        <a:lumOff val="80000"/>
                      </a:schemeClr>
                    </a:solidFill>
                  </a:tcPr>
                </a:tc>
                <a:tc>
                  <a:txBody>
                    <a:bodyPr/>
                    <a:lstStyle/>
                    <a:p>
                      <a:pPr algn="ctr">
                        <a:lnSpc>
                          <a:spcPct val="100000"/>
                        </a:lnSpc>
                        <a:spcAft>
                          <a:spcPts val="0"/>
                        </a:spcAft>
                        <a:tabLst>
                          <a:tab pos="228600" algn="l"/>
                        </a:tabLst>
                      </a:pPr>
                      <a:r>
                        <a:rPr lang="en-US" sz="1800" b="0" dirty="0" smtClean="0">
                          <a:solidFill>
                            <a:schemeClr val="tx1"/>
                          </a:solidFill>
                          <a:effectLst/>
                          <a:latin typeface="+mj-lt"/>
                          <a:ea typeface="Arial Unicode MS" panose="020B0604020202020204" pitchFamily="34" charset="-128"/>
                          <a:cs typeface="Arial Unicode MS" panose="020B0604020202020204" pitchFamily="34" charset="-128"/>
                        </a:rPr>
                        <a:t>S</a:t>
                      </a:r>
                      <a:endParaRPr lang="en-US" sz="1800" b="0" dirty="0">
                        <a:solidFill>
                          <a:schemeClr val="tx1"/>
                        </a:solidFill>
                        <a:effectLst/>
                        <a:latin typeface="+mj-lt"/>
                        <a:ea typeface="Arial Unicode MS" panose="020B0604020202020204" pitchFamily="34" charset="-128"/>
                        <a:cs typeface="Arial Unicode MS" panose="020B0604020202020204" pitchFamily="34" charset="-128"/>
                      </a:endParaRPr>
                    </a:p>
                  </a:txBody>
                  <a:tcPr marL="51436" marR="51436" marT="0" marB="0" anchor="ctr">
                    <a:solidFill>
                      <a:schemeClr val="accent1">
                        <a:lumMod val="20000"/>
                        <a:lumOff val="80000"/>
                      </a:schemeClr>
                    </a:solidFill>
                  </a:tcPr>
                </a:tc>
              </a:tr>
              <a:tr h="243552">
                <a:tc>
                  <a:txBody>
                    <a:bodyPr/>
                    <a:lstStyle/>
                    <a:p>
                      <a:pPr algn="ctr">
                        <a:lnSpc>
                          <a:spcPct val="100000"/>
                        </a:lnSpc>
                        <a:spcAft>
                          <a:spcPts val="0"/>
                        </a:spcAft>
                        <a:tabLst>
                          <a:tab pos="228600" algn="l"/>
                        </a:tabLst>
                      </a:pPr>
                      <a:r>
                        <a:rPr lang="id-ID" sz="1800" b="0" dirty="0">
                          <a:solidFill>
                            <a:schemeClr val="tx1"/>
                          </a:solidFill>
                          <a:effectLst/>
                          <a:latin typeface="+mj-lt"/>
                          <a:ea typeface="Arial Unicode MS" panose="020B0604020202020204" pitchFamily="34" charset="-128"/>
                          <a:cs typeface="Arial Unicode MS" panose="020B0604020202020204" pitchFamily="34" charset="-128"/>
                        </a:rPr>
                        <a:t>4</a:t>
                      </a:r>
                      <a:endParaRPr lang="en-US" sz="1800" b="0" dirty="0">
                        <a:solidFill>
                          <a:schemeClr val="tx1"/>
                        </a:solidFill>
                        <a:effectLst/>
                        <a:latin typeface="+mj-lt"/>
                        <a:ea typeface="Arial Unicode MS" panose="020B0604020202020204" pitchFamily="34" charset="-128"/>
                        <a:cs typeface="Arial Unicode MS" panose="020B0604020202020204" pitchFamily="34" charset="-128"/>
                      </a:endParaRPr>
                    </a:p>
                  </a:txBody>
                  <a:tcPr marL="51436" marR="51436" marT="0" marB="0" anchor="ctr">
                    <a:solidFill>
                      <a:schemeClr val="bg2">
                        <a:lumMod val="90000"/>
                      </a:schemeClr>
                    </a:solidFill>
                  </a:tcPr>
                </a:tc>
                <a:tc>
                  <a:txBody>
                    <a:bodyPr/>
                    <a:lstStyle/>
                    <a:p>
                      <a:pPr algn="just">
                        <a:lnSpc>
                          <a:spcPct val="100000"/>
                        </a:lnSpc>
                        <a:spcAft>
                          <a:spcPts val="0"/>
                        </a:spcAft>
                        <a:tabLst>
                          <a:tab pos="228600" algn="l"/>
                        </a:tabLst>
                      </a:pPr>
                      <a:r>
                        <a:rPr lang="id-ID" sz="1800" b="0">
                          <a:solidFill>
                            <a:schemeClr val="tx1"/>
                          </a:solidFill>
                          <a:effectLst/>
                          <a:latin typeface="+mj-lt"/>
                          <a:ea typeface="Arial Unicode MS" panose="020B0604020202020204" pitchFamily="34" charset="-128"/>
                          <a:cs typeface="Arial Unicode MS" panose="020B0604020202020204" pitchFamily="34" charset="-128"/>
                        </a:rPr>
                        <a:t>Profesor</a:t>
                      </a:r>
                      <a:endParaRPr lang="en-US" sz="1800" b="0">
                        <a:solidFill>
                          <a:schemeClr val="tx1"/>
                        </a:solidFill>
                        <a:effectLst/>
                        <a:latin typeface="+mj-lt"/>
                        <a:ea typeface="Arial Unicode MS" panose="020B0604020202020204" pitchFamily="34" charset="-128"/>
                        <a:cs typeface="Arial Unicode MS" panose="020B0604020202020204" pitchFamily="34" charset="-128"/>
                      </a:endParaRPr>
                    </a:p>
                  </a:txBody>
                  <a:tcPr marL="51436" marR="51436" marT="0" marB="0" anchor="ctr">
                    <a:solidFill>
                      <a:schemeClr val="bg2">
                        <a:lumMod val="90000"/>
                      </a:schemeClr>
                    </a:solidFill>
                  </a:tcPr>
                </a:tc>
                <a:tc>
                  <a:txBody>
                    <a:bodyPr/>
                    <a:lstStyle/>
                    <a:p>
                      <a:pPr algn="ctr">
                        <a:lnSpc>
                          <a:spcPct val="100000"/>
                        </a:lnSpc>
                        <a:spcAft>
                          <a:spcPts val="0"/>
                        </a:spcAft>
                        <a:tabLst>
                          <a:tab pos="228600" algn="l"/>
                        </a:tabLst>
                      </a:pPr>
                      <a:r>
                        <a:rPr lang="en-US" sz="1800" b="0" dirty="0">
                          <a:solidFill>
                            <a:schemeClr val="tx1"/>
                          </a:solidFill>
                          <a:effectLst/>
                          <a:latin typeface="+mj-lt"/>
                          <a:ea typeface="Arial Unicode MS" panose="020B0604020202020204" pitchFamily="34" charset="-128"/>
                          <a:cs typeface="Arial Unicode MS" panose="020B0604020202020204" pitchFamily="34" charset="-128"/>
                        </a:rPr>
                        <a:t>S</a:t>
                      </a:r>
                    </a:p>
                  </a:txBody>
                  <a:tcPr marL="51436" marR="51436" marT="0" marB="0" anchor="ctr">
                    <a:solidFill>
                      <a:schemeClr val="bg2">
                        <a:lumMod val="90000"/>
                      </a:schemeClr>
                    </a:solidFill>
                  </a:tcPr>
                </a:tc>
                <a:tc>
                  <a:txBody>
                    <a:bodyPr/>
                    <a:lstStyle/>
                    <a:p>
                      <a:pPr algn="ctr">
                        <a:lnSpc>
                          <a:spcPct val="100000"/>
                        </a:lnSpc>
                        <a:spcAft>
                          <a:spcPts val="0"/>
                        </a:spcAft>
                        <a:tabLst>
                          <a:tab pos="228600" algn="l"/>
                        </a:tabLst>
                      </a:pPr>
                      <a:r>
                        <a:rPr lang="en-US" sz="1800" b="0" dirty="0">
                          <a:solidFill>
                            <a:schemeClr val="tx1"/>
                          </a:solidFill>
                          <a:effectLst/>
                          <a:latin typeface="+mj-lt"/>
                          <a:ea typeface="Arial Unicode MS" panose="020B0604020202020204" pitchFamily="34" charset="-128"/>
                          <a:cs typeface="Arial Unicode MS" panose="020B0604020202020204" pitchFamily="34" charset="-128"/>
                        </a:rPr>
                        <a:t>S</a:t>
                      </a:r>
                    </a:p>
                  </a:txBody>
                  <a:tcPr marL="51436" marR="51436" marT="0" marB="0" anchor="ctr">
                    <a:solidFill>
                      <a:schemeClr val="bg2">
                        <a:lumMod val="90000"/>
                      </a:schemeClr>
                    </a:solidFill>
                  </a:tcPr>
                </a:tc>
                <a:tc>
                  <a:txBody>
                    <a:bodyPr/>
                    <a:lstStyle/>
                    <a:p>
                      <a:pPr algn="ctr">
                        <a:lnSpc>
                          <a:spcPct val="100000"/>
                        </a:lnSpc>
                        <a:spcAft>
                          <a:spcPts val="0"/>
                        </a:spcAft>
                        <a:tabLst>
                          <a:tab pos="228600" algn="l"/>
                        </a:tabLst>
                      </a:pPr>
                      <a:r>
                        <a:rPr lang="en-US" sz="1800" b="0" dirty="0">
                          <a:solidFill>
                            <a:schemeClr val="tx1"/>
                          </a:solidFill>
                          <a:effectLst/>
                          <a:latin typeface="+mj-lt"/>
                          <a:ea typeface="Arial Unicode MS" panose="020B0604020202020204" pitchFamily="34" charset="-128"/>
                          <a:cs typeface="Arial Unicode MS" panose="020B0604020202020204" pitchFamily="34" charset="-128"/>
                        </a:rPr>
                        <a:t>S</a:t>
                      </a:r>
                    </a:p>
                  </a:txBody>
                  <a:tcPr marL="51436" marR="51436" marT="0" marB="0" anchor="ctr">
                    <a:solidFill>
                      <a:schemeClr val="bg2">
                        <a:lumMod val="90000"/>
                      </a:schemeClr>
                    </a:solidFill>
                  </a:tcPr>
                </a:tc>
                <a:tc>
                  <a:txBody>
                    <a:bodyPr/>
                    <a:lstStyle/>
                    <a:p>
                      <a:pPr algn="ctr">
                        <a:lnSpc>
                          <a:spcPct val="100000"/>
                        </a:lnSpc>
                        <a:spcAft>
                          <a:spcPts val="0"/>
                        </a:spcAft>
                        <a:tabLst>
                          <a:tab pos="228600" algn="l"/>
                        </a:tabLst>
                      </a:pPr>
                      <a:r>
                        <a:rPr lang="id-ID" sz="1800" b="0" dirty="0">
                          <a:solidFill>
                            <a:schemeClr val="tx1"/>
                          </a:solidFill>
                          <a:effectLst/>
                          <a:latin typeface="+mj-lt"/>
                          <a:ea typeface="Arial Unicode MS" panose="020B0604020202020204" pitchFamily="34" charset="-128"/>
                          <a:cs typeface="Arial Unicode MS" panose="020B0604020202020204" pitchFamily="34" charset="-128"/>
                        </a:rPr>
                        <a:t>W</a:t>
                      </a:r>
                      <a:endParaRPr lang="en-US" sz="1800" b="0" dirty="0">
                        <a:solidFill>
                          <a:schemeClr val="tx1"/>
                        </a:solidFill>
                        <a:effectLst/>
                        <a:latin typeface="+mj-lt"/>
                        <a:ea typeface="Arial Unicode MS" panose="020B0604020202020204" pitchFamily="34" charset="-128"/>
                        <a:cs typeface="Arial Unicode MS" panose="020B0604020202020204" pitchFamily="34" charset="-128"/>
                      </a:endParaRPr>
                    </a:p>
                  </a:txBody>
                  <a:tcPr marL="51436" marR="51436" marT="0" marB="0" anchor="ctr">
                    <a:solidFill>
                      <a:schemeClr val="bg2">
                        <a:lumMod val="90000"/>
                      </a:schemeClr>
                    </a:solidFill>
                  </a:tcPr>
                </a:tc>
              </a:tr>
            </a:tbl>
          </a:graphicData>
        </a:graphic>
      </p:graphicFrame>
      <p:sp>
        <p:nvSpPr>
          <p:cNvPr id="7" name="TextBox 14"/>
          <p:cNvSpPr txBox="1">
            <a:spLocks noChangeArrowheads="1"/>
          </p:cNvSpPr>
          <p:nvPr/>
        </p:nvSpPr>
        <p:spPr bwMode="auto">
          <a:xfrm>
            <a:off x="1830314" y="5301208"/>
            <a:ext cx="2744813" cy="646331"/>
          </a:xfrm>
          <a:prstGeom prst="rect">
            <a:avLst/>
          </a:prstGeom>
          <a:noFill/>
          <a:ln w="9525">
            <a:noFill/>
            <a:miter lim="800000"/>
            <a:headEnd/>
            <a:tailEnd/>
          </a:ln>
        </p:spPr>
        <p:txBody>
          <a:bodyPr wrap="square">
            <a:spAutoFit/>
          </a:bodyPr>
          <a:lstStyle/>
          <a:p>
            <a:pPr eaLnBrk="1" hangingPunct="1"/>
            <a:r>
              <a:rPr lang="id-ID" altLang="en-US" dirty="0">
                <a:latin typeface="+mj-lt"/>
                <a:ea typeface="Arial Unicode MS" pitchFamily="34" charset="-128"/>
                <a:cs typeface="Arial Unicode MS" pitchFamily="34" charset="-128"/>
              </a:rPr>
              <a:t>W</a:t>
            </a:r>
            <a:r>
              <a:rPr lang="en-US" altLang="en-US" dirty="0">
                <a:latin typeface="+mj-lt"/>
                <a:ea typeface="Arial Unicode MS" pitchFamily="34" charset="-128"/>
                <a:cs typeface="Arial Unicode MS" pitchFamily="34" charset="-128"/>
              </a:rPr>
              <a:t> </a:t>
            </a:r>
            <a:r>
              <a:rPr lang="id-ID" altLang="en-US" dirty="0">
                <a:latin typeface="+mj-lt"/>
                <a:ea typeface="Arial Unicode MS" pitchFamily="34" charset="-128"/>
                <a:cs typeface="Arial Unicode MS" pitchFamily="34" charset="-128"/>
              </a:rPr>
              <a:t>: Wajib </a:t>
            </a:r>
            <a:r>
              <a:rPr lang="en-US" altLang="en-US" dirty="0">
                <a:latin typeface="+mj-lt"/>
                <a:ea typeface="Arial Unicode MS" pitchFamily="34" charset="-128"/>
                <a:cs typeface="Arial Unicode MS" pitchFamily="34" charset="-128"/>
              </a:rPr>
              <a:t>	</a:t>
            </a:r>
            <a:endParaRPr lang="id-ID" altLang="en-US" dirty="0" smtClean="0">
              <a:latin typeface="+mj-lt"/>
              <a:ea typeface="Arial Unicode MS" pitchFamily="34" charset="-128"/>
              <a:cs typeface="Arial Unicode MS" pitchFamily="34" charset="-128"/>
            </a:endParaRPr>
          </a:p>
          <a:p>
            <a:pPr eaLnBrk="1" hangingPunct="1"/>
            <a:r>
              <a:rPr lang="id-ID" altLang="en-US" dirty="0" smtClean="0">
                <a:latin typeface="+mj-lt"/>
                <a:ea typeface="Arial Unicode MS" pitchFamily="34" charset="-128"/>
                <a:cs typeface="Arial Unicode MS" pitchFamily="34" charset="-128"/>
              </a:rPr>
              <a:t>S</a:t>
            </a:r>
            <a:r>
              <a:rPr lang="en-US" altLang="en-US" dirty="0" smtClean="0">
                <a:latin typeface="+mj-lt"/>
                <a:ea typeface="Arial Unicode MS" pitchFamily="34" charset="-128"/>
                <a:cs typeface="Arial Unicode MS" pitchFamily="34" charset="-128"/>
              </a:rPr>
              <a:t> </a:t>
            </a:r>
            <a:r>
              <a:rPr lang="id-ID" altLang="en-US" dirty="0">
                <a:latin typeface="+mj-lt"/>
                <a:ea typeface="Arial Unicode MS" pitchFamily="34" charset="-128"/>
                <a:cs typeface="Arial Unicode MS" pitchFamily="34" charset="-128"/>
              </a:rPr>
              <a:t>: Disarankan</a:t>
            </a:r>
            <a:endParaRPr lang="en-US" altLang="en-US" dirty="0">
              <a:latin typeface="+mj-lt"/>
              <a:ea typeface="Arial Unicode MS" pitchFamily="34" charset="-128"/>
              <a:cs typeface="Arial Unicode MS" pitchFamily="34" charset="-128"/>
            </a:endParaRPr>
          </a:p>
        </p:txBody>
      </p:sp>
      <p:sp>
        <p:nvSpPr>
          <p:cNvPr id="9" name="Title 1"/>
          <p:cNvSpPr txBox="1">
            <a:spLocks noGrp="1"/>
          </p:cNvSpPr>
          <p:nvPr>
            <p:ph type="title"/>
          </p:nvPr>
        </p:nvSpPr>
        <p:spPr bwMode="auto">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rmAutofit/>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pPr algn="ctr" eaLnBrk="1" hangingPunct="1">
              <a:defRPr/>
            </a:pPr>
            <a:r>
              <a:rPr lang="id-ID" altLang="en-US" sz="3600" dirty="0">
                <a:effectLst>
                  <a:outerShdw blurRad="38100" dist="38100" dir="2700000" algn="tl">
                    <a:srgbClr val="000000">
                      <a:alpha val="43137"/>
                    </a:srgbClr>
                  </a:outerShdw>
                </a:effectLst>
                <a:latin typeface="+mj-lt"/>
              </a:rPr>
              <a:t>REKAPITULASI UNSUR PENELITIAN</a:t>
            </a:r>
            <a:endParaRPr lang="en-US" altLang="en-US" sz="3600" dirty="0">
              <a:effectLst>
                <a:outerShdw blurRad="38100" dist="38100" dir="2700000" algn="tl">
                  <a:srgbClr val="000000">
                    <a:alpha val="43137"/>
                  </a:srgbClr>
                </a:outerShdw>
              </a:effectLst>
              <a:latin typeface="+mj-lt"/>
            </a:endParaRPr>
          </a:p>
        </p:txBody>
      </p:sp>
      <p:sp>
        <p:nvSpPr>
          <p:cNvPr id="2" name="Slide Number Placeholder 1"/>
          <p:cNvSpPr>
            <a:spLocks noGrp="1"/>
          </p:cNvSpPr>
          <p:nvPr>
            <p:ph type="sldNum" sz="quarter" idx="12"/>
          </p:nvPr>
        </p:nvSpPr>
        <p:spPr/>
        <p:txBody>
          <a:bodyPr/>
          <a:lstStyle/>
          <a:p>
            <a:fld id="{BD266BE7-899D-4075-917F-DBDE33B6B692}" type="slidenum">
              <a:rPr lang="en-US" smtClean="0"/>
              <a:pPr/>
              <a:t>19</a:t>
            </a:fld>
            <a:endParaRPr lang="en-US"/>
          </a:p>
        </p:txBody>
      </p:sp>
    </p:spTree>
    <p:extLst>
      <p:ext uri="{BB962C8B-B14F-4D97-AF65-F5344CB8AC3E}">
        <p14:creationId xmlns:p14="http://schemas.microsoft.com/office/powerpoint/2010/main" val="5576957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id-ID" dirty="0" smtClean="0"/>
              <a:t>Apakah pernah membaca Pedoman Operasional kenaikan pangkat dan jabatan tahun 2014?</a:t>
            </a:r>
          </a:p>
          <a:p>
            <a:r>
              <a:rPr lang="id-ID" dirty="0" smtClean="0"/>
              <a:t>Apakah secara rutin mengikuti pemutakhiran ketentuan kenaikan pangkat dan jabatan? </a:t>
            </a:r>
          </a:p>
          <a:p>
            <a:r>
              <a:rPr lang="id-ID" dirty="0"/>
              <a:t>Apakah pernah membuka laman </a:t>
            </a:r>
            <a:r>
              <a:rPr lang="id-ID" dirty="0" smtClean="0"/>
              <a:t>PAK-Kemenristekdikti </a:t>
            </a:r>
            <a:r>
              <a:rPr lang="id-ID" dirty="0"/>
              <a:t>http://pak.ristekdikti.go.id/pakdosen</a:t>
            </a:r>
            <a:r>
              <a:rPr lang="id-ID" dirty="0" smtClean="0"/>
              <a:t>/? </a:t>
            </a:r>
          </a:p>
          <a:p>
            <a:r>
              <a:rPr lang="id-ID" dirty="0" smtClean="0"/>
              <a:t>Jika pernah membuka laman PAK-Kemenristekdikti, seberapa rutin melakukannya?</a:t>
            </a:r>
          </a:p>
          <a:p>
            <a:pPr marL="109728" indent="0">
              <a:buNone/>
            </a:pPr>
            <a:endParaRPr lang="id-ID" dirty="0"/>
          </a:p>
          <a:p>
            <a:pPr marL="109728" indent="0">
              <a:buNone/>
            </a:pPr>
            <a:endParaRPr lang="id-ID" dirty="0"/>
          </a:p>
        </p:txBody>
      </p:sp>
      <p:sp>
        <p:nvSpPr>
          <p:cNvPr id="3" name="Title 2"/>
          <p:cNvSpPr>
            <a:spLocks noGrp="1"/>
          </p:cNvSpPr>
          <p:nvPr>
            <p:ph type="title"/>
          </p:nvPr>
        </p:nvSpPr>
        <p:spPr/>
        <p:txBody>
          <a:bodyPr>
            <a:normAutofit/>
          </a:bodyPr>
          <a:lstStyle/>
          <a:p>
            <a:pPr algn="ctr"/>
            <a:r>
              <a:rPr lang="id-ID" dirty="0" smtClean="0"/>
              <a:t>BERTANYA PADA DIRI SENDIRI</a:t>
            </a:r>
            <a:endParaRPr lang="id-ID" dirty="0"/>
          </a:p>
        </p:txBody>
      </p:sp>
    </p:spTree>
    <p:extLst>
      <p:ext uri="{BB962C8B-B14F-4D97-AF65-F5344CB8AC3E}">
        <p14:creationId xmlns:p14="http://schemas.microsoft.com/office/powerpoint/2010/main" val="41895359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4097278456"/>
              </p:ext>
            </p:extLst>
          </p:nvPr>
        </p:nvGraphicFramePr>
        <p:xfrm>
          <a:off x="462138" y="1412776"/>
          <a:ext cx="7782270" cy="4501074"/>
        </p:xfrm>
        <a:graphic>
          <a:graphicData uri="http://schemas.openxmlformats.org/drawingml/2006/table">
            <a:tbl>
              <a:tblPr firstRow="1" firstCol="1" bandRow="1">
                <a:tableStyleId>{5C22544A-7EE6-4342-B048-85BDC9FD1C3A}</a:tableStyleId>
              </a:tblPr>
              <a:tblGrid>
                <a:gridCol w="642782"/>
                <a:gridCol w="5195272"/>
                <a:gridCol w="1944216"/>
              </a:tblGrid>
              <a:tr h="504056">
                <a:tc>
                  <a:txBody>
                    <a:bodyPr/>
                    <a:lstStyle/>
                    <a:p>
                      <a:pPr>
                        <a:lnSpc>
                          <a:spcPct val="107000"/>
                        </a:lnSpc>
                        <a:spcAft>
                          <a:spcPts val="0"/>
                        </a:spcAft>
                      </a:pPr>
                      <a:r>
                        <a:rPr lang="id-ID" sz="1600" dirty="0">
                          <a:effectLst/>
                        </a:rPr>
                        <a:t>NO</a:t>
                      </a:r>
                      <a:endParaRPr lang="id-ID"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600" dirty="0">
                          <a:effectLst/>
                        </a:rPr>
                        <a:t>JENIS KARYA ILMIAH</a:t>
                      </a:r>
                      <a:endParaRPr lang="id-ID"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600" dirty="0">
                          <a:effectLst/>
                        </a:rPr>
                        <a:t>ANGKA KREDIT </a:t>
                      </a:r>
                      <a:endParaRPr lang="id-ID" sz="1600" dirty="0" smtClean="0">
                        <a:effectLst/>
                      </a:endParaRPr>
                    </a:p>
                    <a:p>
                      <a:pPr algn="ctr">
                        <a:lnSpc>
                          <a:spcPct val="107000"/>
                        </a:lnSpc>
                        <a:spcAft>
                          <a:spcPts val="0"/>
                        </a:spcAft>
                      </a:pPr>
                      <a:r>
                        <a:rPr lang="id-ID" sz="1600" dirty="0" smtClean="0">
                          <a:effectLst/>
                        </a:rPr>
                        <a:t>MAKSIMAL</a:t>
                      </a:r>
                      <a:endParaRPr lang="id-ID"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gn="ctr">
                        <a:lnSpc>
                          <a:spcPct val="107000"/>
                        </a:lnSpc>
                        <a:spcAft>
                          <a:spcPts val="0"/>
                        </a:spcAft>
                      </a:pPr>
                      <a:r>
                        <a:rPr lang="id-ID" sz="1600" dirty="0">
                          <a:effectLst/>
                        </a:rPr>
                        <a:t>1</a:t>
                      </a:r>
                      <a:endParaRPr lang="id-ID"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d-ID" sz="1200" dirty="0">
                          <a:effectLst/>
                        </a:rPr>
                        <a:t>Buku referensi</a:t>
                      </a:r>
                      <a:endParaRPr lang="id-ID"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200" dirty="0">
                          <a:effectLst/>
                        </a:rPr>
                        <a:t>40</a:t>
                      </a:r>
                      <a:endParaRPr lang="id-ID"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gn="ctr">
                        <a:lnSpc>
                          <a:spcPct val="107000"/>
                        </a:lnSpc>
                        <a:spcAft>
                          <a:spcPts val="0"/>
                        </a:spcAft>
                      </a:pPr>
                      <a:r>
                        <a:rPr lang="id-ID" sz="1600" dirty="0">
                          <a:effectLst/>
                        </a:rPr>
                        <a:t>2</a:t>
                      </a:r>
                      <a:endParaRPr lang="id-ID"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d-ID" sz="1200" dirty="0">
                          <a:effectLst/>
                        </a:rPr>
                        <a:t>Monograf</a:t>
                      </a:r>
                      <a:endParaRPr lang="id-ID"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200" dirty="0">
                          <a:effectLst/>
                        </a:rPr>
                        <a:t>20</a:t>
                      </a:r>
                      <a:endParaRPr lang="id-ID"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gn="ctr">
                        <a:lnSpc>
                          <a:spcPct val="107000"/>
                        </a:lnSpc>
                        <a:spcAft>
                          <a:spcPts val="0"/>
                        </a:spcAft>
                      </a:pPr>
                      <a:r>
                        <a:rPr lang="id-ID" sz="1600" dirty="0">
                          <a:effectLst/>
                        </a:rPr>
                        <a:t>3</a:t>
                      </a:r>
                      <a:endParaRPr lang="id-ID"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d-ID" sz="1200" dirty="0">
                          <a:effectLst/>
                        </a:rPr>
                        <a:t>Bab dalam buku internasional</a:t>
                      </a:r>
                      <a:endParaRPr lang="id-ID"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200" dirty="0">
                          <a:effectLst/>
                        </a:rPr>
                        <a:t>15</a:t>
                      </a:r>
                      <a:endParaRPr lang="id-ID"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gn="ctr">
                        <a:lnSpc>
                          <a:spcPct val="107000"/>
                        </a:lnSpc>
                        <a:spcAft>
                          <a:spcPts val="0"/>
                        </a:spcAft>
                      </a:pPr>
                      <a:r>
                        <a:rPr lang="id-ID" sz="1600" dirty="0">
                          <a:effectLst/>
                        </a:rPr>
                        <a:t>4</a:t>
                      </a:r>
                      <a:endParaRPr lang="id-ID"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d-ID" sz="1200" dirty="0">
                          <a:effectLst/>
                        </a:rPr>
                        <a:t>Bab dalam buku nasional</a:t>
                      </a:r>
                      <a:endParaRPr lang="id-ID"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200" dirty="0">
                          <a:effectLst/>
                        </a:rPr>
                        <a:t>10</a:t>
                      </a:r>
                      <a:endParaRPr lang="id-ID"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gn="ctr">
                        <a:lnSpc>
                          <a:spcPct val="107000"/>
                        </a:lnSpc>
                        <a:spcAft>
                          <a:spcPts val="0"/>
                        </a:spcAft>
                      </a:pPr>
                      <a:r>
                        <a:rPr lang="id-ID" sz="1600" dirty="0">
                          <a:effectLst/>
                        </a:rPr>
                        <a:t>5</a:t>
                      </a:r>
                      <a:endParaRPr lang="id-ID"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d-ID" sz="1200" dirty="0">
                          <a:effectLst/>
                        </a:rPr>
                        <a:t>Artikel dalam jurnal internasional bereputasi, terindeks pada pangkalan data internasional bereputasi seperti Scopus dengan SJR diatas 0,100 dan/atau Thomson Reuter yang memiliki faktor dampak  </a:t>
                      </a:r>
                      <a:endParaRPr lang="id-ID"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200" dirty="0">
                          <a:effectLst/>
                        </a:rPr>
                        <a:t>40</a:t>
                      </a:r>
                      <a:endParaRPr lang="id-ID"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gn="ctr">
                        <a:lnSpc>
                          <a:spcPct val="107000"/>
                        </a:lnSpc>
                        <a:spcAft>
                          <a:spcPts val="0"/>
                        </a:spcAft>
                      </a:pPr>
                      <a:r>
                        <a:rPr lang="id-ID" sz="1600" dirty="0">
                          <a:effectLst/>
                        </a:rPr>
                        <a:t> </a:t>
                      </a:r>
                      <a:r>
                        <a:rPr lang="id-ID" sz="1600" dirty="0" smtClean="0">
                          <a:effectLst/>
                        </a:rPr>
                        <a:t>6</a:t>
                      </a:r>
                      <a:endParaRPr lang="id-ID"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d-ID" sz="1200" dirty="0">
                          <a:effectLst/>
                        </a:rPr>
                        <a:t>Artikel dalam jurnal internasional bereputasi namun memiliki SJR 0,100 atau kurang dan/atau tidak memiliki faktor dampak dari Thomson Reuter</a:t>
                      </a:r>
                      <a:endParaRPr lang="id-ID"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200" dirty="0">
                          <a:effectLst/>
                        </a:rPr>
                        <a:t>30</a:t>
                      </a:r>
                      <a:endParaRPr lang="id-ID"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gn="ctr">
                        <a:lnSpc>
                          <a:spcPct val="107000"/>
                        </a:lnSpc>
                        <a:spcAft>
                          <a:spcPts val="0"/>
                        </a:spcAft>
                      </a:pPr>
                      <a:r>
                        <a:rPr lang="id-ID" sz="1600" dirty="0" smtClean="0">
                          <a:effectLst/>
                          <a:latin typeface="+mn-lt"/>
                          <a:ea typeface="+mn-ea"/>
                          <a:cs typeface="+mn-cs"/>
                        </a:rPr>
                        <a:t>7</a:t>
                      </a:r>
                      <a:endParaRPr lang="id-ID"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d-ID" sz="1200" dirty="0">
                          <a:effectLst/>
                        </a:rPr>
                        <a:t>Artikel dalam jurnal internasional</a:t>
                      </a:r>
                      <a:endParaRPr lang="id-ID"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200" dirty="0">
                          <a:effectLst/>
                        </a:rPr>
                        <a:t>20</a:t>
                      </a:r>
                      <a:endParaRPr lang="id-ID"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gn="ctr">
                        <a:lnSpc>
                          <a:spcPct val="107000"/>
                        </a:lnSpc>
                        <a:spcAft>
                          <a:spcPts val="0"/>
                        </a:spcAft>
                      </a:pPr>
                      <a:r>
                        <a:rPr lang="id-ID" sz="1600" dirty="0" smtClean="0">
                          <a:effectLst/>
                          <a:latin typeface="+mn-lt"/>
                          <a:ea typeface="+mn-ea"/>
                          <a:cs typeface="+mn-cs"/>
                        </a:rPr>
                        <a:t>8</a:t>
                      </a:r>
                      <a:endParaRPr lang="id-ID"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d-ID" sz="1200" dirty="0">
                          <a:effectLst/>
                        </a:rPr>
                        <a:t>Artikel dalam jurnal nasional terakreditasi</a:t>
                      </a:r>
                      <a:endParaRPr lang="id-ID"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200" dirty="0">
                          <a:effectLst/>
                        </a:rPr>
                        <a:t>25</a:t>
                      </a:r>
                      <a:endParaRPr lang="id-ID"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gn="ctr">
                        <a:lnSpc>
                          <a:spcPct val="107000"/>
                        </a:lnSpc>
                        <a:spcAft>
                          <a:spcPts val="0"/>
                        </a:spcAft>
                      </a:pPr>
                      <a:r>
                        <a:rPr lang="id-ID" sz="1600" dirty="0">
                          <a:effectLst/>
                        </a:rPr>
                        <a:t> </a:t>
                      </a:r>
                      <a:r>
                        <a:rPr lang="id-ID" sz="1600" dirty="0" smtClean="0">
                          <a:effectLst/>
                        </a:rPr>
                        <a:t>9</a:t>
                      </a:r>
                      <a:endParaRPr lang="id-ID"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d-ID" sz="1200" dirty="0">
                          <a:effectLst/>
                        </a:rPr>
                        <a:t>Artikel dalam jurnal nasional berbahasa Indonesia terindeks pada pangkalan data internasional DOAJ dengan green tick</a:t>
                      </a:r>
                      <a:endParaRPr lang="id-ID"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200" dirty="0">
                          <a:effectLst/>
                        </a:rPr>
                        <a:t>15</a:t>
                      </a:r>
                      <a:endParaRPr lang="id-ID"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gn="ctr">
                        <a:lnSpc>
                          <a:spcPct val="107000"/>
                        </a:lnSpc>
                        <a:spcAft>
                          <a:spcPts val="0"/>
                        </a:spcAft>
                      </a:pPr>
                      <a:r>
                        <a:rPr lang="id-ID" sz="1600" dirty="0">
                          <a:effectLst/>
                        </a:rPr>
                        <a:t> </a:t>
                      </a:r>
                      <a:r>
                        <a:rPr lang="id-ID" sz="1600" dirty="0" smtClean="0">
                          <a:effectLst/>
                        </a:rPr>
                        <a:t>10</a:t>
                      </a:r>
                      <a:endParaRPr lang="id-ID"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d-ID" sz="1200">
                          <a:effectLst/>
                        </a:rPr>
                        <a:t>Artikel dalam jurnal nasional berbahasa internasional terindeks pada pangkalan data internasional DOAJ dengan green tick</a:t>
                      </a:r>
                      <a:endParaRPr lang="id-ID"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200" dirty="0">
                          <a:effectLst/>
                        </a:rPr>
                        <a:t>20</a:t>
                      </a:r>
                      <a:endParaRPr lang="id-ID"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gn="ctr">
                        <a:lnSpc>
                          <a:spcPct val="107000"/>
                        </a:lnSpc>
                        <a:spcAft>
                          <a:spcPts val="0"/>
                        </a:spcAft>
                      </a:pPr>
                      <a:r>
                        <a:rPr lang="id-ID" sz="1600" dirty="0" smtClean="0">
                          <a:effectLst/>
                          <a:latin typeface="+mn-lt"/>
                          <a:ea typeface="+mn-ea"/>
                          <a:cs typeface="+mn-cs"/>
                        </a:rPr>
                        <a:t>11</a:t>
                      </a:r>
                      <a:endParaRPr lang="id-ID"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d-ID" sz="1200" dirty="0">
                          <a:effectLst/>
                        </a:rPr>
                        <a:t>Artikel dalam jurnal nasional</a:t>
                      </a:r>
                      <a:endParaRPr lang="id-ID"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200" dirty="0">
                          <a:effectLst/>
                        </a:rPr>
                        <a:t>10</a:t>
                      </a:r>
                      <a:endParaRPr lang="id-ID"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3" name="Title 2"/>
          <p:cNvSpPr>
            <a:spLocks noGrp="1"/>
          </p:cNvSpPr>
          <p:nvPr>
            <p:ph type="title"/>
          </p:nvPr>
        </p:nvSpPr>
        <p:spPr/>
        <p:txBody>
          <a:bodyPr/>
          <a:lstStyle/>
          <a:p>
            <a:r>
              <a:rPr lang="id-ID" dirty="0" smtClean="0"/>
              <a:t>CONTOH NILAI ANGKA KREDIT</a:t>
            </a:r>
            <a:endParaRPr lang="id-ID" dirty="0"/>
          </a:p>
        </p:txBody>
      </p:sp>
    </p:spTree>
    <p:extLst>
      <p:ext uri="{BB962C8B-B14F-4D97-AF65-F5344CB8AC3E}">
        <p14:creationId xmlns:p14="http://schemas.microsoft.com/office/powerpoint/2010/main" val="22558634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id-ID" dirty="0" smtClean="0"/>
              <a:t>Buku referensi</a:t>
            </a:r>
          </a:p>
          <a:p>
            <a:r>
              <a:rPr lang="id-ID" dirty="0" smtClean="0"/>
              <a:t>Monograf</a:t>
            </a:r>
          </a:p>
          <a:p>
            <a:r>
              <a:rPr lang="id-ID" dirty="0" smtClean="0"/>
              <a:t>Bab buku internasional yang berisi berbagai tulisan dari berbagai penulis</a:t>
            </a:r>
          </a:p>
          <a:p>
            <a:r>
              <a:rPr lang="id-ID" dirty="0" smtClean="0"/>
              <a:t>Bab buku nasional yang berisi berbagai tulisan dari berbagai penulis</a:t>
            </a:r>
          </a:p>
          <a:p>
            <a:r>
              <a:rPr lang="id-ID" dirty="0" smtClean="0"/>
              <a:t>Buku ilmiah jenis lain</a:t>
            </a:r>
          </a:p>
          <a:p>
            <a:r>
              <a:rPr lang="id-ID" dirty="0" smtClean="0"/>
              <a:t>Buku harus diterbitkan, yang memiliki ISBN baik dari provider internasional maupun nasional (Perpustakaan Nasional Republik Indonesia) </a:t>
            </a:r>
          </a:p>
          <a:p>
            <a:r>
              <a:rPr lang="id-ID" dirty="0" smtClean="0"/>
              <a:t>Isi harus memenuhi syarat sebuah karya ilmiah, memiliki rumusan masalah, metodologi, dukungan data, kesimpulan, daftar pustaka, dan tidak melanggar etika kepengarangan.</a:t>
            </a:r>
            <a:endParaRPr lang="id-ID" dirty="0"/>
          </a:p>
        </p:txBody>
      </p:sp>
      <p:sp>
        <p:nvSpPr>
          <p:cNvPr id="3" name="Title 2"/>
          <p:cNvSpPr>
            <a:spLocks noGrp="1"/>
          </p:cNvSpPr>
          <p:nvPr>
            <p:ph type="title"/>
          </p:nvPr>
        </p:nvSpPr>
        <p:spPr/>
        <p:txBody>
          <a:bodyPr>
            <a:normAutofit/>
          </a:bodyPr>
          <a:lstStyle/>
          <a:p>
            <a:pPr algn="ctr"/>
            <a:r>
              <a:rPr lang="id-ID" dirty="0" smtClean="0"/>
              <a:t>BUKU </a:t>
            </a:r>
            <a:endParaRPr lang="id-ID" dirty="0"/>
          </a:p>
        </p:txBody>
      </p:sp>
    </p:spTree>
    <p:extLst>
      <p:ext uri="{BB962C8B-B14F-4D97-AF65-F5344CB8AC3E}">
        <p14:creationId xmlns:p14="http://schemas.microsoft.com/office/powerpoint/2010/main" val="28815681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id-ID" dirty="0" smtClean="0"/>
              <a:t>Artikel ditulis dalam bahasa Indonesia, bahasa internasional, atau bahasa asing lainnya berdasarkan kaedah keilmuan yang berlaku</a:t>
            </a:r>
          </a:p>
          <a:p>
            <a:r>
              <a:rPr lang="id-ID" dirty="0" smtClean="0"/>
              <a:t>Belum terakreditasi oleh Kemenristekdikti</a:t>
            </a:r>
          </a:p>
          <a:p>
            <a:r>
              <a:rPr lang="id-ID" dirty="0" smtClean="0"/>
              <a:t>Memiliki dewan editor yang berasal dari minimal 2 (dua) lembaga yang berbeda</a:t>
            </a:r>
          </a:p>
          <a:p>
            <a:r>
              <a:rPr lang="id-ID" dirty="0"/>
              <a:t>Pada setiap penerbitan memuat karya ilmiah penulis yang berasal minimal dari 2 (dua) lembaga yang berbeda</a:t>
            </a:r>
          </a:p>
          <a:p>
            <a:r>
              <a:rPr lang="id-ID" dirty="0" smtClean="0"/>
              <a:t>Jurnal yang diterbitkan di luar negeri namun tidak terindeks pada pangkalan data internasional seperti DOAJ atau Copernicus atau pangkalan data internasional bereputasi</a:t>
            </a:r>
          </a:p>
          <a:p>
            <a:r>
              <a:rPr lang="id-ID" dirty="0"/>
              <a:t>Memiliki ISSN yang dikeluarkan oleh lembaga </a:t>
            </a:r>
            <a:r>
              <a:rPr lang="id-ID" dirty="0" smtClean="0"/>
              <a:t>resmi</a:t>
            </a:r>
          </a:p>
          <a:p>
            <a:r>
              <a:rPr lang="id-ID" dirty="0" smtClean="0"/>
              <a:t>Artikel yang dipublikasi pada jurnal nasional yang terindeks pada pangkalan data internasional berhak atas nilai yang lebih tinggi</a:t>
            </a:r>
          </a:p>
          <a:p>
            <a:r>
              <a:rPr lang="id-ID" dirty="0" smtClean="0"/>
              <a:t>Jumlah angka kredit yang dapat diperhitungkan adalah maksimal 25% dari keseluruhan angka kredit minimal yang diperlukan</a:t>
            </a:r>
            <a:endParaRPr lang="id-ID" dirty="0"/>
          </a:p>
          <a:p>
            <a:pPr marL="109728" indent="0">
              <a:buNone/>
            </a:pPr>
            <a:endParaRPr lang="id-ID" dirty="0"/>
          </a:p>
        </p:txBody>
      </p:sp>
      <p:sp>
        <p:nvSpPr>
          <p:cNvPr id="3" name="Title 2"/>
          <p:cNvSpPr>
            <a:spLocks noGrp="1"/>
          </p:cNvSpPr>
          <p:nvPr>
            <p:ph type="title"/>
          </p:nvPr>
        </p:nvSpPr>
        <p:spPr/>
        <p:txBody>
          <a:bodyPr>
            <a:normAutofit/>
          </a:bodyPr>
          <a:lstStyle/>
          <a:p>
            <a:pPr algn="ctr"/>
            <a:r>
              <a:rPr lang="id-ID" dirty="0" smtClean="0"/>
              <a:t>JURNAL NASIONAL</a:t>
            </a:r>
            <a:endParaRPr lang="id-ID" dirty="0"/>
          </a:p>
        </p:txBody>
      </p:sp>
    </p:spTree>
    <p:extLst>
      <p:ext uri="{BB962C8B-B14F-4D97-AF65-F5344CB8AC3E}">
        <p14:creationId xmlns:p14="http://schemas.microsoft.com/office/powerpoint/2010/main" val="12678522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id-ID" dirty="0"/>
              <a:t>Artikel </a:t>
            </a:r>
            <a:r>
              <a:rPr lang="id-ID" dirty="0" smtClean="0"/>
              <a:t>ditulis </a:t>
            </a:r>
            <a:r>
              <a:rPr lang="id-ID" dirty="0"/>
              <a:t>dalam bahasa </a:t>
            </a:r>
            <a:r>
              <a:rPr lang="id-ID" dirty="0" smtClean="0"/>
              <a:t>Indonesia atau </a:t>
            </a:r>
            <a:r>
              <a:rPr lang="id-ID" dirty="0"/>
              <a:t>bahasa </a:t>
            </a:r>
            <a:r>
              <a:rPr lang="id-ID" dirty="0" smtClean="0"/>
              <a:t>internasional </a:t>
            </a:r>
            <a:r>
              <a:rPr lang="id-ID" dirty="0"/>
              <a:t>berdasarkan kaedah keilmuan yang </a:t>
            </a:r>
            <a:r>
              <a:rPr lang="id-ID" dirty="0" smtClean="0"/>
              <a:t>berlaku</a:t>
            </a:r>
          </a:p>
          <a:p>
            <a:r>
              <a:rPr lang="id-ID" dirty="0" smtClean="0"/>
              <a:t>Terakreditasi oleh Kemenristekdikti atau atau sebelumnya Kemendikbud, yang dibuktikan dengan nomor SK atau sertifikat terakreditasi</a:t>
            </a:r>
          </a:p>
          <a:p>
            <a:r>
              <a:rPr lang="id-ID" dirty="0" smtClean="0"/>
              <a:t>Jurnal nasional terakreditasi yang terindeks pada pangkalan data internasional seperti DOAJ dengan green tick atau Copernicus dan semua artikel ditulis dalam bahasa internasional, berhak atas nilai yang lebih tinggi</a:t>
            </a:r>
          </a:p>
          <a:p>
            <a:r>
              <a:rPr lang="id-ID" dirty="0" smtClean="0"/>
              <a:t>Jurnal nasional terakreditasi dengan nilai A yang terindeks pada pangkalan data internasional seperti DOAJ dengan green tick dan seal atau Copernicus yang semua artikel ditulis dalam bahasa internasional, dapat disetarakan dengan dengan jurnal internasional bereputasi serta dapat digunakan untuk memenuhi persyaratan khusus</a:t>
            </a:r>
          </a:p>
          <a:p>
            <a:r>
              <a:rPr lang="id-ID" dirty="0" smtClean="0"/>
              <a:t>Memiliki </a:t>
            </a:r>
            <a:r>
              <a:rPr lang="id-ID" dirty="0"/>
              <a:t>ISSN yang dikeluarkan oleh lembaga </a:t>
            </a:r>
            <a:r>
              <a:rPr lang="id-ID" dirty="0" smtClean="0"/>
              <a:t>resmi</a:t>
            </a:r>
          </a:p>
          <a:p>
            <a:r>
              <a:rPr lang="id-ID" dirty="0" smtClean="0"/>
              <a:t>Dapat dibaca secara daring pada laman resmi jurnal</a:t>
            </a:r>
          </a:p>
          <a:p>
            <a:r>
              <a:rPr lang="id-ID" dirty="0"/>
              <a:t>Edisi khusus dapat diberi nilai yang sama, namun tidak dapat digunakan untuk memenuhi persyaratan </a:t>
            </a:r>
            <a:r>
              <a:rPr lang="id-ID" dirty="0" smtClean="0"/>
              <a:t>khusus kenaikan jabatan.</a:t>
            </a:r>
            <a:endParaRPr lang="id-ID" dirty="0"/>
          </a:p>
          <a:p>
            <a:endParaRPr lang="id-ID" dirty="0"/>
          </a:p>
          <a:p>
            <a:endParaRPr lang="id-ID" dirty="0"/>
          </a:p>
        </p:txBody>
      </p:sp>
      <p:sp>
        <p:nvSpPr>
          <p:cNvPr id="3" name="Title 2"/>
          <p:cNvSpPr>
            <a:spLocks noGrp="1"/>
          </p:cNvSpPr>
          <p:nvPr>
            <p:ph type="title"/>
          </p:nvPr>
        </p:nvSpPr>
        <p:spPr/>
        <p:txBody>
          <a:bodyPr>
            <a:normAutofit fontScale="90000"/>
          </a:bodyPr>
          <a:lstStyle/>
          <a:p>
            <a:pPr algn="ctr"/>
            <a:r>
              <a:rPr lang="id-ID" dirty="0" smtClean="0"/>
              <a:t>JURNAL NASIONAL TERAKREDITASI</a:t>
            </a:r>
            <a:endParaRPr lang="id-ID" dirty="0"/>
          </a:p>
        </p:txBody>
      </p:sp>
    </p:spTree>
    <p:extLst>
      <p:ext uri="{BB962C8B-B14F-4D97-AF65-F5344CB8AC3E}">
        <p14:creationId xmlns:p14="http://schemas.microsoft.com/office/powerpoint/2010/main" val="31596318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id-ID" dirty="0" smtClean="0"/>
              <a:t>Diterbitkan di dalam atau di luar negeri</a:t>
            </a:r>
          </a:p>
          <a:p>
            <a:r>
              <a:rPr lang="id-ID" dirty="0" smtClean="0"/>
              <a:t>Semua artikel ditulis dalam bahasa internasional</a:t>
            </a:r>
          </a:p>
          <a:p>
            <a:r>
              <a:rPr lang="id-ID" dirty="0" smtClean="0"/>
              <a:t>Memiliki dewan editor/reviewer paling sedikit berasal dari 4 (empat) negara yang berbeda yang tertulis pada setiap penerbitan</a:t>
            </a:r>
          </a:p>
          <a:p>
            <a:r>
              <a:rPr lang="id-ID" dirty="0"/>
              <a:t>Pada setiap penerbitan memuat karya ilmiah penulis yang berasal minimal dari 2 (dua) </a:t>
            </a:r>
            <a:r>
              <a:rPr lang="id-ID" dirty="0" smtClean="0"/>
              <a:t>negara yang berbeda</a:t>
            </a:r>
          </a:p>
          <a:p>
            <a:r>
              <a:rPr lang="id-ID" dirty="0" smtClean="0"/>
              <a:t>Terindeks pada pangkalan data internasional seperti DOAJ atau </a:t>
            </a:r>
            <a:r>
              <a:rPr lang="id-ID" dirty="0" smtClean="0"/>
              <a:t>Copernicus dan/atau pangkalan data internasional bereputasi Scopus SJR kurang dari 0,100/Thomson tanpa imfact factor </a:t>
            </a:r>
            <a:endParaRPr lang="id-ID" dirty="0" smtClean="0"/>
          </a:p>
          <a:p>
            <a:r>
              <a:rPr lang="id-ID" dirty="0"/>
              <a:t>Memiliki ISSN yang dikeluarkan oleh lembaga resmi</a:t>
            </a:r>
          </a:p>
          <a:p>
            <a:r>
              <a:rPr lang="id-ID" dirty="0" smtClean="0"/>
              <a:t>Dapat </a:t>
            </a:r>
            <a:r>
              <a:rPr lang="id-ID" dirty="0"/>
              <a:t>dibaca secara daring pada laman resmi </a:t>
            </a:r>
            <a:r>
              <a:rPr lang="id-ID" dirty="0" smtClean="0"/>
              <a:t>jurnal</a:t>
            </a:r>
          </a:p>
          <a:p>
            <a:r>
              <a:rPr lang="id-ID" dirty="0"/>
              <a:t>Edisi khusus dapat diberi nilai yang sama, namun tidak dapat digunakan untuk memenuhi persyaratan </a:t>
            </a:r>
            <a:r>
              <a:rPr lang="id-ID" dirty="0" smtClean="0"/>
              <a:t>khusus kenaikan jabatan.</a:t>
            </a:r>
            <a:endParaRPr lang="id-ID" dirty="0"/>
          </a:p>
          <a:p>
            <a:endParaRPr lang="id-ID" dirty="0"/>
          </a:p>
          <a:p>
            <a:endParaRPr lang="id-ID" dirty="0" smtClean="0"/>
          </a:p>
          <a:p>
            <a:endParaRPr lang="id-ID" dirty="0"/>
          </a:p>
          <a:p>
            <a:endParaRPr lang="id-ID" dirty="0" smtClean="0"/>
          </a:p>
          <a:p>
            <a:endParaRPr lang="id-ID" dirty="0"/>
          </a:p>
        </p:txBody>
      </p:sp>
      <p:sp>
        <p:nvSpPr>
          <p:cNvPr id="3" name="Title 2"/>
          <p:cNvSpPr>
            <a:spLocks noGrp="1"/>
          </p:cNvSpPr>
          <p:nvPr>
            <p:ph type="title"/>
          </p:nvPr>
        </p:nvSpPr>
        <p:spPr/>
        <p:txBody>
          <a:bodyPr/>
          <a:lstStyle/>
          <a:p>
            <a:pPr algn="ctr"/>
            <a:r>
              <a:rPr lang="id-ID" dirty="0" smtClean="0"/>
              <a:t>JURNAL INTERNASIONAL</a:t>
            </a:r>
            <a:endParaRPr lang="id-ID" dirty="0"/>
          </a:p>
        </p:txBody>
      </p:sp>
    </p:spTree>
    <p:extLst>
      <p:ext uri="{BB962C8B-B14F-4D97-AF65-F5344CB8AC3E}">
        <p14:creationId xmlns:p14="http://schemas.microsoft.com/office/powerpoint/2010/main" val="28710963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id-ID" dirty="0"/>
              <a:t>Diterbitkan di dalam atau di luar negeri</a:t>
            </a:r>
          </a:p>
          <a:p>
            <a:r>
              <a:rPr lang="id-ID" dirty="0"/>
              <a:t>Semua artikel ditulis dalam bahasa internasional</a:t>
            </a:r>
          </a:p>
          <a:p>
            <a:r>
              <a:rPr lang="id-ID" dirty="0"/>
              <a:t>Memiliki dewan editor/reviewer paling sedikit berasal dari 4 (empat) negara yang berbeda yang tertulis pada setiap penerbitan</a:t>
            </a:r>
          </a:p>
          <a:p>
            <a:r>
              <a:rPr lang="id-ID" dirty="0"/>
              <a:t>Pada setiap penerbitan memuat karya ilmiah penulis yang berasal minimal dari 2 (dua) negara yang berbeda</a:t>
            </a:r>
          </a:p>
          <a:p>
            <a:r>
              <a:rPr lang="id-ID" dirty="0"/>
              <a:t>Terindeks pada pangkalan data </a:t>
            </a:r>
            <a:r>
              <a:rPr lang="id-ID" dirty="0" smtClean="0"/>
              <a:t>internasional bereputasi, seperti Scopus dengan SJR lebih dari 0,100 dan Web of Science/Thomson Reuters yang memiliki impact factor</a:t>
            </a:r>
          </a:p>
          <a:p>
            <a:r>
              <a:rPr lang="id-ID" dirty="0" smtClean="0"/>
              <a:t>Jurnal dengan SJR≤0,100 atau tidak memiliki impact factor, dinilai lebih rendah</a:t>
            </a:r>
          </a:p>
          <a:p>
            <a:r>
              <a:rPr lang="id-ID" dirty="0" smtClean="0"/>
              <a:t>Besaran quartiles (1-4) pada jurnal yang terindeks pada Scopus mempengaruhi besaran nilai maksimal yang akan diberikan, hanya jurnal dengan quartiles 1 yang cenderung diberi nilai maksimal 40</a:t>
            </a:r>
          </a:p>
          <a:p>
            <a:r>
              <a:rPr lang="id-ID" dirty="0"/>
              <a:t>Memiliki ISSN yang dikeluarkan oleh lembaga resmi</a:t>
            </a:r>
          </a:p>
          <a:p>
            <a:r>
              <a:rPr lang="id-ID" dirty="0"/>
              <a:t>Dapat dibaca secara daring pada laman resmi </a:t>
            </a:r>
            <a:r>
              <a:rPr lang="id-ID" dirty="0" smtClean="0"/>
              <a:t>jurnal</a:t>
            </a:r>
          </a:p>
          <a:p>
            <a:r>
              <a:rPr lang="id-ID" dirty="0" smtClean="0"/>
              <a:t>Edisi khusus dapat diberi nilai yang sama, namun tidak dapat digunakan untuk memenuhi persyaratan khusus kenaikan jabatan.</a:t>
            </a:r>
            <a:endParaRPr lang="id-ID" dirty="0"/>
          </a:p>
          <a:p>
            <a:endParaRPr lang="id-ID" dirty="0"/>
          </a:p>
        </p:txBody>
      </p:sp>
      <p:sp>
        <p:nvSpPr>
          <p:cNvPr id="3" name="Title 2"/>
          <p:cNvSpPr>
            <a:spLocks noGrp="1"/>
          </p:cNvSpPr>
          <p:nvPr>
            <p:ph type="title"/>
          </p:nvPr>
        </p:nvSpPr>
        <p:spPr/>
        <p:txBody>
          <a:bodyPr>
            <a:normAutofit fontScale="90000"/>
          </a:bodyPr>
          <a:lstStyle/>
          <a:p>
            <a:pPr algn="ctr"/>
            <a:r>
              <a:rPr lang="id-ID" dirty="0" smtClean="0"/>
              <a:t>JURNAL INTERNASIONAL BEREPUTASI</a:t>
            </a:r>
            <a:endParaRPr lang="id-ID" dirty="0"/>
          </a:p>
        </p:txBody>
      </p:sp>
    </p:spTree>
    <p:extLst>
      <p:ext uri="{BB962C8B-B14F-4D97-AF65-F5344CB8AC3E}">
        <p14:creationId xmlns:p14="http://schemas.microsoft.com/office/powerpoint/2010/main" val="40118612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id-ID" dirty="0" smtClean="0"/>
              <a:t>Prosiding seminar nasional dan internasional</a:t>
            </a:r>
          </a:p>
          <a:p>
            <a:r>
              <a:rPr lang="id-ID" dirty="0" smtClean="0"/>
              <a:t>Dipublikasi, yang ditandai dengan keberadaan ISSN atau ISBN</a:t>
            </a:r>
          </a:p>
          <a:p>
            <a:r>
              <a:rPr lang="id-ID" dirty="0" smtClean="0"/>
              <a:t>Memiliki editor bidang ahli sesuai dengan tema seminar</a:t>
            </a:r>
          </a:p>
          <a:p>
            <a:r>
              <a:rPr lang="id-ID" dirty="0" smtClean="0"/>
              <a:t>Prosiding internasional, memiliki editor bidang ahli sesuai dengan tema seminar yang berasal paling sedikit dari 2 (dua) negara dan peserta seminar paling sedikit berasal dari 4 (empat) negara</a:t>
            </a:r>
          </a:p>
          <a:p>
            <a:r>
              <a:rPr lang="id-ID" dirty="0" smtClean="0"/>
              <a:t>Karya yang publikasikan namun tidak dipresentasikan, memiliki nilai yang lebih rendah</a:t>
            </a:r>
          </a:p>
          <a:p>
            <a:r>
              <a:rPr lang="id-ID" dirty="0" smtClean="0"/>
              <a:t>Prosiding yang terindeks pada pangkalan data internasional atau pangkalan data internasional bereputasi dapat diberi nilai yang sama dengan artikel pada jurnal internasional atau internasional bereputasi, namun tidak dapat digunakan untuk memenuhi persyaratan khusus kenaikan jabatan.</a:t>
            </a:r>
            <a:endParaRPr lang="id-ID" dirty="0"/>
          </a:p>
        </p:txBody>
      </p:sp>
      <p:sp>
        <p:nvSpPr>
          <p:cNvPr id="3" name="Title 2"/>
          <p:cNvSpPr>
            <a:spLocks noGrp="1"/>
          </p:cNvSpPr>
          <p:nvPr>
            <p:ph type="title"/>
          </p:nvPr>
        </p:nvSpPr>
        <p:spPr/>
        <p:txBody>
          <a:bodyPr>
            <a:normAutofit/>
          </a:bodyPr>
          <a:lstStyle/>
          <a:p>
            <a:pPr algn="ctr"/>
            <a:r>
              <a:rPr lang="id-ID" dirty="0" smtClean="0"/>
              <a:t>PROSIDING SEMINAR</a:t>
            </a:r>
            <a:endParaRPr lang="id-ID" dirty="0"/>
          </a:p>
        </p:txBody>
      </p:sp>
    </p:spTree>
    <p:extLst>
      <p:ext uri="{BB962C8B-B14F-4D97-AF65-F5344CB8AC3E}">
        <p14:creationId xmlns:p14="http://schemas.microsoft.com/office/powerpoint/2010/main" val="34806507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id-ID" dirty="0" smtClean="0"/>
              <a:t>Artikel dengan status sebagai penulis pertama yang dipublikasi pasca studi lanjut, sebagian besar berasal dari karya ilmiah diri sendiri </a:t>
            </a:r>
            <a:r>
              <a:rPr lang="id-ID" dirty="0" smtClean="0"/>
              <a:t>untuk </a:t>
            </a:r>
            <a:r>
              <a:rPr lang="id-ID" dirty="0" smtClean="0"/>
              <a:t>mendapat derajat akademik</a:t>
            </a:r>
          </a:p>
          <a:p>
            <a:r>
              <a:rPr lang="id-ID" dirty="0" smtClean="0"/>
              <a:t>Ditulis apa adanya, tanpa pengembangan lanjut</a:t>
            </a:r>
          </a:p>
          <a:p>
            <a:r>
              <a:rPr lang="id-ID" dirty="0" smtClean="0"/>
              <a:t>Skripsi/tesis/disertasi tidak dijadikan rujukan</a:t>
            </a:r>
            <a:endParaRPr lang="id-ID" dirty="0"/>
          </a:p>
        </p:txBody>
      </p:sp>
      <p:sp>
        <p:nvSpPr>
          <p:cNvPr id="3" name="Title 2"/>
          <p:cNvSpPr>
            <a:spLocks noGrp="1"/>
          </p:cNvSpPr>
          <p:nvPr>
            <p:ph type="title"/>
          </p:nvPr>
        </p:nvSpPr>
        <p:spPr/>
        <p:txBody>
          <a:bodyPr>
            <a:noAutofit/>
          </a:bodyPr>
          <a:lstStyle/>
          <a:p>
            <a:pPr algn="ctr"/>
            <a:r>
              <a:rPr lang="id-ID" sz="2800" dirty="0" smtClean="0"/>
              <a:t>TEMUAN 1</a:t>
            </a:r>
            <a:endParaRPr lang="id-ID" sz="2800" dirty="0"/>
          </a:p>
        </p:txBody>
      </p:sp>
    </p:spTree>
    <p:extLst>
      <p:ext uri="{BB962C8B-B14F-4D97-AF65-F5344CB8AC3E}">
        <p14:creationId xmlns:p14="http://schemas.microsoft.com/office/powerpoint/2010/main" val="23751273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id-ID" dirty="0" smtClean="0"/>
              <a:t>Sebagian besar karya ilmiah yang </a:t>
            </a:r>
            <a:r>
              <a:rPr lang="id-ID" dirty="0" smtClean="0"/>
              <a:t>disertakan, </a:t>
            </a:r>
            <a:r>
              <a:rPr lang="id-ID" dirty="0" smtClean="0"/>
              <a:t>pengusul berstatus sebagai penulis </a:t>
            </a:r>
            <a:r>
              <a:rPr lang="id-ID" dirty="0" smtClean="0"/>
              <a:t>pertama/pendamping dengan karya </a:t>
            </a:r>
            <a:r>
              <a:rPr lang="id-ID" dirty="0" smtClean="0"/>
              <a:t>ilmiah yang </a:t>
            </a:r>
            <a:r>
              <a:rPr lang="id-ID" dirty="0" smtClean="0"/>
              <a:t>berasal </a:t>
            </a:r>
            <a:r>
              <a:rPr lang="id-ID" dirty="0" smtClean="0"/>
              <a:t>dari skripsi/tesis/disertasi mahasiswa</a:t>
            </a:r>
          </a:p>
          <a:p>
            <a:r>
              <a:rPr lang="id-ID" dirty="0" smtClean="0"/>
              <a:t>Dosen tidak meneliti secara cermat adanya pelanggaran etika penulisan baik pada skripsi/tesis/disertasi mahasiswa maupun pada artikel yang dipublikasi</a:t>
            </a:r>
          </a:p>
          <a:p>
            <a:r>
              <a:rPr lang="id-ID" dirty="0" smtClean="0"/>
              <a:t>Dalam hal dipublikasi pasca mahasiswa lulus, skripsi/tesis/disertasi mahasiswa tidak dijadikan rujukan</a:t>
            </a:r>
          </a:p>
          <a:p>
            <a:endParaRPr lang="id-ID" dirty="0"/>
          </a:p>
        </p:txBody>
      </p:sp>
      <p:sp>
        <p:nvSpPr>
          <p:cNvPr id="3" name="Title 2"/>
          <p:cNvSpPr>
            <a:spLocks noGrp="1"/>
          </p:cNvSpPr>
          <p:nvPr>
            <p:ph type="title"/>
          </p:nvPr>
        </p:nvSpPr>
        <p:spPr/>
        <p:txBody>
          <a:bodyPr/>
          <a:lstStyle/>
          <a:p>
            <a:pPr algn="ctr"/>
            <a:r>
              <a:rPr lang="id-ID" dirty="0" smtClean="0"/>
              <a:t>TEMUAN 2</a:t>
            </a:r>
            <a:endParaRPr lang="id-ID" dirty="0"/>
          </a:p>
        </p:txBody>
      </p:sp>
    </p:spTree>
    <p:extLst>
      <p:ext uri="{BB962C8B-B14F-4D97-AF65-F5344CB8AC3E}">
        <p14:creationId xmlns:p14="http://schemas.microsoft.com/office/powerpoint/2010/main" val="23194517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dirty="0" smtClean="0"/>
              <a:t>Dosen menjadi penulis pertama pada publikasi karya ilmiah yang berasal dari skripsi/tesis/disertasi mahasiswa yang dibimbingnya</a:t>
            </a:r>
          </a:p>
          <a:p>
            <a:r>
              <a:rPr lang="id-ID" dirty="0"/>
              <a:t>Ditulis apa adanya, tanpa pengembangan </a:t>
            </a:r>
            <a:r>
              <a:rPr lang="id-ID" dirty="0" smtClean="0"/>
              <a:t>lanjut, </a:t>
            </a:r>
            <a:r>
              <a:rPr lang="id-ID" dirty="0" smtClean="0"/>
              <a:t>bukan hasil sintesis</a:t>
            </a:r>
            <a:r>
              <a:rPr lang="id-ID" dirty="0" smtClean="0"/>
              <a:t>, dan tidak memperhatikan kaedah penulisan ilmiah</a:t>
            </a:r>
          </a:p>
          <a:p>
            <a:r>
              <a:rPr lang="id-ID" dirty="0"/>
              <a:t>Skripsi/tesis/disertasi </a:t>
            </a:r>
            <a:r>
              <a:rPr lang="id-ID" dirty="0" smtClean="0"/>
              <a:t>mahasiswa tidak </a:t>
            </a:r>
            <a:r>
              <a:rPr lang="id-ID" dirty="0"/>
              <a:t>dijadikan rujukan</a:t>
            </a:r>
          </a:p>
          <a:p>
            <a:endParaRPr lang="id-ID" dirty="0"/>
          </a:p>
          <a:p>
            <a:endParaRPr lang="id-ID" dirty="0" smtClean="0"/>
          </a:p>
          <a:p>
            <a:endParaRPr lang="id-ID" dirty="0"/>
          </a:p>
        </p:txBody>
      </p:sp>
      <p:sp>
        <p:nvSpPr>
          <p:cNvPr id="3" name="Title 2"/>
          <p:cNvSpPr>
            <a:spLocks noGrp="1"/>
          </p:cNvSpPr>
          <p:nvPr>
            <p:ph type="title"/>
          </p:nvPr>
        </p:nvSpPr>
        <p:spPr/>
        <p:txBody>
          <a:bodyPr/>
          <a:lstStyle/>
          <a:p>
            <a:pPr algn="ctr"/>
            <a:r>
              <a:rPr lang="id-ID" dirty="0" smtClean="0"/>
              <a:t>TEMUAN 3</a:t>
            </a:r>
            <a:endParaRPr lang="id-ID" dirty="0"/>
          </a:p>
        </p:txBody>
      </p:sp>
    </p:spTree>
    <p:extLst>
      <p:ext uri="{BB962C8B-B14F-4D97-AF65-F5344CB8AC3E}">
        <p14:creationId xmlns:p14="http://schemas.microsoft.com/office/powerpoint/2010/main" val="18818874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id-ID" dirty="0"/>
              <a:t>Institusi masih mengganggap persoalan kenaikan jabatan/pangkat merupakan </a:t>
            </a:r>
            <a:r>
              <a:rPr lang="id-ID" dirty="0" smtClean="0"/>
              <a:t>tanggung jawab </a:t>
            </a:r>
            <a:r>
              <a:rPr lang="id-ID" dirty="0"/>
              <a:t>pribadi masing-masing dosen.</a:t>
            </a:r>
          </a:p>
          <a:p>
            <a:r>
              <a:rPr lang="id-ID" dirty="0" smtClean="0"/>
              <a:t>Masih terdapat persentase yang cukup besar baik </a:t>
            </a:r>
            <a:r>
              <a:rPr lang="id-ID" dirty="0"/>
              <a:t>dosen maupun </a:t>
            </a:r>
            <a:r>
              <a:rPr lang="id-ID" dirty="0" smtClean="0"/>
              <a:t>institusi yang cenderung sama-sama pasif dan bersikap ala kadarnya dalam persiapan dan proses pengusulan kenaikan jabatan/pangkat dosen.</a:t>
            </a:r>
          </a:p>
          <a:p>
            <a:r>
              <a:rPr lang="id-ID" dirty="0" smtClean="0"/>
              <a:t>Masih terdapat persentase yang cukup besar dari usulan Fakultas yang tidak disetujui Universitas, usulan Universitas yang tidak disetujui </a:t>
            </a:r>
            <a:r>
              <a:rPr lang="id-ID" dirty="0" smtClean="0"/>
              <a:t>Kopertis/LLDIKTI, </a:t>
            </a:r>
            <a:r>
              <a:rPr lang="id-ID" dirty="0" smtClean="0"/>
              <a:t>dan usulan </a:t>
            </a:r>
            <a:r>
              <a:rPr lang="id-ID" dirty="0" smtClean="0"/>
              <a:t>Kopertis/LLDIKTI </a:t>
            </a:r>
            <a:r>
              <a:rPr lang="id-ID" dirty="0" smtClean="0"/>
              <a:t>tidak disetujui Kementerian.</a:t>
            </a:r>
          </a:p>
          <a:p>
            <a:endParaRPr lang="id-ID" dirty="0"/>
          </a:p>
          <a:p>
            <a:endParaRPr lang="id-ID" dirty="0"/>
          </a:p>
        </p:txBody>
      </p:sp>
      <p:sp>
        <p:nvSpPr>
          <p:cNvPr id="3" name="Title 2"/>
          <p:cNvSpPr>
            <a:spLocks noGrp="1"/>
          </p:cNvSpPr>
          <p:nvPr>
            <p:ph type="title"/>
          </p:nvPr>
        </p:nvSpPr>
        <p:spPr/>
        <p:txBody>
          <a:bodyPr/>
          <a:lstStyle/>
          <a:p>
            <a:pPr algn="ctr"/>
            <a:r>
              <a:rPr lang="id-ID" dirty="0" smtClean="0"/>
              <a:t>MASALAH KLASIK</a:t>
            </a:r>
            <a:endParaRPr lang="id-ID" dirty="0"/>
          </a:p>
        </p:txBody>
      </p:sp>
    </p:spTree>
    <p:extLst>
      <p:ext uri="{BB962C8B-B14F-4D97-AF65-F5344CB8AC3E}">
        <p14:creationId xmlns:p14="http://schemas.microsoft.com/office/powerpoint/2010/main" val="9362817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id-ID" dirty="0" smtClean="0"/>
              <a:t>Hanya memiliki satu karya ilmiah yang menjadi syarat utama kenaikan jabatan</a:t>
            </a:r>
          </a:p>
          <a:p>
            <a:r>
              <a:rPr lang="id-ID" dirty="0" smtClean="0"/>
              <a:t>Karya ilmiah dipublikasi pada jurnal yang berstatus predator atau meragukan</a:t>
            </a:r>
          </a:p>
          <a:p>
            <a:r>
              <a:rPr lang="id-ID" dirty="0" smtClean="0"/>
              <a:t>Karya ilmiah yang dipublikasi tidak lagi tercakup dalam pangkalan data internasional bereputasi</a:t>
            </a:r>
          </a:p>
          <a:p>
            <a:r>
              <a:rPr lang="id-ID" dirty="0" smtClean="0"/>
              <a:t>Status </a:t>
            </a:r>
            <a:r>
              <a:rPr lang="id-ID" dirty="0" smtClean="0"/>
              <a:t>jurnal </a:t>
            </a:r>
            <a:r>
              <a:rPr lang="id-ID" dirty="0" smtClean="0"/>
              <a:t>terindeks pada pangkalan data internasional/internasional bereputasi dimana karya ilmiah dipublikasi, lebih muda daripada usia artikel ilmiah yang dipublikasi</a:t>
            </a:r>
          </a:p>
          <a:p>
            <a:r>
              <a:rPr lang="id-ID" dirty="0" smtClean="0"/>
              <a:t>Karya ilmiah yang digunakan untuk memenuhi persyarataan khusus dipublikasi di Fakultas sendiri atau pengusul </a:t>
            </a:r>
            <a:r>
              <a:rPr lang="id-ID" dirty="0" smtClean="0"/>
              <a:t>merupakan ketua tim redaksi</a:t>
            </a:r>
            <a:endParaRPr lang="id-ID" dirty="0"/>
          </a:p>
        </p:txBody>
      </p:sp>
      <p:sp>
        <p:nvSpPr>
          <p:cNvPr id="3" name="Title 2"/>
          <p:cNvSpPr>
            <a:spLocks noGrp="1"/>
          </p:cNvSpPr>
          <p:nvPr>
            <p:ph type="title"/>
          </p:nvPr>
        </p:nvSpPr>
        <p:spPr/>
        <p:txBody>
          <a:bodyPr/>
          <a:lstStyle/>
          <a:p>
            <a:pPr algn="ctr"/>
            <a:r>
              <a:rPr lang="id-ID" dirty="0" smtClean="0"/>
              <a:t>TEMUAN 4</a:t>
            </a:r>
            <a:endParaRPr lang="id-ID" dirty="0"/>
          </a:p>
        </p:txBody>
      </p:sp>
    </p:spTree>
    <p:extLst>
      <p:ext uri="{BB962C8B-B14F-4D97-AF65-F5344CB8AC3E}">
        <p14:creationId xmlns:p14="http://schemas.microsoft.com/office/powerpoint/2010/main" val="14284542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id-ID" dirty="0" smtClean="0"/>
              <a:t>Artikel yang sama sudah terlanjur dipublikasi dalam prosiding seminar yang memiliki ISSN/ISBN</a:t>
            </a:r>
          </a:p>
          <a:p>
            <a:r>
              <a:rPr lang="id-ID" dirty="0" smtClean="0"/>
              <a:t>Artikel diterbitkan pada jurnal dengan nama sama </a:t>
            </a:r>
            <a:r>
              <a:rPr lang="id-ID" dirty="0" smtClean="0"/>
              <a:t>dengan jurnal yang </a:t>
            </a:r>
            <a:r>
              <a:rPr lang="id-ID" dirty="0" smtClean="0"/>
              <a:t>terindeks pada pangkalan data internasional/internasional </a:t>
            </a:r>
            <a:r>
              <a:rPr lang="id-ID" dirty="0" smtClean="0"/>
              <a:t>bereputasi namun memiliki ISBN yang berbeda</a:t>
            </a:r>
            <a:endParaRPr lang="id-ID" dirty="0" smtClean="0"/>
          </a:p>
          <a:p>
            <a:r>
              <a:rPr lang="id-ID" dirty="0" smtClean="0"/>
              <a:t>Penulis dan penilai Fakultas/Universitas kurang memperhatikan </a:t>
            </a:r>
            <a:r>
              <a:rPr lang="id-ID" dirty="0" smtClean="0"/>
              <a:t>ISSN dan ISSBN</a:t>
            </a:r>
            <a:endParaRPr lang="id-ID" dirty="0" smtClean="0"/>
          </a:p>
          <a:p>
            <a:r>
              <a:rPr lang="id-ID" dirty="0" smtClean="0"/>
              <a:t>Penilai Fakultas/Universitas tidak mendiskripsikan alasan </a:t>
            </a:r>
            <a:r>
              <a:rPr lang="id-ID" dirty="0" smtClean="0"/>
              <a:t>penilaian, atau diskripsi tidak sesuai dengan nilai yang diberikan</a:t>
            </a:r>
            <a:endParaRPr lang="id-ID" dirty="0"/>
          </a:p>
        </p:txBody>
      </p:sp>
      <p:sp>
        <p:nvSpPr>
          <p:cNvPr id="3" name="Title 2"/>
          <p:cNvSpPr>
            <a:spLocks noGrp="1"/>
          </p:cNvSpPr>
          <p:nvPr>
            <p:ph type="title"/>
          </p:nvPr>
        </p:nvSpPr>
        <p:spPr/>
        <p:txBody>
          <a:bodyPr/>
          <a:lstStyle/>
          <a:p>
            <a:pPr algn="ctr"/>
            <a:r>
              <a:rPr lang="id-ID" dirty="0" smtClean="0"/>
              <a:t>TEMUAN 5</a:t>
            </a:r>
            <a:endParaRPr lang="id-ID" dirty="0"/>
          </a:p>
        </p:txBody>
      </p:sp>
    </p:spTree>
    <p:extLst>
      <p:ext uri="{BB962C8B-B14F-4D97-AF65-F5344CB8AC3E}">
        <p14:creationId xmlns:p14="http://schemas.microsoft.com/office/powerpoint/2010/main" val="1370208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id-ID" dirty="0" smtClean="0"/>
              <a:t>Jumlah angka kredit kumulatif minimal yang dipersyaratkan belum terpenuhi.</a:t>
            </a:r>
          </a:p>
          <a:p>
            <a:r>
              <a:rPr lang="id-ID" dirty="0"/>
              <a:t>Penilai mengalami kesulitan untuk mengakses dokumen karena ketidaktelitian teknis dalam </a:t>
            </a:r>
            <a:r>
              <a:rPr lang="id-ID" dirty="0" smtClean="0"/>
              <a:t>penyiapan usulan</a:t>
            </a:r>
            <a:r>
              <a:rPr lang="id-ID" dirty="0"/>
              <a:t>.</a:t>
            </a:r>
          </a:p>
          <a:p>
            <a:r>
              <a:rPr lang="id-ID" dirty="0"/>
              <a:t>Lembar penilaian </a:t>
            </a:r>
            <a:r>
              <a:rPr lang="id-ID" dirty="0" smtClean="0"/>
              <a:t>sejawat sebidang tidak </a:t>
            </a:r>
            <a:r>
              <a:rPr lang="id-ID" dirty="0"/>
              <a:t>lengkap dan/atau tidak standar. </a:t>
            </a:r>
          </a:p>
          <a:p>
            <a:r>
              <a:rPr lang="id-ID" dirty="0" smtClean="0"/>
              <a:t>Diskripsi penilai sejawat sebidang tidak sesuai dengan besaran </a:t>
            </a:r>
            <a:r>
              <a:rPr lang="id-ID" dirty="0"/>
              <a:t>nilai yang diberikan</a:t>
            </a:r>
            <a:r>
              <a:rPr lang="id-ID" dirty="0" smtClean="0"/>
              <a:t>.</a:t>
            </a:r>
          </a:p>
          <a:p>
            <a:r>
              <a:rPr lang="id-ID" dirty="0" smtClean="0"/>
              <a:t>Bidang ilmu penugasan yang diusulkan oleh Senat perguruan tinggi tidak jelas.</a:t>
            </a:r>
            <a:endParaRPr lang="id-ID" dirty="0"/>
          </a:p>
          <a:p>
            <a:endParaRPr lang="id-ID" dirty="0" smtClean="0"/>
          </a:p>
          <a:p>
            <a:endParaRPr lang="id-ID" dirty="0" smtClean="0"/>
          </a:p>
          <a:p>
            <a:endParaRPr lang="id-ID" dirty="0" smtClean="0"/>
          </a:p>
          <a:p>
            <a:endParaRPr lang="id-ID" dirty="0" smtClean="0"/>
          </a:p>
          <a:p>
            <a:endParaRPr lang="id-ID" dirty="0" smtClean="0"/>
          </a:p>
          <a:p>
            <a:endParaRPr lang="id-ID" dirty="0"/>
          </a:p>
        </p:txBody>
      </p:sp>
      <p:sp>
        <p:nvSpPr>
          <p:cNvPr id="3" name="Title 2"/>
          <p:cNvSpPr>
            <a:spLocks noGrp="1"/>
          </p:cNvSpPr>
          <p:nvPr>
            <p:ph type="title"/>
          </p:nvPr>
        </p:nvSpPr>
        <p:spPr/>
        <p:txBody>
          <a:bodyPr>
            <a:normAutofit fontScale="90000"/>
          </a:bodyPr>
          <a:lstStyle/>
          <a:p>
            <a:pPr algn="ctr"/>
            <a:r>
              <a:rPr lang="id-ID" dirty="0" smtClean="0"/>
              <a:t>ALASAN PENOLAKAN: </a:t>
            </a:r>
            <a:br>
              <a:rPr lang="id-ID" dirty="0" smtClean="0"/>
            </a:br>
            <a:r>
              <a:rPr lang="id-ID" dirty="0" smtClean="0"/>
              <a:t>IDENTIFIKASI OBJEKTIF (1)</a:t>
            </a:r>
            <a:endParaRPr lang="id-ID" dirty="0"/>
          </a:p>
        </p:txBody>
      </p:sp>
    </p:spTree>
    <p:extLst>
      <p:ext uri="{BB962C8B-B14F-4D97-AF65-F5344CB8AC3E}">
        <p14:creationId xmlns:p14="http://schemas.microsoft.com/office/powerpoint/2010/main" val="10621187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id-ID" dirty="0" smtClean="0"/>
              <a:t>Adanya ketidaksesuaian </a:t>
            </a:r>
            <a:r>
              <a:rPr lang="id-ID" dirty="0"/>
              <a:t>antara bidang ilmu penugasan dengan portofolio pendidikan, pengajaran, dan penelitian. </a:t>
            </a:r>
          </a:p>
          <a:p>
            <a:r>
              <a:rPr lang="id-ID" dirty="0"/>
              <a:t>Belum memiliki artikel ilmiah </a:t>
            </a:r>
            <a:r>
              <a:rPr lang="id-ID" dirty="0" smtClean="0"/>
              <a:t>sebagai penulis pertama yang </a:t>
            </a:r>
            <a:r>
              <a:rPr lang="id-ID" dirty="0"/>
              <a:t>dipublikasikan di jurnal sesuai dengan ketentuan yang dipersyaratkan untuk kenaikan pangkat/jabatan yang diusulkan</a:t>
            </a:r>
            <a:r>
              <a:rPr lang="id-ID" dirty="0" smtClean="0"/>
              <a:t>.</a:t>
            </a:r>
          </a:p>
          <a:p>
            <a:r>
              <a:rPr lang="id-ID" dirty="0"/>
              <a:t>Adanya pelanggaran etika </a:t>
            </a:r>
            <a:r>
              <a:rPr lang="id-ID" dirty="0" smtClean="0"/>
              <a:t>penulisan, </a:t>
            </a:r>
            <a:r>
              <a:rPr lang="id-ID" dirty="0"/>
              <a:t>seperti </a:t>
            </a:r>
            <a:r>
              <a:rPr lang="id-ID" dirty="0" smtClean="0"/>
              <a:t>plagiat, persoalan </a:t>
            </a:r>
            <a:r>
              <a:rPr lang="id-ID" dirty="0"/>
              <a:t>authorship, atau karya ilmiah ditulis dengan teknik pengutipan yang tidak standard.</a:t>
            </a:r>
          </a:p>
          <a:p>
            <a:endParaRPr lang="id-ID" dirty="0" smtClean="0"/>
          </a:p>
        </p:txBody>
      </p:sp>
      <p:sp>
        <p:nvSpPr>
          <p:cNvPr id="3" name="Title 2"/>
          <p:cNvSpPr>
            <a:spLocks noGrp="1"/>
          </p:cNvSpPr>
          <p:nvPr>
            <p:ph type="title"/>
          </p:nvPr>
        </p:nvSpPr>
        <p:spPr/>
        <p:txBody>
          <a:bodyPr>
            <a:normAutofit fontScale="90000"/>
          </a:bodyPr>
          <a:lstStyle/>
          <a:p>
            <a:pPr algn="ctr"/>
            <a:r>
              <a:rPr lang="id-ID" dirty="0"/>
              <a:t>ALASAN PENOLAKAN: </a:t>
            </a:r>
            <a:br>
              <a:rPr lang="id-ID" dirty="0"/>
            </a:br>
            <a:r>
              <a:rPr lang="id-ID" dirty="0"/>
              <a:t>IDENTIFIKASI OBJEKTIF </a:t>
            </a:r>
            <a:r>
              <a:rPr lang="id-ID" dirty="0" smtClean="0"/>
              <a:t>(2)</a:t>
            </a:r>
            <a:endParaRPr lang="id-ID" dirty="0"/>
          </a:p>
        </p:txBody>
      </p:sp>
    </p:spTree>
    <p:extLst>
      <p:ext uri="{BB962C8B-B14F-4D97-AF65-F5344CB8AC3E}">
        <p14:creationId xmlns:p14="http://schemas.microsoft.com/office/powerpoint/2010/main" val="6959254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id-ID" dirty="0" smtClean="0"/>
              <a:t>Memiliki </a:t>
            </a:r>
            <a:r>
              <a:rPr lang="id-ID" dirty="0"/>
              <a:t>karya ilmiah </a:t>
            </a:r>
            <a:r>
              <a:rPr lang="id-ID" dirty="0" smtClean="0"/>
              <a:t>sebagai penulis pertama yang </a:t>
            </a:r>
            <a:r>
              <a:rPr lang="id-ID" dirty="0"/>
              <a:t>dipubliksikan pada jurnal </a:t>
            </a:r>
            <a:r>
              <a:rPr lang="id-ID" dirty="0" smtClean="0"/>
              <a:t>yang secara formal </a:t>
            </a:r>
            <a:r>
              <a:rPr lang="id-ID" dirty="0"/>
              <a:t>sesuai dengan ketentuan yang persyaratkan, namun:</a:t>
            </a:r>
          </a:p>
          <a:p>
            <a:pPr lvl="1">
              <a:buFont typeface="Wingdings" panose="05000000000000000000" pitchFamily="2" charset="2"/>
              <a:buChar char="§"/>
            </a:pPr>
            <a:r>
              <a:rPr lang="id-ID" dirty="0"/>
              <a:t>substansi tidak sesuai dengan bidang ilmu penugasan;</a:t>
            </a:r>
          </a:p>
          <a:p>
            <a:pPr lvl="1">
              <a:buFont typeface="Wingdings" panose="05000000000000000000" pitchFamily="2" charset="2"/>
              <a:buChar char="§"/>
            </a:pPr>
            <a:r>
              <a:rPr lang="id-ID" dirty="0"/>
              <a:t>Jurnal masih berstatus </a:t>
            </a:r>
            <a:r>
              <a:rPr lang="id-ID" i="1" dirty="0"/>
              <a:t>ongoing</a:t>
            </a:r>
            <a:r>
              <a:rPr lang="id-ID" dirty="0"/>
              <a:t> ketika artikel </a:t>
            </a:r>
            <a:r>
              <a:rPr lang="id-ID" dirty="0" smtClean="0"/>
              <a:t>dipublikasikan</a:t>
            </a:r>
            <a:r>
              <a:rPr lang="id-ID" dirty="0"/>
              <a:t>, akan tetapi pada saat dinilai sudah berstatus </a:t>
            </a:r>
            <a:r>
              <a:rPr lang="id-ID" i="1" dirty="0"/>
              <a:t>inactive</a:t>
            </a:r>
            <a:r>
              <a:rPr lang="id-ID" dirty="0"/>
              <a:t> atau </a:t>
            </a:r>
            <a:r>
              <a:rPr lang="id-ID" i="1" dirty="0"/>
              <a:t>inactive </a:t>
            </a:r>
            <a:r>
              <a:rPr lang="id-ID" i="1" dirty="0" smtClean="0"/>
              <a:t>cancelled</a:t>
            </a:r>
            <a:r>
              <a:rPr lang="id-ID" dirty="0" smtClean="0"/>
              <a:t>;</a:t>
            </a:r>
            <a:endParaRPr lang="id-ID" dirty="0"/>
          </a:p>
          <a:p>
            <a:pPr lvl="1">
              <a:buFont typeface="Wingdings" panose="05000000000000000000" pitchFamily="2" charset="2"/>
              <a:buChar char="§"/>
            </a:pPr>
            <a:r>
              <a:rPr lang="id-ID" dirty="0" smtClean="0"/>
              <a:t>status </a:t>
            </a:r>
            <a:r>
              <a:rPr lang="id-ID" dirty="0"/>
              <a:t>sebagai jurnal terindeks pada pangkalan data internasional bereputasi atau memiliki faktor dampak bersifat abal-abal;</a:t>
            </a:r>
          </a:p>
          <a:p>
            <a:pPr lvl="1">
              <a:buFont typeface="Wingdings" panose="05000000000000000000" pitchFamily="2" charset="2"/>
              <a:buChar char="§"/>
            </a:pPr>
            <a:r>
              <a:rPr lang="id-ID" dirty="0"/>
              <a:t>mutu karya ilmiah tidak sesuai dengan tingkat jabatan yang diusulkan;</a:t>
            </a:r>
          </a:p>
          <a:p>
            <a:endParaRPr lang="id-ID" dirty="0"/>
          </a:p>
        </p:txBody>
      </p:sp>
      <p:sp>
        <p:nvSpPr>
          <p:cNvPr id="3" name="Title 2"/>
          <p:cNvSpPr>
            <a:spLocks noGrp="1"/>
          </p:cNvSpPr>
          <p:nvPr>
            <p:ph type="title"/>
          </p:nvPr>
        </p:nvSpPr>
        <p:spPr/>
        <p:txBody>
          <a:bodyPr>
            <a:normAutofit fontScale="90000"/>
          </a:bodyPr>
          <a:lstStyle/>
          <a:p>
            <a:pPr algn="ctr"/>
            <a:r>
              <a:rPr lang="id-ID" dirty="0" smtClean="0"/>
              <a:t>SEPUTAR PENOLAKAN ARTIKEL UNTUK SYARAT KHUSUS (1)</a:t>
            </a:r>
            <a:endParaRPr lang="id-ID" dirty="0"/>
          </a:p>
        </p:txBody>
      </p:sp>
    </p:spTree>
    <p:extLst>
      <p:ext uri="{BB962C8B-B14F-4D97-AF65-F5344CB8AC3E}">
        <p14:creationId xmlns:p14="http://schemas.microsoft.com/office/powerpoint/2010/main" val="20141277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1">
              <a:buFont typeface="Wingdings" panose="05000000000000000000" pitchFamily="2" charset="2"/>
              <a:buChar char="§"/>
            </a:pPr>
            <a:r>
              <a:rPr lang="id-ID" dirty="0"/>
              <a:t>M</a:t>
            </a:r>
            <a:r>
              <a:rPr lang="id-ID" dirty="0" smtClean="0"/>
              <a:t>utu </a:t>
            </a:r>
            <a:r>
              <a:rPr lang="id-ID" dirty="0"/>
              <a:t>artikel diragukan keilmiahannya karena proses review yang tidak berjalan sesuai </a:t>
            </a:r>
            <a:r>
              <a:rPr lang="id-ID" dirty="0" smtClean="0"/>
              <a:t>standard, termasuk waktu yang pendek dari submitted sampai dengan accepted/published.</a:t>
            </a:r>
            <a:endParaRPr lang="id-ID" dirty="0"/>
          </a:p>
          <a:p>
            <a:pPr lvl="1">
              <a:buFont typeface="Wingdings" panose="05000000000000000000" pitchFamily="2" charset="2"/>
              <a:buChar char="§"/>
            </a:pPr>
            <a:r>
              <a:rPr lang="id-ID" dirty="0" smtClean="0"/>
              <a:t>Artikel </a:t>
            </a:r>
            <a:r>
              <a:rPr lang="id-ID" dirty="0"/>
              <a:t>diterbitkan di jurnal dengan penerbit yang diragukan komitmen intelektualnya, setiap volume terdiri dari banyak edisi setiap bulan, dan di setiap edisi berisi ratusan </a:t>
            </a:r>
            <a:r>
              <a:rPr lang="id-ID" dirty="0" smtClean="0"/>
              <a:t>artikel. </a:t>
            </a:r>
          </a:p>
          <a:p>
            <a:pPr lvl="1">
              <a:buFont typeface="Wingdings" panose="05000000000000000000" pitchFamily="2" charset="2"/>
              <a:buChar char="§"/>
            </a:pPr>
            <a:r>
              <a:rPr lang="id-ID" dirty="0"/>
              <a:t>P</a:t>
            </a:r>
            <a:r>
              <a:rPr lang="id-ID" dirty="0" smtClean="0"/>
              <a:t>engusul tidak dapat menunjukkan seluruh bukti korespondensi dengan editor jurnal dan dokumen pendukung lain seperti bukti revisi dalam proses publikasi. </a:t>
            </a:r>
          </a:p>
          <a:p>
            <a:pPr lvl="1">
              <a:buFont typeface="Wingdings" panose="05000000000000000000" pitchFamily="2" charset="2"/>
              <a:buChar char="§"/>
            </a:pPr>
            <a:endParaRPr lang="id-ID" dirty="0"/>
          </a:p>
          <a:p>
            <a:endParaRPr lang="id-ID" dirty="0"/>
          </a:p>
        </p:txBody>
      </p:sp>
      <p:sp>
        <p:nvSpPr>
          <p:cNvPr id="3" name="Title 2"/>
          <p:cNvSpPr>
            <a:spLocks noGrp="1"/>
          </p:cNvSpPr>
          <p:nvPr>
            <p:ph type="title"/>
          </p:nvPr>
        </p:nvSpPr>
        <p:spPr/>
        <p:txBody>
          <a:bodyPr>
            <a:normAutofit fontScale="90000"/>
          </a:bodyPr>
          <a:lstStyle/>
          <a:p>
            <a:pPr algn="ctr"/>
            <a:r>
              <a:rPr lang="id-ID" dirty="0"/>
              <a:t>SEPUTAR PENOLAKAN ARTIKEL UNTUK SYARAT KHUSUS(2</a:t>
            </a:r>
            <a:r>
              <a:rPr lang="id-ID" dirty="0" smtClean="0"/>
              <a:t>)</a:t>
            </a:r>
            <a:endParaRPr lang="id-ID" dirty="0"/>
          </a:p>
        </p:txBody>
      </p:sp>
    </p:spTree>
    <p:extLst>
      <p:ext uri="{BB962C8B-B14F-4D97-AF65-F5344CB8AC3E}">
        <p14:creationId xmlns:p14="http://schemas.microsoft.com/office/powerpoint/2010/main" val="13676381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id-ID" dirty="0" smtClean="0"/>
              <a:t>Masih terdapat beberapa penilai Kementerian memiliki persepsi yang berbeda terhadap pedoman operasional dan ketentuan lain yang berlaku.</a:t>
            </a:r>
          </a:p>
          <a:p>
            <a:r>
              <a:rPr lang="id-ID" dirty="0" smtClean="0"/>
              <a:t>Perubahan dan penyesuaian ketentuan yang tidak diikuti dengan legalisasi dan sosialisasi yang memadai oleh Kementerian.</a:t>
            </a:r>
          </a:p>
          <a:p>
            <a:r>
              <a:rPr lang="id-ID" dirty="0"/>
              <a:t>Perubahan dan penyesuaian </a:t>
            </a:r>
            <a:r>
              <a:rPr lang="id-ID" dirty="0" smtClean="0"/>
              <a:t>dilakukan oleh Kementerian berkali-kali dalam interval waktu </a:t>
            </a:r>
            <a:r>
              <a:rPr lang="id-ID" dirty="0"/>
              <a:t>yang </a:t>
            </a:r>
            <a:r>
              <a:rPr lang="id-ID" dirty="0" smtClean="0"/>
              <a:t>pendek.</a:t>
            </a:r>
          </a:p>
          <a:p>
            <a:r>
              <a:rPr lang="id-ID" dirty="0" smtClean="0"/>
              <a:t>Hampir pada seluruh tahapan, masih terdapat  penilai yang tidak memberi alasan yang jelas terhadap penolakan dan tidak memberi rekomendasi yang harus dilakukan oleh dosen pengusul.</a:t>
            </a:r>
          </a:p>
          <a:p>
            <a:r>
              <a:rPr lang="id-ID" dirty="0" smtClean="0"/>
              <a:t>Pengusul menggunakan jalan pintas untuk mempublikasikan artikelnya, sehingga terdapat banyak kejanggalan pada artikel yang </a:t>
            </a:r>
            <a:r>
              <a:rPr lang="id-ID" dirty="0" smtClean="0"/>
              <a:t>dipublikasi</a:t>
            </a:r>
            <a:r>
              <a:rPr lang="id-ID" dirty="0" smtClean="0"/>
              <a:t>.</a:t>
            </a:r>
            <a:endParaRPr lang="id-ID" dirty="0"/>
          </a:p>
          <a:p>
            <a:endParaRPr lang="id-ID" dirty="0" smtClean="0"/>
          </a:p>
        </p:txBody>
      </p:sp>
      <p:sp>
        <p:nvSpPr>
          <p:cNvPr id="3" name="Title 2"/>
          <p:cNvSpPr>
            <a:spLocks noGrp="1"/>
          </p:cNvSpPr>
          <p:nvPr>
            <p:ph type="title"/>
          </p:nvPr>
        </p:nvSpPr>
        <p:spPr/>
        <p:txBody>
          <a:bodyPr>
            <a:normAutofit fontScale="90000"/>
          </a:bodyPr>
          <a:lstStyle/>
          <a:p>
            <a:pPr algn="ctr"/>
            <a:r>
              <a:rPr lang="id-ID" dirty="0" smtClean="0"/>
              <a:t>ALASAN PENOLAKAN: </a:t>
            </a:r>
            <a:br>
              <a:rPr lang="id-ID" dirty="0" smtClean="0"/>
            </a:br>
            <a:r>
              <a:rPr lang="id-ID" dirty="0" smtClean="0"/>
              <a:t>IDENTIFIKASI SUBJEKTIF</a:t>
            </a:r>
            <a:endParaRPr lang="id-ID" dirty="0"/>
          </a:p>
        </p:txBody>
      </p:sp>
    </p:spTree>
    <p:extLst>
      <p:ext uri="{BB962C8B-B14F-4D97-AF65-F5344CB8AC3E}">
        <p14:creationId xmlns:p14="http://schemas.microsoft.com/office/powerpoint/2010/main" val="11165277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id-ID" dirty="0" smtClean="0"/>
              <a:t>Semua usulan yang menyertakan artikel yang dipublikasi oleh </a:t>
            </a:r>
            <a:r>
              <a:rPr lang="id-ID" b="1" dirty="0" smtClean="0"/>
              <a:t>Medwell</a:t>
            </a:r>
            <a:r>
              <a:rPr lang="id-ID" dirty="0" smtClean="0"/>
              <a:t> </a:t>
            </a:r>
            <a:r>
              <a:rPr lang="id-ID" dirty="0"/>
              <a:t>dan </a:t>
            </a:r>
            <a:r>
              <a:rPr lang="id-ID" b="1" dirty="0" smtClean="0"/>
              <a:t>Inderscience</a:t>
            </a:r>
            <a:r>
              <a:rPr lang="id-ID" dirty="0" smtClean="0"/>
              <a:t> yang masih terindeks pada pangkalan data internasional bereputasi</a:t>
            </a:r>
            <a:r>
              <a:rPr lang="id-ID" b="1" dirty="0" smtClean="0"/>
              <a:t>, </a:t>
            </a:r>
            <a:r>
              <a:rPr lang="id-ID" dirty="0" smtClean="0"/>
              <a:t> </a:t>
            </a:r>
            <a:r>
              <a:rPr lang="id-ID" dirty="0"/>
              <a:t>harus dilengkapi </a:t>
            </a:r>
            <a:r>
              <a:rPr lang="id-ID" dirty="0" smtClean="0"/>
              <a:t> </a:t>
            </a:r>
            <a:r>
              <a:rPr lang="id-ID" dirty="0"/>
              <a:t>dengan  (1) karya ilmiah awal yang dikirim </a:t>
            </a:r>
            <a:r>
              <a:rPr lang="id-ID" dirty="0" smtClean="0"/>
              <a:t>pertama kali ke </a:t>
            </a:r>
            <a:r>
              <a:rPr lang="id-ID" dirty="0"/>
              <a:t>jurnal; (2) email korespondensi yang berisi review karya ilmiah/perbaikan yang diminta dan perbaikan yang telah dilakukan penulis; (3) </a:t>
            </a:r>
            <a:r>
              <a:rPr lang="id-ID" i="1" dirty="0"/>
              <a:t>acceptence </a:t>
            </a:r>
            <a:r>
              <a:rPr lang="id-ID" i="1" dirty="0" smtClean="0"/>
              <a:t>letter</a:t>
            </a:r>
            <a:r>
              <a:rPr lang="id-ID" dirty="0" smtClean="0"/>
              <a:t>/</a:t>
            </a:r>
            <a:r>
              <a:rPr lang="id-ID" i="1" dirty="0" smtClean="0"/>
              <a:t>acceptence</a:t>
            </a:r>
            <a:r>
              <a:rPr lang="id-ID" dirty="0" smtClean="0"/>
              <a:t> </a:t>
            </a:r>
            <a:r>
              <a:rPr lang="id-ID" dirty="0"/>
              <a:t>email atas karya ilmiah itu. </a:t>
            </a:r>
            <a:endParaRPr lang="id-ID" dirty="0" smtClean="0"/>
          </a:p>
          <a:p>
            <a:r>
              <a:rPr lang="id-ID" dirty="0" smtClean="0"/>
              <a:t>Hal </a:t>
            </a:r>
            <a:r>
              <a:rPr lang="id-ID" dirty="0"/>
              <a:t>serupa juga disarankan pada artikel yang dipublikasi pada jurnal berstatus Q4 atau jurnal/penerbit yang pernah masuk dalam daftar Beeal sebagai </a:t>
            </a:r>
            <a:r>
              <a:rPr lang="id-ID" i="1" dirty="0"/>
              <a:t>predatory journal/publisher</a:t>
            </a:r>
            <a:r>
              <a:rPr lang="id-ID" dirty="0"/>
              <a:t>, namun sampai saat ini masih terindeks Scopus atau memiliki faktor dampak pada Thomson Reuters/Web of Science.</a:t>
            </a:r>
          </a:p>
        </p:txBody>
      </p:sp>
      <p:sp>
        <p:nvSpPr>
          <p:cNvPr id="3" name="Title 2"/>
          <p:cNvSpPr>
            <a:spLocks noGrp="1"/>
          </p:cNvSpPr>
          <p:nvPr>
            <p:ph type="title"/>
          </p:nvPr>
        </p:nvSpPr>
        <p:spPr/>
        <p:txBody>
          <a:bodyPr/>
          <a:lstStyle/>
          <a:p>
            <a:pPr algn="ctr"/>
            <a:r>
              <a:rPr lang="id-ID" dirty="0" smtClean="0"/>
              <a:t>MEDWELL DAN INDERSCIENCE</a:t>
            </a:r>
            <a:endParaRPr lang="id-ID" dirty="0"/>
          </a:p>
        </p:txBody>
      </p:sp>
    </p:spTree>
    <p:extLst>
      <p:ext uri="{BB962C8B-B14F-4D97-AF65-F5344CB8AC3E}">
        <p14:creationId xmlns:p14="http://schemas.microsoft.com/office/powerpoint/2010/main" val="22150807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id-ID" dirty="0" smtClean="0"/>
              <a:t>Setiap penilai perlu melakukan pemutakhiran data </a:t>
            </a:r>
            <a:r>
              <a:rPr lang="id-ID" i="1" dirty="0" smtClean="0"/>
              <a:t>inactive </a:t>
            </a:r>
            <a:r>
              <a:rPr lang="id-ID" dirty="0" smtClean="0"/>
              <a:t>atau</a:t>
            </a:r>
            <a:r>
              <a:rPr lang="id-ID" i="1" dirty="0" smtClean="0"/>
              <a:t> inactive ancelled journals</a:t>
            </a:r>
            <a:r>
              <a:rPr lang="id-ID" dirty="0" smtClean="0"/>
              <a:t>, </a:t>
            </a:r>
            <a:r>
              <a:rPr lang="id-ID" dirty="0" smtClean="0"/>
              <a:t>yang dilakukan secara reguler oleh Scopus. </a:t>
            </a:r>
          </a:p>
          <a:p>
            <a:r>
              <a:rPr lang="id-ID" dirty="0" smtClean="0"/>
              <a:t>Physics Essays, </a:t>
            </a:r>
            <a:r>
              <a:rPr lang="id-ID" i="1" dirty="0" smtClean="0"/>
              <a:t>inactive</a:t>
            </a:r>
            <a:r>
              <a:rPr lang="id-ID" dirty="0" smtClean="0"/>
              <a:t>,1996-2017 (</a:t>
            </a:r>
            <a:r>
              <a:rPr lang="id-ID" i="1" dirty="0" smtClean="0"/>
              <a:t>cancelled</a:t>
            </a:r>
            <a:r>
              <a:rPr lang="id-ID" dirty="0" smtClean="0"/>
              <a:t>). Semua publikasi mulai 1996 sampai dengan 2017 dan seterusnya sampai ada informasi lain, tidak dapat digunakan untuk memenuhi persyaratan khusus.</a:t>
            </a:r>
          </a:p>
          <a:p>
            <a:r>
              <a:rPr lang="id-ID" dirty="0" smtClean="0"/>
              <a:t>Acta Ortopedica Mexicana, </a:t>
            </a:r>
            <a:r>
              <a:rPr lang="id-ID" i="1" dirty="0" smtClean="0"/>
              <a:t>inactive</a:t>
            </a:r>
            <a:r>
              <a:rPr lang="id-ID" dirty="0" smtClean="0"/>
              <a:t>, 2007-2015, semua artikel yang dipubliksaikan antara 2007-2015 dapat digunakan untuk syarat khusus, sedangkan yang terbit sebelum 2007 dan setelah 2015 tidak dapat digunakan.</a:t>
            </a:r>
          </a:p>
          <a:p>
            <a:pPr marL="109728" indent="0">
              <a:buNone/>
            </a:pPr>
            <a:endParaRPr lang="id-ID" dirty="0"/>
          </a:p>
        </p:txBody>
      </p:sp>
      <p:sp>
        <p:nvSpPr>
          <p:cNvPr id="3" name="Title 2"/>
          <p:cNvSpPr>
            <a:spLocks noGrp="1"/>
          </p:cNvSpPr>
          <p:nvPr>
            <p:ph type="title"/>
          </p:nvPr>
        </p:nvSpPr>
        <p:spPr/>
        <p:txBody>
          <a:bodyPr/>
          <a:lstStyle/>
          <a:p>
            <a:pPr algn="ctr"/>
            <a:r>
              <a:rPr lang="id-ID" dirty="0" smtClean="0"/>
              <a:t>JURNAL YANG DIBATALKAN</a:t>
            </a:r>
            <a:endParaRPr lang="id-ID" dirty="0"/>
          </a:p>
        </p:txBody>
      </p:sp>
    </p:spTree>
    <p:extLst>
      <p:ext uri="{BB962C8B-B14F-4D97-AF65-F5344CB8AC3E}">
        <p14:creationId xmlns:p14="http://schemas.microsoft.com/office/powerpoint/2010/main" val="340813983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id-ID" dirty="0" smtClean="0"/>
              <a:t>Sebagai jurnal yang pernah terindeks pada pangkalan data internasional bereputasi, pemberian nilai selanjutnya ditentukan oleh banyak faktor</a:t>
            </a:r>
          </a:p>
          <a:p>
            <a:r>
              <a:rPr lang="id-ID" dirty="0" smtClean="0"/>
              <a:t>Mutu tulisan</a:t>
            </a:r>
          </a:p>
          <a:p>
            <a:r>
              <a:rPr lang="id-ID" dirty="0" smtClean="0"/>
              <a:t>Mutu jurnal secara keseluruhan, </a:t>
            </a:r>
            <a:r>
              <a:rPr lang="id-ID" dirty="0" smtClean="0"/>
              <a:t>misalnya proses review, konsistensi </a:t>
            </a:r>
            <a:r>
              <a:rPr lang="id-ID" dirty="0" smtClean="0"/>
              <a:t>jumlah artikel setiap penerbitan dsb</a:t>
            </a:r>
          </a:p>
          <a:p>
            <a:r>
              <a:rPr lang="id-ID" dirty="0" smtClean="0"/>
              <a:t>Terindeks atau tidak pada pangkalan data internasional seperti DOAJ atau Copernicus</a:t>
            </a:r>
          </a:p>
          <a:p>
            <a:r>
              <a:rPr lang="id-ID" dirty="0" smtClean="0"/>
              <a:t>Memenuhi persyaratan atau tidak sebagai jurnal internasional</a:t>
            </a:r>
          </a:p>
          <a:p>
            <a:r>
              <a:rPr lang="id-ID" dirty="0"/>
              <a:t>Artikel masih dapat berstatus sebagai jurnal internasional </a:t>
            </a:r>
            <a:r>
              <a:rPr lang="id-ID" dirty="0" smtClean="0"/>
              <a:t>(nilai maksimal 20) jika </a:t>
            </a:r>
            <a:r>
              <a:rPr lang="id-ID" dirty="0"/>
              <a:t>terindeks pada pangkalan data internasional seperti DOAJ atau Copernicus</a:t>
            </a:r>
          </a:p>
          <a:p>
            <a:r>
              <a:rPr lang="id-ID" dirty="0"/>
              <a:t>Jika tidak, maka hanya dikategorikan sebagai jurnal </a:t>
            </a:r>
            <a:r>
              <a:rPr lang="id-ID" dirty="0" smtClean="0"/>
              <a:t>nasional (nilai maksimal 10)</a:t>
            </a:r>
            <a:endParaRPr lang="id-ID" dirty="0"/>
          </a:p>
          <a:p>
            <a:endParaRPr lang="id-ID" dirty="0" smtClean="0"/>
          </a:p>
          <a:p>
            <a:endParaRPr lang="id-ID" dirty="0"/>
          </a:p>
        </p:txBody>
      </p:sp>
      <p:sp>
        <p:nvSpPr>
          <p:cNvPr id="3" name="Title 2"/>
          <p:cNvSpPr>
            <a:spLocks noGrp="1"/>
          </p:cNvSpPr>
          <p:nvPr>
            <p:ph type="title"/>
          </p:nvPr>
        </p:nvSpPr>
        <p:spPr/>
        <p:txBody>
          <a:bodyPr>
            <a:normAutofit fontScale="90000"/>
          </a:bodyPr>
          <a:lstStyle/>
          <a:p>
            <a:pPr algn="ctr"/>
            <a:r>
              <a:rPr lang="id-ID" dirty="0" smtClean="0"/>
              <a:t>NILAI ANGKA KREDIT </a:t>
            </a:r>
            <a:r>
              <a:rPr lang="id-ID" i="1" dirty="0" smtClean="0"/>
              <a:t>DISC</a:t>
            </a:r>
            <a:r>
              <a:rPr lang="id-ID" i="1" dirty="0" smtClean="0"/>
              <a:t>ONTINUED JOURNAL</a:t>
            </a:r>
            <a:endParaRPr lang="id-ID" i="1" dirty="0"/>
          </a:p>
        </p:txBody>
      </p:sp>
    </p:spTree>
    <p:extLst>
      <p:ext uri="{BB962C8B-B14F-4D97-AF65-F5344CB8AC3E}">
        <p14:creationId xmlns:p14="http://schemas.microsoft.com/office/powerpoint/2010/main" val="8794023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id-ID" dirty="0" smtClean="0"/>
              <a:t>Kurang memahami Pedoman Operasional kenaikan pangkat/jabatan tahun 2014 </a:t>
            </a:r>
          </a:p>
          <a:p>
            <a:r>
              <a:rPr lang="id-ID" dirty="0" smtClean="0"/>
              <a:t>Tidak mengikuti pemutakhiran ketentuan sebagaimana tertuang dalam berbagai suplemennya, mulai dari surat edaran sampai pengumuman pada laman daring PAK-Dikti</a:t>
            </a:r>
          </a:p>
          <a:p>
            <a:r>
              <a:rPr lang="id-ID" dirty="0" smtClean="0"/>
              <a:t>Adanya perbedaan persepsi dalam memahami ketentuan yang berlaku, dosen secara pribadi, antar penilai, antara penilai di Fakultas dengan </a:t>
            </a:r>
            <a:r>
              <a:rPr lang="id-ID" dirty="0" smtClean="0"/>
              <a:t>Universitas/Kopertis-LLDIKTI, </a:t>
            </a:r>
            <a:r>
              <a:rPr lang="id-ID" dirty="0" smtClean="0"/>
              <a:t>dan antara penilai </a:t>
            </a:r>
            <a:r>
              <a:rPr lang="id-ID" dirty="0" smtClean="0"/>
              <a:t>Universitas/Kopertis-LLDIKTI </a:t>
            </a:r>
            <a:r>
              <a:rPr lang="id-ID" dirty="0" smtClean="0"/>
              <a:t>dengan penilai pusat</a:t>
            </a:r>
          </a:p>
          <a:p>
            <a:endParaRPr lang="id-ID" dirty="0" smtClean="0"/>
          </a:p>
        </p:txBody>
      </p:sp>
      <p:sp>
        <p:nvSpPr>
          <p:cNvPr id="3" name="Title 2"/>
          <p:cNvSpPr>
            <a:spLocks noGrp="1"/>
          </p:cNvSpPr>
          <p:nvPr>
            <p:ph type="title"/>
          </p:nvPr>
        </p:nvSpPr>
        <p:spPr/>
        <p:txBody>
          <a:bodyPr>
            <a:normAutofit/>
          </a:bodyPr>
          <a:lstStyle/>
          <a:p>
            <a:pPr algn="ctr"/>
            <a:r>
              <a:rPr lang="id-ID" dirty="0" smtClean="0"/>
              <a:t>KENDALA MENDASAR</a:t>
            </a:r>
            <a:endParaRPr lang="id-ID" dirty="0"/>
          </a:p>
        </p:txBody>
      </p:sp>
    </p:spTree>
    <p:extLst>
      <p:ext uri="{BB962C8B-B14F-4D97-AF65-F5344CB8AC3E}">
        <p14:creationId xmlns:p14="http://schemas.microsoft.com/office/powerpoint/2010/main" val="383138369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id-ID" dirty="0" smtClean="0"/>
              <a:t>Disarankan, hasil Turnitin, Ithenticate dan program pelacak lainnya hanya sebagai indikator awal untuk mengidentifikasi ada atau tidaknya tindakan plagiat.</a:t>
            </a:r>
          </a:p>
          <a:p>
            <a:r>
              <a:rPr lang="id-ID" dirty="0" smtClean="0"/>
              <a:t>Persentase kesamaan yang tinggi atau rendah tidak serta merta dapat disimpulkaan ada atau tidaknya plagiat dalam sebuah karya ilmiah.</a:t>
            </a:r>
          </a:p>
          <a:p>
            <a:r>
              <a:rPr lang="id-ID" dirty="0" smtClean="0"/>
              <a:t>Plagiat merupakan tindakan mengambil keseluruhan atau sebagian dari substansi karya ilmiah </a:t>
            </a:r>
            <a:r>
              <a:rPr lang="id-ID" dirty="0" smtClean="0"/>
              <a:t>atau dokumen lain yang </a:t>
            </a:r>
            <a:r>
              <a:rPr lang="id-ID" dirty="0" smtClean="0"/>
              <a:t>sudah ada sebelumnya baik yang sudah dipublikasi maupun belum</a:t>
            </a:r>
            <a:r>
              <a:rPr lang="id-ID" dirty="0" smtClean="0"/>
              <a:t>, baik karya kita sendiri atau orang lain, </a:t>
            </a:r>
            <a:r>
              <a:rPr lang="id-ID" dirty="0" smtClean="0"/>
              <a:t>tanpa menyebutkan sumber rujukannya.</a:t>
            </a:r>
            <a:endParaRPr lang="id-ID" dirty="0"/>
          </a:p>
        </p:txBody>
      </p:sp>
      <p:sp>
        <p:nvSpPr>
          <p:cNvPr id="3" name="Title 2"/>
          <p:cNvSpPr>
            <a:spLocks noGrp="1"/>
          </p:cNvSpPr>
          <p:nvPr>
            <p:ph type="title"/>
          </p:nvPr>
        </p:nvSpPr>
        <p:spPr/>
        <p:txBody>
          <a:bodyPr/>
          <a:lstStyle/>
          <a:p>
            <a:pPr algn="ctr"/>
            <a:r>
              <a:rPr lang="id-ID" dirty="0" smtClean="0"/>
              <a:t>SEPUTAR PLAGIAT</a:t>
            </a:r>
            <a:endParaRPr lang="id-ID" dirty="0"/>
          </a:p>
        </p:txBody>
      </p:sp>
    </p:spTree>
    <p:extLst>
      <p:ext uri="{BB962C8B-B14F-4D97-AF65-F5344CB8AC3E}">
        <p14:creationId xmlns:p14="http://schemas.microsoft.com/office/powerpoint/2010/main" val="289584342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42123" y="1456852"/>
            <a:ext cx="8229600" cy="4525963"/>
          </a:xfrm>
        </p:spPr>
        <p:txBody>
          <a:bodyPr>
            <a:noAutofit/>
          </a:bodyPr>
          <a:lstStyle/>
          <a:p>
            <a:r>
              <a:rPr lang="id-ID" sz="1600" dirty="0" smtClean="0"/>
              <a:t>Abstract. </a:t>
            </a:r>
            <a:r>
              <a:rPr lang="en-US" sz="1600" dirty="0" smtClean="0"/>
              <a:t>Most </a:t>
            </a:r>
            <a:r>
              <a:rPr lang="en-US" sz="1600" dirty="0"/>
              <a:t>all nations recognize the need to protect </a:t>
            </a:r>
            <a:r>
              <a:rPr lang="en-US" sz="1600" dirty="0" smtClean="0"/>
              <a:t>intellectual</a:t>
            </a:r>
            <a:r>
              <a:rPr lang="id-ID" sz="1600" dirty="0" smtClean="0"/>
              <a:t> </a:t>
            </a:r>
            <a:r>
              <a:rPr lang="en-US" sz="1600" dirty="0" smtClean="0"/>
              <a:t>property </a:t>
            </a:r>
            <a:r>
              <a:rPr lang="en-US" sz="1600" dirty="0"/>
              <a:t>in some form due to its potential value. In 1994, the </a:t>
            </a:r>
            <a:r>
              <a:rPr lang="en-US" sz="1600" dirty="0" smtClean="0"/>
              <a:t>signatory</a:t>
            </a:r>
            <a:r>
              <a:rPr lang="id-ID" sz="1600" dirty="0" smtClean="0"/>
              <a:t> </a:t>
            </a:r>
            <a:r>
              <a:rPr lang="en-US" sz="1600" dirty="0" smtClean="0"/>
              <a:t>nations </a:t>
            </a:r>
            <a:r>
              <a:rPr lang="en-US" sz="1600" dirty="0"/>
              <a:t>of the General Agreement of Tariffs and Trade signed </a:t>
            </a:r>
            <a:r>
              <a:rPr lang="en-US" sz="1600" dirty="0" smtClean="0"/>
              <a:t>the</a:t>
            </a:r>
            <a:r>
              <a:rPr lang="id-ID" sz="1600" dirty="0" smtClean="0"/>
              <a:t> </a:t>
            </a:r>
            <a:r>
              <a:rPr lang="en-US" sz="1600" dirty="0" smtClean="0"/>
              <a:t>Agreement </a:t>
            </a:r>
            <a:r>
              <a:rPr lang="en-US" sz="1600" dirty="0"/>
              <a:t>on Trade Related Aspects of Intellectual Property </a:t>
            </a:r>
            <a:r>
              <a:rPr lang="en-US" sz="1600" dirty="0" smtClean="0"/>
              <a:t>Rights</a:t>
            </a:r>
            <a:r>
              <a:rPr lang="id-ID" sz="1600" dirty="0" smtClean="0"/>
              <a:t> </a:t>
            </a:r>
            <a:r>
              <a:rPr lang="en-US" sz="1600" dirty="0" smtClean="0"/>
              <a:t>(</a:t>
            </a:r>
            <a:r>
              <a:rPr lang="en-US" sz="1600" dirty="0"/>
              <a:t>TRIPs), an ambitious international convention that set forth </a:t>
            </a:r>
            <a:r>
              <a:rPr lang="en-US" sz="1600" dirty="0" smtClean="0"/>
              <a:t>an</a:t>
            </a:r>
            <a:r>
              <a:rPr lang="id-ID" sz="1600" dirty="0" smtClean="0"/>
              <a:t> </a:t>
            </a:r>
            <a:r>
              <a:rPr lang="en-US" sz="1600" dirty="0" smtClean="0"/>
              <a:t>international </a:t>
            </a:r>
            <a:r>
              <a:rPr lang="en-US" sz="1600" dirty="0"/>
              <a:t>baseline for patent, copyright, and trademark </a:t>
            </a:r>
            <a:r>
              <a:rPr lang="en-US" sz="1600" dirty="0" smtClean="0"/>
              <a:t>protection</a:t>
            </a:r>
            <a:r>
              <a:rPr lang="id-ID" sz="1600" dirty="0" smtClean="0"/>
              <a:t>..</a:t>
            </a:r>
            <a:r>
              <a:rPr lang="en-US" sz="1600" dirty="0" smtClean="0"/>
              <a:t>.</a:t>
            </a:r>
            <a:r>
              <a:rPr lang="id-ID" sz="1600" dirty="0" smtClean="0"/>
              <a:t> </a:t>
            </a:r>
            <a:r>
              <a:rPr lang="id-ID" sz="1600" b="1" dirty="0" smtClean="0"/>
              <a:t>(</a:t>
            </a:r>
            <a:r>
              <a:rPr lang="id-ID" sz="1600" b="1" dirty="0"/>
              <a:t>Adam Isaac </a:t>
            </a:r>
            <a:r>
              <a:rPr lang="id-ID" sz="1600" b="1" dirty="0" smtClean="0"/>
              <a:t>Hasson, “Domestic Implementation of International </a:t>
            </a:r>
            <a:r>
              <a:rPr lang="en-US" sz="1600" b="1" dirty="0" smtClean="0"/>
              <a:t>Obligations</a:t>
            </a:r>
            <a:r>
              <a:rPr lang="en-US" sz="1600" b="1" dirty="0"/>
              <a:t>: The Quest for World Patent </a:t>
            </a:r>
            <a:r>
              <a:rPr lang="en-US" sz="1600" b="1" dirty="0" smtClean="0"/>
              <a:t>Law</a:t>
            </a:r>
            <a:r>
              <a:rPr lang="id-ID" sz="1600" b="1" dirty="0" smtClean="0"/>
              <a:t> Harmonization”, </a:t>
            </a:r>
            <a:r>
              <a:rPr lang="en-US" sz="1600" b="1" i="1" dirty="0"/>
              <a:t>Boston College International and Comparative Law </a:t>
            </a:r>
            <a:r>
              <a:rPr lang="en-US" sz="1600" b="1" i="1" dirty="0" smtClean="0"/>
              <a:t>Review</a:t>
            </a:r>
            <a:r>
              <a:rPr lang="id-ID" sz="1600" b="1" dirty="0" smtClean="0"/>
              <a:t>, Vol. 25, No. 2, 2002)</a:t>
            </a:r>
          </a:p>
          <a:p>
            <a:pPr marL="109728" indent="0">
              <a:buNone/>
            </a:pPr>
            <a:endParaRPr lang="id-ID" sz="1600" b="1" dirty="0" smtClean="0"/>
          </a:p>
          <a:p>
            <a:r>
              <a:rPr lang="id-ID" sz="1600" dirty="0" smtClean="0"/>
              <a:t>Abstract. </a:t>
            </a:r>
            <a:r>
              <a:rPr lang="en-US" sz="1600" dirty="0" smtClean="0"/>
              <a:t>Most </a:t>
            </a:r>
            <a:r>
              <a:rPr lang="en-US" sz="1600" dirty="0"/>
              <a:t>all nations recognize the need to </a:t>
            </a:r>
            <a:r>
              <a:rPr lang="en-US" sz="1600" dirty="0" smtClean="0"/>
              <a:t>protect</a:t>
            </a:r>
            <a:r>
              <a:rPr lang="id-ID" sz="1600" dirty="0" smtClean="0"/>
              <a:t> </a:t>
            </a:r>
            <a:r>
              <a:rPr lang="en-US" sz="1600" dirty="0" smtClean="0"/>
              <a:t>intellectual </a:t>
            </a:r>
            <a:r>
              <a:rPr lang="en-US" sz="1600" dirty="0"/>
              <a:t>property in some form due to its </a:t>
            </a:r>
            <a:r>
              <a:rPr lang="en-US" sz="1600" dirty="0" smtClean="0"/>
              <a:t>potential</a:t>
            </a:r>
            <a:r>
              <a:rPr lang="id-ID" sz="1600" dirty="0" smtClean="0"/>
              <a:t> value. </a:t>
            </a:r>
            <a:r>
              <a:rPr lang="en-US" sz="1600" dirty="0" smtClean="0"/>
              <a:t>In </a:t>
            </a:r>
            <a:r>
              <a:rPr lang="en-US" sz="1600" dirty="0"/>
              <a:t>1994, the signatory nations of the </a:t>
            </a:r>
            <a:r>
              <a:rPr lang="en-US" sz="1600" dirty="0" smtClean="0"/>
              <a:t>General</a:t>
            </a:r>
            <a:r>
              <a:rPr lang="id-ID" sz="1600" dirty="0" smtClean="0"/>
              <a:t> </a:t>
            </a:r>
            <a:r>
              <a:rPr lang="en-US" sz="1600" dirty="0" smtClean="0"/>
              <a:t>Agreement </a:t>
            </a:r>
            <a:r>
              <a:rPr lang="en-US" sz="1600" dirty="0"/>
              <a:t>of Tariffs and Trade signed the </a:t>
            </a:r>
            <a:r>
              <a:rPr lang="en-US" sz="1600" dirty="0" smtClean="0"/>
              <a:t>Agreement</a:t>
            </a:r>
            <a:r>
              <a:rPr lang="id-ID" sz="1600" dirty="0" smtClean="0"/>
              <a:t> </a:t>
            </a:r>
            <a:r>
              <a:rPr lang="en-US" sz="1600" dirty="0" smtClean="0"/>
              <a:t>on </a:t>
            </a:r>
            <a:r>
              <a:rPr lang="en-US" sz="1600" dirty="0"/>
              <a:t>Trade Related Aspects of Intellectual </a:t>
            </a:r>
            <a:r>
              <a:rPr lang="en-US" sz="1600" dirty="0" smtClean="0"/>
              <a:t>Property</a:t>
            </a:r>
            <a:r>
              <a:rPr lang="id-ID" sz="1600" dirty="0" smtClean="0"/>
              <a:t> </a:t>
            </a:r>
            <a:r>
              <a:rPr lang="en-US" sz="1600" dirty="0" smtClean="0"/>
              <a:t>Rights </a:t>
            </a:r>
            <a:r>
              <a:rPr lang="en-US" sz="1600" dirty="0"/>
              <a:t>(TRIPs), an ambitious international </a:t>
            </a:r>
            <a:r>
              <a:rPr lang="en-US" sz="1600" dirty="0" smtClean="0"/>
              <a:t>convention</a:t>
            </a:r>
            <a:r>
              <a:rPr lang="id-ID" sz="1600" dirty="0" smtClean="0"/>
              <a:t> </a:t>
            </a:r>
            <a:r>
              <a:rPr lang="en-US" sz="1600" dirty="0" smtClean="0"/>
              <a:t>that </a:t>
            </a:r>
            <a:r>
              <a:rPr lang="en-US" sz="1600" dirty="0"/>
              <a:t>set forth an international baseline for patent</a:t>
            </a:r>
            <a:r>
              <a:rPr lang="en-US" sz="1600" dirty="0" smtClean="0"/>
              <a:t>,</a:t>
            </a:r>
            <a:r>
              <a:rPr lang="id-ID" sz="1600" dirty="0" smtClean="0"/>
              <a:t> copyright</a:t>
            </a:r>
            <a:r>
              <a:rPr lang="id-ID" sz="1600" dirty="0"/>
              <a:t>, and trademark protection</a:t>
            </a:r>
            <a:r>
              <a:rPr lang="id-ID" sz="1600" dirty="0" smtClean="0"/>
              <a:t>... (</a:t>
            </a:r>
            <a:r>
              <a:rPr lang="id-ID" sz="1600" b="1" dirty="0" smtClean="0"/>
              <a:t>Mr. X, </a:t>
            </a:r>
            <a:r>
              <a:rPr lang="id-ID" sz="1600" b="1" dirty="0"/>
              <a:t>Patent Law Harmonization </a:t>
            </a:r>
            <a:r>
              <a:rPr lang="id-ID" sz="1600" b="1" dirty="0" smtClean="0"/>
              <a:t>and </a:t>
            </a:r>
            <a:r>
              <a:rPr lang="en-US" sz="1600" b="1" dirty="0" smtClean="0"/>
              <a:t>International </a:t>
            </a:r>
            <a:r>
              <a:rPr lang="en-US" sz="1600" b="1" dirty="0"/>
              <a:t>Trade (A case study </a:t>
            </a:r>
            <a:r>
              <a:rPr lang="en-US" sz="1600" b="1" dirty="0" smtClean="0"/>
              <a:t>in</a:t>
            </a:r>
            <a:r>
              <a:rPr lang="id-ID" sz="1600" b="1" dirty="0" smtClean="0"/>
              <a:t> </a:t>
            </a:r>
            <a:r>
              <a:rPr lang="en-US" sz="1600" b="1" dirty="0" smtClean="0"/>
              <a:t>the </a:t>
            </a:r>
            <a:r>
              <a:rPr lang="en-US" sz="1600" b="1" dirty="0"/>
              <a:t>United State of America</a:t>
            </a:r>
            <a:r>
              <a:rPr lang="en-US" sz="1600" b="1" dirty="0" smtClean="0"/>
              <a:t>)</a:t>
            </a:r>
            <a:r>
              <a:rPr lang="id-ID" sz="1600" b="1" dirty="0" smtClean="0"/>
              <a:t>”, </a:t>
            </a:r>
            <a:r>
              <a:rPr lang="id-ID" sz="1600" b="1" i="1" dirty="0" smtClean="0"/>
              <a:t>Revista Espacios</a:t>
            </a:r>
            <a:r>
              <a:rPr lang="id-ID" sz="1600" b="1" dirty="0" smtClean="0"/>
              <a:t>, Vol. 39, No. 4, 2018)</a:t>
            </a:r>
            <a:endParaRPr lang="id-ID" sz="1600" b="1" dirty="0"/>
          </a:p>
        </p:txBody>
      </p:sp>
      <p:sp>
        <p:nvSpPr>
          <p:cNvPr id="3" name="Title 2"/>
          <p:cNvSpPr>
            <a:spLocks noGrp="1"/>
          </p:cNvSpPr>
          <p:nvPr>
            <p:ph type="title"/>
          </p:nvPr>
        </p:nvSpPr>
        <p:spPr/>
        <p:txBody>
          <a:bodyPr/>
          <a:lstStyle/>
          <a:p>
            <a:pPr algn="ctr"/>
            <a:r>
              <a:rPr lang="id-ID" dirty="0" smtClean="0"/>
              <a:t>CONTOH PLAGIAT (1)</a:t>
            </a:r>
            <a:endParaRPr lang="id-ID" dirty="0"/>
          </a:p>
        </p:txBody>
      </p:sp>
    </p:spTree>
    <p:extLst>
      <p:ext uri="{BB962C8B-B14F-4D97-AF65-F5344CB8AC3E}">
        <p14:creationId xmlns:p14="http://schemas.microsoft.com/office/powerpoint/2010/main" val="106787531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47500" lnSpcReduction="20000"/>
          </a:bodyPr>
          <a:lstStyle/>
          <a:p>
            <a:r>
              <a:rPr lang="id-ID" sz="3800" dirty="0" smtClean="0">
                <a:latin typeface="Calibri" panose="020F0502020204030204" pitchFamily="34" charset="0"/>
              </a:rPr>
              <a:t>Abstrak. Perkawinan adalah sebagai akad untuk beribadah kepada Allah, akad untuk menegakkan syariat Allah, dalam rangka membangun rumah tangga sakinah, mawaddah, warahmah. Namun ketika seseorang hendak melaksanakan niat untuk menikah, mereka  sering kali terbentur oleh biaya yang harus dikeluarkan, beruoa tingginya ketentuan yang digarikan dlam mahar.., </a:t>
            </a:r>
            <a:r>
              <a:rPr lang="id-ID" sz="3800" b="1" dirty="0" smtClean="0">
                <a:latin typeface="Calibri" panose="020F0502020204030204" pitchFamily="34" charset="0"/>
              </a:rPr>
              <a:t>Mr. </a:t>
            </a:r>
            <a:r>
              <a:rPr lang="id-ID" sz="3800" b="1" dirty="0" smtClean="0">
                <a:latin typeface="Calibri" panose="020F0502020204030204" pitchFamily="34" charset="0"/>
              </a:rPr>
              <a:t>N. </a:t>
            </a:r>
            <a:r>
              <a:rPr lang="id-ID" sz="3800" b="1" dirty="0" smtClean="0">
                <a:latin typeface="Calibri" panose="020F0502020204030204" pitchFamily="34" charset="0"/>
              </a:rPr>
              <a:t>“Mengkaji Kembali Eksistensi Mahar Perkawinan di Aceh Pidie Sebagaiupaya Meminimalisasi Rendahnya Angka Perkawinan Pada Pasangan Usia Mapan (Rancangan Konsep Mahar: Sebuah Revitalisasi Syari’at Islam dan Hukum Adat”, </a:t>
            </a:r>
            <a:r>
              <a:rPr lang="id-ID" sz="3800" b="1" i="1" dirty="0" smtClean="0">
                <a:latin typeface="Calibri" panose="020F0502020204030204" pitchFamily="34" charset="0"/>
              </a:rPr>
              <a:t>Juridikti</a:t>
            </a:r>
            <a:r>
              <a:rPr lang="id-ID" sz="3800" b="1" dirty="0" smtClean="0">
                <a:latin typeface="Calibri" panose="020F0502020204030204" pitchFamily="34" charset="0"/>
              </a:rPr>
              <a:t>, Vol. 7, No.3, 2014</a:t>
            </a:r>
            <a:endParaRPr lang="id-ID" sz="3800" b="1" dirty="0">
              <a:latin typeface="Calibri" panose="020F0502020204030204" pitchFamily="34" charset="0"/>
            </a:endParaRPr>
          </a:p>
          <a:p>
            <a:endParaRPr lang="id-ID" sz="3800" dirty="0">
              <a:latin typeface="Calibri" panose="020F0502020204030204" pitchFamily="34" charset="0"/>
            </a:endParaRPr>
          </a:p>
          <a:p>
            <a:r>
              <a:rPr lang="id-ID" sz="3800" dirty="0" smtClean="0">
                <a:latin typeface="Calibri" panose="020F0502020204030204" pitchFamily="34" charset="0"/>
              </a:rPr>
              <a:t>Abstract. </a:t>
            </a:r>
            <a:r>
              <a:rPr lang="en-US" sz="3800" dirty="0" smtClean="0">
                <a:latin typeface="Calibri" panose="020F0502020204030204" pitchFamily="34" charset="0"/>
              </a:rPr>
              <a:t>Marriage </a:t>
            </a:r>
            <a:r>
              <a:rPr lang="en-US" sz="3800" dirty="0">
                <a:latin typeface="Calibri" panose="020F0502020204030204" pitchFamily="34" charset="0"/>
              </a:rPr>
              <a:t>is a ceremony to worship God, God’s covenant to uphold the law, in order to build household </a:t>
            </a:r>
            <a:r>
              <a:rPr lang="en-US" sz="3800" i="1" dirty="0" err="1">
                <a:latin typeface="Calibri" panose="020F0502020204030204" pitchFamily="34" charset="0"/>
              </a:rPr>
              <a:t>sakinah</a:t>
            </a:r>
            <a:r>
              <a:rPr lang="en-US" sz="3800" i="1" dirty="0">
                <a:latin typeface="Calibri" panose="020F0502020204030204" pitchFamily="34" charset="0"/>
              </a:rPr>
              <a:t> </a:t>
            </a:r>
            <a:r>
              <a:rPr lang="en-US" sz="3800" dirty="0">
                <a:latin typeface="Calibri" panose="020F0502020204030204" pitchFamily="34" charset="0"/>
              </a:rPr>
              <a:t>(</a:t>
            </a:r>
            <a:r>
              <a:rPr lang="en-US" sz="3800" dirty="0" err="1">
                <a:latin typeface="Calibri" panose="020F0502020204030204" pitchFamily="34" charset="0"/>
              </a:rPr>
              <a:t>peacefull</a:t>
            </a:r>
            <a:r>
              <a:rPr lang="en-US" sz="3800" dirty="0">
                <a:latin typeface="Calibri" panose="020F0502020204030204" pitchFamily="34" charset="0"/>
              </a:rPr>
              <a:t>), </a:t>
            </a:r>
            <a:r>
              <a:rPr lang="en-US" sz="3800" i="1" dirty="0" err="1">
                <a:latin typeface="Calibri" panose="020F0502020204030204" pitchFamily="34" charset="0"/>
              </a:rPr>
              <a:t>mawaddah</a:t>
            </a:r>
            <a:r>
              <a:rPr lang="en-US" sz="3800" i="1" dirty="0">
                <a:latin typeface="Calibri" panose="020F0502020204030204" pitchFamily="34" charset="0"/>
              </a:rPr>
              <a:t> </a:t>
            </a:r>
            <a:r>
              <a:rPr lang="en-US" sz="3800" dirty="0">
                <a:latin typeface="Calibri" panose="020F0502020204030204" pitchFamily="34" charset="0"/>
              </a:rPr>
              <a:t>(hope) and </a:t>
            </a:r>
            <a:r>
              <a:rPr lang="en-US" sz="3800" i="1" dirty="0" err="1">
                <a:latin typeface="Calibri" panose="020F0502020204030204" pitchFamily="34" charset="0"/>
              </a:rPr>
              <a:t>wa-rahmah</a:t>
            </a:r>
            <a:r>
              <a:rPr lang="en-US" sz="3800" i="1" dirty="0">
                <a:latin typeface="Calibri" panose="020F0502020204030204" pitchFamily="34" charset="0"/>
              </a:rPr>
              <a:t> </a:t>
            </a:r>
            <a:r>
              <a:rPr lang="en-US" sz="3800" dirty="0">
                <a:latin typeface="Calibri" panose="020F0502020204030204" pitchFamily="34" charset="0"/>
              </a:rPr>
              <a:t>(full of love). </a:t>
            </a:r>
            <a:r>
              <a:rPr lang="en-US" sz="3800" dirty="0" smtClean="0">
                <a:latin typeface="Calibri" panose="020F0502020204030204" pitchFamily="34" charset="0"/>
              </a:rPr>
              <a:t>Marriage </a:t>
            </a:r>
            <a:r>
              <a:rPr lang="en-US" sz="3800" dirty="0">
                <a:latin typeface="Calibri" panose="020F0502020204030204" pitchFamily="34" charset="0"/>
              </a:rPr>
              <a:t>can avoid someone from disobedience and prevent people from not comply with customary law. Usually, when a person wants to carry out an intention to get married</a:t>
            </a:r>
            <a:r>
              <a:rPr lang="en-US" sz="3800" dirty="0" smtClean="0">
                <a:latin typeface="Calibri" panose="020F0502020204030204" pitchFamily="34" charset="0"/>
              </a:rPr>
              <a:t>,</a:t>
            </a:r>
            <a:r>
              <a:rPr lang="id-ID" sz="3800" dirty="0" smtClean="0">
                <a:latin typeface="Calibri" panose="020F0502020204030204" pitchFamily="34" charset="0"/>
              </a:rPr>
              <a:t> </a:t>
            </a:r>
            <a:r>
              <a:rPr lang="en-US" sz="3800" dirty="0" smtClean="0">
                <a:latin typeface="Calibri" panose="020F0502020204030204" pitchFamily="34" charset="0"/>
              </a:rPr>
              <a:t>they </a:t>
            </a:r>
            <a:r>
              <a:rPr lang="en-US" sz="3800" dirty="0">
                <a:latin typeface="Calibri" panose="020F0502020204030204" pitchFamily="34" charset="0"/>
              </a:rPr>
              <a:t>often hit by costs to be incurred, in the form of higher provisions outlined in </a:t>
            </a:r>
            <a:r>
              <a:rPr lang="en-US" sz="3800" i="1" dirty="0" err="1">
                <a:latin typeface="Calibri" panose="020F0502020204030204" pitchFamily="34" charset="0"/>
              </a:rPr>
              <a:t>mahar</a:t>
            </a:r>
            <a:r>
              <a:rPr lang="en-US" sz="3800" i="1" dirty="0">
                <a:latin typeface="Calibri" panose="020F0502020204030204" pitchFamily="34" charset="0"/>
              </a:rPr>
              <a:t> (</a:t>
            </a:r>
            <a:r>
              <a:rPr lang="en-US" sz="3800" dirty="0">
                <a:latin typeface="Calibri" panose="020F0502020204030204" pitchFamily="34" charset="0"/>
              </a:rPr>
              <a:t>the property given by the groom to the bride at the time of marriage</a:t>
            </a:r>
            <a:r>
              <a:rPr lang="en-US" sz="3800" i="1" dirty="0" smtClean="0">
                <a:latin typeface="Calibri" panose="020F0502020204030204" pitchFamily="34" charset="0"/>
              </a:rPr>
              <a:t>).</a:t>
            </a:r>
            <a:r>
              <a:rPr lang="id-ID" sz="3800" dirty="0" smtClean="0">
                <a:latin typeface="Calibri" panose="020F0502020204030204" pitchFamily="34" charset="0"/>
              </a:rPr>
              <a:t>.. </a:t>
            </a:r>
            <a:r>
              <a:rPr lang="id-ID" sz="3800" b="1" dirty="0" smtClean="0">
                <a:latin typeface="Calibri" panose="020F0502020204030204" pitchFamily="34" charset="0"/>
              </a:rPr>
              <a:t>Mrs.X, Ms. Y</a:t>
            </a:r>
            <a:r>
              <a:rPr lang="id-ID" sz="3800" b="1" smtClean="0">
                <a:latin typeface="Calibri" panose="020F0502020204030204" pitchFamily="34" charset="0"/>
              </a:rPr>
              <a:t>, </a:t>
            </a:r>
            <a:r>
              <a:rPr lang="id-ID" sz="3800" b="1" smtClean="0">
                <a:latin typeface="Calibri" panose="020F0502020204030204" pitchFamily="34" charset="0"/>
              </a:rPr>
              <a:t>Mr. N,</a:t>
            </a:r>
            <a:r>
              <a:rPr lang="en-US" sz="3800" b="1" dirty="0" smtClean="0">
                <a:latin typeface="Calibri" panose="020F0502020204030204" pitchFamily="34" charset="0"/>
              </a:rPr>
              <a:t> </a:t>
            </a:r>
            <a:r>
              <a:rPr lang="id-ID" sz="3800" b="1" dirty="0" smtClean="0">
                <a:latin typeface="Calibri" panose="020F0502020204030204" pitchFamily="34" charset="0"/>
              </a:rPr>
              <a:t>“</a:t>
            </a:r>
            <a:r>
              <a:rPr lang="en-US" sz="3800" b="1" dirty="0" smtClean="0">
                <a:latin typeface="Calibri" panose="020F0502020204030204" pitchFamily="34" charset="0"/>
              </a:rPr>
              <a:t>Marriage </a:t>
            </a:r>
            <a:r>
              <a:rPr lang="en-US" sz="3800" b="1" dirty="0" err="1">
                <a:latin typeface="Calibri" panose="020F0502020204030204" pitchFamily="34" charset="0"/>
              </a:rPr>
              <a:t>Mahar</a:t>
            </a:r>
            <a:r>
              <a:rPr lang="en-US" sz="3800" b="1" dirty="0">
                <a:latin typeface="Calibri" panose="020F0502020204030204" pitchFamily="34" charset="0"/>
              </a:rPr>
              <a:t> to Minimize the Low Rate of Marriage in Aceh </a:t>
            </a:r>
            <a:r>
              <a:rPr lang="en-US" sz="3800" b="1" dirty="0" err="1">
                <a:latin typeface="Calibri" panose="020F0502020204030204" pitchFamily="34" charset="0"/>
              </a:rPr>
              <a:t>Pidie</a:t>
            </a:r>
            <a:r>
              <a:rPr lang="en-US" sz="3800" b="1" dirty="0">
                <a:latin typeface="Calibri" panose="020F0502020204030204" pitchFamily="34" charset="0"/>
              </a:rPr>
              <a:t>, </a:t>
            </a:r>
            <a:r>
              <a:rPr lang="en-US" sz="3800" b="1" dirty="0" smtClean="0">
                <a:latin typeface="Calibri" panose="020F0502020204030204" pitchFamily="34" charset="0"/>
              </a:rPr>
              <a:t>Indonesia</a:t>
            </a:r>
            <a:r>
              <a:rPr lang="id-ID" sz="3800" b="1" dirty="0" smtClean="0">
                <a:latin typeface="Calibri" panose="020F0502020204030204" pitchFamily="34" charset="0"/>
              </a:rPr>
              <a:t>”,</a:t>
            </a:r>
            <a:r>
              <a:rPr lang="en-US" sz="3800" b="1" dirty="0" smtClean="0">
                <a:latin typeface="Calibri" panose="020F0502020204030204" pitchFamily="34" charset="0"/>
              </a:rPr>
              <a:t> </a:t>
            </a:r>
            <a:r>
              <a:rPr lang="id-ID" sz="3800" b="1" dirty="0" smtClean="0">
                <a:latin typeface="Calibri" panose="020F0502020204030204" pitchFamily="34" charset="0"/>
              </a:rPr>
              <a:t>Italian Sociological Review, Vol. 8, No.3, 2018</a:t>
            </a:r>
          </a:p>
          <a:p>
            <a:endParaRPr lang="id-ID" dirty="0"/>
          </a:p>
        </p:txBody>
      </p:sp>
      <p:sp>
        <p:nvSpPr>
          <p:cNvPr id="3" name="Title 2"/>
          <p:cNvSpPr>
            <a:spLocks noGrp="1"/>
          </p:cNvSpPr>
          <p:nvPr>
            <p:ph type="title"/>
          </p:nvPr>
        </p:nvSpPr>
        <p:spPr/>
        <p:txBody>
          <a:bodyPr/>
          <a:lstStyle/>
          <a:p>
            <a:pPr algn="ctr"/>
            <a:r>
              <a:rPr lang="id-ID" dirty="0" smtClean="0"/>
              <a:t>CONTOH PLAGIAT (2)</a:t>
            </a:r>
            <a:endParaRPr lang="id-ID" dirty="0"/>
          </a:p>
        </p:txBody>
      </p:sp>
    </p:spTree>
    <p:extLst>
      <p:ext uri="{BB962C8B-B14F-4D97-AF65-F5344CB8AC3E}">
        <p14:creationId xmlns:p14="http://schemas.microsoft.com/office/powerpoint/2010/main" val="74176181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id-ID" sz="3200" dirty="0" smtClean="0"/>
              <a:t>Kejujuran adalah segala-galanya</a:t>
            </a:r>
          </a:p>
          <a:p>
            <a:r>
              <a:rPr lang="id-ID" sz="3200" dirty="0" smtClean="0"/>
              <a:t>Tidak ada proses instan untuk menjadi akademisi/ intelektual yang benar-benar bermutu tinggi</a:t>
            </a:r>
          </a:p>
          <a:p>
            <a:r>
              <a:rPr lang="id-ID" sz="3200" dirty="0" smtClean="0"/>
              <a:t>Jabatan Profesor tidak perlu dikejar, sesuatu yang pasti akan datang ketika seluruh proses dilalui sesuai kaedah, cepat atau lembat </a:t>
            </a:r>
            <a:endParaRPr lang="id-ID" sz="4400" dirty="0"/>
          </a:p>
        </p:txBody>
      </p:sp>
      <p:sp>
        <p:nvSpPr>
          <p:cNvPr id="3" name="Title 2"/>
          <p:cNvSpPr>
            <a:spLocks noGrp="1"/>
          </p:cNvSpPr>
          <p:nvPr>
            <p:ph type="title"/>
          </p:nvPr>
        </p:nvSpPr>
        <p:spPr/>
        <p:txBody>
          <a:bodyPr>
            <a:normAutofit/>
          </a:bodyPr>
          <a:lstStyle/>
          <a:p>
            <a:pPr algn="ctr"/>
            <a:r>
              <a:rPr lang="id-ID" dirty="0" smtClean="0"/>
              <a:t>SEKEDAR UNTUK DIINGAT</a:t>
            </a:r>
            <a:endParaRPr lang="id-ID" dirty="0"/>
          </a:p>
        </p:txBody>
      </p:sp>
    </p:spTree>
    <p:extLst>
      <p:ext uri="{BB962C8B-B14F-4D97-AF65-F5344CB8AC3E}">
        <p14:creationId xmlns:p14="http://schemas.microsoft.com/office/powerpoint/2010/main" val="310233467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lgn="ctr">
              <a:buNone/>
            </a:pPr>
            <a:endParaRPr lang="id-ID" sz="6600" dirty="0" smtClean="0">
              <a:latin typeface="+mj-lt"/>
            </a:endParaRPr>
          </a:p>
          <a:p>
            <a:pPr marL="109728" indent="0" algn="ctr">
              <a:buNone/>
            </a:pPr>
            <a:r>
              <a:rPr lang="id-ID" sz="6600" dirty="0" smtClean="0">
                <a:latin typeface="+mj-lt"/>
              </a:rPr>
              <a:t>TERIMA KASIH</a:t>
            </a:r>
            <a:endParaRPr lang="id-ID" sz="6600" dirty="0">
              <a:latin typeface="+mj-lt"/>
            </a:endParaRPr>
          </a:p>
        </p:txBody>
      </p:sp>
      <p:sp>
        <p:nvSpPr>
          <p:cNvPr id="3" name="Title 2"/>
          <p:cNvSpPr>
            <a:spLocks noGrp="1"/>
          </p:cNvSpPr>
          <p:nvPr>
            <p:ph type="title"/>
          </p:nvPr>
        </p:nvSpPr>
        <p:spPr/>
        <p:txBody>
          <a:bodyPr/>
          <a:lstStyle/>
          <a:p>
            <a:endParaRPr lang="id-ID" dirty="0"/>
          </a:p>
        </p:txBody>
      </p:sp>
    </p:spTree>
    <p:extLst>
      <p:ext uri="{BB962C8B-B14F-4D97-AF65-F5344CB8AC3E}">
        <p14:creationId xmlns:p14="http://schemas.microsoft.com/office/powerpoint/2010/main" val="813889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id-ID" dirty="0" smtClean="0"/>
              <a:t>Syarat yang ditetapkan oleh Kementerian adalah ketentuan minimal yang harus dipenuhi</a:t>
            </a:r>
          </a:p>
          <a:p>
            <a:r>
              <a:rPr lang="id-ID" dirty="0" smtClean="0"/>
              <a:t>Setiap </a:t>
            </a:r>
            <a:r>
              <a:rPr lang="id-ID" dirty="0" smtClean="0"/>
              <a:t>Fakultas/Universitas </a:t>
            </a:r>
            <a:r>
              <a:rPr lang="id-ID" dirty="0" smtClean="0"/>
              <a:t>berhak menentukan syarat yang lebih tinggi daripada yang telah ditentukan oleh Kementerian dengan alasan pejaminan mutu</a:t>
            </a:r>
          </a:p>
          <a:p>
            <a:r>
              <a:rPr lang="id-ID" dirty="0" smtClean="0"/>
              <a:t>Ketentuan yang lebih tinggi itu harus didasarkan pada keputusan resmi </a:t>
            </a:r>
            <a:r>
              <a:rPr lang="id-ID" dirty="0" smtClean="0"/>
              <a:t>Senat Fakultas/Universitas</a:t>
            </a:r>
          </a:p>
          <a:p>
            <a:endParaRPr lang="id-ID" dirty="0"/>
          </a:p>
        </p:txBody>
      </p:sp>
      <p:sp>
        <p:nvSpPr>
          <p:cNvPr id="3" name="Title 2"/>
          <p:cNvSpPr>
            <a:spLocks noGrp="1"/>
          </p:cNvSpPr>
          <p:nvPr>
            <p:ph type="title"/>
          </p:nvPr>
        </p:nvSpPr>
        <p:spPr/>
        <p:txBody>
          <a:bodyPr/>
          <a:lstStyle/>
          <a:p>
            <a:pPr algn="ctr"/>
            <a:r>
              <a:rPr lang="id-ID" dirty="0" smtClean="0"/>
              <a:t>HAK OTONOM</a:t>
            </a:r>
            <a:endParaRPr lang="id-ID" dirty="0"/>
          </a:p>
        </p:txBody>
      </p:sp>
    </p:spTree>
    <p:extLst>
      <p:ext uri="{BB962C8B-B14F-4D97-AF65-F5344CB8AC3E}">
        <p14:creationId xmlns:p14="http://schemas.microsoft.com/office/powerpoint/2010/main" val="25492214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id-ID" dirty="0" smtClean="0"/>
              <a:t>Angka kredit atas satu karya ilmiah yang tercantum dalam ketentuan adalah nilai paling tinggi yang dapat diberikan, namun penilai memiliki hak menentukan besaran nilai akhir yang diberikan</a:t>
            </a:r>
          </a:p>
          <a:p>
            <a:r>
              <a:rPr lang="id-ID" dirty="0" smtClean="0"/>
              <a:t>Setiap penilai wajib untuk membuat alasan yang jelas dari penilaian yang diberikannya sesuai dengan ketentuan yang berlaku.</a:t>
            </a:r>
          </a:p>
          <a:p>
            <a:r>
              <a:rPr lang="id-ID" dirty="0" smtClean="0"/>
              <a:t>Prinsip kesesuaian karya ilmiah dengan bidang ilmu penulis dan bidang ilmu yang ditugaskan</a:t>
            </a:r>
            <a:endParaRPr lang="id-ID" dirty="0"/>
          </a:p>
        </p:txBody>
      </p:sp>
      <p:sp>
        <p:nvSpPr>
          <p:cNvPr id="3" name="Title 2"/>
          <p:cNvSpPr>
            <a:spLocks noGrp="1"/>
          </p:cNvSpPr>
          <p:nvPr>
            <p:ph type="title"/>
          </p:nvPr>
        </p:nvSpPr>
        <p:spPr/>
        <p:txBody>
          <a:bodyPr/>
          <a:lstStyle/>
          <a:p>
            <a:pPr algn="ctr"/>
            <a:r>
              <a:rPr lang="id-ID" dirty="0" smtClean="0"/>
              <a:t>SERBA SERBI</a:t>
            </a:r>
            <a:endParaRPr lang="id-ID" dirty="0"/>
          </a:p>
        </p:txBody>
      </p:sp>
    </p:spTree>
    <p:extLst>
      <p:ext uri="{BB962C8B-B14F-4D97-AF65-F5344CB8AC3E}">
        <p14:creationId xmlns:p14="http://schemas.microsoft.com/office/powerpoint/2010/main" val="1047377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err="1"/>
              <a:t>Penulis</a:t>
            </a:r>
            <a:r>
              <a:rPr lang="en-US" dirty="0"/>
              <a:t> </a:t>
            </a:r>
            <a:r>
              <a:rPr lang="en-US" dirty="0" err="1"/>
              <a:t>Pertama</a:t>
            </a:r>
            <a:r>
              <a:rPr lang="en-US" dirty="0"/>
              <a:t> </a:t>
            </a:r>
            <a:r>
              <a:rPr lang="en-US" dirty="0" err="1"/>
              <a:t>adalah</a:t>
            </a:r>
            <a:r>
              <a:rPr lang="en-US" dirty="0"/>
              <a:t> </a:t>
            </a:r>
            <a:r>
              <a:rPr lang="en-US" dirty="0" err="1"/>
              <a:t>penulis</a:t>
            </a:r>
            <a:r>
              <a:rPr lang="en-US" dirty="0"/>
              <a:t> yang </a:t>
            </a:r>
            <a:r>
              <a:rPr lang="en-US" dirty="0" err="1"/>
              <a:t>disebut</a:t>
            </a:r>
            <a:r>
              <a:rPr lang="en-US" dirty="0"/>
              <a:t> </a:t>
            </a:r>
            <a:r>
              <a:rPr lang="en-US" dirty="0" err="1"/>
              <a:t>pertama</a:t>
            </a:r>
            <a:r>
              <a:rPr lang="en-US" dirty="0"/>
              <a:t> </a:t>
            </a:r>
            <a:r>
              <a:rPr lang="en-US" dirty="0" err="1"/>
              <a:t>dalam</a:t>
            </a:r>
            <a:r>
              <a:rPr lang="en-US" dirty="0"/>
              <a:t> </a:t>
            </a:r>
            <a:r>
              <a:rPr lang="en-US" dirty="0" err="1"/>
              <a:t>karya</a:t>
            </a:r>
            <a:r>
              <a:rPr lang="en-US" dirty="0"/>
              <a:t> </a:t>
            </a:r>
            <a:r>
              <a:rPr lang="en-US" dirty="0" err="1" smtClean="0"/>
              <a:t>ilmiah</a:t>
            </a:r>
            <a:endParaRPr lang="id-ID" dirty="0" smtClean="0"/>
          </a:p>
          <a:p>
            <a:r>
              <a:rPr lang="en-US" dirty="0" err="1"/>
              <a:t>Penulis</a:t>
            </a:r>
            <a:r>
              <a:rPr lang="en-US" dirty="0"/>
              <a:t> </a:t>
            </a:r>
            <a:r>
              <a:rPr lang="en-US" dirty="0" err="1"/>
              <a:t>Pendamping</a:t>
            </a:r>
            <a:r>
              <a:rPr lang="en-US" dirty="0"/>
              <a:t> </a:t>
            </a:r>
            <a:r>
              <a:rPr lang="en-US" dirty="0" err="1"/>
              <a:t>adalah</a:t>
            </a:r>
            <a:r>
              <a:rPr lang="en-US" dirty="0"/>
              <a:t> </a:t>
            </a:r>
            <a:r>
              <a:rPr lang="en-US" dirty="0" err="1"/>
              <a:t>penulis</a:t>
            </a:r>
            <a:r>
              <a:rPr lang="en-US" dirty="0"/>
              <a:t> yang </a:t>
            </a:r>
            <a:r>
              <a:rPr lang="en-US" dirty="0" err="1"/>
              <a:t>disebut</a:t>
            </a:r>
            <a:r>
              <a:rPr lang="en-US" dirty="0"/>
              <a:t> ke-2 (</a:t>
            </a:r>
            <a:r>
              <a:rPr lang="en-US" dirty="0" err="1"/>
              <a:t>dua</a:t>
            </a:r>
            <a:r>
              <a:rPr lang="en-US" dirty="0"/>
              <a:t>) </a:t>
            </a:r>
            <a:r>
              <a:rPr lang="en-US" dirty="0" err="1"/>
              <a:t>dan</a:t>
            </a:r>
            <a:r>
              <a:rPr lang="en-US" dirty="0"/>
              <a:t> </a:t>
            </a:r>
            <a:r>
              <a:rPr lang="en-US" dirty="0" err="1"/>
              <a:t>seterusnya</a:t>
            </a:r>
            <a:r>
              <a:rPr lang="en-US" dirty="0"/>
              <a:t> </a:t>
            </a:r>
            <a:r>
              <a:rPr lang="en-US" dirty="0" err="1"/>
              <a:t>dalam</a:t>
            </a:r>
            <a:r>
              <a:rPr lang="en-US" dirty="0"/>
              <a:t> </a:t>
            </a:r>
            <a:r>
              <a:rPr lang="en-US" dirty="0" err="1"/>
              <a:t>karya</a:t>
            </a:r>
            <a:r>
              <a:rPr lang="en-US" dirty="0"/>
              <a:t> </a:t>
            </a:r>
            <a:r>
              <a:rPr lang="en-US" dirty="0" err="1" smtClean="0"/>
              <a:t>ilmiah</a:t>
            </a:r>
            <a:endParaRPr lang="id-ID" dirty="0" smtClean="0"/>
          </a:p>
          <a:p>
            <a:r>
              <a:rPr lang="en-US" dirty="0" err="1"/>
              <a:t>Penulis</a:t>
            </a:r>
            <a:r>
              <a:rPr lang="en-US" dirty="0"/>
              <a:t> </a:t>
            </a:r>
            <a:r>
              <a:rPr lang="en-US" dirty="0" err="1"/>
              <a:t>Korespondensi</a:t>
            </a:r>
            <a:r>
              <a:rPr lang="en-US" dirty="0"/>
              <a:t> </a:t>
            </a:r>
            <a:r>
              <a:rPr lang="en-US" dirty="0" err="1"/>
              <a:t>adalah</a:t>
            </a:r>
            <a:r>
              <a:rPr lang="en-US" dirty="0"/>
              <a:t> </a:t>
            </a:r>
            <a:r>
              <a:rPr lang="en-US" dirty="0" err="1"/>
              <a:t>penulis</a:t>
            </a:r>
            <a:r>
              <a:rPr lang="en-US" dirty="0"/>
              <a:t> </a:t>
            </a:r>
            <a:r>
              <a:rPr lang="en-US" dirty="0" err="1"/>
              <a:t>pertama</a:t>
            </a:r>
            <a:r>
              <a:rPr lang="en-US" dirty="0"/>
              <a:t> </a:t>
            </a:r>
            <a:r>
              <a:rPr lang="en-US" dirty="0" err="1"/>
              <a:t>atau</a:t>
            </a:r>
            <a:r>
              <a:rPr lang="en-US" dirty="0"/>
              <a:t> </a:t>
            </a:r>
            <a:r>
              <a:rPr lang="en-US" dirty="0" err="1"/>
              <a:t>pendamping</a:t>
            </a:r>
            <a:r>
              <a:rPr lang="en-US" dirty="0"/>
              <a:t> yang </a:t>
            </a:r>
            <a:r>
              <a:rPr lang="en-US" dirty="0" err="1"/>
              <a:t>bertanggung</a:t>
            </a:r>
            <a:r>
              <a:rPr lang="en-US" dirty="0"/>
              <a:t> </a:t>
            </a:r>
            <a:r>
              <a:rPr lang="en-US" dirty="0" err="1"/>
              <a:t>jawab</a:t>
            </a:r>
            <a:r>
              <a:rPr lang="en-US" dirty="0"/>
              <a:t> </a:t>
            </a:r>
            <a:r>
              <a:rPr lang="en-US" dirty="0" err="1"/>
              <a:t>untuk</a:t>
            </a:r>
            <a:r>
              <a:rPr lang="en-US" dirty="0"/>
              <a:t> </a:t>
            </a:r>
            <a:r>
              <a:rPr lang="en-US" dirty="0" err="1"/>
              <a:t>korespondensi</a:t>
            </a:r>
            <a:r>
              <a:rPr lang="en-US" dirty="0"/>
              <a:t> </a:t>
            </a:r>
            <a:r>
              <a:rPr lang="en-US" dirty="0" err="1"/>
              <a:t>dalam</a:t>
            </a:r>
            <a:r>
              <a:rPr lang="en-US" dirty="0"/>
              <a:t> proses </a:t>
            </a:r>
            <a:r>
              <a:rPr lang="en-US" dirty="0" err="1"/>
              <a:t>publikasi</a:t>
            </a:r>
            <a:r>
              <a:rPr lang="en-US" dirty="0"/>
              <a:t> </a:t>
            </a:r>
            <a:r>
              <a:rPr lang="en-US" dirty="0" err="1"/>
              <a:t>karya</a:t>
            </a:r>
            <a:r>
              <a:rPr lang="en-US" dirty="0"/>
              <a:t> </a:t>
            </a:r>
            <a:r>
              <a:rPr lang="en-US" dirty="0" err="1"/>
              <a:t>ilmiah</a:t>
            </a:r>
            <a:r>
              <a:rPr lang="en-US" dirty="0"/>
              <a:t> di </a:t>
            </a:r>
            <a:r>
              <a:rPr lang="en-US" dirty="0" err="1"/>
              <a:t>jurnal</a:t>
            </a:r>
            <a:r>
              <a:rPr lang="en-US" dirty="0"/>
              <a:t> </a:t>
            </a:r>
            <a:r>
              <a:rPr lang="en-US" dirty="0" err="1"/>
              <a:t>internasional</a:t>
            </a:r>
            <a:r>
              <a:rPr lang="en-US" dirty="0"/>
              <a:t> </a:t>
            </a:r>
            <a:r>
              <a:rPr lang="en-US" dirty="0" err="1"/>
              <a:t>bereputasi</a:t>
            </a:r>
            <a:r>
              <a:rPr lang="en-US" dirty="0"/>
              <a:t>, </a:t>
            </a:r>
            <a:r>
              <a:rPr lang="en-US" dirty="0" err="1"/>
              <a:t>internasional</a:t>
            </a:r>
            <a:r>
              <a:rPr lang="en-US" dirty="0"/>
              <a:t>, </a:t>
            </a:r>
            <a:r>
              <a:rPr lang="en-US" dirty="0" err="1"/>
              <a:t>nasional</a:t>
            </a:r>
            <a:r>
              <a:rPr lang="en-US" dirty="0"/>
              <a:t> </a:t>
            </a:r>
            <a:r>
              <a:rPr lang="en-US" dirty="0" err="1"/>
              <a:t>terakreditasi</a:t>
            </a:r>
            <a:r>
              <a:rPr lang="en-US" dirty="0"/>
              <a:t>, </a:t>
            </a:r>
            <a:r>
              <a:rPr lang="en-US" dirty="0" err="1"/>
              <a:t>dan</a:t>
            </a:r>
            <a:r>
              <a:rPr lang="en-US" dirty="0"/>
              <a:t> </a:t>
            </a:r>
            <a:r>
              <a:rPr lang="en-US" dirty="0" err="1"/>
              <a:t>nasional</a:t>
            </a:r>
            <a:r>
              <a:rPr lang="en-US" dirty="0"/>
              <a:t> yang </a:t>
            </a:r>
            <a:r>
              <a:rPr lang="en-US" dirty="0" err="1"/>
              <a:t>dibuktikan</a:t>
            </a:r>
            <a:r>
              <a:rPr lang="en-US" dirty="0"/>
              <a:t> </a:t>
            </a:r>
            <a:r>
              <a:rPr lang="en-US" dirty="0" err="1"/>
              <a:t>secara</a:t>
            </a:r>
            <a:r>
              <a:rPr lang="en-US" dirty="0"/>
              <a:t> </a:t>
            </a:r>
            <a:r>
              <a:rPr lang="en-US" dirty="0" err="1"/>
              <a:t>tertulis</a:t>
            </a:r>
            <a:r>
              <a:rPr lang="en-US" dirty="0"/>
              <a:t> </a:t>
            </a:r>
            <a:r>
              <a:rPr lang="en-US" dirty="0" err="1"/>
              <a:t>melalui</a:t>
            </a:r>
            <a:r>
              <a:rPr lang="en-US" dirty="0"/>
              <a:t> </a:t>
            </a:r>
            <a:r>
              <a:rPr lang="en-US" dirty="0" err="1"/>
              <a:t>surat</a:t>
            </a:r>
            <a:r>
              <a:rPr lang="en-US" dirty="0"/>
              <a:t> </a:t>
            </a:r>
            <a:r>
              <a:rPr lang="en-US" dirty="0" err="1"/>
              <a:t>menyurat</a:t>
            </a:r>
            <a:r>
              <a:rPr lang="en-US" dirty="0"/>
              <a:t> </a:t>
            </a:r>
            <a:r>
              <a:rPr lang="en-US" dirty="0" err="1"/>
              <a:t>atau</a:t>
            </a:r>
            <a:r>
              <a:rPr lang="en-US" dirty="0"/>
              <a:t> </a:t>
            </a:r>
            <a:r>
              <a:rPr lang="en-US" dirty="0" err="1"/>
              <a:t>melalui</a:t>
            </a:r>
            <a:r>
              <a:rPr lang="en-US" dirty="0"/>
              <a:t> email </a:t>
            </a:r>
            <a:r>
              <a:rPr lang="en-US" dirty="0" err="1"/>
              <a:t>dengan</a:t>
            </a:r>
            <a:r>
              <a:rPr lang="en-US" dirty="0"/>
              <a:t> </a:t>
            </a:r>
            <a:r>
              <a:rPr lang="en-US" dirty="0" err="1"/>
              <a:t>alamat</a:t>
            </a:r>
            <a:r>
              <a:rPr lang="en-US" dirty="0"/>
              <a:t> </a:t>
            </a:r>
            <a:r>
              <a:rPr lang="en-US" dirty="0" err="1" smtClean="0"/>
              <a:t>institusi</a:t>
            </a:r>
            <a:endParaRPr lang="id-ID" dirty="0" smtClean="0"/>
          </a:p>
          <a:p>
            <a:r>
              <a:rPr lang="en-US" dirty="0" err="1"/>
              <a:t>Penulis</a:t>
            </a:r>
            <a:r>
              <a:rPr lang="en-US" dirty="0"/>
              <a:t> </a:t>
            </a:r>
            <a:r>
              <a:rPr lang="en-US" dirty="0" err="1"/>
              <a:t>Utama</a:t>
            </a:r>
            <a:r>
              <a:rPr lang="en-US" dirty="0"/>
              <a:t> </a:t>
            </a:r>
            <a:r>
              <a:rPr lang="en-US" dirty="0" err="1"/>
              <a:t>adalah</a:t>
            </a:r>
            <a:r>
              <a:rPr lang="en-US" dirty="0"/>
              <a:t> </a:t>
            </a:r>
            <a:r>
              <a:rPr lang="en-US" dirty="0" err="1"/>
              <a:t>penulis</a:t>
            </a:r>
            <a:r>
              <a:rPr lang="en-US" dirty="0"/>
              <a:t> </a:t>
            </a:r>
            <a:r>
              <a:rPr lang="en-US" dirty="0" err="1"/>
              <a:t>pertama</a:t>
            </a:r>
            <a:r>
              <a:rPr lang="en-US" dirty="0"/>
              <a:t> </a:t>
            </a:r>
            <a:r>
              <a:rPr lang="id-ID" dirty="0"/>
              <a:t>dan/</a:t>
            </a:r>
            <a:r>
              <a:rPr lang="en-US" dirty="0" err="1"/>
              <a:t>atau</a:t>
            </a:r>
            <a:r>
              <a:rPr lang="en-US" dirty="0"/>
              <a:t> </a:t>
            </a:r>
            <a:r>
              <a:rPr lang="en-US" dirty="0" err="1"/>
              <a:t>penulis</a:t>
            </a:r>
            <a:r>
              <a:rPr lang="en-US" dirty="0"/>
              <a:t> </a:t>
            </a:r>
            <a:r>
              <a:rPr lang="en-US" dirty="0" err="1"/>
              <a:t>korespondensi</a:t>
            </a:r>
            <a:r>
              <a:rPr lang="en-US" dirty="0"/>
              <a:t>.</a:t>
            </a:r>
            <a:endParaRPr lang="id-ID" dirty="0"/>
          </a:p>
        </p:txBody>
      </p:sp>
      <p:sp>
        <p:nvSpPr>
          <p:cNvPr id="3" name="Title 2"/>
          <p:cNvSpPr>
            <a:spLocks noGrp="1"/>
          </p:cNvSpPr>
          <p:nvPr>
            <p:ph type="title"/>
          </p:nvPr>
        </p:nvSpPr>
        <p:spPr/>
        <p:txBody>
          <a:bodyPr/>
          <a:lstStyle/>
          <a:p>
            <a:pPr algn="ctr"/>
            <a:r>
              <a:rPr lang="id-ID" dirty="0" smtClean="0"/>
              <a:t>STATUS PENULIS</a:t>
            </a:r>
            <a:endParaRPr lang="id-ID" dirty="0"/>
          </a:p>
        </p:txBody>
      </p:sp>
    </p:spTree>
    <p:extLst>
      <p:ext uri="{BB962C8B-B14F-4D97-AF65-F5344CB8AC3E}">
        <p14:creationId xmlns:p14="http://schemas.microsoft.com/office/powerpoint/2010/main" val="4659892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id-ID" dirty="0" smtClean="0"/>
              <a:t>Penulis pertama berhak atas 60% dari angka kredit atas satu karya ilmiah</a:t>
            </a:r>
          </a:p>
          <a:p>
            <a:r>
              <a:rPr lang="id-ID" dirty="0" smtClean="0"/>
              <a:t>Penulis pendamping berhak atas 40% dari angka kredit atas satu karya ilmiah. Dalam hal penulis pendamping lebih dari satu, maka angka kredit dibagi rata sebanyak jumlah penulis pendamping</a:t>
            </a:r>
          </a:p>
          <a:p>
            <a:r>
              <a:rPr lang="id-ID" dirty="0" smtClean="0"/>
              <a:t>Penulis korespondensi yang berstatus sebagai penulis pendamping berhak atas status sebagai penulis utama, namun hak atas distribusi nilai angka kredit diperhitungkan tetap sebagai penulis pendamping</a:t>
            </a:r>
          </a:p>
          <a:p>
            <a:r>
              <a:rPr lang="id-ID" dirty="0" smtClean="0"/>
              <a:t>Dalam hal untuk memenuhi pesyaratan khusus, status sebagai penulis korespondensi hanya dapat digunakan untuk kenaikan jabatan paling tinggi Lektor </a:t>
            </a:r>
            <a:r>
              <a:rPr lang="id-ID" dirty="0" smtClean="0"/>
              <a:t>Kepala</a:t>
            </a:r>
          </a:p>
          <a:p>
            <a:r>
              <a:rPr lang="id-ID" dirty="0" smtClean="0">
                <a:solidFill>
                  <a:schemeClr val="accent2"/>
                </a:solidFill>
              </a:rPr>
              <a:t>Diperkirakan akan ada ketentuan yang berbeda dalam distribusi ini pada pedoman operasional penilaian yang baru</a:t>
            </a:r>
            <a:endParaRPr lang="id-ID" dirty="0">
              <a:solidFill>
                <a:schemeClr val="accent2"/>
              </a:solidFill>
            </a:endParaRPr>
          </a:p>
        </p:txBody>
      </p:sp>
      <p:sp>
        <p:nvSpPr>
          <p:cNvPr id="3" name="Title 2"/>
          <p:cNvSpPr>
            <a:spLocks noGrp="1"/>
          </p:cNvSpPr>
          <p:nvPr>
            <p:ph type="title"/>
          </p:nvPr>
        </p:nvSpPr>
        <p:spPr/>
        <p:txBody>
          <a:bodyPr>
            <a:normAutofit fontScale="90000"/>
          </a:bodyPr>
          <a:lstStyle/>
          <a:p>
            <a:pPr algn="ctr"/>
            <a:r>
              <a:rPr lang="id-ID" dirty="0" smtClean="0"/>
              <a:t>DISTRIBUSI HASIL </a:t>
            </a:r>
            <a:r>
              <a:rPr lang="id-ID" dirty="0" smtClean="0"/>
              <a:t>PENILAIAN</a:t>
            </a:r>
            <a:br>
              <a:rPr lang="id-ID" dirty="0" smtClean="0"/>
            </a:br>
            <a:endParaRPr lang="id-ID" dirty="0"/>
          </a:p>
        </p:txBody>
      </p:sp>
    </p:spTree>
    <p:extLst>
      <p:ext uri="{BB962C8B-B14F-4D97-AF65-F5344CB8AC3E}">
        <p14:creationId xmlns:p14="http://schemas.microsoft.com/office/powerpoint/2010/main" val="6677290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642889138"/>
              </p:ext>
            </p:extLst>
          </p:nvPr>
        </p:nvGraphicFramePr>
        <p:xfrm>
          <a:off x="457200" y="1484784"/>
          <a:ext cx="8229600" cy="3042103"/>
        </p:xfrm>
        <a:graphic>
          <a:graphicData uri="http://schemas.openxmlformats.org/drawingml/2006/table">
            <a:tbl>
              <a:tblPr firstRow="1" firstCol="1" bandRow="1">
                <a:tableStyleId>{5C22544A-7EE6-4342-B048-85BDC9FD1C3A}</a:tableStyleId>
              </a:tblPr>
              <a:tblGrid>
                <a:gridCol w="586408"/>
                <a:gridCol w="1800200"/>
                <a:gridCol w="2736304"/>
                <a:gridCol w="1460768"/>
                <a:gridCol w="1645920"/>
              </a:tblGrid>
              <a:tr h="693805">
                <a:tc>
                  <a:txBody>
                    <a:bodyPr/>
                    <a:lstStyle/>
                    <a:p>
                      <a:pPr>
                        <a:lnSpc>
                          <a:spcPct val="107000"/>
                        </a:lnSpc>
                        <a:spcAft>
                          <a:spcPts val="0"/>
                        </a:spcAft>
                      </a:pPr>
                      <a:r>
                        <a:rPr lang="id-ID" sz="1600" dirty="0">
                          <a:effectLst/>
                        </a:rPr>
                        <a:t>No</a:t>
                      </a:r>
                      <a:endParaRPr lang="id-ID"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600" dirty="0">
                          <a:effectLst/>
                        </a:rPr>
                        <a:t>JABATAN</a:t>
                      </a:r>
                      <a:endParaRPr lang="id-ID"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600" dirty="0">
                          <a:effectLst/>
                        </a:rPr>
                        <a:t>PANGKAT</a:t>
                      </a:r>
                      <a:endParaRPr lang="id-ID"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600" dirty="0">
                          <a:effectLst/>
                        </a:rPr>
                        <a:t>GOLONGAN</a:t>
                      </a:r>
                      <a:endParaRPr lang="id-ID"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d-ID" sz="1600" dirty="0">
                          <a:effectLst/>
                        </a:rPr>
                        <a:t>ANGKA </a:t>
                      </a:r>
                      <a:r>
                        <a:rPr lang="id-ID" sz="1600" dirty="0" smtClean="0">
                          <a:effectLst/>
                        </a:rPr>
                        <a:t>KREDIT</a:t>
                      </a:r>
                      <a:endParaRPr lang="id-ID"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6040">
                <a:tc rowSpan="2">
                  <a:txBody>
                    <a:bodyPr/>
                    <a:lstStyle/>
                    <a:p>
                      <a:pPr>
                        <a:lnSpc>
                          <a:spcPct val="107000"/>
                        </a:lnSpc>
                        <a:spcAft>
                          <a:spcPts val="0"/>
                        </a:spcAft>
                      </a:pPr>
                      <a:r>
                        <a:rPr lang="id-ID" sz="1600">
                          <a:effectLst/>
                        </a:rPr>
                        <a:t>1</a:t>
                      </a:r>
                      <a:endParaRPr lang="id-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2">
                  <a:txBody>
                    <a:bodyPr/>
                    <a:lstStyle/>
                    <a:p>
                      <a:pPr>
                        <a:lnSpc>
                          <a:spcPct val="107000"/>
                        </a:lnSpc>
                        <a:spcAft>
                          <a:spcPts val="0"/>
                        </a:spcAft>
                      </a:pPr>
                      <a:r>
                        <a:rPr lang="id-ID" sz="1600">
                          <a:effectLst/>
                        </a:rPr>
                        <a:t>ASISTEN AHLI</a:t>
                      </a:r>
                      <a:endParaRPr lang="id-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d-ID" sz="1600">
                          <a:effectLst/>
                        </a:rPr>
                        <a:t>PENATA MUDA</a:t>
                      </a:r>
                      <a:endParaRPr lang="id-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600">
                          <a:effectLst/>
                        </a:rPr>
                        <a:t>III/a</a:t>
                      </a:r>
                      <a:endParaRPr lang="id-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600">
                          <a:effectLst/>
                        </a:rPr>
                        <a:t>100</a:t>
                      </a:r>
                      <a:endParaRPr lang="id-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5405">
                <a:tc vMerge="1">
                  <a:txBody>
                    <a:bodyPr/>
                    <a:lstStyle/>
                    <a:p>
                      <a:endParaRPr lang="id-ID"/>
                    </a:p>
                  </a:txBody>
                  <a:tcPr/>
                </a:tc>
                <a:tc vMerge="1">
                  <a:txBody>
                    <a:bodyPr/>
                    <a:lstStyle/>
                    <a:p>
                      <a:endParaRPr lang="id-ID"/>
                    </a:p>
                  </a:txBody>
                  <a:tcPr/>
                </a:tc>
                <a:tc>
                  <a:txBody>
                    <a:bodyPr/>
                    <a:lstStyle/>
                    <a:p>
                      <a:pPr>
                        <a:lnSpc>
                          <a:spcPct val="107000"/>
                        </a:lnSpc>
                        <a:spcAft>
                          <a:spcPts val="0"/>
                        </a:spcAft>
                      </a:pPr>
                      <a:r>
                        <a:rPr lang="id-ID" sz="1600">
                          <a:effectLst/>
                        </a:rPr>
                        <a:t>PENATA MUDA TINGKAT I</a:t>
                      </a:r>
                      <a:endParaRPr lang="id-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600">
                          <a:effectLst/>
                        </a:rPr>
                        <a:t>III/b</a:t>
                      </a:r>
                      <a:endParaRPr lang="id-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600">
                          <a:effectLst/>
                        </a:rPr>
                        <a:t>150</a:t>
                      </a:r>
                      <a:endParaRPr lang="id-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6040">
                <a:tc rowSpan="2">
                  <a:txBody>
                    <a:bodyPr/>
                    <a:lstStyle/>
                    <a:p>
                      <a:pPr>
                        <a:lnSpc>
                          <a:spcPct val="107000"/>
                        </a:lnSpc>
                        <a:spcAft>
                          <a:spcPts val="0"/>
                        </a:spcAft>
                      </a:pPr>
                      <a:r>
                        <a:rPr lang="id-ID" sz="1600">
                          <a:effectLst/>
                        </a:rPr>
                        <a:t>2</a:t>
                      </a:r>
                      <a:endParaRPr lang="id-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2">
                  <a:txBody>
                    <a:bodyPr/>
                    <a:lstStyle/>
                    <a:p>
                      <a:pPr>
                        <a:lnSpc>
                          <a:spcPct val="107000"/>
                        </a:lnSpc>
                        <a:spcAft>
                          <a:spcPts val="0"/>
                        </a:spcAft>
                      </a:pPr>
                      <a:r>
                        <a:rPr lang="id-ID" sz="1600">
                          <a:effectLst/>
                        </a:rPr>
                        <a:t>LEKTOR</a:t>
                      </a:r>
                      <a:endParaRPr lang="id-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d-ID" sz="1600">
                          <a:effectLst/>
                        </a:rPr>
                        <a:t>PENATA</a:t>
                      </a:r>
                      <a:endParaRPr lang="id-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600">
                          <a:effectLst/>
                        </a:rPr>
                        <a:t>III/c</a:t>
                      </a:r>
                      <a:endParaRPr lang="id-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600">
                          <a:effectLst/>
                        </a:rPr>
                        <a:t>200</a:t>
                      </a:r>
                      <a:endParaRPr lang="id-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5405">
                <a:tc vMerge="1">
                  <a:txBody>
                    <a:bodyPr/>
                    <a:lstStyle/>
                    <a:p>
                      <a:endParaRPr lang="id-ID"/>
                    </a:p>
                  </a:txBody>
                  <a:tcPr/>
                </a:tc>
                <a:tc vMerge="1">
                  <a:txBody>
                    <a:bodyPr/>
                    <a:lstStyle/>
                    <a:p>
                      <a:endParaRPr lang="id-ID"/>
                    </a:p>
                  </a:txBody>
                  <a:tcPr/>
                </a:tc>
                <a:tc>
                  <a:txBody>
                    <a:bodyPr/>
                    <a:lstStyle/>
                    <a:p>
                      <a:pPr>
                        <a:lnSpc>
                          <a:spcPct val="107000"/>
                        </a:lnSpc>
                        <a:spcAft>
                          <a:spcPts val="0"/>
                        </a:spcAft>
                      </a:pPr>
                      <a:r>
                        <a:rPr lang="id-ID" sz="1600">
                          <a:effectLst/>
                        </a:rPr>
                        <a:t>PENATA TINGKAT I</a:t>
                      </a:r>
                      <a:endParaRPr lang="id-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600">
                          <a:effectLst/>
                        </a:rPr>
                        <a:t>III/d</a:t>
                      </a:r>
                      <a:endParaRPr lang="id-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600">
                          <a:effectLst/>
                        </a:rPr>
                        <a:t>300</a:t>
                      </a:r>
                      <a:endParaRPr lang="id-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3815">
                <a:tc rowSpan="3">
                  <a:txBody>
                    <a:bodyPr/>
                    <a:lstStyle/>
                    <a:p>
                      <a:pPr>
                        <a:lnSpc>
                          <a:spcPct val="107000"/>
                        </a:lnSpc>
                        <a:spcAft>
                          <a:spcPts val="0"/>
                        </a:spcAft>
                      </a:pPr>
                      <a:r>
                        <a:rPr lang="id-ID" sz="1600">
                          <a:effectLst/>
                        </a:rPr>
                        <a:t>3</a:t>
                      </a:r>
                      <a:endParaRPr lang="id-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3">
                  <a:txBody>
                    <a:bodyPr/>
                    <a:lstStyle/>
                    <a:p>
                      <a:pPr>
                        <a:lnSpc>
                          <a:spcPct val="107000"/>
                        </a:lnSpc>
                        <a:spcAft>
                          <a:spcPts val="0"/>
                        </a:spcAft>
                      </a:pPr>
                      <a:r>
                        <a:rPr lang="id-ID" sz="1600">
                          <a:effectLst/>
                        </a:rPr>
                        <a:t>LEKTOR KEPALA</a:t>
                      </a:r>
                      <a:endParaRPr lang="id-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d-ID" sz="1600">
                          <a:effectLst/>
                        </a:rPr>
                        <a:t>PEMBINA</a:t>
                      </a:r>
                      <a:endParaRPr lang="id-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600">
                          <a:effectLst/>
                        </a:rPr>
                        <a:t>IV/a</a:t>
                      </a:r>
                      <a:endParaRPr lang="id-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600">
                          <a:effectLst/>
                        </a:rPr>
                        <a:t>400</a:t>
                      </a:r>
                      <a:endParaRPr lang="id-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3815">
                <a:tc vMerge="1">
                  <a:txBody>
                    <a:bodyPr/>
                    <a:lstStyle/>
                    <a:p>
                      <a:endParaRPr lang="id-ID"/>
                    </a:p>
                  </a:txBody>
                  <a:tcPr/>
                </a:tc>
                <a:tc vMerge="1">
                  <a:txBody>
                    <a:bodyPr/>
                    <a:lstStyle/>
                    <a:p>
                      <a:endParaRPr lang="id-ID"/>
                    </a:p>
                  </a:txBody>
                  <a:tcPr/>
                </a:tc>
                <a:tc>
                  <a:txBody>
                    <a:bodyPr/>
                    <a:lstStyle/>
                    <a:p>
                      <a:pPr>
                        <a:lnSpc>
                          <a:spcPct val="107000"/>
                        </a:lnSpc>
                        <a:spcAft>
                          <a:spcPts val="0"/>
                        </a:spcAft>
                      </a:pPr>
                      <a:r>
                        <a:rPr lang="id-ID" sz="1600">
                          <a:effectLst/>
                        </a:rPr>
                        <a:t>PEMBINA TINGKAT I</a:t>
                      </a:r>
                      <a:endParaRPr lang="id-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600">
                          <a:effectLst/>
                        </a:rPr>
                        <a:t>IV/b</a:t>
                      </a:r>
                      <a:endParaRPr lang="id-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600">
                          <a:effectLst/>
                        </a:rPr>
                        <a:t>550</a:t>
                      </a:r>
                      <a:endParaRPr lang="id-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3815">
                <a:tc vMerge="1">
                  <a:txBody>
                    <a:bodyPr/>
                    <a:lstStyle/>
                    <a:p>
                      <a:endParaRPr lang="id-ID"/>
                    </a:p>
                  </a:txBody>
                  <a:tcPr/>
                </a:tc>
                <a:tc vMerge="1">
                  <a:txBody>
                    <a:bodyPr/>
                    <a:lstStyle/>
                    <a:p>
                      <a:endParaRPr lang="id-ID"/>
                    </a:p>
                  </a:txBody>
                  <a:tcPr/>
                </a:tc>
                <a:tc>
                  <a:txBody>
                    <a:bodyPr/>
                    <a:lstStyle/>
                    <a:p>
                      <a:pPr>
                        <a:lnSpc>
                          <a:spcPct val="107000"/>
                        </a:lnSpc>
                        <a:spcAft>
                          <a:spcPts val="0"/>
                        </a:spcAft>
                      </a:pPr>
                      <a:r>
                        <a:rPr lang="id-ID" sz="1600">
                          <a:effectLst/>
                        </a:rPr>
                        <a:t>PEMBINA UTAMA MUDA</a:t>
                      </a:r>
                      <a:endParaRPr lang="id-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600">
                          <a:effectLst/>
                        </a:rPr>
                        <a:t>IV/c</a:t>
                      </a:r>
                      <a:endParaRPr lang="id-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600">
                          <a:effectLst/>
                        </a:rPr>
                        <a:t>700</a:t>
                      </a:r>
                      <a:endParaRPr lang="id-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6040">
                <a:tc rowSpan="2">
                  <a:txBody>
                    <a:bodyPr/>
                    <a:lstStyle/>
                    <a:p>
                      <a:pPr>
                        <a:lnSpc>
                          <a:spcPct val="107000"/>
                        </a:lnSpc>
                        <a:spcAft>
                          <a:spcPts val="0"/>
                        </a:spcAft>
                      </a:pPr>
                      <a:r>
                        <a:rPr lang="id-ID" sz="1600">
                          <a:effectLst/>
                        </a:rPr>
                        <a:t>4</a:t>
                      </a:r>
                      <a:endParaRPr lang="id-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2">
                  <a:txBody>
                    <a:bodyPr/>
                    <a:lstStyle/>
                    <a:p>
                      <a:pPr>
                        <a:lnSpc>
                          <a:spcPct val="107000"/>
                        </a:lnSpc>
                        <a:spcAft>
                          <a:spcPts val="0"/>
                        </a:spcAft>
                      </a:pPr>
                      <a:r>
                        <a:rPr lang="id-ID" sz="1600" dirty="0" smtClean="0">
                          <a:effectLst/>
                        </a:rPr>
                        <a:t>PROFESOR</a:t>
                      </a:r>
                      <a:endParaRPr lang="id-ID"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d-ID" sz="1600">
                          <a:effectLst/>
                        </a:rPr>
                        <a:t>PEMBINA UTAMA MADYA</a:t>
                      </a:r>
                      <a:endParaRPr lang="id-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600">
                          <a:effectLst/>
                        </a:rPr>
                        <a:t>IV/d</a:t>
                      </a:r>
                      <a:endParaRPr lang="id-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600">
                          <a:effectLst/>
                        </a:rPr>
                        <a:t>850</a:t>
                      </a:r>
                      <a:endParaRPr lang="id-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5405">
                <a:tc vMerge="1">
                  <a:txBody>
                    <a:bodyPr/>
                    <a:lstStyle/>
                    <a:p>
                      <a:endParaRPr lang="id-ID"/>
                    </a:p>
                  </a:txBody>
                  <a:tcPr/>
                </a:tc>
                <a:tc vMerge="1">
                  <a:txBody>
                    <a:bodyPr/>
                    <a:lstStyle/>
                    <a:p>
                      <a:endParaRPr lang="id-ID"/>
                    </a:p>
                  </a:txBody>
                  <a:tcPr/>
                </a:tc>
                <a:tc>
                  <a:txBody>
                    <a:bodyPr/>
                    <a:lstStyle/>
                    <a:p>
                      <a:pPr>
                        <a:lnSpc>
                          <a:spcPct val="107000"/>
                        </a:lnSpc>
                        <a:spcAft>
                          <a:spcPts val="0"/>
                        </a:spcAft>
                      </a:pPr>
                      <a:r>
                        <a:rPr lang="id-ID" sz="1600">
                          <a:effectLst/>
                        </a:rPr>
                        <a:t>PEMBINA UTAMA</a:t>
                      </a:r>
                      <a:endParaRPr lang="id-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600">
                          <a:effectLst/>
                        </a:rPr>
                        <a:t>IV/e</a:t>
                      </a:r>
                      <a:endParaRPr lang="id-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600" dirty="0">
                          <a:effectLst/>
                        </a:rPr>
                        <a:t>1050</a:t>
                      </a:r>
                      <a:endParaRPr lang="id-ID"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3" name="Title 2"/>
          <p:cNvSpPr>
            <a:spLocks noGrp="1"/>
          </p:cNvSpPr>
          <p:nvPr>
            <p:ph type="title"/>
          </p:nvPr>
        </p:nvSpPr>
        <p:spPr/>
        <p:txBody>
          <a:bodyPr>
            <a:normAutofit fontScale="90000"/>
          </a:bodyPr>
          <a:lstStyle/>
          <a:p>
            <a:pPr algn="ctr"/>
            <a:r>
              <a:rPr lang="id-ID" dirty="0" smtClean="0"/>
              <a:t>PANGKAT, GOLONGAN, JABATAN DOSEN</a:t>
            </a:r>
            <a:endParaRPr lang="id-ID" dirty="0"/>
          </a:p>
        </p:txBody>
      </p:sp>
      <p:sp>
        <p:nvSpPr>
          <p:cNvPr id="7"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d-ID"/>
          </a:p>
        </p:txBody>
      </p:sp>
    </p:spTree>
    <p:extLst>
      <p:ext uri="{BB962C8B-B14F-4D97-AF65-F5344CB8AC3E}">
        <p14:creationId xmlns:p14="http://schemas.microsoft.com/office/powerpoint/2010/main" val="347274240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4184</TotalTime>
  <Words>3921</Words>
  <Application>Microsoft Office PowerPoint</Application>
  <PresentationFormat>On-screen Show (4:3)</PresentationFormat>
  <Paragraphs>379</Paragraphs>
  <Slides>44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44</vt:i4>
      </vt:variant>
    </vt:vector>
  </HeadingPairs>
  <TitlesOfParts>
    <vt:vector size="53" baseType="lpstr">
      <vt:lpstr>Arial Unicode MS</vt:lpstr>
      <vt:lpstr>Calibri</vt:lpstr>
      <vt:lpstr>Lucida Sans Unicode</vt:lpstr>
      <vt:lpstr>Times New Roman</vt:lpstr>
      <vt:lpstr>Verdana</vt:lpstr>
      <vt:lpstr>Wingdings</vt:lpstr>
      <vt:lpstr>Wingdings 2</vt:lpstr>
      <vt:lpstr>Wingdings 3</vt:lpstr>
      <vt:lpstr>Concourse</vt:lpstr>
      <vt:lpstr>SEPUTAR PENILAIAN ANGKA KREDIT KENAIKAN PANGKAT/JABATAN DOSEN</vt:lpstr>
      <vt:lpstr>BERTANYA PADA DIRI SENDIRI</vt:lpstr>
      <vt:lpstr>MASALAH KLASIK</vt:lpstr>
      <vt:lpstr>KENDALA MENDASAR</vt:lpstr>
      <vt:lpstr>HAK OTONOM</vt:lpstr>
      <vt:lpstr>SERBA SERBI</vt:lpstr>
      <vt:lpstr>STATUS PENULIS</vt:lpstr>
      <vt:lpstr>DISTRIBUSI HASIL PENILAIAN </vt:lpstr>
      <vt:lpstr>PANGKAT, GOLONGAN, JABATAN DOSEN</vt:lpstr>
      <vt:lpstr>KUALIFIKASI AKADEMIK DAN REKAPITULASI ANGKA KREDIT YANG DIPERLUKAN BERDASARKAN UNSUR  </vt:lpstr>
      <vt:lpstr>KENAIKAN REGULER DAN  LONCAT JABATAN</vt:lpstr>
      <vt:lpstr>SYARAT KHUSUS UNSUR PENELITIAN KENAIKAN REGULER SAMPAI DENGAN LEKTOR KEPALA</vt:lpstr>
      <vt:lpstr>SYARAT KHUSUS UNSUR PENELITIAN KENAIKAN REGULER LEKTOR KEPALA-PROFESOR</vt:lpstr>
      <vt:lpstr>KENAIKAN LONCAT JABATAN ASISTEN AHLI KE LEKTOR KEPALA</vt:lpstr>
      <vt:lpstr>KENAIKAN LONCAT JABATAN LEKTOR KE PROFESOR</vt:lpstr>
      <vt:lpstr>KENAIKAN PANGKAT DAN GOLONGAN DALAM JABATAN YANG SAMA</vt:lpstr>
      <vt:lpstr>TAMBAHAN ANGKA KREDIT</vt:lpstr>
      <vt:lpstr>TMT JABATAN DAN TMT PANGKAT, KARYA YANG DAPAT DIGUNAKAN</vt:lpstr>
      <vt:lpstr>REKAPITULASI UNSUR PENELITIAN</vt:lpstr>
      <vt:lpstr>CONTOH NILAI ANGKA KREDIT</vt:lpstr>
      <vt:lpstr>BUKU </vt:lpstr>
      <vt:lpstr>JURNAL NASIONAL</vt:lpstr>
      <vt:lpstr>JURNAL NASIONAL TERAKREDITASI</vt:lpstr>
      <vt:lpstr>JURNAL INTERNASIONAL</vt:lpstr>
      <vt:lpstr>JURNAL INTERNASIONAL BEREPUTASI</vt:lpstr>
      <vt:lpstr>PROSIDING SEMINAR</vt:lpstr>
      <vt:lpstr>TEMUAN 1</vt:lpstr>
      <vt:lpstr>TEMUAN 2</vt:lpstr>
      <vt:lpstr>TEMUAN 3</vt:lpstr>
      <vt:lpstr>TEMUAN 4</vt:lpstr>
      <vt:lpstr>TEMUAN 5</vt:lpstr>
      <vt:lpstr>ALASAN PENOLAKAN:  IDENTIFIKASI OBJEKTIF (1)</vt:lpstr>
      <vt:lpstr>ALASAN PENOLAKAN:  IDENTIFIKASI OBJEKTIF (2)</vt:lpstr>
      <vt:lpstr>SEPUTAR PENOLAKAN ARTIKEL UNTUK SYARAT KHUSUS (1)</vt:lpstr>
      <vt:lpstr>SEPUTAR PENOLAKAN ARTIKEL UNTUK SYARAT KHUSUS(2)</vt:lpstr>
      <vt:lpstr>ALASAN PENOLAKAN:  IDENTIFIKASI SUBJEKTIF</vt:lpstr>
      <vt:lpstr>MEDWELL DAN INDERSCIENCE</vt:lpstr>
      <vt:lpstr>JURNAL YANG DIBATALKAN</vt:lpstr>
      <vt:lpstr>NILAI ANGKA KREDIT DISCONTINUED JOURNAL</vt:lpstr>
      <vt:lpstr>SEPUTAR PLAGIAT</vt:lpstr>
      <vt:lpstr>CONTOH PLAGIAT (1)</vt:lpstr>
      <vt:lpstr>CONTOH PLAGIAT (2)</vt:lpstr>
      <vt:lpstr>SEKEDAR UNTUK DIINGAT</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ISLAM MELAYU BAGI KEGIATAN AKADEMIK PERGURUAN TINGGI ISLAM</dc:title>
  <dc:creator>TravelMate</dc:creator>
  <cp:lastModifiedBy>Bambang Purwanto</cp:lastModifiedBy>
  <cp:revision>302</cp:revision>
  <dcterms:created xsi:type="dcterms:W3CDTF">2013-09-05T10:34:41Z</dcterms:created>
  <dcterms:modified xsi:type="dcterms:W3CDTF">2018-10-12T23:05:02Z</dcterms:modified>
</cp:coreProperties>
</file>