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4" r:id="rId2"/>
    <p:sldId id="288" r:id="rId3"/>
    <p:sldId id="289" r:id="rId4"/>
    <p:sldId id="290" r:id="rId5"/>
    <p:sldId id="291" r:id="rId6"/>
    <p:sldId id="302" r:id="rId7"/>
    <p:sldId id="294" r:id="rId8"/>
    <p:sldId id="293" r:id="rId9"/>
    <p:sldId id="300" r:id="rId10"/>
    <p:sldId id="295" r:id="rId11"/>
    <p:sldId id="296" r:id="rId12"/>
    <p:sldId id="297" r:id="rId13"/>
    <p:sldId id="298" r:id="rId14"/>
    <p:sldId id="299" r:id="rId15"/>
    <p:sldId id="276" r:id="rId16"/>
    <p:sldId id="282" r:id="rId17"/>
    <p:sldId id="283" r:id="rId18"/>
    <p:sldId id="284" r:id="rId19"/>
    <p:sldId id="287" r:id="rId20"/>
    <p:sldId id="286" r:id="rId21"/>
    <p:sldId id="285" r:id="rId22"/>
    <p:sldId id="30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68" d="100"/>
          <a:sy n="68" d="100"/>
        </p:scale>
        <p:origin x="69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6/23/2019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6/23/2019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2164" y="1498601"/>
            <a:ext cx="8326661" cy="3298825"/>
          </a:xfrm>
        </p:spPr>
        <p:txBody>
          <a:bodyPr/>
          <a:lstStyle/>
          <a:p>
            <a:pPr algn="ctr"/>
            <a:r>
              <a:rPr lang="id-ID" b="1" dirty="0" smtClean="0"/>
              <a:t>Peran Tatakelola Keuangan untuk Mendukung SDM Berkualitas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98268" y="5445224"/>
            <a:ext cx="7008574" cy="7336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Koordinasi Bid. SDM dan Keuangan, 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</a:rPr>
              <a:t>23 Juni 19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MEGA PROYEK UMY 2019-2021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DORMITORY Apartement TWIN BUILDING 14 LANTAI</a:t>
            </a:r>
          </a:p>
          <a:p>
            <a:r>
              <a:rPr lang="id-ID" b="1" dirty="0" smtClean="0"/>
              <a:t>RISET CENTER “Dasron Hamid” 8 LANTAI</a:t>
            </a:r>
          </a:p>
          <a:p>
            <a:r>
              <a:rPr lang="id-ID" b="1" dirty="0" smtClean="0"/>
              <a:t>CAFE 1912</a:t>
            </a:r>
          </a:p>
          <a:p>
            <a:r>
              <a:rPr lang="id-ID" b="1" dirty="0" smtClean="0"/>
              <a:t>PERTOKOAN UMY di ngGadhing</a:t>
            </a:r>
          </a:p>
          <a:p>
            <a:r>
              <a:rPr lang="id-ID" b="1" dirty="0" smtClean="0"/>
              <a:t>GEDUNG BEM</a:t>
            </a:r>
          </a:p>
          <a:p>
            <a:pPr marL="0" indent="0" algn="ctr">
              <a:buNone/>
            </a:pPr>
            <a:r>
              <a:rPr lang="id-ID" b="1" dirty="0" smtClean="0"/>
              <a:t>Dimulai 1 Juli 19 NILAI PROYEK TOTAL </a:t>
            </a:r>
            <a:r>
              <a:rPr lang="id-ID" b="1" dirty="0" smtClean="0">
                <a:solidFill>
                  <a:srgbClr val="FF0000"/>
                </a:solidFill>
              </a:rPr>
              <a:t>300 MILIAR TANPA HUTANG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b="1" dirty="0" smtClean="0">
                <a:solidFill>
                  <a:srgbClr val="FF0000"/>
                </a:solidFill>
              </a:rPr>
              <a:t>LOGISTIK supported by UMYBoga,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b="1" dirty="0" smtClean="0">
                <a:solidFill>
                  <a:srgbClr val="FF0000"/>
                </a:solidFill>
              </a:rPr>
              <a:t>Cash Management supported by BMT UMY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481" y="310096"/>
            <a:ext cx="10016104" cy="752839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PROPERTY: UMY DORMITORY APARTEMEN</a:t>
            </a:r>
            <a:endParaRPr lang="id-ID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1" y="1153118"/>
            <a:ext cx="11312753" cy="57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PROPERTY: PERTOKOAN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8" y="1280831"/>
            <a:ext cx="11322276" cy="56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51" y="893"/>
            <a:ext cx="10512862" cy="1325218"/>
          </a:xfrm>
        </p:spPr>
        <p:txBody>
          <a:bodyPr/>
          <a:lstStyle/>
          <a:p>
            <a:r>
              <a:rPr lang="id-ID" b="1" dirty="0" smtClean="0"/>
              <a:t>WORKING SPACE – KAFE 1912</a:t>
            </a:r>
            <a:endParaRPr lang="id-ID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17" y="4292205"/>
            <a:ext cx="5422939" cy="272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6" y="1202303"/>
            <a:ext cx="6577414" cy="3275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06" y="1129145"/>
            <a:ext cx="5449918" cy="36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476672"/>
            <a:ext cx="5688632" cy="626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90119"/>
            <a:ext cx="4968552" cy="6391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548680"/>
            <a:ext cx="5256584" cy="708496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Gedung BEM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548680"/>
            <a:ext cx="10157354" cy="924520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Pajak Penghasilan (PPh)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Adalah </a:t>
            </a:r>
            <a:r>
              <a:rPr lang="id-ID" sz="3600" dirty="0"/>
              <a:t>pajak yang harus dibayarkan oleh subjek pajak </a:t>
            </a:r>
            <a:r>
              <a:rPr lang="id-ID" sz="3600" b="1" dirty="0">
                <a:solidFill>
                  <a:srgbClr val="FF0000"/>
                </a:solidFill>
              </a:rPr>
              <a:t>atas penghasilan </a:t>
            </a:r>
            <a:r>
              <a:rPr lang="id-ID" sz="3600" dirty="0"/>
              <a:t>yang </a:t>
            </a:r>
            <a:r>
              <a:rPr lang="id-ID" sz="3600" b="1" dirty="0">
                <a:solidFill>
                  <a:srgbClr val="FF0000"/>
                </a:solidFill>
              </a:rPr>
              <a:t>diterima atau diperoleh dalam satu tahun pajak</a:t>
            </a:r>
            <a:r>
              <a:rPr lang="id-ID" sz="3600" dirty="0"/>
              <a:t>. </a:t>
            </a:r>
            <a:endParaRPr lang="id-ID" sz="3600" dirty="0" smtClean="0"/>
          </a:p>
          <a:p>
            <a:r>
              <a:rPr lang="id-ID" sz="3600" dirty="0" smtClean="0"/>
              <a:t>Kewajiban </a:t>
            </a:r>
            <a:r>
              <a:rPr lang="id-ID" sz="3600" dirty="0"/>
              <a:t>pajak pada pajak penghasilan melekat pada wajib pajak atau subjek pajak bersangkutan sehingga tidak dapat diwakilkan. </a:t>
            </a:r>
            <a:endParaRPr lang="id-ID" sz="3600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Subyek Pajak Penghasilan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orang </a:t>
            </a:r>
            <a:r>
              <a:rPr lang="id-ID" sz="3200" b="1" dirty="0">
                <a:solidFill>
                  <a:srgbClr val="FF0000"/>
                </a:solidFill>
              </a:rPr>
              <a:t>pribadi</a:t>
            </a:r>
            <a:r>
              <a:rPr lang="id-ID" sz="3200" dirty="0"/>
              <a:t>;</a:t>
            </a:r>
          </a:p>
          <a:p>
            <a:r>
              <a:rPr lang="id-ID" sz="3200" dirty="0" smtClean="0"/>
              <a:t>warisan </a:t>
            </a:r>
            <a:r>
              <a:rPr lang="id-ID" sz="3200" dirty="0"/>
              <a:t>yang belum terbagi (sebagai satu kesatuan menggantikan yang berhak);</a:t>
            </a:r>
          </a:p>
          <a:p>
            <a:r>
              <a:rPr lang="id-ID" sz="3200" dirty="0" smtClean="0"/>
              <a:t>badan</a:t>
            </a:r>
            <a:r>
              <a:rPr lang="id-ID" sz="3200" dirty="0"/>
              <a:t>; dan</a:t>
            </a:r>
          </a:p>
          <a:p>
            <a:r>
              <a:rPr lang="id-ID" sz="3200" dirty="0" smtClean="0"/>
              <a:t>bentuk </a:t>
            </a:r>
            <a:r>
              <a:rPr lang="id-ID" sz="3200" dirty="0"/>
              <a:t>usaha tetap</a:t>
            </a:r>
          </a:p>
        </p:txBody>
      </p:sp>
    </p:spTree>
    <p:extLst>
      <p:ext uri="{BB962C8B-B14F-4D97-AF65-F5344CB8AC3E}">
        <p14:creationId xmlns:p14="http://schemas.microsoft.com/office/powerpoint/2010/main" val="6470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Obyek Pajak Penghasilan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b="1" dirty="0"/>
              <a:t>setiap tambahan kemampuan ekonomis yang diterima atau diperoleh Wajib Pajak</a:t>
            </a:r>
            <a:r>
              <a:rPr lang="id-ID" sz="3600" dirty="0"/>
              <a:t>, baik yang berasal dari Indonesia maupun dari luar Indonesia, yang dapat dipakai untuk konsumsi atau untuk menambah kekayaan Wajib Pajak yang bersangkutan, dengan nama dan dalam bentuk apa pun</a:t>
            </a:r>
            <a:r>
              <a:rPr lang="id-ID" sz="3600" dirty="0" smtClean="0"/>
              <a:t>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3794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832520"/>
          </a:xfrm>
        </p:spPr>
        <p:txBody>
          <a:bodyPr/>
          <a:lstStyle/>
          <a:p>
            <a:r>
              <a:rPr lang="id-ID" dirty="0" smtClean="0"/>
              <a:t>Komponen PPh orang pribadi (OP)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908720"/>
            <a:ext cx="11927061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d-ID" sz="4100" b="1" dirty="0" smtClean="0"/>
              <a:t>1. Penghasilan </a:t>
            </a:r>
            <a:r>
              <a:rPr lang="id-ID" sz="4100" b="1" dirty="0"/>
              <a:t>Bruto (Penghasilan Kotor) PPh Pasal </a:t>
            </a:r>
            <a:r>
              <a:rPr lang="id-ID" sz="4100" b="1" dirty="0" smtClean="0"/>
              <a:t>21</a:t>
            </a:r>
          </a:p>
          <a:p>
            <a:pPr marL="268288" lvl="1" indent="0">
              <a:buNone/>
            </a:pPr>
            <a:r>
              <a:rPr lang="en-US" sz="3900" b="1" dirty="0" err="1" smtClean="0">
                <a:solidFill>
                  <a:srgbClr val="FF0000"/>
                </a:solidFill>
              </a:rPr>
              <a:t>Penghasilan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Rutin</a:t>
            </a:r>
            <a:endParaRPr lang="id-ID" sz="3900" b="1" dirty="0" smtClean="0">
              <a:solidFill>
                <a:srgbClr val="FF0000"/>
              </a:solidFill>
            </a:endParaRPr>
          </a:p>
          <a:p>
            <a:pPr marL="268288" lvl="1" indent="0">
              <a:buNone/>
            </a:pPr>
            <a:r>
              <a:rPr lang="en-US" sz="3900" b="1" dirty="0" err="1" smtClean="0">
                <a:solidFill>
                  <a:srgbClr val="FF0000"/>
                </a:solidFill>
              </a:rPr>
              <a:t>Penghasilan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Tidak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Rutin</a:t>
            </a:r>
            <a:endParaRPr lang="id-ID" sz="3900" dirty="0" smtClean="0">
              <a:solidFill>
                <a:srgbClr val="FF0000"/>
              </a:solidFill>
            </a:endParaRPr>
          </a:p>
          <a:p>
            <a:pPr marL="268288" lvl="1" indent="0">
              <a:buNone/>
            </a:pPr>
            <a:r>
              <a:rPr lang="en-US" sz="3900" b="1" dirty="0" err="1" smtClean="0">
                <a:solidFill>
                  <a:srgbClr val="FF0000"/>
                </a:solidFill>
              </a:rPr>
              <a:t>Iuran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>
                <a:solidFill>
                  <a:srgbClr val="FF0000"/>
                </a:solidFill>
              </a:rPr>
              <a:t>BPJS </a:t>
            </a:r>
            <a:r>
              <a:rPr lang="en-US" sz="3900" b="1" dirty="0" err="1">
                <a:solidFill>
                  <a:srgbClr val="FF0000"/>
                </a:solidFill>
              </a:rPr>
              <a:t>atau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premi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asuransi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pegawai</a:t>
            </a:r>
            <a:r>
              <a:rPr lang="en-US" sz="3900" b="1" dirty="0">
                <a:solidFill>
                  <a:srgbClr val="FF0000"/>
                </a:solidFill>
              </a:rPr>
              <a:t> yang </a:t>
            </a:r>
            <a:r>
              <a:rPr lang="en-US" sz="3900" b="1" dirty="0" err="1">
                <a:solidFill>
                  <a:srgbClr val="FF0000"/>
                </a:solidFill>
              </a:rPr>
              <a:t>dibayarkan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id-ID" sz="3900" b="1" dirty="0">
                <a:solidFill>
                  <a:srgbClr val="FF0000"/>
                </a:solidFill>
              </a:rPr>
              <a:t>oleh PTS</a:t>
            </a:r>
            <a:endParaRPr lang="id-ID" sz="3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4100" b="1" dirty="0"/>
              <a:t>2</a:t>
            </a:r>
            <a:r>
              <a:rPr lang="id-ID" sz="4100" b="1" dirty="0" smtClean="0"/>
              <a:t>. </a:t>
            </a:r>
            <a:r>
              <a:rPr lang="en-US" sz="4100" b="1" dirty="0" err="1"/>
              <a:t>Pengurang</a:t>
            </a:r>
            <a:r>
              <a:rPr lang="en-US" sz="4100" b="1" dirty="0"/>
              <a:t> </a:t>
            </a:r>
            <a:r>
              <a:rPr lang="en-US" sz="4100" b="1" dirty="0" err="1"/>
              <a:t>Penghasilan</a:t>
            </a:r>
            <a:r>
              <a:rPr lang="en-US" sz="4100" b="1" dirty="0"/>
              <a:t> </a:t>
            </a:r>
            <a:r>
              <a:rPr lang="en-US" sz="4100" b="1" dirty="0" err="1"/>
              <a:t>Bruto</a:t>
            </a:r>
            <a:endParaRPr lang="id-ID" sz="4100" dirty="0"/>
          </a:p>
          <a:p>
            <a:pPr marL="268288" lvl="1" indent="0">
              <a:buNone/>
            </a:pPr>
            <a:r>
              <a:rPr lang="en-US" sz="3900" b="1" dirty="0" err="1" smtClean="0">
                <a:solidFill>
                  <a:srgbClr val="FF0000"/>
                </a:solidFill>
              </a:rPr>
              <a:t>Biaya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Jabatan</a:t>
            </a:r>
            <a:endParaRPr lang="id-ID" sz="3900" b="1" dirty="0" smtClean="0">
              <a:solidFill>
                <a:srgbClr val="FF0000"/>
              </a:solidFill>
            </a:endParaRPr>
          </a:p>
          <a:p>
            <a:pPr marL="268288" lvl="1" indent="0">
              <a:buNone/>
            </a:pPr>
            <a:r>
              <a:rPr lang="en-US" sz="3900" b="1" dirty="0" err="1" smtClean="0">
                <a:solidFill>
                  <a:srgbClr val="FF0000"/>
                </a:solidFill>
              </a:rPr>
              <a:t>Biaya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</a:rPr>
              <a:t>Pensiun</a:t>
            </a:r>
            <a:endParaRPr lang="id-ID" sz="3900" b="1" dirty="0" smtClean="0">
              <a:solidFill>
                <a:srgbClr val="FF0000"/>
              </a:solidFill>
            </a:endParaRPr>
          </a:p>
          <a:p>
            <a:pPr marL="268288" lvl="1" indent="0">
              <a:buNone/>
            </a:pPr>
            <a:r>
              <a:rPr lang="en-US" sz="3900" b="1" dirty="0" err="1" smtClean="0">
                <a:solidFill>
                  <a:srgbClr val="FF0000"/>
                </a:solidFill>
              </a:rPr>
              <a:t>Iuran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  <a:r>
              <a:rPr lang="en-US" sz="3900" b="1" dirty="0">
                <a:solidFill>
                  <a:srgbClr val="FF0000"/>
                </a:solidFill>
              </a:rPr>
              <a:t>BPJS yang </a:t>
            </a:r>
            <a:r>
              <a:rPr lang="en-US" sz="3900" b="1" dirty="0" err="1">
                <a:solidFill>
                  <a:srgbClr val="FF0000"/>
                </a:solidFill>
              </a:rPr>
              <a:t>Dibayarkan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Karyawan</a:t>
            </a:r>
            <a:endParaRPr lang="id-ID" sz="3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4100" b="1" dirty="0"/>
              <a:t>3</a:t>
            </a:r>
            <a:r>
              <a:rPr lang="id-ID" sz="4100" b="1" dirty="0" smtClean="0"/>
              <a:t>. </a:t>
            </a:r>
            <a:r>
              <a:rPr lang="id-ID" sz="4100" b="1" dirty="0"/>
              <a:t>PTKP (Penghasilan Tidak Kena Pajak)</a:t>
            </a:r>
            <a:endParaRPr lang="id-ID" sz="4100" dirty="0"/>
          </a:p>
          <a:p>
            <a:pPr marL="268288" lvl="0" indent="0">
              <a:buNone/>
            </a:pP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54.000.000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th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atau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4.500.000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bl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untuk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diri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WP </a:t>
            </a:r>
            <a:r>
              <a:rPr lang="en-US" sz="3700" b="1" dirty="0">
                <a:solidFill>
                  <a:srgbClr val="FF0000"/>
                </a:solidFill>
              </a:rPr>
              <a:t>orang </a:t>
            </a:r>
            <a:r>
              <a:rPr lang="en-US" sz="3700" b="1" dirty="0" err="1">
                <a:solidFill>
                  <a:srgbClr val="FF0000"/>
                </a:solidFill>
              </a:rPr>
              <a:t>pribadi</a:t>
            </a:r>
            <a:endParaRPr lang="id-ID" sz="3700" b="1" dirty="0">
              <a:solidFill>
                <a:srgbClr val="FF0000"/>
              </a:solidFill>
            </a:endParaRPr>
          </a:p>
          <a:p>
            <a:pPr marL="268288" lvl="0" indent="0">
              <a:buNone/>
            </a:pP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4.500.000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tahun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atau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375.000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smtClean="0">
                <a:solidFill>
                  <a:srgbClr val="FF0000"/>
                </a:solidFill>
              </a:rPr>
              <a:t>b</a:t>
            </a:r>
            <a:r>
              <a:rPr lang="id-ID" sz="3700" b="1" dirty="0" smtClean="0">
                <a:solidFill>
                  <a:srgbClr val="FF0000"/>
                </a:solidFill>
              </a:rPr>
              <a:t>l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tambahan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untuk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WP </a:t>
            </a:r>
            <a:r>
              <a:rPr lang="en-US" sz="3700" b="1" dirty="0">
                <a:solidFill>
                  <a:srgbClr val="FF0000"/>
                </a:solidFill>
              </a:rPr>
              <a:t>yang </a:t>
            </a:r>
            <a:r>
              <a:rPr lang="en-US" sz="3700" b="1" dirty="0" err="1">
                <a:solidFill>
                  <a:srgbClr val="FF0000"/>
                </a:solidFill>
              </a:rPr>
              <a:t>kawin</a:t>
            </a:r>
            <a:endParaRPr lang="id-ID" sz="3700" b="1" dirty="0">
              <a:solidFill>
                <a:srgbClr val="FF0000"/>
              </a:solidFill>
            </a:endParaRPr>
          </a:p>
          <a:p>
            <a:pPr marL="268288" lvl="0" indent="0">
              <a:buNone/>
            </a:pP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54.000.000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th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atau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375.000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bl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untuk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istri</a:t>
            </a:r>
            <a:r>
              <a:rPr lang="en-US" sz="3700" b="1" dirty="0">
                <a:solidFill>
                  <a:srgbClr val="FF0000"/>
                </a:solidFill>
              </a:rPr>
              <a:t> yang </a:t>
            </a:r>
            <a:r>
              <a:rPr lang="en-US" sz="3700" b="1" dirty="0" err="1">
                <a:solidFill>
                  <a:srgbClr val="FF0000"/>
                </a:solidFill>
              </a:rPr>
              <a:t>penghasilannya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digabung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</a:rPr>
              <a:t>penghasilan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suami</a:t>
            </a:r>
            <a:endParaRPr lang="id-ID" sz="3700" b="1" dirty="0">
              <a:solidFill>
                <a:srgbClr val="FF0000"/>
              </a:solidFill>
            </a:endParaRPr>
          </a:p>
          <a:p>
            <a:pPr marL="268288" lvl="0" indent="0">
              <a:buNone/>
            </a:pP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4.500.000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th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atau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Rp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</a:rPr>
              <a:t>375.000</a:t>
            </a:r>
            <a:r>
              <a:rPr lang="id-ID" sz="3700" b="1" dirty="0" smtClean="0">
                <a:solidFill>
                  <a:srgbClr val="FF0000"/>
                </a:solidFill>
              </a:rPr>
              <a:t>/</a:t>
            </a:r>
            <a:r>
              <a:rPr lang="en-US" sz="3700" b="1" dirty="0" err="1" smtClean="0">
                <a:solidFill>
                  <a:srgbClr val="FF0000"/>
                </a:solidFill>
              </a:rPr>
              <a:t>bl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tambahan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untuk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setiap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anggota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keluarga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sedarah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dan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keluarga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semenda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dalam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garis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keturunan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lurus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serta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anak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angkat</a:t>
            </a:r>
            <a:r>
              <a:rPr lang="en-US" sz="3700" b="1" dirty="0">
                <a:solidFill>
                  <a:srgbClr val="FF0000"/>
                </a:solidFill>
              </a:rPr>
              <a:t> yang </a:t>
            </a:r>
            <a:r>
              <a:rPr lang="en-US" sz="3700" b="1" dirty="0" err="1">
                <a:solidFill>
                  <a:srgbClr val="FF0000"/>
                </a:solidFill>
              </a:rPr>
              <a:t>menjadi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tanggungan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sepenuhnya</a:t>
            </a:r>
            <a:r>
              <a:rPr lang="en-US" sz="3700" b="1" dirty="0">
                <a:solidFill>
                  <a:srgbClr val="FF0000"/>
                </a:solidFill>
              </a:rPr>
              <a:t>, paling </a:t>
            </a:r>
            <a:r>
              <a:rPr lang="en-US" sz="3700" b="1" dirty="0" err="1">
                <a:solidFill>
                  <a:srgbClr val="FF0000"/>
                </a:solidFill>
              </a:rPr>
              <a:t>banyak</a:t>
            </a:r>
            <a:r>
              <a:rPr lang="en-US" sz="3700" b="1" dirty="0">
                <a:solidFill>
                  <a:srgbClr val="FF0000"/>
                </a:solidFill>
              </a:rPr>
              <a:t> 3 orang </a:t>
            </a:r>
            <a:r>
              <a:rPr lang="en-US" sz="3700" b="1" dirty="0" err="1">
                <a:solidFill>
                  <a:srgbClr val="FF0000"/>
                </a:solidFill>
              </a:rPr>
              <a:t>untuk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setiap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keluarga</a:t>
            </a:r>
            <a:r>
              <a:rPr lang="en-US" sz="3700" b="1" dirty="0">
                <a:solidFill>
                  <a:srgbClr val="FF0000"/>
                </a:solidFill>
              </a:rPr>
              <a:t>.</a:t>
            </a:r>
            <a:endParaRPr lang="id-ID" sz="3700" b="1" dirty="0">
              <a:solidFill>
                <a:srgbClr val="FF0000"/>
              </a:solidFill>
            </a:endParaRPr>
          </a:p>
          <a:p>
            <a:pPr lvl="1"/>
            <a:endParaRPr lang="id-ID" sz="3700" dirty="0"/>
          </a:p>
          <a:p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34717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548680"/>
            <a:ext cx="10157354" cy="852512"/>
          </a:xfrm>
        </p:spPr>
        <p:txBody>
          <a:bodyPr/>
          <a:lstStyle/>
          <a:p>
            <a:pPr algn="ctr"/>
            <a:r>
              <a:rPr lang="id-ID" b="1" dirty="0" smtClean="0"/>
              <a:t>TARIF PUNGUTAN PAJAK PPh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63811"/>
              </p:ext>
            </p:extLst>
          </p:nvPr>
        </p:nvGraphicFramePr>
        <p:xfrm>
          <a:off x="693812" y="1844824"/>
          <a:ext cx="10657184" cy="43924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389904"/>
                <a:gridCol w="3267280"/>
              </a:tblGrid>
              <a:tr h="549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Penghasilan Tahunan WP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Tarif PPH 21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Sampai </a:t>
                      </a:r>
                      <a:r>
                        <a:rPr lang="id-ID" sz="2400" dirty="0">
                          <a:effectLst/>
                        </a:rPr>
                        <a:t>dengan Rp 50.000.000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Di </a:t>
                      </a:r>
                      <a:r>
                        <a:rPr lang="id-ID" sz="2400" dirty="0">
                          <a:effectLst/>
                        </a:rPr>
                        <a:t>atas Rp 50.000.000,- sampai dengan Rp 250.000.000,-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Di </a:t>
                      </a:r>
                      <a:r>
                        <a:rPr lang="id-ID" sz="2400" dirty="0">
                          <a:effectLst/>
                        </a:rPr>
                        <a:t>atas Rp 250.000.000,- sampai dengan Rp 500.000.000,-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25%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Di </a:t>
                      </a:r>
                      <a:r>
                        <a:rPr lang="id-ID" sz="2400" dirty="0">
                          <a:effectLst/>
                        </a:rPr>
                        <a:t>atas Rp 500.000.000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30%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Tidak </a:t>
                      </a:r>
                      <a:r>
                        <a:rPr lang="id-ID" sz="2400" dirty="0">
                          <a:effectLst/>
                        </a:rPr>
                        <a:t>memiliki NPWP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20% lebih tinggi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KEUANGAN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1071516" cy="4895552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Semua hak dan kewajiban entitas yang berupa uang kas maupun non kas yang dapat dinilai degan uang</a:t>
            </a:r>
          </a:p>
          <a:p>
            <a:pPr marL="0" indent="0">
              <a:buNone/>
            </a:pPr>
            <a:r>
              <a:rPr lang="id-ID" dirty="0" smtClean="0"/>
              <a:t>Pengelolaan </a:t>
            </a:r>
            <a:r>
              <a:rPr lang="id-ID" b="1" dirty="0" smtClean="0">
                <a:solidFill>
                  <a:srgbClr val="FF0000"/>
                </a:solidFill>
              </a:rPr>
              <a:t>Bidang Keuangan</a:t>
            </a:r>
            <a:r>
              <a:rPr lang="id-ID" dirty="0" smtClean="0"/>
              <a:t>, meliputi:</a:t>
            </a:r>
          </a:p>
          <a:p>
            <a:r>
              <a:rPr lang="id-ID" b="1" dirty="0" smtClean="0"/>
              <a:t>Pengelolaan Aset berupa Uang Kas</a:t>
            </a:r>
          </a:p>
          <a:p>
            <a:r>
              <a:rPr lang="id-ID" b="1" dirty="0" smtClean="0"/>
              <a:t>Pengelolaan Aset non Kas</a:t>
            </a:r>
          </a:p>
          <a:p>
            <a:r>
              <a:rPr lang="id-ID" b="1" dirty="0" smtClean="0"/>
              <a:t>Mengembangkan Sumber Keuangan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04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852512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PPh dipotong Bulanan atau Tahunan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000" b="1" dirty="0" smtClean="0"/>
              <a:t>Basis penghitungan PPh adalah tahunan, namun untuk penyetorannya bisa dilakukan berbasis bulan</a:t>
            </a:r>
          </a:p>
          <a:p>
            <a:pPr marL="0" indent="0" algn="ctr">
              <a:buNone/>
            </a:pPr>
            <a:r>
              <a:rPr lang="id-ID" sz="4000" b="1" dirty="0" smtClean="0"/>
              <a:t>Pada penghitungan di akhir tahun, bisa terjadi </a:t>
            </a:r>
            <a:r>
              <a:rPr lang="id-ID" sz="4000" b="1" dirty="0" smtClean="0">
                <a:solidFill>
                  <a:srgbClr val="FF0000"/>
                </a:solidFill>
              </a:rPr>
              <a:t>Lebih Bayar ataupun Kurang Bayar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Kurang Bayaratau Lebih Bayar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b="1" dirty="0">
                <a:solidFill>
                  <a:srgbClr val="FF0000"/>
                </a:solidFill>
              </a:rPr>
              <a:t>Pentingnya SPJ penghasilan non rutin secara tepat </a:t>
            </a:r>
            <a:r>
              <a:rPr lang="id-ID" sz="3600" b="1" dirty="0" smtClean="0">
                <a:solidFill>
                  <a:srgbClr val="FF0000"/>
                </a:solidFill>
              </a:rPr>
              <a:t>waktu</a:t>
            </a:r>
          </a:p>
          <a:p>
            <a:r>
              <a:rPr lang="id-ID" sz="3600" b="1" dirty="0">
                <a:solidFill>
                  <a:srgbClr val="FF0000"/>
                </a:solidFill>
              </a:rPr>
              <a:t>Ketepatan SPJ honorarium</a:t>
            </a:r>
            <a:endParaRPr lang="id-ID" sz="3600" dirty="0">
              <a:solidFill>
                <a:srgbClr val="FF0000"/>
              </a:solidFill>
            </a:endParaRPr>
          </a:p>
          <a:p>
            <a:r>
              <a:rPr lang="id-ID" sz="3600" b="1" dirty="0" smtClean="0">
                <a:solidFill>
                  <a:srgbClr val="FF0000"/>
                </a:solidFill>
              </a:rPr>
              <a:t>Tarif Potongan </a:t>
            </a:r>
            <a:r>
              <a:rPr lang="id-ID" sz="3600" b="1" dirty="0">
                <a:solidFill>
                  <a:srgbClr val="FF0000"/>
                </a:solidFill>
              </a:rPr>
              <a:t>pajak saat diterimakan honorarium</a:t>
            </a:r>
            <a:endParaRPr lang="id-ID" sz="3600" dirty="0">
              <a:solidFill>
                <a:srgbClr val="FF0000"/>
              </a:solidFill>
            </a:endParaRPr>
          </a:p>
          <a:p>
            <a:endParaRPr lang="id-ID" b="1" u="sng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61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TERIMAKASIH</a:t>
            </a:r>
            <a:endParaRPr lang="id-ID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0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Governance</a:t>
            </a:r>
            <a:r>
              <a:rPr lang="id-ID" dirty="0" smtClean="0"/>
              <a:t> </a:t>
            </a:r>
            <a:r>
              <a:rPr lang="id-ID" b="1" dirty="0" smtClean="0">
                <a:solidFill>
                  <a:srgbClr val="FF0000"/>
                </a:solidFill>
              </a:rPr>
              <a:t>Vs</a:t>
            </a:r>
            <a:r>
              <a:rPr lang="id-ID" dirty="0" smtClean="0"/>
              <a:t> </a:t>
            </a:r>
            <a:r>
              <a:rPr lang="id-ID" b="1" dirty="0" smtClean="0"/>
              <a:t>Manajemen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Governance adalah </a:t>
            </a:r>
            <a:r>
              <a:rPr lang="id-ID" b="1" dirty="0" smtClean="0">
                <a:solidFill>
                  <a:srgbClr val="FF0000"/>
                </a:solidFill>
              </a:rPr>
              <a:t>Nilai-Nilai (yang baik)</a:t>
            </a:r>
            <a:r>
              <a:rPr lang="id-ID" b="1" dirty="0" smtClean="0"/>
              <a:t> yang harus dijadikan landasan Manajemen, meliputi: </a:t>
            </a:r>
            <a:r>
              <a:rPr lang="id-ID" b="1" dirty="0" smtClean="0">
                <a:solidFill>
                  <a:srgbClr val="FF0000"/>
                </a:solidFill>
              </a:rPr>
              <a:t>T</a:t>
            </a:r>
            <a:r>
              <a:rPr lang="id-ID" b="1" dirty="0" smtClean="0"/>
              <a:t>ransaparansi, </a:t>
            </a:r>
            <a:r>
              <a:rPr lang="id-ID" b="1" dirty="0" smtClean="0">
                <a:solidFill>
                  <a:srgbClr val="FF0000"/>
                </a:solidFill>
              </a:rPr>
              <a:t>A</a:t>
            </a:r>
            <a:r>
              <a:rPr lang="id-ID" b="1" dirty="0" smtClean="0"/>
              <a:t>kuntabilitas, </a:t>
            </a:r>
            <a:r>
              <a:rPr lang="id-ID" b="1" dirty="0" smtClean="0">
                <a:solidFill>
                  <a:srgbClr val="FF0000"/>
                </a:solidFill>
              </a:rPr>
              <a:t>R</a:t>
            </a:r>
            <a:r>
              <a:rPr lang="id-ID" b="1" dirty="0" smtClean="0"/>
              <a:t>esponsibilitas, </a:t>
            </a:r>
            <a:r>
              <a:rPr lang="id-ID" b="1" dirty="0" smtClean="0">
                <a:solidFill>
                  <a:srgbClr val="FF0000"/>
                </a:solidFill>
              </a:rPr>
              <a:t>I</a:t>
            </a:r>
            <a:r>
              <a:rPr lang="id-ID" b="1" dirty="0" smtClean="0"/>
              <a:t>ndependensi, </a:t>
            </a:r>
            <a:r>
              <a:rPr lang="id-ID" b="1" dirty="0" smtClean="0">
                <a:solidFill>
                  <a:srgbClr val="FF0000"/>
                </a:solidFill>
              </a:rPr>
              <a:t>F</a:t>
            </a:r>
            <a:r>
              <a:rPr lang="id-ID" b="1" dirty="0" smtClean="0"/>
              <a:t>airnes.</a:t>
            </a:r>
          </a:p>
          <a:p>
            <a:r>
              <a:rPr lang="id-ID" b="1" dirty="0" smtClean="0"/>
              <a:t>Manajemen adalah </a:t>
            </a:r>
            <a:r>
              <a:rPr lang="id-ID" b="1" dirty="0" smtClean="0">
                <a:solidFill>
                  <a:srgbClr val="FF0000"/>
                </a:solidFill>
              </a:rPr>
              <a:t>Strategi dan Cara</a:t>
            </a:r>
            <a:r>
              <a:rPr lang="id-ID" b="1" dirty="0" smtClean="0"/>
              <a:t> Mengelola, meliputi: </a:t>
            </a:r>
            <a:r>
              <a:rPr lang="id-ID" b="1" dirty="0" smtClean="0">
                <a:solidFill>
                  <a:srgbClr val="FF0000"/>
                </a:solidFill>
              </a:rPr>
              <a:t>P</a:t>
            </a:r>
            <a:r>
              <a:rPr lang="id-ID" b="1" dirty="0" smtClean="0"/>
              <a:t>lanning, </a:t>
            </a:r>
            <a:r>
              <a:rPr lang="id-ID" b="1" dirty="0" smtClean="0">
                <a:solidFill>
                  <a:srgbClr val="FF0000"/>
                </a:solidFill>
              </a:rPr>
              <a:t>O</a:t>
            </a:r>
            <a:r>
              <a:rPr lang="id-ID" b="1" dirty="0" smtClean="0"/>
              <a:t>rganizing, </a:t>
            </a:r>
            <a:r>
              <a:rPr lang="id-ID" b="1" dirty="0" smtClean="0">
                <a:solidFill>
                  <a:srgbClr val="FF0000"/>
                </a:solidFill>
              </a:rPr>
              <a:t>A</a:t>
            </a:r>
            <a:r>
              <a:rPr lang="id-ID" b="1" dirty="0" smtClean="0"/>
              <a:t>ctuating, dan </a:t>
            </a:r>
            <a:r>
              <a:rPr lang="id-ID" b="1" dirty="0" smtClean="0">
                <a:solidFill>
                  <a:srgbClr val="FF0000"/>
                </a:solidFill>
              </a:rPr>
              <a:t>C</a:t>
            </a:r>
            <a:r>
              <a:rPr lang="id-ID" b="1" dirty="0" smtClean="0"/>
              <a:t>ontrolling</a:t>
            </a:r>
          </a:p>
          <a:p>
            <a:r>
              <a:rPr lang="id-ID" b="1" dirty="0" smtClean="0"/>
              <a:t>Manajemen yang dilandasi Good Governance </a:t>
            </a:r>
            <a:r>
              <a:rPr lang="id-ID" b="1" dirty="0" smtClean="0">
                <a:solidFill>
                  <a:srgbClr val="FF0000"/>
                </a:solidFill>
              </a:rPr>
              <a:t>diharapkan</a:t>
            </a:r>
            <a:r>
              <a:rPr lang="id-ID" b="1" dirty="0" smtClean="0"/>
              <a:t> akan meghasilkan Good Management</a:t>
            </a:r>
          </a:p>
          <a:p>
            <a:r>
              <a:rPr lang="id-ID" b="1" dirty="0" smtClean="0"/>
              <a:t>Manajemen yang dilandasi dengan bad Governance </a:t>
            </a:r>
            <a:r>
              <a:rPr lang="id-ID" b="1" dirty="0" smtClean="0">
                <a:solidFill>
                  <a:srgbClr val="FF0000"/>
                </a:solidFill>
              </a:rPr>
              <a:t>pasti</a:t>
            </a:r>
            <a:r>
              <a:rPr lang="id-ID" b="1" dirty="0" smtClean="0"/>
              <a:t> akan menghasilkan Bad Management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709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10157354" cy="1397000"/>
          </a:xfrm>
        </p:spPr>
        <p:txBody>
          <a:bodyPr/>
          <a:lstStyle/>
          <a:p>
            <a:r>
              <a:rPr lang="id-ID" b="1" dirty="0" smtClean="0"/>
              <a:t>Pengelolaan kas dan aset non kas berbasis </a:t>
            </a:r>
            <a:r>
              <a:rPr lang="id-ID" b="1" i="1" dirty="0" smtClean="0"/>
              <a:t>Good Governance</a:t>
            </a:r>
            <a:endParaRPr lang="id-ID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132856"/>
            <a:ext cx="10157354" cy="3959448"/>
          </a:xfrm>
        </p:spPr>
        <p:txBody>
          <a:bodyPr>
            <a:normAutofit lnSpcReduction="10000"/>
          </a:bodyPr>
          <a:lstStyle/>
          <a:p>
            <a:r>
              <a:rPr lang="id-ID" b="1" dirty="0" smtClean="0"/>
              <a:t>Money Follow Function</a:t>
            </a:r>
          </a:p>
          <a:p>
            <a:r>
              <a:rPr lang="id-ID" b="1" dirty="0" smtClean="0"/>
              <a:t>Value for Money</a:t>
            </a:r>
          </a:p>
          <a:p>
            <a:r>
              <a:rPr lang="id-ID" b="1" dirty="0" smtClean="0"/>
              <a:t>Target Based</a:t>
            </a:r>
          </a:p>
          <a:p>
            <a:r>
              <a:rPr lang="id-ID" b="1" dirty="0" smtClean="0"/>
              <a:t>Kaizen</a:t>
            </a:r>
          </a:p>
          <a:p>
            <a:r>
              <a:rPr lang="id-ID" b="1" dirty="0" smtClean="0"/>
              <a:t>Continuous Improvement</a:t>
            </a:r>
          </a:p>
          <a:p>
            <a:r>
              <a:rPr lang="id-ID" b="1" smtClean="0"/>
              <a:t>SPI</a:t>
            </a:r>
            <a:endParaRPr lang="id-ID" b="1" dirty="0" smtClean="0"/>
          </a:p>
          <a:p>
            <a:r>
              <a:rPr lang="id-ID" b="1" dirty="0" smtClean="0"/>
              <a:t>dll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6715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Sumber Keuangan non spp/dpp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Uang dalah </a:t>
            </a:r>
            <a:r>
              <a:rPr lang="id-ID" b="1" dirty="0" smtClean="0">
                <a:solidFill>
                  <a:srgbClr val="FF0000"/>
                </a:solidFill>
              </a:rPr>
              <a:t>darahnya </a:t>
            </a:r>
            <a:r>
              <a:rPr lang="id-ID" dirty="0" smtClean="0"/>
              <a:t>PTS</a:t>
            </a:r>
          </a:p>
          <a:p>
            <a:r>
              <a:rPr lang="id-ID" dirty="0" smtClean="0"/>
              <a:t>Kondisi uang:</a:t>
            </a:r>
          </a:p>
          <a:p>
            <a:pPr lvl="1"/>
            <a:r>
              <a:rPr lang="id-ID" dirty="0" smtClean="0"/>
              <a:t>Kurang</a:t>
            </a:r>
          </a:p>
          <a:p>
            <a:pPr lvl="1"/>
            <a:r>
              <a:rPr lang="id-ID" dirty="0" smtClean="0"/>
              <a:t>Cukup</a:t>
            </a:r>
          </a:p>
          <a:p>
            <a:pPr lvl="1"/>
            <a:r>
              <a:rPr lang="id-ID" dirty="0" smtClean="0"/>
              <a:t>Berlimpah</a:t>
            </a:r>
            <a:endParaRPr lang="id-ID" dirty="0"/>
          </a:p>
          <a:p>
            <a:pPr lvl="1"/>
            <a:r>
              <a:rPr lang="id-ID" dirty="0" smtClean="0"/>
              <a:t>Bleeding</a:t>
            </a:r>
          </a:p>
          <a:p>
            <a:r>
              <a:rPr lang="id-ID" dirty="0" smtClean="0"/>
              <a:t>Kebutuhan tak terbatas, ketersediaan uang terbatas</a:t>
            </a:r>
          </a:p>
          <a:p>
            <a:r>
              <a:rPr lang="id-ID" dirty="0" smtClean="0"/>
              <a:t>Perlu sumber pendapatan non spp/dpp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56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Menjaga Stabilitas Keuangan PTS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239368"/>
          </a:xfrm>
        </p:spPr>
        <p:txBody>
          <a:bodyPr/>
          <a:lstStyle/>
          <a:p>
            <a:r>
              <a:rPr lang="id-ID" b="1" dirty="0" smtClean="0"/>
              <a:t>HINDARI UTANG</a:t>
            </a:r>
          </a:p>
          <a:p>
            <a:r>
              <a:rPr lang="id-ID" b="1" dirty="0" smtClean="0"/>
              <a:t>PENYISIHAN SURPLUS PER TAHUN</a:t>
            </a:r>
          </a:p>
          <a:p>
            <a:r>
              <a:rPr lang="id-ID" b="1" dirty="0" smtClean="0"/>
              <a:t>INVESTASIKAN SURPLUS PADA INVESTASI PRODUKTIF JANGKA PANJANG UNTUK SUMBER PENDAPATAN NON SPP DAN SPP SERTA MENJADI KEUNIKAN DAN KEUNGGULAN MHS DAN PTS</a:t>
            </a:r>
          </a:p>
          <a:p>
            <a:r>
              <a:rPr lang="id-ID" b="1" dirty="0" smtClean="0"/>
              <a:t>HEDGING PAJAK SURPLUS PTS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9066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348" y="893"/>
            <a:ext cx="10016104" cy="62763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PT. UMAT MANDIRI BERKEMAJUAN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7" y="659628"/>
            <a:ext cx="5093421" cy="5936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59" y="699958"/>
            <a:ext cx="5029290" cy="60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481" y="229434"/>
            <a:ext cx="10016104" cy="1204101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PT. UMAT MANDIRI BERKEMAJUAN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533" y="1708225"/>
            <a:ext cx="3599034" cy="4328824"/>
          </a:xfrm>
        </p:spPr>
        <p:txBody>
          <a:bodyPr>
            <a:noAutofit/>
          </a:bodyPr>
          <a:lstStyle/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SPORTORIUM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UMY FOTOKOPI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UMY BOGA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UMY TIRTA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BMT UMY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UMY OTOCARE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KLINIK PRATAMA FIRDAUS</a:t>
            </a:r>
          </a:p>
          <a:p>
            <a:pPr marL="457063" indent="-457063">
              <a:buFont typeface="+mj-lt"/>
              <a:buAutoNum type="arabicPeriod"/>
            </a:pPr>
            <a:r>
              <a:rPr lang="id-ID" sz="2399" b="1" dirty="0"/>
              <a:t>PERTOKOAN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7657" y="1747351"/>
            <a:ext cx="3841318" cy="4424781"/>
          </a:xfrm>
        </p:spPr>
        <p:txBody>
          <a:bodyPr>
            <a:noAutofit/>
          </a:bodyPr>
          <a:lstStyle/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WISMA MENTARI</a:t>
            </a:r>
          </a:p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UMY TECHNOCREATIVE</a:t>
            </a:r>
          </a:p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UMY APOTEK</a:t>
            </a:r>
          </a:p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UMY TRANSPORT</a:t>
            </a:r>
          </a:p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UMY AMC-RSGMP</a:t>
            </a:r>
          </a:p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UMY TRAINNG CENTER</a:t>
            </a:r>
          </a:p>
          <a:p>
            <a:pPr marL="626875" indent="-626875">
              <a:buFont typeface="+mj-lt"/>
              <a:buAutoNum type="arabicPeriod" startAt="9"/>
            </a:pPr>
            <a:r>
              <a:rPr lang="id-ID" sz="2399" b="1" dirty="0"/>
              <a:t>Bedukmutu.com</a:t>
            </a:r>
          </a:p>
        </p:txBody>
      </p:sp>
    </p:spTree>
    <p:extLst>
      <p:ext uri="{BB962C8B-B14F-4D97-AF65-F5344CB8AC3E}">
        <p14:creationId xmlns:p14="http://schemas.microsoft.com/office/powerpoint/2010/main" val="3425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="" xmlns:a16="http://schemas.microsoft.com/office/drawing/2014/main" id="{860D3671-0E74-44E0-A488-963A1A6A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116632"/>
            <a:ext cx="1841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FD3CDE4-FB74-43F8-9482-7A823ADCE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75091"/>
              </p:ext>
            </p:extLst>
          </p:nvPr>
        </p:nvGraphicFramePr>
        <p:xfrm>
          <a:off x="621804" y="1017588"/>
          <a:ext cx="10729191" cy="555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684">
                  <a:extLst>
                    <a:ext uri="{9D8B030D-6E8A-4147-A177-3AD203B41FA5}">
                      <a16:colId xmlns="" xmlns:a16="http://schemas.microsoft.com/office/drawing/2014/main" val="1649448970"/>
                    </a:ext>
                  </a:extLst>
                </a:gridCol>
                <a:gridCol w="3473034">
                  <a:extLst>
                    <a:ext uri="{9D8B030D-6E8A-4147-A177-3AD203B41FA5}">
                      <a16:colId xmlns="" xmlns:a16="http://schemas.microsoft.com/office/drawing/2014/main" val="3714569626"/>
                    </a:ext>
                  </a:extLst>
                </a:gridCol>
                <a:gridCol w="2194257">
                  <a:extLst>
                    <a:ext uri="{9D8B030D-6E8A-4147-A177-3AD203B41FA5}">
                      <a16:colId xmlns="" xmlns:a16="http://schemas.microsoft.com/office/drawing/2014/main" val="3786483965"/>
                    </a:ext>
                  </a:extLst>
                </a:gridCol>
                <a:gridCol w="2004774">
                  <a:extLst>
                    <a:ext uri="{9D8B030D-6E8A-4147-A177-3AD203B41FA5}">
                      <a16:colId xmlns="" xmlns:a16="http://schemas.microsoft.com/office/drawing/2014/main" val="1984495281"/>
                    </a:ext>
                  </a:extLst>
                </a:gridCol>
                <a:gridCol w="2229442">
                  <a:extLst>
                    <a:ext uri="{9D8B030D-6E8A-4147-A177-3AD203B41FA5}">
                      <a16:colId xmlns="" xmlns:a16="http://schemas.microsoft.com/office/drawing/2014/main" val="3912551177"/>
                    </a:ext>
                  </a:extLst>
                </a:gridCol>
              </a:tblGrid>
              <a:tr h="2186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UNIT BISNIS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 TOTAL PENERIMAAN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 TOTAL PENGELUARAN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 LABA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5575579"/>
                  </a:ext>
                </a:extLst>
              </a:tr>
              <a:tr h="4329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>
                          <a:effectLst/>
                        </a:rPr>
                        <a:t>PERSEWAAN GEDUNG SPORTORIUM DAN AULA AHMAD DAHLAN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2,933,063,848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2,023,532,048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909,531,800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706136422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UMY BOGA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1,361,639,384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697,143,704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664,495,680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2676386988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UMY ARMADA (BIS UMY)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99,573,500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  56,637,521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   42,935,979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183965412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WISMA MENTARI KALIURANG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145,357,850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  47,160,698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   98,197,152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8070527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UMY TIRTA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672,199,197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505,472,380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166,726,818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4191974810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UMY AUTOCARE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98,551,757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  66,088,072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   32,463,684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3240359350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FOTOCOPY*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57,748,800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  11,580,160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   46,168,640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1862241498"/>
                  </a:ext>
                </a:extLst>
              </a:tr>
              <a:tr h="2917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KLINIK FIRDAUS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2,210,091,400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1,980,925,553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229,165,848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3315907332"/>
                  </a:ext>
                </a:extLst>
              </a:tr>
              <a:tr h="2917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9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BMT UMY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3,563,025,401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2,707,575,503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855,449,898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1047087435"/>
                  </a:ext>
                </a:extLst>
              </a:tr>
              <a:tr h="2917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10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UTCC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1,573,285,525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1,457,571,351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115,714,174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3758274019"/>
                  </a:ext>
                </a:extLst>
              </a:tr>
              <a:tr h="2917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11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TRAINING CENTER (LTC)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2,217,076,757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1,976,506,212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240,570,545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3731338882"/>
                  </a:ext>
                </a:extLst>
              </a:tr>
              <a:tr h="2917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12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KANTIN DAN PERTOKOAN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180,369,546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  56,567,433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123,802,114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2652311367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13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UTC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630,085,181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117,648,845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512,436,336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464348658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14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STUDENT EXCHANGE*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99,170,000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 Rp                          8,946,050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effectLst/>
                        </a:rPr>
                        <a:t>Rp</a:t>
                      </a:r>
                      <a:r>
                        <a:rPr lang="en-GB" sz="1100" b="1" u="none" strike="noStrike" dirty="0">
                          <a:effectLst/>
                        </a:rPr>
                        <a:t>                      90,223,950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b"/>
                </a:tc>
                <a:extLst>
                  <a:ext uri="{0D108BD9-81ED-4DB2-BD59-A6C34878D82A}">
                    <a16:rowId xmlns="" xmlns:a16="http://schemas.microsoft.com/office/drawing/2014/main" val="2667154947"/>
                  </a:ext>
                </a:extLst>
              </a:tr>
              <a:tr h="492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TOTAL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 Rp         15,841,238,147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 Rp               11,713,355,529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Rp</a:t>
                      </a:r>
                      <a:r>
                        <a:rPr lang="en-GB" sz="1600" b="1" u="none" strike="noStrike" dirty="0">
                          <a:effectLst/>
                        </a:rPr>
                        <a:t>                4,127,882,618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6458059"/>
                  </a:ext>
                </a:extLst>
              </a:tr>
            </a:tbl>
          </a:graphicData>
        </a:graphic>
      </p:graphicFrame>
      <p:sp>
        <p:nvSpPr>
          <p:cNvPr id="9323" name="TextBox 5">
            <a:extLst>
              <a:ext uri="{FF2B5EF4-FFF2-40B4-BE49-F238E27FC236}">
                <a16:creationId xmlns="" xmlns:a16="http://schemas.microsoft.com/office/drawing/2014/main" id="{1ADFC2AB-39C3-4E8D-8F3C-9B34F981A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185738"/>
            <a:ext cx="4464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600" b="1"/>
              <a:t>LAPORAN PENDAPATAN &amp; LABA</a:t>
            </a:r>
          </a:p>
          <a:p>
            <a:pPr algn="ctr"/>
            <a:r>
              <a:rPr lang="en-GB" altLang="en-US" sz="1600" b="1"/>
              <a:t>PER 31 DESEMBER 2018</a:t>
            </a:r>
          </a:p>
          <a:p>
            <a:pPr algn="ctr"/>
            <a:r>
              <a:rPr lang="en-GB" altLang="en-US" sz="1600" b="1"/>
              <a:t>PT UMB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9478788" y="3501008"/>
            <a:ext cx="1728192" cy="2520280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rgbClr val="FFFF00"/>
                </a:solidFill>
              </a:rPr>
              <a:t>Akan digunakan untuk support ke UMY scr natura</a:t>
            </a:r>
            <a:endParaRPr lang="id-ID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305</TotalTime>
  <Words>883</Words>
  <Application>Microsoft Office PowerPoint</Application>
  <PresentationFormat>Custom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Century Gothic</vt:lpstr>
      <vt:lpstr>Times New Roman</vt:lpstr>
      <vt:lpstr>Books 16x9</vt:lpstr>
      <vt:lpstr>Peran Tatakelola Keuangan untuk Mendukung SDM Berkualitas</vt:lpstr>
      <vt:lpstr>KEUANGAN</vt:lpstr>
      <vt:lpstr>Governance Vs Manajemen</vt:lpstr>
      <vt:lpstr>Pengelolaan kas dan aset non kas berbasis Good Governance</vt:lpstr>
      <vt:lpstr>Sumber Keuangan non spp/dpp</vt:lpstr>
      <vt:lpstr>Menjaga Stabilitas Keuangan PTS</vt:lpstr>
      <vt:lpstr>PT. UMAT MANDIRI BERKEMAJUAN</vt:lpstr>
      <vt:lpstr>PT. UMAT MANDIRI BERKEMAJUAN</vt:lpstr>
      <vt:lpstr>PowerPoint Presentation</vt:lpstr>
      <vt:lpstr>MEGA PROYEK UMY 2019-2021</vt:lpstr>
      <vt:lpstr>PROPERTY: UMY DORMITORY APARTEMEN</vt:lpstr>
      <vt:lpstr>PROPERTY: PERTOKOAN</vt:lpstr>
      <vt:lpstr>WORKING SPACE – KAFE 1912</vt:lpstr>
      <vt:lpstr>Gedung BEM</vt:lpstr>
      <vt:lpstr>Pajak Penghasilan (PPh)</vt:lpstr>
      <vt:lpstr>Subyek Pajak Penghasilan</vt:lpstr>
      <vt:lpstr>Obyek Pajak Penghasilan</vt:lpstr>
      <vt:lpstr>Komponen PPh orang pribadi (OP)</vt:lpstr>
      <vt:lpstr>TARIF PUNGUTAN PAJAK PPh</vt:lpstr>
      <vt:lpstr>PPh dipotong Bulanan atau Tahunan</vt:lpstr>
      <vt:lpstr>Kurang Bayaratau Lebih Bayar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Pajak Pegawai</dc:title>
  <dc:creator>Suryo Supracenter</dc:creator>
  <cp:lastModifiedBy>Suryo Supracenter</cp:lastModifiedBy>
  <cp:revision>20</cp:revision>
  <dcterms:created xsi:type="dcterms:W3CDTF">2019-06-23T04:22:01Z</dcterms:created>
  <dcterms:modified xsi:type="dcterms:W3CDTF">2019-06-23T10:49:24Z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