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693400" cy="7569200"/>
  <p:notesSz cx="10693400" cy="75692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67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@2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310639" y="2042160"/>
            <a:ext cx="106680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6464" y="2042160"/>
            <a:ext cx="116182" cy="131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2287" y="2042160"/>
            <a:ext cx="100584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64207" y="2042160"/>
            <a:ext cx="112775" cy="1310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75103" y="2042160"/>
            <a:ext cx="116182" cy="1310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30808" y="1048473"/>
            <a:ext cx="1213134" cy="11247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24859" y="2201672"/>
            <a:ext cx="4070550" cy="1307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01268" marR="1032276" algn="ctr">
              <a:lnSpc>
                <a:spcPts val="4990"/>
              </a:lnSpc>
              <a:spcBef>
                <a:spcPts val="249"/>
              </a:spcBef>
            </a:pPr>
            <a:r>
              <a:rPr sz="7200" b="1" spc="0" baseline="3413" dirty="0" smtClean="0">
                <a:latin typeface="Calibri"/>
                <a:cs typeface="Calibri"/>
              </a:rPr>
              <a:t>RUB</a:t>
            </a:r>
            <a:r>
              <a:rPr sz="7200" b="1" spc="9" baseline="3413" dirty="0" smtClean="0">
                <a:latin typeface="Calibri"/>
                <a:cs typeface="Calibri"/>
              </a:rPr>
              <a:t>R</a:t>
            </a:r>
            <a:r>
              <a:rPr sz="7200" b="1" spc="0" baseline="3413" dirty="0" smtClean="0">
                <a:latin typeface="Calibri"/>
                <a:cs typeface="Calibri"/>
              </a:rPr>
              <a:t>IK</a:t>
            </a:r>
            <a:endParaRPr sz="48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625"/>
              </a:spcBef>
            </a:pPr>
            <a:r>
              <a:rPr sz="3600" b="1" spc="0" dirty="0" smtClean="0">
                <a:latin typeface="Calibri"/>
                <a:cs typeface="Calibri"/>
              </a:rPr>
              <a:t>B</a:t>
            </a:r>
            <a:r>
              <a:rPr sz="3600" b="1" spc="-4" dirty="0" smtClean="0">
                <a:latin typeface="Calibri"/>
                <a:cs typeface="Calibri"/>
              </a:rPr>
              <a:t>E</a:t>
            </a:r>
            <a:r>
              <a:rPr sz="3600" b="1" spc="0" dirty="0" smtClean="0">
                <a:latin typeface="Calibri"/>
                <a:cs typeface="Calibri"/>
              </a:rPr>
              <a:t>BAN</a:t>
            </a:r>
            <a:r>
              <a:rPr sz="3600" b="1" spc="-103" dirty="0" smtClean="0">
                <a:latin typeface="Calibri"/>
                <a:cs typeface="Calibri"/>
              </a:rPr>
              <a:t> </a:t>
            </a:r>
            <a:r>
              <a:rPr sz="3600" b="1" spc="0" dirty="0" smtClean="0">
                <a:latin typeface="Calibri"/>
                <a:cs typeface="Calibri"/>
              </a:rPr>
              <a:t>K</a:t>
            </a:r>
            <a:r>
              <a:rPr sz="3600" b="1" spc="-4" dirty="0" smtClean="0">
                <a:latin typeface="Calibri"/>
                <a:cs typeface="Calibri"/>
              </a:rPr>
              <a:t>E</a:t>
            </a:r>
            <a:r>
              <a:rPr sz="3600" b="1" spc="0" dirty="0" smtClean="0">
                <a:latin typeface="Calibri"/>
                <a:cs typeface="Calibri"/>
              </a:rPr>
              <a:t>R</a:t>
            </a:r>
            <a:r>
              <a:rPr sz="3600" b="1" spc="-4" dirty="0" smtClean="0">
                <a:latin typeface="Calibri"/>
                <a:cs typeface="Calibri"/>
              </a:rPr>
              <a:t>J</a:t>
            </a:r>
            <a:r>
              <a:rPr sz="3600" b="1" spc="0" dirty="0" smtClean="0">
                <a:latin typeface="Calibri"/>
                <a:cs typeface="Calibri"/>
              </a:rPr>
              <a:t>A</a:t>
            </a:r>
            <a:r>
              <a:rPr sz="3600" b="1" spc="-91" dirty="0" smtClean="0">
                <a:latin typeface="Calibri"/>
                <a:cs typeface="Calibri"/>
              </a:rPr>
              <a:t> </a:t>
            </a:r>
            <a:r>
              <a:rPr sz="3600" b="1" spc="0" dirty="0" smtClean="0">
                <a:latin typeface="Calibri"/>
                <a:cs typeface="Calibri"/>
              </a:rPr>
              <a:t>DOS</a:t>
            </a:r>
            <a:r>
              <a:rPr sz="3600" b="1" spc="-4" dirty="0" smtClean="0">
                <a:latin typeface="Calibri"/>
                <a:cs typeface="Calibri"/>
              </a:rPr>
              <a:t>E</a:t>
            </a:r>
            <a:r>
              <a:rPr sz="3600" b="1" spc="0" dirty="0" smtClean="0">
                <a:latin typeface="Calibri"/>
                <a:cs typeface="Calibri"/>
              </a:rPr>
              <a:t>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18051" y="3985514"/>
            <a:ext cx="3267280" cy="897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5023" marR="577474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K</a:t>
            </a:r>
            <a:r>
              <a:rPr sz="2700" b="1" spc="-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PE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TIS</a:t>
            </a:r>
            <a:r>
              <a:rPr sz="2700" b="1" spc="-72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WI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14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YAH</a:t>
            </a:r>
            <a:r>
              <a:rPr sz="2700" b="1" spc="-71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V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238"/>
              </a:spcBef>
            </a:pPr>
            <a:r>
              <a:rPr sz="1800" b="1" spc="4" dirty="0" smtClean="0">
                <a:latin typeface="Calibri"/>
                <a:cs typeface="Calibri"/>
              </a:rPr>
              <a:t>D</a:t>
            </a:r>
            <a:r>
              <a:rPr sz="1800" b="1" spc="0" dirty="0" smtClean="0">
                <a:latin typeface="Calibri"/>
                <a:cs typeface="Calibri"/>
              </a:rPr>
              <a:t>AE</a:t>
            </a:r>
            <a:r>
              <a:rPr sz="1800" b="1" spc="-4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AH</a:t>
            </a:r>
            <a:r>
              <a:rPr sz="1800" b="1" spc="-63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ISTIMEWA</a:t>
            </a:r>
            <a:r>
              <a:rPr sz="1800" b="1" spc="-78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Y</a:t>
            </a:r>
            <a:r>
              <a:rPr sz="1800" b="1" spc="-4" dirty="0" smtClean="0">
                <a:latin typeface="Calibri"/>
                <a:cs typeface="Calibri"/>
              </a:rPr>
              <a:t>O</a:t>
            </a:r>
            <a:r>
              <a:rPr sz="1800" b="1" spc="4" dirty="0" smtClean="0">
                <a:latin typeface="Calibri"/>
                <a:cs typeface="Calibri"/>
              </a:rPr>
              <a:t>G</a:t>
            </a:r>
            <a:r>
              <a:rPr sz="1800" b="1" spc="0" dirty="0" smtClean="0">
                <a:latin typeface="Calibri"/>
                <a:cs typeface="Calibri"/>
              </a:rPr>
              <a:t>YAKA</a:t>
            </a:r>
            <a:r>
              <a:rPr sz="1800" b="1" spc="-4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TA</a:t>
            </a:r>
            <a:endParaRPr sz="1800" dirty="0">
              <a:latin typeface="Calibri"/>
              <a:cs typeface="Calibri"/>
            </a:endParaRPr>
          </a:p>
          <a:p>
            <a:pPr marL="1366647" marR="1378274" algn="ctr">
              <a:lnSpc>
                <a:spcPct val="101725"/>
              </a:lnSpc>
              <a:spcBef>
                <a:spcPts val="334"/>
              </a:spcBef>
            </a:pPr>
            <a:r>
              <a:rPr sz="1800" b="1" spc="0" dirty="0" smtClean="0">
                <a:latin typeface="Calibri"/>
                <a:cs typeface="Calibri"/>
              </a:rPr>
              <a:t>2019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85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2775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253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6439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00872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51821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9727" y="80924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2775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2533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64393" y="81229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00872" y="8122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51821" y="812291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9727" y="10744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2775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2533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064393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0872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51821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9727" y="13403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2775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53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06439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0872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51821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9727" y="160553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2775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2533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64393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00872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251821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9727" y="187147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2775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2533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64393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00872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251821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727" y="213664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2775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2533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64393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00872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251821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9727" y="240258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2775" y="24056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2533" y="24056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64393" y="24056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00872" y="24056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51821" y="24056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9727" y="282549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2775" y="2828544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2533" y="2828544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64393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00872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51821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59727" y="309067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2775" y="30937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533" y="30937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64393" y="30937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00872" y="3093719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251821" y="30937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9727" y="335661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2775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2533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064393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00872" y="3359657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251821" y="3359657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59727" y="362178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62775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12533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64393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000872" y="362483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251821" y="362483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59727" y="388772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2775" y="3890772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12533" y="3890772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64393" y="3890772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000872" y="3890771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251821" y="3890771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59727" y="431063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2775" y="431368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12533" y="431368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64393" y="431368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000872" y="431368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251821" y="431368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59727" y="457657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2775" y="4579620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12533" y="4579620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064393" y="4579620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000872" y="4579620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0251821" y="4579620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59727" y="499948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2775" y="500253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12533" y="500253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64393" y="500253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000872" y="500252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251821" y="500252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9727" y="52646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2775" y="526770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12533" y="526770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64393" y="526770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000872" y="526770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251821" y="526770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9727" y="553059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2775" y="553364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12533" y="553364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64393" y="553364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000872" y="553364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251821" y="553364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59727" y="595350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62775" y="595655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2533" y="595655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064393" y="595655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000872" y="595655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0251821" y="595655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59727" y="621944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62775" y="6222492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59727" y="6485382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12533" y="6222492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5581" y="6485382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064393" y="6222492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067441" y="6485382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000872" y="6222491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03921" y="6485382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251821" y="6222491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251821" y="648233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67643" y="4739641"/>
            <a:ext cx="597915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-9" dirty="0" smtClean="0">
                <a:latin typeface="Arial"/>
                <a:cs typeface="Arial"/>
              </a:rPr>
              <a:t>semes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67643" y="5693676"/>
            <a:ext cx="1073476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semes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un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uk: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2775" y="543305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612533" y="543305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64393" y="543305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-29" dirty="0" smtClean="0">
                <a:latin typeface="Arial"/>
                <a:cs typeface="Arial"/>
              </a:rPr>
              <a:t>0,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59" dirty="0" smtClean="0">
                <a:latin typeface="Arial"/>
                <a:cs typeface="Arial"/>
              </a:rPr>
              <a:t> </a:t>
            </a:r>
            <a:r>
              <a:rPr sz="1000" spc="-2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000872" y="543305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2775" y="809243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459"/>
              </a:spcBef>
            </a:pPr>
            <a:r>
              <a:rPr sz="1000" b="1" spc="0" dirty="0" smtClean="0">
                <a:latin typeface="Arial"/>
                <a:cs typeface="Arial"/>
              </a:rPr>
              <a:t>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2533" y="809243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59"/>
              </a:spcBef>
            </a:pPr>
            <a:r>
              <a:rPr sz="1000" b="1" spc="0" dirty="0" smtClean="0">
                <a:latin typeface="Arial"/>
                <a:cs typeface="Arial"/>
              </a:rPr>
              <a:t>Politeknik/Akademi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4393" y="809243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8000872" y="809243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2775" y="107442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612533" y="1074420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65"/>
              </a:spcBef>
            </a:pPr>
            <a:r>
              <a:rPr sz="1000" b="1" spc="0" dirty="0" smtClean="0">
                <a:latin typeface="Arial"/>
                <a:cs typeface="Arial"/>
              </a:rPr>
              <a:t>Pejabat Struktural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64393" y="1074420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8000872" y="1074420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2775" y="1340357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2533" y="1340357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Dire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tur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64393" y="1340357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2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00872" y="1340357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2775" y="160553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2533" y="160553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Pembantu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Direktur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64393" y="160553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6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00872" y="160553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2775" y="187147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263" marR="125799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2533" y="1871472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Ketua pr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gr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studi (Pen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aminan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utu tingkat Pr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gd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4393" y="1871472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3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00872" y="1871472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775" y="213664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533" y="2136648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progr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64393" y="2136648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10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00872" y="2136648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2775" y="2402586"/>
            <a:ext cx="349757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21216" marR="122445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533" y="2402586"/>
            <a:ext cx="345185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Kepala Bag</a:t>
            </a:r>
            <a:r>
              <a:rPr sz="1000" spc="-4" dirty="0" smtClean="0">
                <a:latin typeface="Arial"/>
                <a:cs typeface="Arial"/>
              </a:rPr>
              <a:t>ia</a:t>
            </a:r>
            <a:r>
              <a:rPr sz="1000" spc="0" dirty="0" smtClean="0">
                <a:latin typeface="Arial"/>
                <a:cs typeface="Arial"/>
              </a:rPr>
              <a:t>n (Peneliti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n, Penjami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Mutu tingkat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Akad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mi/Politekn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4393" y="2402586"/>
            <a:ext cx="393647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L="6780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0872" y="2402586"/>
            <a:ext cx="2250948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32594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775" y="2825496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7217" marR="138220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f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2533" y="2825496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Kepala UPT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Biro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4393" y="2825496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1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00872" y="2825496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775" y="3090672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" y="3090672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Kepala 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ratorium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393" y="3090672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74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0872" y="3090672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775" y="3356610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612533" y="3356610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59"/>
              </a:spcBef>
            </a:pPr>
            <a:r>
              <a:rPr sz="1000" b="1" spc="0" dirty="0" smtClean="0">
                <a:latin typeface="Arial"/>
                <a:cs typeface="Arial"/>
              </a:rPr>
              <a:t>Jab</a:t>
            </a:r>
            <a:r>
              <a:rPr sz="1000" b="1" spc="-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tan Non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Strukt</a:t>
            </a:r>
            <a:r>
              <a:rPr sz="1000" b="1" spc="-4" dirty="0" smtClean="0">
                <a:latin typeface="Arial"/>
                <a:cs typeface="Arial"/>
              </a:rPr>
              <a:t>u</a:t>
            </a:r>
            <a:r>
              <a:rPr sz="1000" b="1" spc="0" dirty="0" smtClean="0">
                <a:latin typeface="Arial"/>
                <a:cs typeface="Arial"/>
              </a:rPr>
              <a:t>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4393" y="3356610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8000872" y="3356610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3621786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1)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533" y="3621786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nat Akad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mi/Polite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nik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3621786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48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1,5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0872" y="3621786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775" y="3887724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02166" marR="103731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2)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3887724"/>
            <a:ext cx="345185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Hoc.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(umur panitia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kura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g-k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ra</a:t>
            </a:r>
            <a:r>
              <a:rPr sz="1000" spc="-4" dirty="0" smtClean="0">
                <a:latin typeface="Arial"/>
                <a:cs typeface="Arial"/>
              </a:rPr>
              <a:t>ng</a:t>
            </a:r>
            <a:r>
              <a:rPr sz="1000" spc="0" dirty="0" smtClean="0">
                <a:latin typeface="Arial"/>
                <a:cs typeface="Arial"/>
              </a:rPr>
              <a:t>nya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2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3887724"/>
            <a:ext cx="393647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6780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0872" y="3887724"/>
            <a:ext cx="2250948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3258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775" y="4310633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3)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533" y="4310633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-19" dirty="0" smtClean="0">
                <a:latin typeface="Arial"/>
                <a:cs typeface="Arial"/>
              </a:rPr>
              <a:t>Anggot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am</a:t>
            </a:r>
            <a:r>
              <a:rPr sz="1000" spc="0" dirty="0" smtClean="0">
                <a:latin typeface="Arial"/>
                <a:cs typeface="Arial"/>
              </a:rPr>
              <a:t>a </a:t>
            </a:r>
            <a:r>
              <a:rPr sz="1000" spc="-1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0</a:t>
            </a:r>
            <a:r>
              <a:rPr sz="1000" spc="-19" dirty="0" smtClean="0">
                <a:latin typeface="Arial"/>
                <a:cs typeface="Arial"/>
              </a:rPr>
              <a:t>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4310633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30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0,5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4310633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4576571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4"/>
              </a:spcBef>
            </a:pPr>
            <a:endParaRPr sz="600"/>
          </a:p>
          <a:p>
            <a:pPr marL="10365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33" y="4576571"/>
            <a:ext cx="345185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>
              <a:lnSpc>
                <a:spcPct val="95825"/>
              </a:lnSpc>
              <a:spcBef>
                <a:spcPts val="10"/>
              </a:spcBef>
            </a:pPr>
            <a:r>
              <a:rPr sz="1000" spc="-9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9" dirty="0" smtClean="0">
                <a:latin typeface="Arial"/>
                <a:cs typeface="Arial"/>
              </a:rPr>
              <a:t> 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p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44" dirty="0" smtClean="0">
                <a:latin typeface="Arial"/>
                <a:cs typeface="Arial"/>
              </a:rPr>
              <a:t>ni</a:t>
            </a:r>
            <a:r>
              <a:rPr sz="1000" spc="39" dirty="0" smtClean="0">
                <a:latin typeface="Arial"/>
                <a:cs typeface="Arial"/>
              </a:rPr>
              <a:t>t</a:t>
            </a:r>
            <a:r>
              <a:rPr sz="1000" spc="4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kurang-kurangny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4576571"/>
            <a:ext cx="393647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000872" y="4576571"/>
            <a:ext cx="2250948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62775" y="4999481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12533" y="4999481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</a:t>
            </a:r>
            <a:r>
              <a:rPr sz="1000" spc="34" dirty="0" smtClean="0">
                <a:latin typeface="Arial"/>
                <a:cs typeface="Arial"/>
              </a:rPr>
              <a:t>A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29" dirty="0" smtClean="0">
                <a:latin typeface="Arial"/>
                <a:cs typeface="Arial"/>
              </a:rPr>
              <a:t>a</a:t>
            </a:r>
            <a:r>
              <a:rPr sz="1000" spc="34" dirty="0" smtClean="0">
                <a:latin typeface="Arial"/>
                <a:cs typeface="Arial"/>
              </a:rPr>
              <a:t>de</a:t>
            </a:r>
            <a:r>
              <a:rPr sz="1000" spc="29" dirty="0" smtClean="0">
                <a:latin typeface="Arial"/>
                <a:cs typeface="Arial"/>
              </a:rPr>
              <a:t>mi/P</a:t>
            </a:r>
            <a:r>
              <a:rPr sz="1000" spc="34" dirty="0" smtClean="0">
                <a:latin typeface="Arial"/>
                <a:cs typeface="Arial"/>
              </a:rPr>
              <a:t>o</a:t>
            </a:r>
            <a:r>
              <a:rPr sz="1000" spc="29" dirty="0" smtClean="0">
                <a:latin typeface="Arial"/>
                <a:cs typeface="Arial"/>
              </a:rPr>
              <a:t>litek</a:t>
            </a:r>
            <a:r>
              <a:rPr sz="1000" spc="34" dirty="0" smtClean="0">
                <a:latin typeface="Arial"/>
                <a:cs typeface="Arial"/>
              </a:rPr>
              <a:t>ni</a:t>
            </a:r>
            <a:r>
              <a:rPr sz="1000" spc="0" dirty="0" smtClean="0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4999481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0872" y="4999481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5264657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12533" y="5264657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5264657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0872" y="5264657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775" y="5530595"/>
            <a:ext cx="349757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 marL="10365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533" y="5530595"/>
            <a:ext cx="345185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>
              <a:lnSpc>
                <a:spcPct val="95825"/>
              </a:lnSpc>
              <a:spcBef>
                <a:spcPts val="10"/>
              </a:spcBef>
            </a:pPr>
            <a:r>
              <a:rPr sz="1000" spc="-9" dirty="0" smtClean="0">
                <a:latin typeface="Arial"/>
                <a:cs typeface="Arial"/>
              </a:rPr>
              <a:t>Anggot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50" dirty="0" smtClean="0">
                <a:latin typeface="Arial"/>
                <a:cs typeface="Arial"/>
              </a:rPr>
              <a:t>p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n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t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</a:t>
            </a:r>
            <a:r>
              <a:rPr sz="1000" spc="-1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gnya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5530595"/>
            <a:ext cx="393647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000872" y="5530595"/>
            <a:ext cx="2250948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62775" y="5953506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12533" y="5953506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A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34" dirty="0" smtClean="0">
                <a:latin typeface="Arial"/>
                <a:cs typeface="Arial"/>
              </a:rPr>
              <a:t>a</a:t>
            </a:r>
            <a:r>
              <a:rPr sz="1000" spc="29" dirty="0" smtClean="0">
                <a:latin typeface="Arial"/>
                <a:cs typeface="Arial"/>
              </a:rPr>
              <a:t>d</a:t>
            </a:r>
            <a:r>
              <a:rPr sz="1000" spc="34" dirty="0" smtClean="0">
                <a:latin typeface="Arial"/>
                <a:cs typeface="Arial"/>
              </a:rPr>
              <a:t>e</a:t>
            </a:r>
            <a:r>
              <a:rPr sz="1000" spc="29" dirty="0" smtClean="0">
                <a:latin typeface="Arial"/>
                <a:cs typeface="Arial"/>
              </a:rPr>
              <a:t>mi/P</a:t>
            </a:r>
            <a:r>
              <a:rPr sz="1000" spc="34" dirty="0" smtClean="0">
                <a:latin typeface="Arial"/>
                <a:cs typeface="Arial"/>
              </a:rPr>
              <a:t>o</a:t>
            </a:r>
            <a:r>
              <a:rPr sz="1000" spc="29" dirty="0" smtClean="0">
                <a:latin typeface="Arial"/>
                <a:cs typeface="Arial"/>
              </a:rPr>
              <a:t>lite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34" dirty="0" smtClean="0">
                <a:latin typeface="Arial"/>
                <a:cs typeface="Arial"/>
              </a:rPr>
              <a:t>n</a:t>
            </a:r>
            <a:r>
              <a:rPr sz="1000" spc="29" dirty="0" smtClean="0">
                <a:latin typeface="Arial"/>
                <a:cs typeface="Arial"/>
              </a:rPr>
              <a:t>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5953506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0872" y="5953506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75" y="621944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2533" y="621944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21944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0,25 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621944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775" y="546353"/>
            <a:ext cx="0" cy="676656"/>
          </a:xfrm>
          <a:custGeom>
            <a:avLst/>
            <a:gdLst/>
            <a:ahLst/>
            <a:cxnLst/>
            <a:rect l="l" t="t" r="r" b="b"/>
            <a:pathLst>
              <a:path h="676656">
                <a:moveTo>
                  <a:pt x="0" y="0"/>
                </a:moveTo>
                <a:lnTo>
                  <a:pt x="0" y="67665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2533" y="546353"/>
            <a:ext cx="0" cy="676656"/>
          </a:xfrm>
          <a:custGeom>
            <a:avLst/>
            <a:gdLst/>
            <a:ahLst/>
            <a:cxnLst/>
            <a:rect l="l" t="t" r="r" b="b"/>
            <a:pathLst>
              <a:path h="676656">
                <a:moveTo>
                  <a:pt x="0" y="0"/>
                </a:moveTo>
                <a:lnTo>
                  <a:pt x="0" y="67665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64393" y="546353"/>
            <a:ext cx="0" cy="676656"/>
          </a:xfrm>
          <a:custGeom>
            <a:avLst/>
            <a:gdLst/>
            <a:ahLst/>
            <a:cxnLst/>
            <a:rect l="l" t="t" r="r" b="b"/>
            <a:pathLst>
              <a:path h="676656">
                <a:moveTo>
                  <a:pt x="0" y="0"/>
                </a:moveTo>
                <a:lnTo>
                  <a:pt x="0" y="67665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00872" y="546353"/>
            <a:ext cx="0" cy="676656"/>
          </a:xfrm>
          <a:custGeom>
            <a:avLst/>
            <a:gdLst/>
            <a:ahLst/>
            <a:cxnLst/>
            <a:rect l="l" t="t" r="r" b="b"/>
            <a:pathLst>
              <a:path h="676656">
                <a:moveTo>
                  <a:pt x="0" y="0"/>
                </a:moveTo>
                <a:lnTo>
                  <a:pt x="0" y="67665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251821" y="546353"/>
            <a:ext cx="0" cy="676656"/>
          </a:xfrm>
          <a:custGeom>
            <a:avLst/>
            <a:gdLst/>
            <a:ahLst/>
            <a:cxnLst/>
            <a:rect l="l" t="t" r="r" b="b"/>
            <a:pathLst>
              <a:path h="676656">
                <a:moveTo>
                  <a:pt x="0" y="0"/>
                </a:moveTo>
                <a:lnTo>
                  <a:pt x="0" y="67665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727" y="12260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775" y="1229105"/>
            <a:ext cx="0" cy="681990"/>
          </a:xfrm>
          <a:custGeom>
            <a:avLst/>
            <a:gdLst/>
            <a:ahLst/>
            <a:cxnLst/>
            <a:rect l="l" t="t" r="r" b="b"/>
            <a:pathLst>
              <a:path h="681990">
                <a:moveTo>
                  <a:pt x="0" y="0"/>
                </a:moveTo>
                <a:lnTo>
                  <a:pt x="0" y="6819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9727" y="1908048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2533" y="1229105"/>
            <a:ext cx="0" cy="681990"/>
          </a:xfrm>
          <a:custGeom>
            <a:avLst/>
            <a:gdLst/>
            <a:ahLst/>
            <a:cxnLst/>
            <a:rect l="l" t="t" r="r" b="b"/>
            <a:pathLst>
              <a:path h="681990">
                <a:moveTo>
                  <a:pt x="0" y="0"/>
                </a:moveTo>
                <a:lnTo>
                  <a:pt x="0" y="6819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5581" y="190804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64393" y="1229105"/>
            <a:ext cx="0" cy="681990"/>
          </a:xfrm>
          <a:custGeom>
            <a:avLst/>
            <a:gdLst/>
            <a:ahLst/>
            <a:cxnLst/>
            <a:rect l="l" t="t" r="r" b="b"/>
            <a:pathLst>
              <a:path h="681989">
                <a:moveTo>
                  <a:pt x="0" y="0"/>
                </a:moveTo>
                <a:lnTo>
                  <a:pt x="0" y="6819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67441" y="1908048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0872" y="1229105"/>
            <a:ext cx="0" cy="681990"/>
          </a:xfrm>
          <a:custGeom>
            <a:avLst/>
            <a:gdLst/>
            <a:ahLst/>
            <a:cxnLst/>
            <a:rect l="l" t="t" r="r" b="b"/>
            <a:pathLst>
              <a:path h="681990">
                <a:moveTo>
                  <a:pt x="0" y="0"/>
                </a:moveTo>
                <a:lnTo>
                  <a:pt x="0" y="6819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03921" y="1908047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251821" y="1229105"/>
            <a:ext cx="0" cy="681990"/>
          </a:xfrm>
          <a:custGeom>
            <a:avLst/>
            <a:gdLst/>
            <a:ahLst/>
            <a:cxnLst/>
            <a:rect l="l" t="t" r="r" b="b"/>
            <a:pathLst>
              <a:path h="681989">
                <a:moveTo>
                  <a:pt x="0" y="0"/>
                </a:moveTo>
                <a:lnTo>
                  <a:pt x="0" y="68198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51821" y="1904999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120773" y="816325"/>
            <a:ext cx="106251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bimbi</a:t>
            </a:r>
            <a:r>
              <a:rPr sz="1000" spc="-4" dirty="0" smtClean="0">
                <a:latin typeface="Arial"/>
                <a:cs typeface="Arial"/>
              </a:rPr>
              <a:t>ng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20773" y="1498315"/>
            <a:ext cx="106251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bimbi</a:t>
            </a:r>
            <a:r>
              <a:rPr sz="1000" spc="-4" dirty="0" smtClean="0">
                <a:latin typeface="Arial"/>
                <a:cs typeface="Arial"/>
              </a:rPr>
              <a:t>ng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0125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543305"/>
            <a:ext cx="349757" cy="6827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533" y="543305"/>
            <a:ext cx="3451859" cy="6827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67812">
              <a:lnSpc>
                <a:spcPct val="95825"/>
              </a:lnSpc>
              <a:spcBef>
                <a:spcPts val="1000"/>
              </a:spcBef>
            </a:pPr>
            <a:r>
              <a:rPr sz="1000" spc="4" dirty="0" smtClean="0">
                <a:latin typeface="Arial"/>
                <a:cs typeface="Arial"/>
              </a:rPr>
              <a:t>Bimb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Akademi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(p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rwalian/penaseha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akademik)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543305"/>
            <a:ext cx="3936479" cy="6827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 marR="468160" indent="0">
              <a:lnSpc>
                <a:spcPts val="1149"/>
              </a:lnSpc>
              <a:spcBef>
                <a:spcPts val="15"/>
              </a:spcBef>
            </a:pPr>
            <a:r>
              <a:rPr sz="1000" spc="-54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etia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11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119" dirty="0" smtClean="0">
                <a:latin typeface="Arial"/>
                <a:cs typeface="Arial"/>
              </a:rPr>
              <a:t> </a:t>
            </a:r>
            <a:r>
              <a:rPr sz="1000" spc="-59" dirty="0" smtClean="0">
                <a:latin typeface="Arial"/>
                <a:cs typeface="Arial"/>
              </a:rPr>
              <a:t>mah</a:t>
            </a:r>
            <a:r>
              <a:rPr sz="1000" spc="-69" dirty="0" smtClean="0">
                <a:latin typeface="Arial"/>
                <a:cs typeface="Arial"/>
              </a:rPr>
              <a:t>a</a:t>
            </a:r>
            <a:r>
              <a:rPr sz="1000" spc="-54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i</a:t>
            </a:r>
            <a:r>
              <a:rPr sz="1000" spc="-64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2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1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d</a:t>
            </a:r>
            <a:r>
              <a:rPr sz="1000" spc="-75" dirty="0" smtClean="0">
                <a:latin typeface="Arial"/>
                <a:cs typeface="Arial"/>
              </a:rPr>
              <a:t>e</a:t>
            </a:r>
            <a:r>
              <a:rPr sz="1000" spc="-69" dirty="0" smtClean="0">
                <a:latin typeface="Arial"/>
                <a:cs typeface="Arial"/>
              </a:rPr>
              <a:t>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.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umlah </a:t>
            </a:r>
            <a:r>
              <a:rPr sz="1000" spc="-4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ang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bimbing dihitung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ors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</a:t>
            </a:r>
            <a:endParaRPr sz="1000">
              <a:latin typeface="Arial"/>
              <a:cs typeface="Arial"/>
            </a:endParaRPr>
          </a:p>
          <a:p>
            <a:pPr marL="67806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Setiap 12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1 sks, untuk 5 </a:t>
            </a:r>
            <a:r>
              <a:rPr sz="1000" spc="-4" dirty="0" smtClean="0">
                <a:latin typeface="Arial"/>
                <a:cs typeface="Arial"/>
              </a:rPr>
              <a:t>ma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= 5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: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12 x 1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0872" y="543305"/>
            <a:ext cx="2250948" cy="6827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8"/>
              </a:spcBef>
            </a:pPr>
            <a:endParaRPr sz="800"/>
          </a:p>
          <a:p>
            <a:pPr marL="132600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600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75" y="1226057"/>
            <a:ext cx="349757" cy="681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533" y="1226057"/>
            <a:ext cx="3451859" cy="681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"/>
              </a:spcBef>
            </a:pPr>
            <a:endParaRPr sz="650"/>
          </a:p>
          <a:p>
            <a:pPr marL="67812">
              <a:lnSpc>
                <a:spcPct val="95825"/>
              </a:lnSpc>
              <a:spcBef>
                <a:spcPts val="1000"/>
              </a:spcBef>
            </a:pPr>
            <a:r>
              <a:rPr sz="1000" spc="50" dirty="0" smtClean="0">
                <a:latin typeface="Arial"/>
                <a:cs typeface="Arial"/>
              </a:rPr>
              <a:t>Bimbinga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5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K</a:t>
            </a:r>
            <a:r>
              <a:rPr sz="1000" spc="-4" dirty="0" smtClean="0">
                <a:latin typeface="Arial"/>
                <a:cs typeface="Arial"/>
              </a:rPr>
              <a:t>onseling</a:t>
            </a:r>
            <a:r>
              <a:rPr sz="1000" spc="0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1226057"/>
            <a:ext cx="3936479" cy="681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 marR="133647">
              <a:lnSpc>
                <a:spcPts val="1149"/>
              </a:lnSpc>
              <a:spcBef>
                <a:spcPts val="10"/>
              </a:spcBef>
            </a:pPr>
            <a:r>
              <a:rPr sz="1000" spc="-4" dirty="0" smtClean="0">
                <a:latin typeface="Arial"/>
                <a:cs typeface="Arial"/>
              </a:rPr>
              <a:t>setia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oran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ma</a:t>
            </a:r>
            <a:r>
              <a:rPr sz="1000" spc="-59" dirty="0" smtClean="0">
                <a:latin typeface="Arial"/>
                <a:cs typeface="Arial"/>
              </a:rPr>
              <a:t>ha</a:t>
            </a:r>
            <a:r>
              <a:rPr sz="1000" spc="-50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i</a:t>
            </a:r>
            <a:r>
              <a:rPr sz="1000" spc="-50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-50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a</a:t>
            </a:r>
            <a:r>
              <a:rPr sz="1000" spc="-5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09" dirty="0" smtClean="0">
                <a:latin typeface="Arial"/>
                <a:cs typeface="Arial"/>
              </a:rPr>
              <a:t> </a:t>
            </a:r>
            <a:r>
              <a:rPr sz="1000" spc="-59" dirty="0" smtClean="0">
                <a:latin typeface="Arial"/>
                <a:cs typeface="Arial"/>
              </a:rPr>
              <a:t>d</a:t>
            </a:r>
            <a:r>
              <a:rPr sz="1000" spc="-54" dirty="0" smtClean="0">
                <a:latin typeface="Arial"/>
                <a:cs typeface="Arial"/>
              </a:rPr>
              <a:t>e</a:t>
            </a:r>
            <a:r>
              <a:rPr sz="1000" spc="-59" dirty="0" smtClean="0">
                <a:latin typeface="Arial"/>
                <a:cs typeface="Arial"/>
              </a:rPr>
              <a:t>n</a:t>
            </a:r>
            <a:r>
              <a:rPr sz="1000" spc="-54" dirty="0" smtClean="0">
                <a:latin typeface="Arial"/>
                <a:cs typeface="Arial"/>
              </a:rPr>
              <a:t>g</a:t>
            </a:r>
            <a:r>
              <a:rPr sz="1000" spc="-5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0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sk</a:t>
            </a:r>
            <a:r>
              <a:rPr sz="1000" spc="-50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0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 s</a:t>
            </a:r>
            <a:r>
              <a:rPr sz="1000" spc="0" dirty="0" smtClean="0">
                <a:latin typeface="Arial"/>
                <a:cs typeface="Arial"/>
              </a:rPr>
              <a:t>eor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 membimb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5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siswa,</a:t>
            </a:r>
            <a:endParaRPr sz="1000">
              <a:latin typeface="Arial"/>
              <a:cs typeface="Arial"/>
            </a:endParaRPr>
          </a:p>
          <a:p>
            <a:pPr marL="67806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maka 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5/12 x 1 sks (Unt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staf Bimbing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Konsel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1226057"/>
            <a:ext cx="2250948" cy="681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2"/>
              </a:spcBef>
            </a:pPr>
            <a:endParaRPr sz="800"/>
          </a:p>
          <a:p>
            <a:pPr marL="132600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600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36488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1835" y="90373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26326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488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464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650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13077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6326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835" y="107137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883" y="1074420"/>
            <a:ext cx="0" cy="3166872"/>
          </a:xfrm>
          <a:custGeom>
            <a:avLst/>
            <a:gdLst/>
            <a:ahLst/>
            <a:cxnLst/>
            <a:rect l="l" t="t" r="r" b="b"/>
            <a:pathLst>
              <a:path h="3166872">
                <a:moveTo>
                  <a:pt x="0" y="0"/>
                </a:moveTo>
                <a:lnTo>
                  <a:pt x="0" y="31668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4641" y="1074420"/>
            <a:ext cx="0" cy="3166872"/>
          </a:xfrm>
          <a:custGeom>
            <a:avLst/>
            <a:gdLst/>
            <a:ahLst/>
            <a:cxnLst/>
            <a:rect l="l" t="t" r="r" b="b"/>
            <a:pathLst>
              <a:path h="3166872">
                <a:moveTo>
                  <a:pt x="0" y="0"/>
                </a:moveTo>
                <a:lnTo>
                  <a:pt x="0" y="31668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6501" y="1074419"/>
            <a:ext cx="0" cy="3166872"/>
          </a:xfrm>
          <a:custGeom>
            <a:avLst/>
            <a:gdLst/>
            <a:ahLst/>
            <a:cxnLst/>
            <a:rect l="l" t="t" r="r" b="b"/>
            <a:pathLst>
              <a:path h="3166872">
                <a:moveTo>
                  <a:pt x="0" y="0"/>
                </a:moveTo>
                <a:lnTo>
                  <a:pt x="0" y="31668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13077" y="1074419"/>
            <a:ext cx="0" cy="3166872"/>
          </a:xfrm>
          <a:custGeom>
            <a:avLst/>
            <a:gdLst/>
            <a:ahLst/>
            <a:cxnLst/>
            <a:rect l="l" t="t" r="r" b="b"/>
            <a:pathLst>
              <a:path h="3166872">
                <a:moveTo>
                  <a:pt x="0" y="0"/>
                </a:moveTo>
                <a:lnTo>
                  <a:pt x="0" y="31668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63263" y="1074419"/>
            <a:ext cx="0" cy="3166872"/>
          </a:xfrm>
          <a:custGeom>
            <a:avLst/>
            <a:gdLst/>
            <a:ahLst/>
            <a:cxnLst/>
            <a:rect l="l" t="t" r="r" b="b"/>
            <a:pathLst>
              <a:path h="3166872">
                <a:moveTo>
                  <a:pt x="0" y="0"/>
                </a:moveTo>
                <a:lnTo>
                  <a:pt x="0" y="31668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1835" y="424433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883" y="4247388"/>
            <a:ext cx="0" cy="2497073"/>
          </a:xfrm>
          <a:custGeom>
            <a:avLst/>
            <a:gdLst/>
            <a:ahLst/>
            <a:cxnLst/>
            <a:rect l="l" t="t" r="r" b="b"/>
            <a:pathLst>
              <a:path h="2497073">
                <a:moveTo>
                  <a:pt x="0" y="0"/>
                </a:moveTo>
                <a:lnTo>
                  <a:pt x="0" y="249707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1835" y="6741413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4641" y="4247388"/>
            <a:ext cx="0" cy="2497073"/>
          </a:xfrm>
          <a:custGeom>
            <a:avLst/>
            <a:gdLst/>
            <a:ahLst/>
            <a:cxnLst/>
            <a:rect l="l" t="t" r="r" b="b"/>
            <a:pathLst>
              <a:path h="2497073">
                <a:moveTo>
                  <a:pt x="0" y="0"/>
                </a:moveTo>
                <a:lnTo>
                  <a:pt x="0" y="249707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7689" y="6741413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66501" y="4247388"/>
            <a:ext cx="0" cy="2497073"/>
          </a:xfrm>
          <a:custGeom>
            <a:avLst/>
            <a:gdLst/>
            <a:ahLst/>
            <a:cxnLst/>
            <a:rect l="l" t="t" r="r" b="b"/>
            <a:pathLst>
              <a:path h="2497073">
                <a:moveTo>
                  <a:pt x="0" y="0"/>
                </a:moveTo>
                <a:lnTo>
                  <a:pt x="0" y="249707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69549" y="6741413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13077" y="4247387"/>
            <a:ext cx="0" cy="2497074"/>
          </a:xfrm>
          <a:custGeom>
            <a:avLst/>
            <a:gdLst/>
            <a:ahLst/>
            <a:cxnLst/>
            <a:rect l="l" t="t" r="r" b="b"/>
            <a:pathLst>
              <a:path h="2497074">
                <a:moveTo>
                  <a:pt x="0" y="0"/>
                </a:moveTo>
                <a:lnTo>
                  <a:pt x="0" y="249707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16113" y="6741413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263263" y="4247387"/>
            <a:ext cx="0" cy="2497074"/>
          </a:xfrm>
          <a:custGeom>
            <a:avLst/>
            <a:gdLst/>
            <a:ahLst/>
            <a:cxnLst/>
            <a:rect l="l" t="t" r="r" b="b"/>
            <a:pathLst>
              <a:path h="2497074">
                <a:moveTo>
                  <a:pt x="0" y="0"/>
                </a:moveTo>
                <a:lnTo>
                  <a:pt x="0" y="249707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63263" y="6738366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01579" y="555680"/>
            <a:ext cx="106388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dirty="0" smtClean="0">
                <a:latin typeface="Arial"/>
                <a:cs typeface="Arial"/>
              </a:rPr>
              <a:t>2.</a:t>
            </a:r>
            <a:r>
              <a:rPr sz="1800" b="1" spc="-2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Kinerja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9347" y="555680"/>
            <a:ext cx="83455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Bidang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07783" y="555680"/>
            <a:ext cx="113982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Penelitian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32955" y="2439339"/>
            <a:ext cx="661269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32955" y="2748719"/>
            <a:ext cx="1754775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dari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takaan 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32954" y="5505644"/>
            <a:ext cx="102832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Foto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47254" y="5807952"/>
            <a:ext cx="821501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su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ah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11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903731"/>
            <a:ext cx="349757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09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903731"/>
            <a:ext cx="3451860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4793" marR="1436215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Kegiatan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903731"/>
            <a:ext cx="384657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4393" marR="1796006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903731"/>
            <a:ext cx="225018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1573" marR="782203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Bukti Fisik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1071372"/>
            <a:ext cx="349757" cy="3172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9669" marR="101226" algn="ctr">
              <a:lnSpc>
                <a:spcPct val="95825"/>
              </a:lnSpc>
              <a:spcBef>
                <a:spcPts val="10464"/>
              </a:spcBef>
            </a:pPr>
            <a:r>
              <a:rPr sz="1000" spc="-4" dirty="0" smtClean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1071372"/>
            <a:ext cx="3451860" cy="3172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 marR="109906">
              <a:lnSpc>
                <a:spcPts val="1149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Keterlibata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judu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penelitia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atau pemb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atan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au</a:t>
            </a:r>
            <a:r>
              <a:rPr sz="1000" spc="-4" dirty="0" smtClean="0">
                <a:latin typeface="Arial"/>
                <a:cs typeface="Arial"/>
              </a:rPr>
              <a:t> t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</a:t>
            </a:r>
            <a:r>
              <a:rPr sz="1000" spc="-4" dirty="0" smtClean="0">
                <a:latin typeface="Arial"/>
                <a:cs typeface="Arial"/>
              </a:rPr>
              <a:t> 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50" dirty="0" smtClean="0">
                <a:latin typeface="Arial"/>
                <a:cs typeface="Arial"/>
              </a:rPr>
              <a:t>d</a:t>
            </a:r>
            <a:r>
              <a:rPr sz="1000" spc="44" dirty="0" smtClean="0">
                <a:latin typeface="Arial"/>
                <a:cs typeface="Arial"/>
              </a:rPr>
              <a:t>il</a:t>
            </a:r>
            <a:r>
              <a:rPr sz="1000" spc="50" dirty="0" smtClean="0">
                <a:latin typeface="Arial"/>
                <a:cs typeface="Arial"/>
              </a:rPr>
              <a:t>aku</a:t>
            </a:r>
            <a:r>
              <a:rPr sz="1000" spc="54" dirty="0" smtClean="0">
                <a:latin typeface="Arial"/>
                <a:cs typeface="Arial"/>
              </a:rPr>
              <a:t>k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oleh </a:t>
            </a:r>
            <a:r>
              <a:rPr sz="1000" b="1" spc="0" dirty="0" smtClean="0">
                <a:latin typeface="Arial"/>
                <a:cs typeface="Arial"/>
              </a:rPr>
              <a:t>kelompok </a:t>
            </a:r>
            <a:r>
              <a:rPr sz="1000" spc="0" dirty="0" smtClean="0">
                <a:latin typeface="Arial"/>
                <a:cs typeface="Arial"/>
              </a:rPr>
              <a:t>(disetujui ol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pimpin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tercapa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67817" marR="1696025">
              <a:lnSpc>
                <a:spcPts val="1149"/>
              </a:lnSpc>
              <a:spcBef>
                <a:spcPts val="898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enelit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an: </a:t>
            </a:r>
            <a:endParaRPr sz="1000">
              <a:latin typeface="Arial"/>
              <a:cs typeface="Arial"/>
            </a:endParaRPr>
          </a:p>
          <a:p>
            <a:pPr marL="67817" marR="1696025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Propo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al: 25% x </a:t>
            </a:r>
            <a:r>
              <a:rPr sz="1000" spc="4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Pengu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ar Q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estioner: 50% 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Analisa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Data: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75% 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 :100% x sks</a:t>
            </a:r>
            <a:endParaRPr sz="1000">
              <a:latin typeface="Arial"/>
              <a:cs typeface="Arial"/>
            </a:endParaRPr>
          </a:p>
          <a:p>
            <a:pPr marL="67817" marR="835037">
              <a:lnSpc>
                <a:spcPts val="1149"/>
              </a:lnSpc>
              <a:spcBef>
                <a:spcPts val="2936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seni atau tek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ologi: </a:t>
            </a:r>
            <a:endParaRPr sz="1000">
              <a:latin typeface="Arial"/>
              <a:cs typeface="Arial"/>
            </a:endParaRPr>
          </a:p>
          <a:p>
            <a:pPr marL="67817" marR="835037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Kons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p: 25%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50% dari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rya: 75% 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il akhir: 100% x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1071372"/>
            <a:ext cx="3846575" cy="3172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7"/>
              </a:spcBef>
            </a:pPr>
            <a:endParaRPr sz="500"/>
          </a:p>
          <a:p>
            <a:pPr marL="67811" marR="240270" indent="0">
              <a:lnSpc>
                <a:spcPts val="1149"/>
              </a:lnSpc>
              <a:spcBef>
                <a:spcPts val="6000"/>
              </a:spcBef>
            </a:pPr>
            <a:r>
              <a:rPr sz="1000" spc="0" dirty="0" smtClean="0">
                <a:latin typeface="Arial"/>
                <a:cs typeface="Arial"/>
              </a:rPr>
              <a:t>Unt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 1 judul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penelitian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nilai 4 sks bi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 dik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oleh ketua dan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(be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erapa </a:t>
            </a:r>
            <a:r>
              <a:rPr sz="1000" spc="-4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),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maka Ket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 mend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pat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sks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a sks di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agi 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umlah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Anggota</a:t>
            </a:r>
            <a:endParaRPr sz="1000">
              <a:latin typeface="Arial"/>
              <a:cs typeface="Arial"/>
            </a:endParaRPr>
          </a:p>
          <a:p>
            <a:pPr marL="67811" marR="183133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Bila Ketua Penelitian terli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at dalam 2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dul 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kelom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4" dirty="0" smtClean="0">
                <a:latin typeface="Arial"/>
                <a:cs typeface="Arial"/>
              </a:rPr>
              <a:t>ok, </a:t>
            </a:r>
            <a:r>
              <a:rPr sz="1000" spc="0" dirty="0" smtClean="0">
                <a:latin typeface="Arial"/>
                <a:cs typeface="Arial"/>
              </a:rPr>
              <a:t>berarti nilai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x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60% x 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2,4 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1071372"/>
            <a:ext cx="2250185" cy="3172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8">
              <a:lnSpc>
                <a:spcPct val="102091"/>
              </a:lnSpc>
              <a:spcBef>
                <a:spcPts val="847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7" marR="921849" indent="-114299">
              <a:lnSpc>
                <a:spcPts val="1279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 </a:t>
            </a:r>
            <a:endParaRPr sz="1000">
              <a:latin typeface="Arial"/>
              <a:cs typeface="Arial"/>
            </a:endParaRPr>
          </a:p>
          <a:p>
            <a:pPr marL="246877" marR="921849">
              <a:lnSpc>
                <a:spcPts val="1149"/>
              </a:lnSpc>
              <a:spcBef>
                <a:spcPts val="1260"/>
              </a:spcBef>
            </a:pPr>
            <a:r>
              <a:rPr sz="1000" spc="0" dirty="0" smtClean="0">
                <a:latin typeface="Arial"/>
                <a:cs typeface="Arial"/>
              </a:rPr>
              <a:t>su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ah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4244339"/>
            <a:ext cx="349757" cy="249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marL="109721">
              <a:lnSpc>
                <a:spcPct val="95825"/>
              </a:lnSpc>
              <a:spcBef>
                <a:spcPts val="8000"/>
              </a:spcBef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4244339"/>
            <a:ext cx="3451860" cy="249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6" marR="111459" indent="0">
              <a:lnSpc>
                <a:spcPts val="114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Pelaksa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aan</a:t>
            </a:r>
            <a:r>
              <a:rPr sz="1000" spc="271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penelitian </a:t>
            </a:r>
            <a:r>
              <a:rPr sz="1000" b="1" spc="-9" dirty="0" smtClean="0">
                <a:latin typeface="Arial"/>
                <a:cs typeface="Arial"/>
              </a:rPr>
              <a:t>m</a:t>
            </a:r>
            <a:r>
              <a:rPr sz="1000" b="1" spc="0" dirty="0" smtClean="0">
                <a:latin typeface="Arial"/>
                <a:cs typeface="Arial"/>
              </a:rPr>
              <a:t>andir</a:t>
            </a:r>
            <a:r>
              <a:rPr sz="1000" spc="0" dirty="0" smtClean="0">
                <a:latin typeface="Arial"/>
                <a:cs typeface="Arial"/>
              </a:rPr>
              <a:t>i atau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embuat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k</a:t>
            </a:r>
            <a:r>
              <a:rPr sz="1000" spc="-4" dirty="0" smtClean="0">
                <a:latin typeface="Arial"/>
                <a:cs typeface="Arial"/>
              </a:rPr>
              <a:t>ar</a:t>
            </a:r>
            <a:r>
              <a:rPr sz="1000" spc="0" dirty="0" smtClean="0">
                <a:latin typeface="Arial"/>
                <a:cs typeface="Arial"/>
              </a:rPr>
              <a:t>ya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eni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u te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nologi </a:t>
            </a:r>
            <a:r>
              <a:rPr sz="1000" spc="-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di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jui  oleh </a:t>
            </a:r>
            <a:r>
              <a:rPr sz="1000" spc="54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5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c</a:t>
            </a:r>
            <a:r>
              <a:rPr sz="1000" spc="-9" dirty="0" smtClean="0">
                <a:latin typeface="Arial"/>
                <a:cs typeface="Arial"/>
              </a:rPr>
              <a:t>atat)</a:t>
            </a:r>
            <a:endParaRPr sz="1000">
              <a:latin typeface="Arial"/>
              <a:cs typeface="Arial"/>
            </a:endParaRPr>
          </a:p>
          <a:p>
            <a:pPr marL="67816" marR="1696026">
              <a:lnSpc>
                <a:spcPts val="1149"/>
              </a:lnSpc>
              <a:spcBef>
                <a:spcPts val="898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enelit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an: </a:t>
            </a:r>
            <a:endParaRPr sz="1000">
              <a:latin typeface="Arial"/>
              <a:cs typeface="Arial"/>
            </a:endParaRPr>
          </a:p>
          <a:p>
            <a:pPr marL="67816" marR="1696026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Propo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al: 25% x </a:t>
            </a:r>
            <a:r>
              <a:rPr sz="1000" spc="4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Pengu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ar Q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estioner: 50% 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Analisa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Data: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75% 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 :100% x sks</a:t>
            </a:r>
            <a:endParaRPr sz="1000">
              <a:latin typeface="Arial"/>
              <a:cs typeface="Arial"/>
            </a:endParaRPr>
          </a:p>
          <a:p>
            <a:pPr marL="67816" marR="835038">
              <a:lnSpc>
                <a:spcPts val="1149"/>
              </a:lnSpc>
              <a:spcBef>
                <a:spcPts val="2930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seni atau tek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ologi: </a:t>
            </a:r>
            <a:endParaRPr sz="1000">
              <a:latin typeface="Arial"/>
              <a:cs typeface="Arial"/>
            </a:endParaRPr>
          </a:p>
          <a:p>
            <a:pPr marL="67816" marR="835038">
              <a:lnSpc>
                <a:spcPts val="1149"/>
              </a:lnSpc>
              <a:spcBef>
                <a:spcPts val="895"/>
              </a:spcBef>
            </a:pPr>
            <a:r>
              <a:rPr sz="1000" spc="0" dirty="0" smtClean="0">
                <a:latin typeface="Arial"/>
                <a:cs typeface="Arial"/>
              </a:rPr>
              <a:t>Kons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p: 25%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4244339"/>
            <a:ext cx="3846575" cy="249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5"/>
              </a:spcBef>
            </a:pPr>
            <a:endParaRPr sz="800"/>
          </a:p>
          <a:p>
            <a:pPr marL="67810">
              <a:lnSpc>
                <a:spcPct val="95825"/>
              </a:lnSpc>
              <a:spcBef>
                <a:spcPts val="8000"/>
              </a:spcBef>
            </a:pPr>
            <a:r>
              <a:rPr sz="1000" spc="0" dirty="0" smtClean="0">
                <a:latin typeface="Arial"/>
                <a:cs typeface="Arial"/>
              </a:rPr>
              <a:t>1 judul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nel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tian = 4 sks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</a:t>
            </a:r>
            <a:r>
              <a:rPr sz="1000" spc="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anya Ketua,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tidak ada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4244339"/>
            <a:ext cx="2250185" cy="249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7">
              <a:lnSpc>
                <a:spcPct val="102091"/>
              </a:lnSpc>
              <a:spcBef>
                <a:spcPts val="52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sal</a:t>
            </a:r>
            <a:endParaRPr sz="1000">
              <a:latin typeface="Arial"/>
              <a:cs typeface="Arial"/>
            </a:endParaRPr>
          </a:p>
          <a:p>
            <a:pPr marL="132577">
              <a:lnSpc>
                <a:spcPts val="121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</a:t>
            </a:r>
            <a:endParaRPr sz="1000">
              <a:latin typeface="Arial"/>
              <a:cs typeface="Arial"/>
            </a:endParaRPr>
          </a:p>
          <a:p>
            <a:pPr marL="132577">
              <a:lnSpc>
                <a:spcPct val="102091"/>
              </a:lnSpc>
              <a:spcBef>
                <a:spcPts val="115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dari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takaan 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4883" y="546353"/>
            <a:ext cx="0" cy="518921"/>
          </a:xfrm>
          <a:custGeom>
            <a:avLst/>
            <a:gdLst/>
            <a:ahLst/>
            <a:cxnLst/>
            <a:rect l="l" t="t" r="r" b="b"/>
            <a:pathLst>
              <a:path h="518921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4641" y="546353"/>
            <a:ext cx="0" cy="518921"/>
          </a:xfrm>
          <a:custGeom>
            <a:avLst/>
            <a:gdLst/>
            <a:ahLst/>
            <a:cxnLst/>
            <a:rect l="l" t="t" r="r" b="b"/>
            <a:pathLst>
              <a:path h="518921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6501" y="546353"/>
            <a:ext cx="0" cy="518922"/>
          </a:xfrm>
          <a:custGeom>
            <a:avLst/>
            <a:gdLst/>
            <a:ahLst/>
            <a:cxnLst/>
            <a:rect l="l" t="t" r="r" b="b"/>
            <a:pathLst>
              <a:path h="518922">
                <a:moveTo>
                  <a:pt x="0" y="0"/>
                </a:moveTo>
                <a:lnTo>
                  <a:pt x="0" y="51892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13077" y="546353"/>
            <a:ext cx="0" cy="518921"/>
          </a:xfrm>
          <a:custGeom>
            <a:avLst/>
            <a:gdLst/>
            <a:ahLst/>
            <a:cxnLst/>
            <a:rect l="l" t="t" r="r" b="b"/>
            <a:pathLst>
              <a:path h="518921">
                <a:moveTo>
                  <a:pt x="0" y="0"/>
                </a:moveTo>
                <a:lnTo>
                  <a:pt x="0" y="51892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63263" y="546353"/>
            <a:ext cx="0" cy="518922"/>
          </a:xfrm>
          <a:custGeom>
            <a:avLst/>
            <a:gdLst/>
            <a:ahLst/>
            <a:cxnLst/>
            <a:rect l="l" t="t" r="r" b="b"/>
            <a:pathLst>
              <a:path h="518922">
                <a:moveTo>
                  <a:pt x="0" y="0"/>
                </a:moveTo>
                <a:lnTo>
                  <a:pt x="0" y="51892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835" y="106832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883" y="1071372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4641" y="1071372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6501" y="1071372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8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13077" y="1071371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63263" y="1071371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1835" y="320421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883" y="3207257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4641" y="3207257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66501" y="3207257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13077" y="3207257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63263" y="3207257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1835" y="552907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883" y="5532120"/>
            <a:ext cx="0" cy="1200912"/>
          </a:xfrm>
          <a:custGeom>
            <a:avLst/>
            <a:gdLst/>
            <a:ahLst/>
            <a:cxnLst/>
            <a:rect l="l" t="t" r="r" b="b"/>
            <a:pathLst>
              <a:path h="1200912">
                <a:moveTo>
                  <a:pt x="0" y="0"/>
                </a:moveTo>
                <a:lnTo>
                  <a:pt x="0" y="12009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1835" y="6729984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4641" y="5532120"/>
            <a:ext cx="0" cy="1200912"/>
          </a:xfrm>
          <a:custGeom>
            <a:avLst/>
            <a:gdLst/>
            <a:ahLst/>
            <a:cxnLst/>
            <a:rect l="l" t="t" r="r" b="b"/>
            <a:pathLst>
              <a:path h="1200912">
                <a:moveTo>
                  <a:pt x="0" y="0"/>
                </a:moveTo>
                <a:lnTo>
                  <a:pt x="0" y="12009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7689" y="6729984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6501" y="5532120"/>
            <a:ext cx="0" cy="1200912"/>
          </a:xfrm>
          <a:custGeom>
            <a:avLst/>
            <a:gdLst/>
            <a:ahLst/>
            <a:cxnLst/>
            <a:rect l="l" t="t" r="r" b="b"/>
            <a:pathLst>
              <a:path h="1200912">
                <a:moveTo>
                  <a:pt x="0" y="0"/>
                </a:moveTo>
                <a:lnTo>
                  <a:pt x="0" y="12009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69549" y="6729984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13077" y="5532120"/>
            <a:ext cx="0" cy="1200912"/>
          </a:xfrm>
          <a:custGeom>
            <a:avLst/>
            <a:gdLst/>
            <a:ahLst/>
            <a:cxnLst/>
            <a:rect l="l" t="t" r="r" b="b"/>
            <a:pathLst>
              <a:path h="1200912">
                <a:moveTo>
                  <a:pt x="0" y="0"/>
                </a:moveTo>
                <a:lnTo>
                  <a:pt x="0" y="12009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16113" y="6729984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63263" y="5532120"/>
            <a:ext cx="0" cy="1200912"/>
          </a:xfrm>
          <a:custGeom>
            <a:avLst/>
            <a:gdLst/>
            <a:ahLst/>
            <a:cxnLst/>
            <a:rect l="l" t="t" r="r" b="b"/>
            <a:pathLst>
              <a:path h="1200912">
                <a:moveTo>
                  <a:pt x="0" y="0"/>
                </a:moveTo>
                <a:lnTo>
                  <a:pt x="0" y="120091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263263" y="6726935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21601" y="1434062"/>
            <a:ext cx="3709683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ber ISBN, 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 kontrak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erbitan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au s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dah dit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rbitk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21614" y="2740872"/>
            <a:ext cx="2613351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0" dirty="0" smtClean="0">
                <a:latin typeface="Arial"/>
                <a:cs typeface="Arial"/>
              </a:rPr>
              <a:t>hapter (tiap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40% x 3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21611" y="5951215"/>
            <a:ext cx="447221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diibagi.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543305"/>
            <a:ext cx="349757" cy="525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14641" y="543305"/>
            <a:ext cx="3451860" cy="525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50% dari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rya: 75% x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sil akhir: </a:t>
            </a:r>
            <a:r>
              <a:rPr sz="1000" spc="-4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00% x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543305"/>
            <a:ext cx="3846575" cy="525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13077" y="543305"/>
            <a:ext cx="2250185" cy="525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64883" y="1068324"/>
            <a:ext cx="349757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8907" marR="100461" algn="ctr">
              <a:lnSpc>
                <a:spcPct val="95825"/>
              </a:lnSpc>
              <a:spcBef>
                <a:spcPts val="6378"/>
              </a:spcBef>
            </a:pPr>
            <a:r>
              <a:rPr sz="1000" spc="0" dirty="0" smtClean="0">
                <a:latin typeface="Arial"/>
                <a:cs typeface="Arial"/>
              </a:rPr>
              <a:t>3.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1068324"/>
            <a:ext cx="3451860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 marR="112831" indent="0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nask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ku yang 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diterbitk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44" dirty="0" smtClean="0">
                <a:latin typeface="Arial"/>
                <a:cs typeface="Arial"/>
              </a:rPr>
              <a:t>d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39" dirty="0" smtClean="0">
                <a:latin typeface="Arial"/>
                <a:cs typeface="Arial"/>
              </a:rPr>
              <a:t>l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</a:t>
            </a:r>
            <a:r>
              <a:rPr sz="1000" spc="-14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seba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seme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</a:t>
            </a:r>
            <a:r>
              <a:rPr sz="1000" spc="-14" dirty="0" smtClean="0">
                <a:latin typeface="Arial"/>
                <a:cs typeface="Arial"/>
              </a:rPr>
              <a:t>dis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tuj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o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</a:t>
            </a:r>
            <a:r>
              <a:rPr sz="1000" spc="50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4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erca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</a:t>
            </a:r>
            <a:r>
              <a:rPr sz="1000" spc="-1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3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.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ISBN</a:t>
            </a:r>
            <a:endParaRPr sz="1000">
              <a:latin typeface="Arial"/>
              <a:cs typeface="Arial"/>
            </a:endParaRPr>
          </a:p>
          <a:p>
            <a:pPr marL="67806">
              <a:lnSpc>
                <a:spcPct val="95825"/>
              </a:lnSpc>
              <a:spcBef>
                <a:spcPts val="89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06">
              <a:lnSpc>
                <a:spcPct val="95825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6" marR="1706738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06" marR="1706738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6" marR="1466941">
              <a:lnSpc>
                <a:spcPts val="1149"/>
              </a:lnSpc>
              <a:spcBef>
                <a:spcPts val="920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06" marR="1466941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1068324"/>
            <a:ext cx="3846575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marL="67800" marR="147574" indent="0">
              <a:lnSpc>
                <a:spcPts val="1149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buku/mon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graf </a:t>
            </a:r>
            <a:r>
              <a:rPr sz="1000" spc="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tuh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3 sks, direnca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terbit </a:t>
            </a:r>
            <a:endParaRPr sz="1000">
              <a:latin typeface="Arial"/>
              <a:cs typeface="Arial"/>
            </a:endParaRPr>
          </a:p>
          <a:p>
            <a:pPr marL="67800" marR="147574">
              <a:lnSpc>
                <a:spcPts val="1149"/>
              </a:lnSpc>
              <a:spcBef>
                <a:spcPts val="1333"/>
              </a:spcBef>
            </a:pPr>
            <a:r>
              <a:rPr sz="1000" spc="0" dirty="0" smtClean="0">
                <a:latin typeface="Arial"/>
                <a:cs typeface="Arial"/>
              </a:rPr>
              <a:t>ber -ISBN</a:t>
            </a:r>
            <a:endParaRPr sz="1000">
              <a:latin typeface="Arial"/>
              <a:cs typeface="Arial"/>
            </a:endParaRPr>
          </a:p>
          <a:p>
            <a:pPr marL="67800">
              <a:lnSpc>
                <a:spcPts val="745"/>
              </a:lnSpc>
              <a:spcBef>
                <a:spcPts val="1371"/>
              </a:spcBef>
            </a:pPr>
            <a:r>
              <a:rPr sz="1500" spc="0" baseline="2898" dirty="0" smtClean="0">
                <a:latin typeface="Arial"/>
                <a:cs typeface="Arial"/>
              </a:rPr>
              <a:t>Menul</a:t>
            </a:r>
            <a:r>
              <a:rPr sz="1500" spc="-4" baseline="2898" dirty="0" smtClean="0">
                <a:latin typeface="Arial"/>
                <a:cs typeface="Arial"/>
              </a:rPr>
              <a:t>i</a:t>
            </a:r>
            <a:r>
              <a:rPr sz="1500" spc="0" baseline="2898" dirty="0" smtClean="0">
                <a:latin typeface="Arial"/>
                <a:cs typeface="Arial"/>
              </a:rPr>
              <a:t>s</a:t>
            </a:r>
            <a:r>
              <a:rPr sz="1500" spc="4" baseline="2898" dirty="0" smtClean="0">
                <a:latin typeface="Arial"/>
                <a:cs typeface="Arial"/>
              </a:rPr>
              <a:t> </a:t>
            </a:r>
            <a:r>
              <a:rPr sz="1500" spc="0" baseline="2898" dirty="0" smtClean="0">
                <a:latin typeface="Arial"/>
                <a:cs typeface="Arial"/>
              </a:rPr>
              <a:t>1 judul buku/monograf,</a:t>
            </a:r>
            <a:r>
              <a:rPr sz="1500" spc="4" baseline="2898" dirty="0" smtClean="0">
                <a:latin typeface="Arial"/>
                <a:cs typeface="Arial"/>
              </a:rPr>
              <a:t> </a:t>
            </a:r>
            <a:r>
              <a:rPr sz="1500" spc="0" baseline="2898" dirty="0" smtClean="0">
                <a:latin typeface="Arial"/>
                <a:cs typeface="Arial"/>
              </a:rPr>
              <a:t>ada edi</a:t>
            </a:r>
            <a:r>
              <a:rPr sz="1500" spc="-9" baseline="2898" dirty="0" smtClean="0">
                <a:latin typeface="Arial"/>
                <a:cs typeface="Arial"/>
              </a:rPr>
              <a:t>t</a:t>
            </a:r>
            <a:r>
              <a:rPr sz="1500" spc="0" baseline="2898" dirty="0" smtClean="0">
                <a:latin typeface="Arial"/>
                <a:cs typeface="Arial"/>
              </a:rPr>
              <a:t>or/ketua (</a:t>
            </a:r>
            <a:r>
              <a:rPr sz="1500" spc="-4" baseline="2898" dirty="0" smtClean="0">
                <a:latin typeface="Arial"/>
                <a:cs typeface="Arial"/>
              </a:rPr>
              <a:t>E</a:t>
            </a:r>
            <a:r>
              <a:rPr sz="1500" spc="0" baseline="2898" dirty="0" smtClean="0">
                <a:latin typeface="Arial"/>
                <a:cs typeface="Arial"/>
              </a:rPr>
              <a:t>di</a:t>
            </a:r>
            <a:r>
              <a:rPr sz="1500" spc="-9" baseline="2898" dirty="0" smtClean="0">
                <a:latin typeface="Arial"/>
                <a:cs typeface="Arial"/>
              </a:rPr>
              <a:t>t</a:t>
            </a:r>
            <a:r>
              <a:rPr sz="1500" spc="0" baseline="2898" dirty="0" smtClean="0">
                <a:latin typeface="Arial"/>
                <a:cs typeface="Arial"/>
              </a:rPr>
              <a:t>or/ketua =</a:t>
            </a:r>
            <a:endParaRPr sz="1000">
              <a:latin typeface="Arial"/>
              <a:cs typeface="Arial"/>
            </a:endParaRPr>
          </a:p>
          <a:p>
            <a:pPr marL="67800" marR="583231">
              <a:lnSpc>
                <a:spcPts val="1149"/>
              </a:lnSpc>
              <a:spcBef>
                <a:spcPts val="47"/>
              </a:spcBef>
            </a:pPr>
            <a:r>
              <a:rPr sz="1000" spc="0" dirty="0" smtClean="0">
                <a:latin typeface="Arial"/>
                <a:cs typeface="Arial"/>
              </a:rPr>
              <a:t>60% x 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1,8 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), tiap </a:t>
            </a:r>
            <a:r>
              <a:rPr sz="1000" spc="4" dirty="0" smtClean="0">
                <a:latin typeface="Arial"/>
                <a:cs typeface="Arial"/>
              </a:rPr>
              <a:t>ch</a:t>
            </a:r>
            <a:r>
              <a:rPr sz="1000" spc="0" dirty="0" smtClean="0">
                <a:latin typeface="Arial"/>
                <a:cs typeface="Arial"/>
              </a:rPr>
              <a:t>apter ada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(tiap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40% x 3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ks).</a:t>
            </a:r>
            <a:endParaRPr sz="1000">
              <a:latin typeface="Arial"/>
              <a:cs typeface="Arial"/>
            </a:endParaRPr>
          </a:p>
          <a:p>
            <a:pPr marL="67800">
              <a:lnSpc>
                <a:spcPct val="95825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judul buku/ monograf, ada ed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tor/ketua </a:t>
            </a:r>
            <a:r>
              <a:rPr sz="1000" spc="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Ed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tor/ketua =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0"/>
              </a:spcBef>
            </a:pPr>
            <a:r>
              <a:rPr sz="1000" spc="0" dirty="0" smtClean="0">
                <a:latin typeface="Arial"/>
                <a:cs typeface="Arial"/>
              </a:rPr>
              <a:t>60% x 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1,8 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), Kontributor un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 utuh, tidak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1068324"/>
            <a:ext cx="2250185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9">
              <a:lnSpc>
                <a:spcPct val="102091"/>
              </a:lnSpc>
              <a:spcBef>
                <a:spcPts val="6178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9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3204210"/>
            <a:ext cx="349757" cy="2324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8907" marR="100461" algn="ctr">
              <a:lnSpc>
                <a:spcPct val="95825"/>
              </a:lnSpc>
              <a:spcBef>
                <a:spcPts val="7128"/>
              </a:spcBef>
            </a:pPr>
            <a:r>
              <a:rPr sz="1000" spc="0" dirty="0" smtClean="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3204210"/>
            <a:ext cx="3451860" cy="2324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140332" indent="-5">
              <a:lnSpc>
                <a:spcPts val="1264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satu 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udul n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kah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 inter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acional, berba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asa </a:t>
            </a:r>
            <a:r>
              <a:rPr sz="1100" spc="0" dirty="0" smtClean="0">
                <a:latin typeface="Arial"/>
                <a:cs typeface="Arial"/>
              </a:rPr>
              <a:t>internasion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6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 </a:t>
            </a:r>
            <a:endParaRPr sz="1100">
              <a:latin typeface="Arial"/>
              <a:cs typeface="Arial"/>
            </a:endParaRPr>
          </a:p>
          <a:p>
            <a:pPr marL="67811" marR="140332">
              <a:lnSpc>
                <a:spcPts val="1264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Spanyol</a:t>
            </a:r>
            <a:r>
              <a:rPr sz="1100" spc="-6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(died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0" dirty="0" smtClean="0">
                <a:latin typeface="Arial"/>
                <a:cs typeface="Arial"/>
              </a:rPr>
              <a:t>ara internas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 min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mal </a:t>
            </a:r>
            <a:endParaRPr sz="1000">
              <a:latin typeface="Arial"/>
              <a:cs typeface="Arial"/>
            </a:endParaRPr>
          </a:p>
          <a:p>
            <a:pPr marL="67811" marR="140332">
              <a:lnSpc>
                <a:spcPts val="1149"/>
              </a:lnSpc>
              <a:spcBef>
                <a:spcPts val="102"/>
              </a:spcBef>
            </a:pPr>
            <a:r>
              <a:rPr sz="1000" spc="0" dirty="0" smtClean="0">
                <a:latin typeface="Arial"/>
                <a:cs typeface="Arial"/>
              </a:rPr>
              <a:t>tiga 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), disetu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ui oleh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pimpin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tercatat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706729" indent="0">
              <a:lnSpc>
                <a:spcPts val="1149"/>
              </a:lnSpc>
              <a:spcBef>
                <a:spcPts val="896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16" marR="1706729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466931" indent="0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16" marR="1466931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3204210"/>
            <a:ext cx="3846575" cy="2324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809" marR="304776">
              <a:lnSpc>
                <a:spcPts val="1149"/>
              </a:lnSpc>
              <a:spcBef>
                <a:spcPts val="5477"/>
              </a:spcBef>
            </a:pPr>
            <a:r>
              <a:rPr sz="1000" spc="0" dirty="0" smtClean="0">
                <a:latin typeface="Arial"/>
                <a:cs typeface="Arial"/>
              </a:rPr>
              <a:t>Tata 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rhitung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di atas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yang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dapat di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akai untuk buku inter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asional 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ngan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harga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 utuh = 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3204210"/>
            <a:ext cx="2250185" cy="2324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2"/>
              </a:spcBef>
            </a:pPr>
            <a:endParaRPr sz="900"/>
          </a:p>
          <a:p>
            <a:pPr marL="132576">
              <a:lnSpc>
                <a:spcPct val="102091"/>
              </a:lnSpc>
              <a:spcBef>
                <a:spcPts val="7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6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5529071"/>
            <a:ext cx="349757" cy="1200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 marL="100431" marR="101202" algn="ctr">
              <a:lnSpc>
                <a:spcPct val="95825"/>
              </a:lnSpc>
              <a:spcBef>
                <a:spcPts val="3000"/>
              </a:spcBef>
            </a:pPr>
            <a:r>
              <a:rPr sz="1000" spc="-9" dirty="0" smtClean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5529071"/>
            <a:ext cx="3451860" cy="1200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6" marR="203235">
              <a:lnSpc>
                <a:spcPts val="1149"/>
              </a:lnSpc>
              <a:spcBef>
                <a:spcPts val="409"/>
              </a:spcBef>
            </a:pPr>
            <a:r>
              <a:rPr sz="1000" spc="-9" dirty="0" smtClean="0">
                <a:latin typeface="Arial"/>
                <a:cs typeface="Arial"/>
              </a:rPr>
              <a:t>Menterjema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-9" dirty="0" smtClean="0">
                <a:latin typeface="Arial"/>
                <a:cs typeface="Arial"/>
              </a:rPr>
              <a:t>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ata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naska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diterbit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an dala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sebanyak-banyakny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meste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(disetujui ole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tercatat)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293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5529071"/>
            <a:ext cx="3846575" cy="1200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Menter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ema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u me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yadur 1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nask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sks,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1 judul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diterje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oleh lebih</a:t>
            </a:r>
            <a:r>
              <a:rPr sz="1000" spc="-4" dirty="0" smtClean="0">
                <a:latin typeface="Arial"/>
                <a:cs typeface="Arial"/>
              </a:rPr>
              <a:t> d</a:t>
            </a:r>
            <a:r>
              <a:rPr sz="1000" spc="0" dirty="0" smtClean="0">
                <a:latin typeface="Arial"/>
                <a:cs typeface="Arial"/>
              </a:rPr>
              <a:t>ari 1 orang,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maka 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</a:t>
            </a:r>
            <a:endParaRPr sz="1000">
              <a:latin typeface="Arial"/>
              <a:cs typeface="Arial"/>
            </a:endParaRPr>
          </a:p>
          <a:p>
            <a:pPr marL="67809" marR="1645958">
              <a:lnSpc>
                <a:spcPts val="1149"/>
              </a:lnSpc>
              <a:spcBef>
                <a:spcPts val="2138"/>
              </a:spcBef>
            </a:pPr>
            <a:r>
              <a:rPr sz="1000" spc="0" dirty="0" smtClean="0">
                <a:latin typeface="Arial"/>
                <a:cs typeface="Arial"/>
              </a:rPr>
              <a:t>Ketua/Editor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60% x 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sk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 </a:t>
            </a:r>
            <a:endParaRPr sz="1000">
              <a:latin typeface="Arial"/>
              <a:cs typeface="Arial"/>
            </a:endParaRPr>
          </a:p>
          <a:p>
            <a:pPr marL="67809" marR="1645958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Anggota = </a:t>
            </a:r>
            <a:r>
              <a:rPr sz="1000" spc="-4" dirty="0" smtClean="0">
                <a:latin typeface="Arial"/>
                <a:cs typeface="Arial"/>
              </a:rPr>
              <a:t>40</a:t>
            </a:r>
            <a:r>
              <a:rPr sz="1000" spc="0" dirty="0" smtClean="0">
                <a:latin typeface="Arial"/>
                <a:cs typeface="Arial"/>
              </a:rPr>
              <a:t>% x 2 = 0,8 sks).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5529071"/>
            <a:ext cx="2250185" cy="1200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6">
              <a:lnSpc>
                <a:spcPct val="102091"/>
              </a:lnSpc>
              <a:spcBef>
                <a:spcPts val="249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6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883" y="546353"/>
            <a:ext cx="0" cy="1296162"/>
          </a:xfrm>
          <a:custGeom>
            <a:avLst/>
            <a:gdLst/>
            <a:ahLst/>
            <a:cxnLst/>
            <a:rect l="l" t="t" r="r" b="b"/>
            <a:pathLst>
              <a:path h="1296162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4641" y="546353"/>
            <a:ext cx="0" cy="1296162"/>
          </a:xfrm>
          <a:custGeom>
            <a:avLst/>
            <a:gdLst/>
            <a:ahLst/>
            <a:cxnLst/>
            <a:rect l="l" t="t" r="r" b="b"/>
            <a:pathLst>
              <a:path h="1296162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66501" y="546353"/>
            <a:ext cx="0" cy="1296162"/>
          </a:xfrm>
          <a:custGeom>
            <a:avLst/>
            <a:gdLst/>
            <a:ahLst/>
            <a:cxnLst/>
            <a:rect l="l" t="t" r="r" b="b"/>
            <a:pathLst>
              <a:path h="1296162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13077" y="546353"/>
            <a:ext cx="0" cy="1296162"/>
          </a:xfrm>
          <a:custGeom>
            <a:avLst/>
            <a:gdLst/>
            <a:ahLst/>
            <a:cxnLst/>
            <a:rect l="l" t="t" r="r" b="b"/>
            <a:pathLst>
              <a:path h="1296162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63263" y="546353"/>
            <a:ext cx="0" cy="1296162"/>
          </a:xfrm>
          <a:custGeom>
            <a:avLst/>
            <a:gdLst/>
            <a:ahLst/>
            <a:cxnLst/>
            <a:rect l="l" t="t" r="r" b="b"/>
            <a:pathLst>
              <a:path h="1296162">
                <a:moveTo>
                  <a:pt x="0" y="0"/>
                </a:moveTo>
                <a:lnTo>
                  <a:pt x="0" y="129616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1835" y="184556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4883" y="1848612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14641" y="1848612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66501" y="1848611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13077" y="1848611"/>
            <a:ext cx="0" cy="2129789"/>
          </a:xfrm>
          <a:custGeom>
            <a:avLst/>
            <a:gdLst/>
            <a:ahLst/>
            <a:cxnLst/>
            <a:rect l="l" t="t" r="r" b="b"/>
            <a:pathLst>
              <a:path h="2129789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263263" y="1848611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1835" y="398145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4883" y="398449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4641" y="398449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66501" y="398449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13077" y="398449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263263" y="398449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1835" y="424738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4883" y="42504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4641" y="42504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66501" y="42504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13077" y="425043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263263" y="425043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1835" y="471754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4883" y="47205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4641" y="47205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66501" y="47205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13077" y="4720589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263263" y="4720589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1835" y="518769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4883" y="5190744"/>
            <a:ext cx="0" cy="605789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78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14641" y="5190744"/>
            <a:ext cx="0" cy="605789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78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66501" y="5190744"/>
            <a:ext cx="0" cy="605789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78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013077" y="5190744"/>
            <a:ext cx="0" cy="605789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78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263263" y="5190744"/>
            <a:ext cx="0" cy="605789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78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1835" y="579958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4883" y="580263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14641" y="580263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66501" y="580263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13077" y="5802629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263263" y="5802629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1835" y="606551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4883" y="6068568"/>
            <a:ext cx="0" cy="580643"/>
          </a:xfrm>
          <a:custGeom>
            <a:avLst/>
            <a:gdLst/>
            <a:ahLst/>
            <a:cxnLst/>
            <a:rect l="l" t="t" r="r" b="b"/>
            <a:pathLst>
              <a:path h="580643">
                <a:moveTo>
                  <a:pt x="0" y="0"/>
                </a:moveTo>
                <a:lnTo>
                  <a:pt x="0" y="5806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1835" y="6646163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4641" y="6068568"/>
            <a:ext cx="0" cy="580643"/>
          </a:xfrm>
          <a:custGeom>
            <a:avLst/>
            <a:gdLst/>
            <a:ahLst/>
            <a:cxnLst/>
            <a:rect l="l" t="t" r="r" b="b"/>
            <a:pathLst>
              <a:path h="580643">
                <a:moveTo>
                  <a:pt x="0" y="0"/>
                </a:moveTo>
                <a:lnTo>
                  <a:pt x="0" y="5806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17689" y="6646163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66501" y="6068568"/>
            <a:ext cx="0" cy="580643"/>
          </a:xfrm>
          <a:custGeom>
            <a:avLst/>
            <a:gdLst/>
            <a:ahLst/>
            <a:cxnLst/>
            <a:rect l="l" t="t" r="r" b="b"/>
            <a:pathLst>
              <a:path h="580643">
                <a:moveTo>
                  <a:pt x="0" y="0"/>
                </a:moveTo>
                <a:lnTo>
                  <a:pt x="0" y="5806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169549" y="6646163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13077" y="6068567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16113" y="6646163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63263" y="6068567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263263" y="6643116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132954" y="2922456"/>
            <a:ext cx="44920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32956" y="4413725"/>
            <a:ext cx="731029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34480" y="4883879"/>
            <a:ext cx="75541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34476" y="5424902"/>
            <a:ext cx="75541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4883" y="543305"/>
            <a:ext cx="349757" cy="1302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14641" y="543305"/>
            <a:ext cx="3451860" cy="1302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1" marR="1706733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11" marR="1706733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1" marR="1466936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11" marR="1466936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66501" y="543305"/>
            <a:ext cx="3846575" cy="1302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8013077" y="543305"/>
            <a:ext cx="2250185" cy="1302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64883" y="1845564"/>
            <a:ext cx="349757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00431" marR="101202" algn="ctr">
              <a:lnSpc>
                <a:spcPct val="95825"/>
              </a:lnSpc>
              <a:spcBef>
                <a:spcPts val="6384"/>
              </a:spcBef>
            </a:pPr>
            <a:r>
              <a:rPr sz="1000" spc="-9" dirty="0" smtClean="0">
                <a:latin typeface="Arial"/>
                <a:cs typeface="Arial"/>
              </a:rPr>
              <a:t>6.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4641" y="1845564"/>
            <a:ext cx="3451860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6" marR="198667">
              <a:lnSpc>
                <a:spcPts val="1149"/>
              </a:lnSpc>
              <a:spcBef>
                <a:spcPts val="15"/>
              </a:spcBef>
            </a:pPr>
            <a:r>
              <a:rPr sz="1000" spc="-9" dirty="0" smtClean="0">
                <a:latin typeface="Arial"/>
                <a:cs typeface="Arial"/>
              </a:rPr>
              <a:t>Menyu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tin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judu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naska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diterbit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an dala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sebanyak-banyakny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meste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(disetujui 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tercat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6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706729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16" marR="1706729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466931" indent="0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16" marR="1466931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6501" y="1845564"/>
            <a:ext cx="3846575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67809">
              <a:lnSpc>
                <a:spcPct val="95825"/>
              </a:lnSpc>
              <a:spcBef>
                <a:spcPts val="4000"/>
              </a:spcBef>
            </a:pPr>
            <a:r>
              <a:rPr sz="1000" spc="0" dirty="0" smtClean="0">
                <a:latin typeface="Arial"/>
                <a:cs typeface="Arial"/>
              </a:rPr>
              <a:t>1 judul n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yang disun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ing = 2 sks,</a:t>
            </a:r>
            <a:endParaRPr sz="1000">
              <a:latin typeface="Arial"/>
              <a:cs typeface="Arial"/>
            </a:endParaRPr>
          </a:p>
          <a:p>
            <a:pPr marL="67809" marR="269962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1 judul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diterje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oleh lebih</a:t>
            </a:r>
            <a:r>
              <a:rPr sz="1000" spc="-4" dirty="0" smtClean="0">
                <a:latin typeface="Arial"/>
                <a:cs typeface="Arial"/>
              </a:rPr>
              <a:t> d</a:t>
            </a:r>
            <a:r>
              <a:rPr sz="1000" spc="0" dirty="0" smtClean="0">
                <a:latin typeface="Arial"/>
                <a:cs typeface="Arial"/>
              </a:rPr>
              <a:t>ari 1 orang,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maka 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 diibagi.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Ketua dan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-m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ing 1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13077" y="1845564"/>
            <a:ext cx="2250185" cy="2135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6">
              <a:lnSpc>
                <a:spcPct val="102091"/>
              </a:lnSpc>
              <a:spcBef>
                <a:spcPts val="6178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883" y="398145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4641" y="3981450"/>
            <a:ext cx="3451860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69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Seminar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501" y="3981450"/>
            <a:ext cx="3846575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013077" y="3981450"/>
            <a:ext cx="2250185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64883" y="4247388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41" y="4247388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121405">
              <a:lnSpc>
                <a:spcPts val="1149"/>
              </a:lnSpc>
              <a:spcBef>
                <a:spcPts val="195"/>
              </a:spcBef>
            </a:pPr>
            <a:r>
              <a:rPr sz="1000" spc="0" dirty="0" smtClean="0">
                <a:latin typeface="Arial"/>
                <a:cs typeface="Arial"/>
              </a:rPr>
              <a:t>Lokal k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nstr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butor sel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a dari da</a:t>
            </a:r>
            <a:r>
              <a:rPr sz="1000" spc="-4" dirty="0" smtClean="0">
                <a:latin typeface="Arial"/>
                <a:cs typeface="Arial"/>
              </a:rPr>
              <a:t>la</a:t>
            </a:r>
            <a:r>
              <a:rPr sz="1000" spc="0" dirty="0" smtClean="0">
                <a:latin typeface="Arial"/>
                <a:cs typeface="Arial"/>
              </a:rPr>
              <a:t>m per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tinggi atau dalam</a:t>
            </a:r>
            <a:r>
              <a:rPr sz="1000" spc="-4" dirty="0" smtClean="0">
                <a:latin typeface="Arial"/>
                <a:cs typeface="Arial"/>
              </a:rPr>
              <a:t> s</a:t>
            </a:r>
            <a:r>
              <a:rPr sz="1000" spc="0" dirty="0" smtClean="0">
                <a:latin typeface="Arial"/>
                <a:cs typeface="Arial"/>
              </a:rPr>
              <a:t>atu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6501" y="4247388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 marL="6780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13077" y="4247388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4717542"/>
            <a:ext cx="34975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4717542"/>
            <a:ext cx="3451860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6770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(Mi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imum k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nstr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butor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2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4717542"/>
            <a:ext cx="384657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6679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077" y="4717542"/>
            <a:ext cx="225018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05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4102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5187695"/>
            <a:ext cx="349757" cy="611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120243" marR="12139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5187695"/>
            <a:ext cx="3451860" cy="611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5" marR="149652" indent="9">
              <a:lnSpc>
                <a:spcPts val="1264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(dalam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sa inte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b, </a:t>
            </a:r>
            <a:endParaRPr sz="1100">
              <a:latin typeface="Arial"/>
              <a:cs typeface="Arial"/>
            </a:endParaRPr>
          </a:p>
          <a:p>
            <a:pPr marL="67805" marR="149652">
              <a:lnSpc>
                <a:spcPts val="1264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tri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utor </a:t>
            </a:r>
            <a:endParaRPr sz="1000">
              <a:latin typeface="Arial"/>
              <a:cs typeface="Arial"/>
            </a:endParaRPr>
          </a:p>
          <a:p>
            <a:pPr marL="67805" marR="149652">
              <a:lnSpc>
                <a:spcPts val="1149"/>
              </a:lnSpc>
              <a:spcBef>
                <a:spcPts val="102"/>
              </a:spcBef>
            </a:pPr>
            <a:r>
              <a:rPr sz="1000" spc="0" dirty="0" smtClean="0">
                <a:latin typeface="Arial"/>
                <a:cs typeface="Arial"/>
              </a:rPr>
              <a:t>dari 4 n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5187695"/>
            <a:ext cx="3846575" cy="611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678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5187695"/>
            <a:ext cx="2250185" cy="611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34098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4098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5799581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5799581"/>
            <a:ext cx="3451860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8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Poster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5799581"/>
            <a:ext cx="384657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013077" y="5799581"/>
            <a:ext cx="225018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64883" y="6065519"/>
            <a:ext cx="349757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6065519"/>
            <a:ext cx="3451860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221541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Lokal dalam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penyajian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minar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stribut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 sel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nya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ari dal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pergur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an tinggi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atau dalam</a:t>
            </a:r>
            <a:r>
              <a:rPr sz="1000" spc="-4" dirty="0" smtClean="0">
                <a:latin typeface="Arial"/>
                <a:cs typeface="Arial"/>
              </a:rPr>
              <a:t> s</a:t>
            </a:r>
            <a:r>
              <a:rPr sz="1000" spc="0" dirty="0" smtClean="0">
                <a:latin typeface="Arial"/>
                <a:cs typeface="Arial"/>
              </a:rPr>
              <a:t>atu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6065519"/>
            <a:ext cx="3846575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780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6065519"/>
            <a:ext cx="2250185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2"/>
              </a:spcBef>
            </a:pPr>
            <a:endParaRPr sz="1000"/>
          </a:p>
          <a:p>
            <a:pPr marL="132570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0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488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14641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66501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013077" y="54635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26326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1835" y="96621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4883" y="969263"/>
            <a:ext cx="0" cy="606551"/>
          </a:xfrm>
          <a:custGeom>
            <a:avLst/>
            <a:gdLst/>
            <a:ahLst/>
            <a:cxnLst/>
            <a:rect l="l" t="t" r="r" b="b"/>
            <a:pathLst>
              <a:path h="606551">
                <a:moveTo>
                  <a:pt x="0" y="0"/>
                </a:moveTo>
                <a:lnTo>
                  <a:pt x="0" y="60655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4641" y="969263"/>
            <a:ext cx="0" cy="606551"/>
          </a:xfrm>
          <a:custGeom>
            <a:avLst/>
            <a:gdLst/>
            <a:ahLst/>
            <a:cxnLst/>
            <a:rect l="l" t="t" r="r" b="b"/>
            <a:pathLst>
              <a:path h="606551">
                <a:moveTo>
                  <a:pt x="0" y="0"/>
                </a:moveTo>
                <a:lnTo>
                  <a:pt x="0" y="606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66501" y="969263"/>
            <a:ext cx="0" cy="606551"/>
          </a:xfrm>
          <a:custGeom>
            <a:avLst/>
            <a:gdLst/>
            <a:ahLst/>
            <a:cxnLst/>
            <a:rect l="l" t="t" r="r" b="b"/>
            <a:pathLst>
              <a:path h="606551">
                <a:moveTo>
                  <a:pt x="0" y="0"/>
                </a:moveTo>
                <a:lnTo>
                  <a:pt x="0" y="60655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13077" y="969263"/>
            <a:ext cx="0" cy="606551"/>
          </a:xfrm>
          <a:custGeom>
            <a:avLst/>
            <a:gdLst/>
            <a:ahLst/>
            <a:cxnLst/>
            <a:rect l="l" t="t" r="r" b="b"/>
            <a:pathLst>
              <a:path h="606551">
                <a:moveTo>
                  <a:pt x="0" y="0"/>
                </a:moveTo>
                <a:lnTo>
                  <a:pt x="0" y="606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263263" y="969263"/>
            <a:ext cx="0" cy="606551"/>
          </a:xfrm>
          <a:custGeom>
            <a:avLst/>
            <a:gdLst/>
            <a:ahLst/>
            <a:cxnLst/>
            <a:rect l="l" t="t" r="r" b="b"/>
            <a:pathLst>
              <a:path h="606551">
                <a:moveTo>
                  <a:pt x="0" y="0"/>
                </a:moveTo>
                <a:lnTo>
                  <a:pt x="0" y="606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1835" y="157886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4883" y="158191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4641" y="158191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66501" y="158191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13077" y="1581911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263263" y="158191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61835" y="184403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4883" y="184708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4641" y="184708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66501" y="184708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13077" y="184708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263263" y="184708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1835" y="210997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4883" y="211302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14641" y="211302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66501" y="211302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13077" y="211302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263263" y="2113025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61835" y="257175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64883" y="2574798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14641" y="2574798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66501" y="2574798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13077" y="2574798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0263263" y="257479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61835" y="317068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64883" y="3173729"/>
            <a:ext cx="0" cy="455676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14641" y="3173729"/>
            <a:ext cx="0" cy="455676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166501" y="3173729"/>
            <a:ext cx="0" cy="455676"/>
          </a:xfrm>
          <a:custGeom>
            <a:avLst/>
            <a:gdLst/>
            <a:ahLst/>
            <a:cxnLst/>
            <a:rect l="l" t="t" r="r" b="b"/>
            <a:pathLst>
              <a:path h="455676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13077" y="317372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263263" y="3173729"/>
            <a:ext cx="0" cy="455676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1835" y="363245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4883" y="3635502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14641" y="3635502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166501" y="3635502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13077" y="3635501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263263" y="3635501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1835" y="426034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64883" y="426339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14641" y="426339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166501" y="426339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13077" y="426338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263263" y="426338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61835" y="518083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4883" y="518388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14641" y="518388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66501" y="518388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13077" y="5183885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263263" y="5183885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61835" y="544601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4883" y="544906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14641" y="544906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66501" y="544906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13077" y="544906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263263" y="544906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61835" y="576148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64883" y="576453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14641" y="576453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166501" y="576453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13077" y="5764529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263263" y="5764529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61835" y="607771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4883" y="608076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14641" y="608076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166501" y="608076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013077" y="6080759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263263" y="6080759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61835" y="639317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4883" y="6396228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61835" y="6708648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4641" y="6396228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17689" y="670864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166501" y="6396228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169549" y="6708648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13077" y="6396227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016113" y="6708648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263263" y="6396227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263263" y="6705600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132947" y="763735"/>
            <a:ext cx="526736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32949" y="1281136"/>
            <a:ext cx="526736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132956" y="2276315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32957" y="2806664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32956" y="3337019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93340" y="3881847"/>
            <a:ext cx="170694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132949" y="4656039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32956" y="5613113"/>
            <a:ext cx="13240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132956" y="5928581"/>
            <a:ext cx="13240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4883" y="543305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4641" y="543305"/>
            <a:ext cx="3451860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324900" indent="0">
              <a:lnSpc>
                <a:spcPts val="114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( da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am penyaji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semin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 d</a:t>
            </a:r>
            <a:r>
              <a:rPr sz="1000" spc="-4" dirty="0" smtClean="0">
                <a:latin typeface="Arial"/>
                <a:cs typeface="Arial"/>
              </a:rPr>
              <a:t>en</a:t>
            </a:r>
            <a:r>
              <a:rPr sz="1000" spc="0" dirty="0" smtClean="0">
                <a:latin typeface="Arial"/>
                <a:cs typeface="Arial"/>
              </a:rPr>
              <a:t>gan Mini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um 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tri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utor</a:t>
            </a:r>
            <a:r>
              <a:rPr sz="1000" spc="271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2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66501" y="543305"/>
            <a:ext cx="3846575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6780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13077" y="543305"/>
            <a:ext cx="2250185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70">
              <a:lnSpc>
                <a:spcPct val="102091"/>
              </a:lnSpc>
              <a:spcBef>
                <a:spcPts val="43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4883" y="966215"/>
            <a:ext cx="349757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120243" marR="12139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4641" y="966215"/>
            <a:ext cx="3451860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5" marR="282218" indent="9">
              <a:lnSpc>
                <a:spcPts val="1264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(dalam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sa inte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b, </a:t>
            </a:r>
            <a:endParaRPr sz="1100">
              <a:latin typeface="Arial"/>
              <a:cs typeface="Arial"/>
            </a:endParaRPr>
          </a:p>
          <a:p>
            <a:pPr marL="67805" marR="282218">
              <a:lnSpc>
                <a:spcPts val="1264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2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dalam </a:t>
            </a:r>
            <a:endParaRPr sz="1000">
              <a:latin typeface="Arial"/>
              <a:cs typeface="Arial"/>
            </a:endParaRPr>
          </a:p>
          <a:p>
            <a:pPr marL="67805" marR="282218">
              <a:lnSpc>
                <a:spcPts val="1149"/>
              </a:lnSpc>
              <a:spcBef>
                <a:spcPts val="102"/>
              </a:spcBef>
            </a:pPr>
            <a:r>
              <a:rPr sz="1000" spc="0" dirty="0" smtClean="0">
                <a:latin typeface="Arial"/>
                <a:cs typeface="Arial"/>
              </a:rPr>
              <a:t>penyajian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minar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stribut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4 n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66501" y="966215"/>
            <a:ext cx="3846575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3"/>
              </a:spcBef>
            </a:pPr>
            <a:endParaRPr sz="1300"/>
          </a:p>
          <a:p>
            <a:pPr marL="678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13077" y="966215"/>
            <a:ext cx="2250185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marL="132571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4883" y="1578864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714641" y="1578864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166501" y="1578864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8013077" y="1578864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64883" y="1844039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4641" y="1844039"/>
            <a:ext cx="3451860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69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jurn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l ilmiah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66501" y="1844039"/>
            <a:ext cx="384657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013077" y="1844039"/>
            <a:ext cx="225018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64883" y="2109978"/>
            <a:ext cx="349757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4641" y="2109978"/>
            <a:ext cx="3451860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82" marR="246931" indent="-228599" algn="just">
              <a:lnSpc>
                <a:spcPct val="101683"/>
              </a:lnSpc>
              <a:spcBef>
                <a:spcPts val="45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 ilm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ah/majal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ilmiah </a:t>
            </a:r>
            <a:r>
              <a:rPr sz="1000" b="1" spc="0" dirty="0" smtClean="0">
                <a:latin typeface="Arial"/>
                <a:cs typeface="Arial"/>
              </a:rPr>
              <a:t>lokal </a:t>
            </a:r>
            <a:r>
              <a:rPr sz="1000" spc="0" dirty="0" smtClean="0">
                <a:latin typeface="Arial"/>
                <a:cs typeface="Arial"/>
              </a:rPr>
              <a:t>ber-ISSN tid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 ter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kredit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 penul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dan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atau mitra best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ri/edit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 dari 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stitusi sendir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66501" y="2109978"/>
            <a:ext cx="384657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81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1,5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13077" y="2109978"/>
            <a:ext cx="225018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8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4883" y="2571750"/>
            <a:ext cx="349757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30"/>
              </a:spcBef>
            </a:pPr>
            <a:endParaRPr sz="13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4641" y="2571750"/>
            <a:ext cx="3451860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82" marR="48364" indent="-228599">
              <a:lnSpc>
                <a:spcPct val="101887"/>
              </a:lnSpc>
              <a:spcBef>
                <a:spcPts val="10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 ilm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ah/majal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ilmiah 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r-ISSN </a:t>
            </a:r>
            <a:r>
              <a:rPr sz="1000" b="1" spc="0" dirty="0" smtClean="0">
                <a:latin typeface="Arial"/>
                <a:cs typeface="Arial"/>
              </a:rPr>
              <a:t>tidak terak</a:t>
            </a:r>
            <a:r>
              <a:rPr sz="1000" b="1" spc="-4" dirty="0" smtClean="0">
                <a:latin typeface="Arial"/>
                <a:cs typeface="Arial"/>
              </a:rPr>
              <a:t>re</a:t>
            </a:r>
            <a:r>
              <a:rPr sz="1000" b="1" spc="0" dirty="0" smtClean="0">
                <a:latin typeface="Arial"/>
                <a:cs typeface="Arial"/>
              </a:rPr>
              <a:t>ditasi nasio</a:t>
            </a:r>
            <a:r>
              <a:rPr sz="1000" b="1" spc="-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al </a:t>
            </a:r>
            <a:r>
              <a:rPr sz="1000" spc="0" dirty="0" smtClean="0">
                <a:latin typeface="Arial"/>
                <a:cs typeface="Arial"/>
              </a:rPr>
              <a:t>(Minimum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konstributor dari 2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 dan 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 mit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a 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stari/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ditor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2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66501" y="2571750"/>
            <a:ext cx="3846575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30"/>
              </a:spcBef>
            </a:pPr>
            <a:endParaRPr sz="1300"/>
          </a:p>
          <a:p>
            <a:pPr marL="6781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13077" y="2571750"/>
            <a:ext cx="2250185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 marL="132579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9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4883" y="3170681"/>
            <a:ext cx="349757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104242" marR="104313" algn="ctr">
              <a:lnSpc>
                <a:spcPct val="95825"/>
              </a:lnSpc>
            </a:pPr>
            <a:r>
              <a:rPr sz="1000" spc="-9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641" y="3170681"/>
            <a:ext cx="3451860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16586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te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akreditasi D</a:t>
            </a:r>
            <a:r>
              <a:rPr sz="1000" b="1" spc="-9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KTI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66501" y="3170681"/>
            <a:ext cx="384657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82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13077" y="3170681"/>
            <a:ext cx="225018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8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883" y="3632454"/>
            <a:ext cx="349757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4641" y="3632454"/>
            <a:ext cx="3451860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5746" marR="61979" indent="-233931" algn="just">
              <a:lnSpc>
                <a:spcPct val="95729"/>
              </a:lnSpc>
              <a:spcBef>
                <a:spcPts val="10"/>
              </a:spcBef>
              <a:tabLst>
                <a:tab pos="3556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</a:t>
            </a:r>
            <a:r>
              <a:rPr sz="1000" b="1" spc="0" dirty="0" smtClean="0">
                <a:latin typeface="Arial"/>
                <a:cs typeface="Arial"/>
              </a:rPr>
              <a:t>Jurnal internasional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(dalam 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a inten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sional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 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tribu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or dan 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ditor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4</a:t>
            </a:r>
            <a:endParaRPr sz="1000">
              <a:latin typeface="Arial"/>
              <a:cs typeface="Arial"/>
            </a:endParaRPr>
          </a:p>
          <a:p>
            <a:pPr marL="365756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6501" y="3632454"/>
            <a:ext cx="384657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67810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13077" y="3632454"/>
            <a:ext cx="225018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L="63819" marR="726057" algn="ctr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4325" marR="973741" algn="ctr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 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883" y="4260342"/>
            <a:ext cx="349757" cy="920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98907" marR="100461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4641" y="4260342"/>
            <a:ext cx="3451860" cy="920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74" marR="67738" indent="-228591">
              <a:lnSpc>
                <a:spcPct val="95729"/>
              </a:lnSpc>
              <a:spcBef>
                <a:spcPts val="10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</a:t>
            </a:r>
            <a:r>
              <a:rPr sz="1000" b="1" spc="0" dirty="0" smtClean="0">
                <a:latin typeface="Arial"/>
                <a:cs typeface="Arial"/>
              </a:rPr>
              <a:t>Jurnal internasional bereputasi </a:t>
            </a:r>
            <a:r>
              <a:rPr sz="1000" spc="0" dirty="0" smtClean="0">
                <a:latin typeface="Arial"/>
                <a:cs typeface="Arial"/>
              </a:rPr>
              <a:t>(dal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ba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asa inten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na</a:t>
            </a:r>
            <a:r>
              <a:rPr sz="1000" spc="0" dirty="0" smtClean="0">
                <a:latin typeface="Arial"/>
                <a:cs typeface="Arial"/>
              </a:rPr>
              <a:t>l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 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ancis,</a:t>
            </a:r>
            <a:r>
              <a:rPr sz="1100" spc="-4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2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terindex Sco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us (Scimago). Microsoft Academic Search, Index Co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nal (sela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 ini dai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ggap tid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 terinde</a:t>
            </a:r>
            <a:r>
              <a:rPr sz="1000" spc="-9" dirty="0" smtClean="0">
                <a:latin typeface="Arial"/>
                <a:cs typeface="Arial"/>
              </a:rPr>
              <a:t>x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501" y="4260342"/>
            <a:ext cx="3846575" cy="920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67804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7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13077" y="4260342"/>
            <a:ext cx="2250185" cy="920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L="132571">
              <a:lnSpc>
                <a:spcPct val="102091"/>
              </a:lnSpc>
              <a:spcBef>
                <a:spcPts val="1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1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83" y="5180838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41" y="5180838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0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Memp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rol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hak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6501" y="5180838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013077" y="5180838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64883" y="5446014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907" marR="100461" algn="ctr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5446014"/>
            <a:ext cx="3451860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1658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aten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er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5446014"/>
            <a:ext cx="384657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077" y="5446014"/>
            <a:ext cx="225018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5761481"/>
            <a:ext cx="349757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907" marR="100461" algn="ctr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5761481"/>
            <a:ext cx="3451860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1658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Pat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biasa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5761481"/>
            <a:ext cx="3846575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5761481"/>
            <a:ext cx="2250185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6077712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718" marR="102783" algn="ctr">
              <a:lnSpc>
                <a:spcPct val="95825"/>
              </a:lnSpc>
              <a:spcBef>
                <a:spcPts val="215"/>
              </a:spcBef>
            </a:pPr>
            <a:r>
              <a:rPr sz="1000" spc="4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6077712"/>
            <a:ext cx="3451860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79" marR="105746" indent="-228600">
              <a:lnSpc>
                <a:spcPts val="1150"/>
              </a:lnSpc>
              <a:spcBef>
                <a:spcPts val="187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Pat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(minimal tiga 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6077712"/>
            <a:ext cx="384657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0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6077712"/>
            <a:ext cx="225018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6393179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5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6393179"/>
            <a:ext cx="3451860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45"/>
              </a:spcBef>
            </a:pPr>
            <a:r>
              <a:rPr sz="1100" spc="0" dirty="0" smtClean="0">
                <a:latin typeface="Arial"/>
                <a:cs typeface="Arial"/>
              </a:rPr>
              <a:t>Menulis</a:t>
            </a:r>
            <a:r>
              <a:rPr sz="1100" spc="-37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di</a:t>
            </a:r>
            <a:r>
              <a:rPr sz="1100" spc="-13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media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massa</a:t>
            </a:r>
            <a:r>
              <a:rPr sz="1100" spc="-3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(koran/majalah)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6393179"/>
            <a:ext cx="384657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6393179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Koran/ma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4883" y="546353"/>
            <a:ext cx="0" cy="621792"/>
          </a:xfrm>
          <a:custGeom>
            <a:avLst/>
            <a:gdLst/>
            <a:ahLst/>
            <a:cxnLst/>
            <a:rect l="l" t="t" r="r" b="b"/>
            <a:pathLst>
              <a:path h="621792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4641" y="546353"/>
            <a:ext cx="0" cy="621792"/>
          </a:xfrm>
          <a:custGeom>
            <a:avLst/>
            <a:gdLst/>
            <a:ahLst/>
            <a:cxnLst/>
            <a:rect l="l" t="t" r="r" b="b"/>
            <a:pathLst>
              <a:path h="621792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66501" y="546353"/>
            <a:ext cx="0" cy="621792"/>
          </a:xfrm>
          <a:custGeom>
            <a:avLst/>
            <a:gdLst/>
            <a:ahLst/>
            <a:cxnLst/>
            <a:rect l="l" t="t" r="r" b="b"/>
            <a:pathLst>
              <a:path h="621792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13077" y="546353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63263" y="546353"/>
            <a:ext cx="0" cy="621792"/>
          </a:xfrm>
          <a:custGeom>
            <a:avLst/>
            <a:gdLst/>
            <a:ahLst/>
            <a:cxnLst/>
            <a:rect l="l" t="t" r="r" b="b"/>
            <a:pathLst>
              <a:path h="621792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1835" y="117119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4883" y="11742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4641" y="11742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6501" y="11742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13077" y="11742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63263" y="11742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1835" y="148666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883" y="148971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14641" y="148971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6501" y="1489709"/>
            <a:ext cx="0" cy="310133"/>
          </a:xfrm>
          <a:custGeom>
            <a:avLst/>
            <a:gdLst/>
            <a:ahLst/>
            <a:cxnLst/>
            <a:rect l="l" t="t" r="r" b="b"/>
            <a:pathLst>
              <a:path h="310133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13077" y="1489709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263263" y="1489709"/>
            <a:ext cx="0" cy="310133"/>
          </a:xfrm>
          <a:custGeom>
            <a:avLst/>
            <a:gdLst/>
            <a:ahLst/>
            <a:cxnLst/>
            <a:rect l="l" t="t" r="r" b="b"/>
            <a:pathLst>
              <a:path h="310133">
                <a:moveTo>
                  <a:pt x="0" y="0"/>
                </a:moveTo>
                <a:lnTo>
                  <a:pt x="0" y="31013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1835" y="180289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4883" y="180593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1835" y="2118360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4641" y="180593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7689" y="2118360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66501" y="180593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69549" y="2118360"/>
            <a:ext cx="3840480" cy="0"/>
          </a:xfrm>
          <a:custGeom>
            <a:avLst/>
            <a:gdLst/>
            <a:ahLst/>
            <a:cxnLst/>
            <a:rect l="l" t="t" r="r" b="b"/>
            <a:pathLst>
              <a:path w="3840480">
                <a:moveTo>
                  <a:pt x="384048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13077" y="180593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16113" y="2118360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263263" y="180593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63263" y="2115311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543305"/>
            <a:ext cx="349757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10362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543305"/>
            <a:ext cx="3451860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51721" indent="0" algn="just">
              <a:lnSpc>
                <a:spcPts val="1264"/>
              </a:lnSpc>
              <a:spcBef>
                <a:spcPts val="15"/>
              </a:spcBef>
            </a:pPr>
            <a:r>
              <a:rPr sz="1100" spc="0" dirty="0" smtClean="0">
                <a:latin typeface="Arial"/>
                <a:cs typeface="Arial"/>
              </a:rPr>
              <a:t>Membuat</a:t>
            </a:r>
            <a:r>
              <a:rPr sz="1100" spc="-4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ncangan</a:t>
            </a:r>
            <a:r>
              <a:rPr sz="1100" spc="-5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karya</a:t>
            </a:r>
            <a:r>
              <a:rPr sz="1100" spc="28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teknologi,</a:t>
            </a:r>
            <a:r>
              <a:rPr sz="1100" spc="-4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rancangan dan</a:t>
            </a:r>
            <a:r>
              <a:rPr sz="1100" spc="-1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karya</a:t>
            </a:r>
            <a:r>
              <a:rPr sz="1100" spc="-2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seni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monum</a:t>
            </a:r>
            <a:r>
              <a:rPr sz="1100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ntal/pentas</a:t>
            </a:r>
            <a:r>
              <a:rPr sz="1100" spc="-101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eni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pertunjukan/ kar</a:t>
            </a:r>
            <a:r>
              <a:rPr sz="1100" spc="-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2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sastra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543305"/>
            <a:ext cx="384657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13077" y="543305"/>
            <a:ext cx="225018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64883" y="1171194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1171194"/>
            <a:ext cx="3451860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0"/>
              </a:spcBef>
            </a:pPr>
            <a:r>
              <a:rPr sz="1100" spc="0" dirty="0" smtClean="0">
                <a:latin typeface="Arial"/>
                <a:cs typeface="Arial"/>
              </a:rPr>
              <a:t>lokal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1171194"/>
            <a:ext cx="384657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1171194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1486662"/>
            <a:ext cx="349757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1486662"/>
            <a:ext cx="3451860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0"/>
              </a:spcBef>
            </a:pPr>
            <a:r>
              <a:rPr sz="1100" spc="0" dirty="0" smtClean="0">
                <a:latin typeface="Arial"/>
                <a:cs typeface="Arial"/>
              </a:rPr>
              <a:t>Nasional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1486662"/>
            <a:ext cx="3846575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1486662"/>
            <a:ext cx="2250185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1802891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243" marR="121399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1802891"/>
            <a:ext cx="3451860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45"/>
              </a:spcBef>
            </a:pPr>
            <a:r>
              <a:rPr sz="1100" spc="0" dirty="0" smtClean="0">
                <a:latin typeface="Arial"/>
                <a:cs typeface="Arial"/>
              </a:rPr>
              <a:t>Internasion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1802891"/>
            <a:ext cx="384657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1802891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ject 65"/>
          <p:cNvSpPr/>
          <p:nvPr/>
        </p:nvSpPr>
        <p:spPr>
          <a:xfrm>
            <a:off x="36488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1835" y="90373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6326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488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464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6650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13077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26326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1835" y="107137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4883" y="1074420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0"/>
                </a:moveTo>
                <a:lnTo>
                  <a:pt x="0" y="43891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4641" y="1074420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0"/>
                </a:moveTo>
                <a:lnTo>
                  <a:pt x="0" y="4389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66501" y="1074419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0"/>
                </a:moveTo>
                <a:lnTo>
                  <a:pt x="0" y="43891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13077" y="1074419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0"/>
                </a:moveTo>
                <a:lnTo>
                  <a:pt x="0" y="4389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263263" y="1074419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0"/>
                </a:moveTo>
                <a:lnTo>
                  <a:pt x="0" y="43891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1835" y="151637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883" y="1519427"/>
            <a:ext cx="0" cy="4381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5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4641" y="1519427"/>
            <a:ext cx="0" cy="4381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5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166501" y="1519427"/>
            <a:ext cx="0" cy="438149"/>
          </a:xfrm>
          <a:custGeom>
            <a:avLst/>
            <a:gdLst/>
            <a:ahLst/>
            <a:cxnLst/>
            <a:rect l="l" t="t" r="r" b="b"/>
            <a:pathLst>
              <a:path h="438149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13077" y="1519427"/>
            <a:ext cx="0" cy="438150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263263" y="1519427"/>
            <a:ext cx="0" cy="438149"/>
          </a:xfrm>
          <a:custGeom>
            <a:avLst/>
            <a:gdLst/>
            <a:ahLst/>
            <a:cxnLst/>
            <a:rect l="l" t="t" r="r" b="b"/>
            <a:pathLst>
              <a:path h="438149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1835" y="196062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4883" y="1963674"/>
            <a:ext cx="0" cy="292607"/>
          </a:xfrm>
          <a:custGeom>
            <a:avLst/>
            <a:gdLst/>
            <a:ahLst/>
            <a:cxnLst/>
            <a:rect l="l" t="t" r="r" b="b"/>
            <a:pathLst>
              <a:path h="292607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14641" y="1963674"/>
            <a:ext cx="0" cy="292607"/>
          </a:xfrm>
          <a:custGeom>
            <a:avLst/>
            <a:gdLst/>
            <a:ahLst/>
            <a:cxnLst/>
            <a:rect l="l" t="t" r="r" b="b"/>
            <a:pathLst>
              <a:path h="292607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66501" y="1963674"/>
            <a:ext cx="0" cy="292607"/>
          </a:xfrm>
          <a:custGeom>
            <a:avLst/>
            <a:gdLst/>
            <a:ahLst/>
            <a:cxnLst/>
            <a:rect l="l" t="t" r="r" b="b"/>
            <a:pathLst>
              <a:path h="292607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13077" y="1963674"/>
            <a:ext cx="0" cy="292607"/>
          </a:xfrm>
          <a:custGeom>
            <a:avLst/>
            <a:gdLst/>
            <a:ahLst/>
            <a:cxnLst/>
            <a:rect l="l" t="t" r="r" b="b"/>
            <a:pathLst>
              <a:path h="292607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263263" y="1963673"/>
            <a:ext cx="0" cy="292607"/>
          </a:xfrm>
          <a:custGeom>
            <a:avLst/>
            <a:gdLst/>
            <a:ahLst/>
            <a:cxnLst/>
            <a:rect l="l" t="t" r="r" b="b"/>
            <a:pathLst>
              <a:path h="292607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1835" y="225932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4883" y="2262378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14641" y="2262378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66501" y="2262378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13077" y="2262378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263263" y="2262377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1835" y="272948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64883" y="273253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14641" y="273253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166501" y="273253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13077" y="273253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63263" y="273253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1835" y="319963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4883" y="320268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14641" y="320268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66501" y="320268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13077" y="3202685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63263" y="320268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61835" y="366979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4883" y="3672840"/>
            <a:ext cx="0" cy="291846"/>
          </a:xfrm>
          <a:custGeom>
            <a:avLst/>
            <a:gdLst/>
            <a:ahLst/>
            <a:cxnLst/>
            <a:rect l="l" t="t" r="r" b="b"/>
            <a:pathLst>
              <a:path h="291846">
                <a:moveTo>
                  <a:pt x="0" y="0"/>
                </a:moveTo>
                <a:lnTo>
                  <a:pt x="0" y="2918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4641" y="3672840"/>
            <a:ext cx="0" cy="291846"/>
          </a:xfrm>
          <a:custGeom>
            <a:avLst/>
            <a:gdLst/>
            <a:ahLst/>
            <a:cxnLst/>
            <a:rect l="l" t="t" r="r" b="b"/>
            <a:pathLst>
              <a:path h="291846">
                <a:moveTo>
                  <a:pt x="0" y="0"/>
                </a:moveTo>
                <a:lnTo>
                  <a:pt x="0" y="2918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166501" y="3672840"/>
            <a:ext cx="0" cy="291846"/>
          </a:xfrm>
          <a:custGeom>
            <a:avLst/>
            <a:gdLst/>
            <a:ahLst/>
            <a:cxnLst/>
            <a:rect l="l" t="t" r="r" b="b"/>
            <a:pathLst>
              <a:path h="291846">
                <a:moveTo>
                  <a:pt x="0" y="0"/>
                </a:moveTo>
                <a:lnTo>
                  <a:pt x="0" y="29184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13077" y="3672839"/>
            <a:ext cx="0" cy="291846"/>
          </a:xfrm>
          <a:custGeom>
            <a:avLst/>
            <a:gdLst/>
            <a:ahLst/>
            <a:cxnLst/>
            <a:rect l="l" t="t" r="r" b="b"/>
            <a:pathLst>
              <a:path h="291846">
                <a:moveTo>
                  <a:pt x="0" y="0"/>
                </a:moveTo>
                <a:lnTo>
                  <a:pt x="0" y="2918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263263" y="3672839"/>
            <a:ext cx="0" cy="291846"/>
          </a:xfrm>
          <a:custGeom>
            <a:avLst/>
            <a:gdLst/>
            <a:ahLst/>
            <a:cxnLst/>
            <a:rect l="l" t="t" r="r" b="b"/>
            <a:pathLst>
              <a:path h="291846">
                <a:moveTo>
                  <a:pt x="0" y="0"/>
                </a:moveTo>
                <a:lnTo>
                  <a:pt x="0" y="2918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1835" y="396773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4883" y="3970782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4641" y="3970782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166501" y="3970782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13077" y="3970781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263263" y="3970781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1835" y="443788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64883" y="44409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14641" y="44409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66501" y="444093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13077" y="444093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263263" y="444093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61835" y="490804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64883" y="49110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14641" y="49110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166501" y="4911090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013077" y="4911089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263263" y="4911089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835" y="537819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64883" y="5381244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4641" y="5381244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66501" y="5381244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13077" y="5381244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263263" y="5381244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1835" y="584835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64883" y="5851398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1835" y="6318503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14641" y="5851398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17689" y="6318503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166501" y="5851398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169549" y="6318503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013077" y="5851397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016113" y="6318503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263263" y="5851397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0263263" y="6315455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01579" y="555680"/>
            <a:ext cx="10637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dirty="0" smtClean="0">
                <a:latin typeface="Arial"/>
                <a:cs typeface="Arial"/>
              </a:rPr>
              <a:t>3.</a:t>
            </a:r>
            <a:r>
              <a:rPr sz="1800" b="1" spc="-2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Kinerja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69141" y="555680"/>
            <a:ext cx="8344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Bidang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07417" y="555680"/>
            <a:ext cx="13553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Pengabdian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66673" y="555680"/>
            <a:ext cx="6060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Pada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76577" y="555680"/>
            <a:ext cx="130487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Masyarakat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85465" y="637802"/>
            <a:ext cx="2125765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-4" dirty="0" smtClean="0">
                <a:latin typeface="Arial"/>
                <a:cs typeface="Arial"/>
              </a:rPr>
              <a:t>(minium</a:t>
            </a:r>
            <a:r>
              <a:rPr sz="1000" b="1" spc="0" dirty="0" smtClean="0">
                <a:latin typeface="Arial"/>
                <a:cs typeface="Arial"/>
              </a:rPr>
              <a:t>um</a:t>
            </a:r>
            <a:r>
              <a:rPr sz="1000" b="1" spc="-9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1</a:t>
            </a:r>
            <a:r>
              <a:rPr sz="1000" b="1" spc="-9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p</a:t>
            </a:r>
            <a:r>
              <a:rPr sz="1000" b="1" spc="-4" dirty="0" smtClean="0">
                <a:latin typeface="Arial"/>
                <a:cs typeface="Arial"/>
              </a:rPr>
              <a:t>engabdia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9" dirty="0" smtClean="0">
                <a:latin typeface="Arial"/>
                <a:cs typeface="Arial"/>
              </a:rPr>
              <a:t> </a:t>
            </a:r>
            <a:r>
              <a:rPr sz="1000" b="1" spc="-4" dirty="0" smtClean="0">
                <a:latin typeface="Arial"/>
                <a:cs typeface="Arial"/>
              </a:rPr>
              <a:t>tia</a:t>
            </a:r>
            <a:r>
              <a:rPr sz="1000" b="1" spc="0" dirty="0" smtClean="0">
                <a:latin typeface="Arial"/>
                <a:cs typeface="Arial"/>
              </a:rPr>
              <a:t>p</a:t>
            </a:r>
            <a:r>
              <a:rPr sz="1000" b="1" spc="-9" dirty="0" smtClean="0">
                <a:latin typeface="Arial"/>
                <a:cs typeface="Arial"/>
              </a:rPr>
              <a:t> </a:t>
            </a:r>
            <a:r>
              <a:rPr sz="1000" b="1" spc="-4" dirty="0" smtClean="0">
                <a:latin typeface="Arial"/>
                <a:cs typeface="Arial"/>
              </a:rPr>
              <a:t>smt)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132949" y="1302485"/>
            <a:ext cx="114105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132949" y="1747495"/>
            <a:ext cx="114105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132956" y="5544531"/>
            <a:ext cx="1062526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132956" y="6014685"/>
            <a:ext cx="907798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 la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oran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16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4883" y="903731"/>
            <a:ext cx="349757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09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4641" y="903731"/>
            <a:ext cx="3451860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4793" marR="1436215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Kegiatan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66501" y="903731"/>
            <a:ext cx="384657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4393" marR="1796006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13077" y="903731"/>
            <a:ext cx="225018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1573" marR="782203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Bukti Fisik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4883" y="1071372"/>
            <a:ext cx="349757" cy="445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4641" y="1071372"/>
            <a:ext cx="3451860" cy="445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241594">
              <a:lnSpc>
                <a:spcPct val="9572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Mend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ki 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batan pimp</a:t>
            </a:r>
            <a:r>
              <a:rPr sz="1000" spc="-4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an pa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 lem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aga pem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rintah/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ejabat n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gara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yang har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ibeb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nkan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jabatan 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rg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iknya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66501" y="1071372"/>
            <a:ext cx="3846575" cy="445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L="67805">
              <a:lnSpc>
                <a:spcPct val="95825"/>
              </a:lnSpc>
            </a:pPr>
            <a:r>
              <a:rPr sz="1000" spc="-114" dirty="0" smtClean="0">
                <a:latin typeface="Arial"/>
                <a:cs typeface="Arial"/>
              </a:rPr>
              <a:t>1,</a:t>
            </a:r>
            <a:r>
              <a:rPr sz="1000" spc="39" dirty="0" smtClean="0">
                <a:latin typeface="Arial"/>
                <a:cs typeface="Arial"/>
              </a:rPr>
              <a:t>5</a:t>
            </a:r>
            <a:r>
              <a:rPr sz="1000" spc="-1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13077" y="1071372"/>
            <a:ext cx="2250185" cy="445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L="13257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4883" y="1516379"/>
            <a:ext cx="349757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4641" y="1516379"/>
            <a:ext cx="3451860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326015">
              <a:lnSpc>
                <a:spcPct val="9572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Satu kegiat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yang setara den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 50 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ker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 per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setujui pimpi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an dan terca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at) merup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emb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 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sil pe</a:t>
            </a:r>
            <a:r>
              <a:rPr sz="1000" spc="-4" dirty="0" smtClean="0">
                <a:latin typeface="Arial"/>
                <a:cs typeface="Arial"/>
              </a:rPr>
              <a:t>nd</a:t>
            </a:r>
            <a:r>
              <a:rPr sz="1000" spc="0" dirty="0" smtClean="0">
                <a:latin typeface="Arial"/>
                <a:cs typeface="Arial"/>
              </a:rPr>
              <a:t>idik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 </a:t>
            </a:r>
            <a:r>
              <a:rPr sz="1000" spc="-4" dirty="0" smtClean="0">
                <a:latin typeface="Arial"/>
                <a:cs typeface="Arial"/>
              </a:rPr>
              <a:t>pe</a:t>
            </a:r>
            <a:r>
              <a:rPr sz="1000" spc="0" dirty="0" smtClean="0">
                <a:latin typeface="Arial"/>
                <a:cs typeface="Arial"/>
              </a:rPr>
              <a:t>nga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dian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66501" y="1516379"/>
            <a:ext cx="3846575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L="67805">
              <a:lnSpc>
                <a:spcPct val="95825"/>
              </a:lnSpc>
            </a:pPr>
            <a:r>
              <a:rPr sz="1000" spc="44" dirty="0" smtClean="0">
                <a:latin typeface="Arial"/>
                <a:cs typeface="Arial"/>
              </a:rPr>
              <a:t>1</a:t>
            </a:r>
            <a:r>
              <a:rPr sz="1000" spc="-114" dirty="0" smtClean="0">
                <a:latin typeface="Arial"/>
                <a:cs typeface="Arial"/>
              </a:rPr>
              <a:t>sk</a:t>
            </a:r>
            <a:r>
              <a:rPr sz="1000" spc="-10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13077" y="1516379"/>
            <a:ext cx="2250185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L="13257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4883" y="1960626"/>
            <a:ext cx="349757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4641" y="1960626"/>
            <a:ext cx="3451860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537994" indent="0">
              <a:lnSpc>
                <a:spcPct val="96016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Memb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rikan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pelatih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nyuluh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n/c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ramah p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da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ya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 </a:t>
            </a:r>
            <a:r>
              <a:rPr sz="1000" b="1" spc="-4" dirty="0" smtClean="0">
                <a:latin typeface="Arial"/>
                <a:cs typeface="Arial"/>
              </a:rPr>
              <a:t>d</a:t>
            </a:r>
            <a:r>
              <a:rPr sz="1000" b="1" spc="0" dirty="0" smtClean="0">
                <a:latin typeface="Arial"/>
                <a:cs typeface="Arial"/>
              </a:rPr>
              <a:t>alam satu s</a:t>
            </a:r>
            <a:r>
              <a:rPr sz="1000" b="1" spc="-4" dirty="0" smtClean="0">
                <a:latin typeface="Arial"/>
                <a:cs typeface="Arial"/>
              </a:rPr>
              <a:t>e</a:t>
            </a:r>
            <a:r>
              <a:rPr sz="1000" b="1" spc="0" dirty="0" smtClean="0">
                <a:latin typeface="Arial"/>
                <a:cs typeface="Arial"/>
              </a:rPr>
              <a:t>mester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66501" y="1960626"/>
            <a:ext cx="3846575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8013077" y="1960626"/>
            <a:ext cx="2250185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64883" y="2259329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98907" marR="100308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4641" y="2259329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97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lokal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66501" y="2259329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22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13077" y="2259329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4883" y="2729484"/>
            <a:ext cx="34975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98907" marR="100283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641" y="2729484"/>
            <a:ext cx="3451860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99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nas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66501" y="2729484"/>
            <a:ext cx="384657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688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13077" y="2729484"/>
            <a:ext cx="225018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883" y="3199638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02718" marR="103547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4641" y="3199638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7774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6501" y="3199638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6839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13077" y="3199638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883" y="3669792"/>
            <a:ext cx="349757" cy="297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4641" y="3669792"/>
            <a:ext cx="3451860" cy="297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537994">
              <a:lnSpc>
                <a:spcPct val="96016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Memb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rikan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pelatih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nyuluh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n/c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ramah p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da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ya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 </a:t>
            </a:r>
            <a:r>
              <a:rPr sz="1000" b="1" spc="-4" dirty="0" smtClean="0">
                <a:latin typeface="Arial"/>
                <a:cs typeface="Arial"/>
              </a:rPr>
              <a:t>k</a:t>
            </a:r>
            <a:r>
              <a:rPr sz="1000" b="1" spc="0" dirty="0" smtClean="0">
                <a:latin typeface="Arial"/>
                <a:cs typeface="Arial"/>
              </a:rPr>
              <a:t>urang s</a:t>
            </a:r>
            <a:r>
              <a:rPr sz="1000" b="1" spc="-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tu </a:t>
            </a:r>
            <a:r>
              <a:rPr sz="1000" b="1" spc="-4" dirty="0" smtClean="0">
                <a:latin typeface="Arial"/>
                <a:cs typeface="Arial"/>
              </a:rPr>
              <a:t>s</a:t>
            </a:r>
            <a:r>
              <a:rPr sz="1000" b="1" spc="0" dirty="0" smtClean="0">
                <a:latin typeface="Arial"/>
                <a:cs typeface="Arial"/>
              </a:rPr>
              <a:t>emester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501" y="3669792"/>
            <a:ext cx="3846575" cy="297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013077" y="3669792"/>
            <a:ext cx="2250185" cy="297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64883" y="3967733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98907" marR="100334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41" y="3967733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94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lokal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6501" y="3967733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16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13077" y="3967733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4437888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98907" marR="100257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4437888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802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nas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4437888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698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077" y="4437888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4908042"/>
            <a:ext cx="34975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02718" marR="10357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4908042"/>
            <a:ext cx="3451860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749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4908042"/>
            <a:ext cx="384657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6699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4908042"/>
            <a:ext cx="225018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pe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ati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5378195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5378195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67811" marR="537994">
              <a:lnSpc>
                <a:spcPct val="96016"/>
              </a:lnSpc>
            </a:pPr>
            <a:r>
              <a:rPr sz="1000" spc="0" dirty="0" smtClean="0">
                <a:latin typeface="Arial"/>
                <a:cs typeface="Arial"/>
              </a:rPr>
              <a:t>Memb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rikan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pelatih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nyuluh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n/c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ramah p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da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ya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 </a:t>
            </a:r>
            <a:r>
              <a:rPr sz="1000" b="1" spc="0" dirty="0" smtClean="0">
                <a:latin typeface="Arial"/>
                <a:cs typeface="Arial"/>
              </a:rPr>
              <a:t>insidentil (kurang dari 1 bulan)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5378195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5"/>
              </a:spcBef>
            </a:pPr>
            <a:endParaRPr sz="800"/>
          </a:p>
          <a:p>
            <a:pPr marL="67818">
              <a:lnSpc>
                <a:spcPct val="95825"/>
              </a:lnSpc>
            </a:pPr>
            <a:r>
              <a:rPr sz="1000" spc="-14" dirty="0" smtClean="0">
                <a:latin typeface="Arial"/>
                <a:cs typeface="Arial"/>
              </a:rPr>
              <a:t>0</a:t>
            </a:r>
            <a:r>
              <a:rPr sz="1000" spc="-19" dirty="0" smtClean="0">
                <a:latin typeface="Arial"/>
                <a:cs typeface="Arial"/>
              </a:rPr>
              <a:t>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5378195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ct val="102091"/>
              </a:lnSpc>
              <a:spcBef>
                <a:spcPts val="120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5848350"/>
            <a:ext cx="34975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5848350"/>
            <a:ext cx="3451860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811">
              <a:lnSpc>
                <a:spcPct val="95825"/>
              </a:lnSpc>
            </a:pPr>
            <a:r>
              <a:rPr sz="1000" spc="-114" dirty="0" smtClean="0">
                <a:latin typeface="Arial"/>
                <a:cs typeface="Arial"/>
              </a:rPr>
              <a:t>Me</a:t>
            </a:r>
            <a:r>
              <a:rPr sz="1000" spc="-119" dirty="0" smtClean="0">
                <a:latin typeface="Arial"/>
                <a:cs typeface="Arial"/>
              </a:rPr>
              <a:t>n</a:t>
            </a:r>
            <a:r>
              <a:rPr sz="1000" spc="-114" dirty="0" smtClean="0">
                <a:latin typeface="Arial"/>
                <a:cs typeface="Arial"/>
              </a:rPr>
              <a:t>ul</a:t>
            </a:r>
            <a:r>
              <a:rPr sz="1000" spc="-119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s</a:t>
            </a:r>
            <a:r>
              <a:rPr sz="1000" spc="-109" dirty="0" smtClean="0">
                <a:latin typeface="Arial"/>
                <a:cs typeface="Arial"/>
              </a:rPr>
              <a:t>k</a:t>
            </a:r>
            <a:r>
              <a:rPr sz="1000" spc="-119" dirty="0" smtClean="0">
                <a:latin typeface="Arial"/>
                <a:cs typeface="Arial"/>
              </a:rPr>
              <a:t>a</a:t>
            </a:r>
            <a:r>
              <a:rPr sz="1000" spc="-109" dirty="0" smtClean="0">
                <a:latin typeface="Arial"/>
                <a:cs typeface="Arial"/>
              </a:rPr>
              <a:t>r</a:t>
            </a:r>
            <a:r>
              <a:rPr sz="1000" spc="-114" dirty="0" smtClean="0">
                <a:latin typeface="Arial"/>
                <a:cs typeface="Arial"/>
              </a:rPr>
              <a:t>y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-119" dirty="0" smtClean="0">
                <a:latin typeface="Arial"/>
                <a:cs typeface="Arial"/>
              </a:rPr>
              <a:t>pe</a:t>
            </a:r>
            <a:r>
              <a:rPr sz="1000" spc="-114" dirty="0" smtClean="0">
                <a:latin typeface="Arial"/>
                <a:cs typeface="Arial"/>
              </a:rPr>
              <a:t>ng</a:t>
            </a:r>
            <a:r>
              <a:rPr sz="1000" spc="-119" dirty="0" smtClean="0">
                <a:latin typeface="Arial"/>
                <a:cs typeface="Arial"/>
              </a:rPr>
              <a:t>a</a:t>
            </a:r>
            <a:r>
              <a:rPr sz="1000" spc="-114" dirty="0" smtClean="0">
                <a:latin typeface="Arial"/>
                <a:cs typeface="Arial"/>
              </a:rPr>
              <a:t>b</a:t>
            </a:r>
            <a:r>
              <a:rPr sz="1000" spc="-119" dirty="0" smtClean="0">
                <a:latin typeface="Arial"/>
                <a:cs typeface="Arial"/>
              </a:rPr>
              <a:t>d</a:t>
            </a:r>
            <a:r>
              <a:rPr sz="1000" spc="-114" dirty="0" smtClean="0">
                <a:latin typeface="Arial"/>
                <a:cs typeface="Arial"/>
              </a:rPr>
              <a:t>ia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6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dipubl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5848350"/>
            <a:ext cx="384657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78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5848350"/>
            <a:ext cx="225018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ct val="102091"/>
              </a:lnSpc>
              <a:spcBef>
                <a:spcPts val="120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dari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erpust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396887" y="552450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3839" y="55549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95267" y="552450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6887" y="558546"/>
            <a:ext cx="0" cy="438149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6645" y="558546"/>
            <a:ext cx="0" cy="438150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98505" y="558546"/>
            <a:ext cx="0" cy="438150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45069" y="558546"/>
            <a:ext cx="0" cy="438149"/>
          </a:xfrm>
          <a:custGeom>
            <a:avLst/>
            <a:gdLst/>
            <a:ahLst/>
            <a:cxnLst/>
            <a:rect l="l" t="t" r="r" b="b"/>
            <a:pathLst>
              <a:path h="438149">
                <a:moveTo>
                  <a:pt x="0" y="0"/>
                </a:moveTo>
                <a:lnTo>
                  <a:pt x="0" y="43814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295267" y="558545"/>
            <a:ext cx="0" cy="438150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0"/>
                </a:moveTo>
                <a:lnTo>
                  <a:pt x="0" y="43815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3839" y="99974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6887" y="100279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6645" y="100279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98505" y="100279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45069" y="100279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95267" y="100279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3839" y="131521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887" y="131826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6645" y="131826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98505" y="1318259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45069" y="1318259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295267" y="1318259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3839" y="163067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6887" y="1633727"/>
            <a:ext cx="0" cy="316230"/>
          </a:xfrm>
          <a:custGeom>
            <a:avLst/>
            <a:gdLst/>
            <a:ahLst/>
            <a:cxnLst/>
            <a:rect l="l" t="t" r="r" b="b"/>
            <a:pathLst>
              <a:path h="316230">
                <a:moveTo>
                  <a:pt x="0" y="0"/>
                </a:moveTo>
                <a:lnTo>
                  <a:pt x="0" y="31623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3839" y="1946910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6645" y="1633727"/>
            <a:ext cx="0" cy="316230"/>
          </a:xfrm>
          <a:custGeom>
            <a:avLst/>
            <a:gdLst/>
            <a:ahLst/>
            <a:cxnLst/>
            <a:rect l="l" t="t" r="r" b="b"/>
            <a:pathLst>
              <a:path h="316230">
                <a:moveTo>
                  <a:pt x="0" y="0"/>
                </a:moveTo>
                <a:lnTo>
                  <a:pt x="0" y="31623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9693" y="1946910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98505" y="1633727"/>
            <a:ext cx="0" cy="316230"/>
          </a:xfrm>
          <a:custGeom>
            <a:avLst/>
            <a:gdLst/>
            <a:ahLst/>
            <a:cxnLst/>
            <a:rect l="l" t="t" r="r" b="b"/>
            <a:pathLst>
              <a:path h="316230">
                <a:moveTo>
                  <a:pt x="0" y="0"/>
                </a:moveTo>
                <a:lnTo>
                  <a:pt x="0" y="31622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01553" y="1946910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5069" y="1633727"/>
            <a:ext cx="0" cy="316230"/>
          </a:xfrm>
          <a:custGeom>
            <a:avLst/>
            <a:gdLst/>
            <a:ahLst/>
            <a:cxnLst/>
            <a:rect l="l" t="t" r="r" b="b"/>
            <a:pathLst>
              <a:path h="316230">
                <a:moveTo>
                  <a:pt x="0" y="0"/>
                </a:moveTo>
                <a:lnTo>
                  <a:pt x="0" y="31622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8129" y="1946910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295267" y="1633727"/>
            <a:ext cx="0" cy="316230"/>
          </a:xfrm>
          <a:custGeom>
            <a:avLst/>
            <a:gdLst/>
            <a:ahLst/>
            <a:cxnLst/>
            <a:rect l="l" t="t" r="r" b="b"/>
            <a:pathLst>
              <a:path h="316230">
                <a:moveTo>
                  <a:pt x="0" y="0"/>
                </a:moveTo>
                <a:lnTo>
                  <a:pt x="0" y="31623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295267" y="1943861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01758" y="706382"/>
            <a:ext cx="2842829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-14" dirty="0" smtClean="0">
                <a:latin typeface="Arial"/>
                <a:cs typeface="Arial"/>
              </a:rPr>
              <a:t>pelaksan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kegi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tug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um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pemeri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ta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64198" y="1166079"/>
            <a:ext cx="956752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64198" y="1482311"/>
            <a:ext cx="956752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4198" y="1797779"/>
            <a:ext cx="956752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70125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887" y="555497"/>
            <a:ext cx="349757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7.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6645" y="555497"/>
            <a:ext cx="3451859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-14" dirty="0" smtClean="0">
                <a:latin typeface="Arial"/>
                <a:cs typeface="Arial"/>
              </a:rPr>
              <a:t>Membe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ika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pel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y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masyarak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nunjang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1154"/>
              </a:spcBef>
            </a:pPr>
            <a:r>
              <a:rPr sz="1000" spc="-14" dirty="0" smtClean="0">
                <a:latin typeface="Arial"/>
                <a:cs typeface="Arial"/>
              </a:rPr>
              <a:t>pemban</a:t>
            </a:r>
            <a:r>
              <a:rPr sz="1000" spc="-9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un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8505" y="555497"/>
            <a:ext cx="3846563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45069" y="555497"/>
            <a:ext cx="2250198" cy="444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96887" y="999743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116433" marR="118083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645" y="999743"/>
            <a:ext cx="3451859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67812">
              <a:lnSpc>
                <a:spcPct val="95825"/>
              </a:lnSpc>
            </a:pPr>
            <a:r>
              <a:rPr sz="1000" spc="-14" dirty="0" smtClean="0">
                <a:latin typeface="Arial"/>
                <a:cs typeface="Arial"/>
              </a:rPr>
              <a:t>Berdasa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</a:t>
            </a:r>
            <a:r>
              <a:rPr sz="1000" spc="-14" dirty="0" smtClean="0">
                <a:latin typeface="Arial"/>
                <a:cs typeface="Arial"/>
              </a:rPr>
              <a:t>id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ke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hlian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8505" y="999743"/>
            <a:ext cx="3846563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>
              <a:lnSpc>
                <a:spcPct val="95825"/>
              </a:lnSpc>
              <a:spcBef>
                <a:spcPts val="215"/>
              </a:spcBef>
            </a:pPr>
            <a:r>
              <a:rPr sz="1000" spc="-14" dirty="0" smtClean="0">
                <a:latin typeface="Arial"/>
                <a:cs typeface="Arial"/>
              </a:rPr>
              <a:t>0,2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45069" y="999743"/>
            <a:ext cx="2250198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2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887" y="1315212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116433" marR="118083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6645" y="1315212"/>
            <a:ext cx="3451859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67812">
              <a:lnSpc>
                <a:spcPct val="95825"/>
              </a:lnSpc>
            </a:pPr>
            <a:r>
              <a:rPr sz="1000" spc="-14" dirty="0" smtClean="0">
                <a:latin typeface="Arial"/>
                <a:cs typeface="Arial"/>
              </a:rPr>
              <a:t>Berdasa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en</a:t>
            </a:r>
            <a:r>
              <a:rPr sz="1000" spc="-14" dirty="0" smtClean="0">
                <a:latin typeface="Arial"/>
                <a:cs typeface="Arial"/>
              </a:rPr>
              <a:t>ugasa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9" dirty="0" smtClean="0">
                <a:latin typeface="Arial"/>
                <a:cs typeface="Arial"/>
              </a:rPr>
              <a:t>m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8505" y="1315212"/>
            <a:ext cx="3846563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>
              <a:lnSpc>
                <a:spcPct val="95825"/>
              </a:lnSpc>
              <a:spcBef>
                <a:spcPts val="220"/>
              </a:spcBef>
            </a:pPr>
            <a:r>
              <a:rPr sz="1000" spc="-14" dirty="0" smtClean="0">
                <a:latin typeface="Arial"/>
                <a:cs typeface="Arial"/>
              </a:rPr>
              <a:t>0,5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5069" y="1315212"/>
            <a:ext cx="2250198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2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887" y="1630679"/>
            <a:ext cx="349757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120244" marR="121398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45" y="1630679"/>
            <a:ext cx="3451859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67812">
              <a:lnSpc>
                <a:spcPct val="95825"/>
              </a:lnSpc>
            </a:pPr>
            <a:r>
              <a:rPr sz="1000" spc="-14" dirty="0" smtClean="0">
                <a:latin typeface="Arial"/>
                <a:cs typeface="Arial"/>
              </a:rPr>
              <a:t>Berdasa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fun</a:t>
            </a:r>
            <a:r>
              <a:rPr sz="1000" spc="-9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si/jab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8505" y="1630679"/>
            <a:ext cx="3846563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>
              <a:lnSpc>
                <a:spcPct val="95825"/>
              </a:lnSpc>
              <a:spcBef>
                <a:spcPts val="220"/>
              </a:spcBef>
            </a:pPr>
            <a:r>
              <a:rPr sz="1000" spc="-14" dirty="0" smtClean="0">
                <a:latin typeface="Arial"/>
                <a:cs typeface="Arial"/>
              </a:rPr>
              <a:t>0,7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45069" y="1630679"/>
            <a:ext cx="2250198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2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380885" y="925829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7837" y="928877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275455" y="925829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0885" y="93192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29881" y="93192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81741" y="93192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26019" y="93192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75455" y="93192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7837" y="1097279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0885" y="1100327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6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9881" y="1100327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6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1741" y="1100327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26019" y="1100327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275455" y="1100327"/>
            <a:ext cx="0" cy="518159"/>
          </a:xfrm>
          <a:custGeom>
            <a:avLst/>
            <a:gdLst/>
            <a:ahLst/>
            <a:cxnLst/>
            <a:rect l="l" t="t" r="r" b="b"/>
            <a:pathLst>
              <a:path h="518159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7837" y="1621535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0885" y="1624584"/>
            <a:ext cx="0" cy="1170431"/>
          </a:xfrm>
          <a:custGeom>
            <a:avLst/>
            <a:gdLst/>
            <a:ahLst/>
            <a:cxnLst/>
            <a:rect l="l" t="t" r="r" b="b"/>
            <a:pathLst>
              <a:path h="1170431">
                <a:moveTo>
                  <a:pt x="0" y="0"/>
                </a:moveTo>
                <a:lnTo>
                  <a:pt x="0" y="11704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29881" y="1624584"/>
            <a:ext cx="0" cy="1170431"/>
          </a:xfrm>
          <a:custGeom>
            <a:avLst/>
            <a:gdLst/>
            <a:ahLst/>
            <a:cxnLst/>
            <a:rect l="l" t="t" r="r" b="b"/>
            <a:pathLst>
              <a:path h="1170431">
                <a:moveTo>
                  <a:pt x="0" y="0"/>
                </a:moveTo>
                <a:lnTo>
                  <a:pt x="0" y="117043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1741" y="1624583"/>
            <a:ext cx="0" cy="1170431"/>
          </a:xfrm>
          <a:custGeom>
            <a:avLst/>
            <a:gdLst/>
            <a:ahLst/>
            <a:cxnLst/>
            <a:rect l="l" t="t" r="r" b="b"/>
            <a:pathLst>
              <a:path h="1170431">
                <a:moveTo>
                  <a:pt x="0" y="0"/>
                </a:moveTo>
                <a:lnTo>
                  <a:pt x="0" y="11704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26019" y="1624583"/>
            <a:ext cx="0" cy="1170432"/>
          </a:xfrm>
          <a:custGeom>
            <a:avLst/>
            <a:gdLst/>
            <a:ahLst/>
            <a:cxnLst/>
            <a:rect l="l" t="t" r="r" b="b"/>
            <a:pathLst>
              <a:path h="1170432">
                <a:moveTo>
                  <a:pt x="0" y="0"/>
                </a:moveTo>
                <a:lnTo>
                  <a:pt x="0" y="11704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75455" y="1624583"/>
            <a:ext cx="0" cy="1170431"/>
          </a:xfrm>
          <a:custGeom>
            <a:avLst/>
            <a:gdLst/>
            <a:ahLst/>
            <a:cxnLst/>
            <a:rect l="l" t="t" r="r" b="b"/>
            <a:pathLst>
              <a:path h="1170431">
                <a:moveTo>
                  <a:pt x="0" y="0"/>
                </a:moveTo>
                <a:lnTo>
                  <a:pt x="0" y="11704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7837" y="2798064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885" y="280111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9881" y="280111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81741" y="280111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26019" y="280111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275455" y="280111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7837" y="3113532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0885" y="3116579"/>
            <a:ext cx="0" cy="910590"/>
          </a:xfrm>
          <a:custGeom>
            <a:avLst/>
            <a:gdLst/>
            <a:ahLst/>
            <a:cxnLst/>
            <a:rect l="l" t="t" r="r" b="b"/>
            <a:pathLst>
              <a:path h="910590">
                <a:moveTo>
                  <a:pt x="0" y="0"/>
                </a:moveTo>
                <a:lnTo>
                  <a:pt x="0" y="9105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9881" y="3116579"/>
            <a:ext cx="0" cy="910590"/>
          </a:xfrm>
          <a:custGeom>
            <a:avLst/>
            <a:gdLst/>
            <a:ahLst/>
            <a:cxnLst/>
            <a:rect l="l" t="t" r="r" b="b"/>
            <a:pathLst>
              <a:path h="910590">
                <a:moveTo>
                  <a:pt x="0" y="0"/>
                </a:moveTo>
                <a:lnTo>
                  <a:pt x="0" y="9105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81741" y="3116579"/>
            <a:ext cx="0" cy="910590"/>
          </a:xfrm>
          <a:custGeom>
            <a:avLst/>
            <a:gdLst/>
            <a:ahLst/>
            <a:cxnLst/>
            <a:rect l="l" t="t" r="r" b="b"/>
            <a:pathLst>
              <a:path h="910590">
                <a:moveTo>
                  <a:pt x="0" y="0"/>
                </a:moveTo>
                <a:lnTo>
                  <a:pt x="0" y="9105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26019" y="3116579"/>
            <a:ext cx="0" cy="910589"/>
          </a:xfrm>
          <a:custGeom>
            <a:avLst/>
            <a:gdLst/>
            <a:ahLst/>
            <a:cxnLst/>
            <a:rect l="l" t="t" r="r" b="b"/>
            <a:pathLst>
              <a:path h="910589">
                <a:moveTo>
                  <a:pt x="0" y="0"/>
                </a:moveTo>
                <a:lnTo>
                  <a:pt x="0" y="91058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275455" y="3116579"/>
            <a:ext cx="0" cy="910590"/>
          </a:xfrm>
          <a:custGeom>
            <a:avLst/>
            <a:gdLst/>
            <a:ahLst/>
            <a:cxnLst/>
            <a:rect l="l" t="t" r="r" b="b"/>
            <a:pathLst>
              <a:path h="910590">
                <a:moveTo>
                  <a:pt x="0" y="0"/>
                </a:moveTo>
                <a:lnTo>
                  <a:pt x="0" y="91058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7837" y="4030218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0885" y="403326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9881" y="403326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81741" y="4033266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26019" y="403326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75455" y="4033265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7837" y="4500371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0885" y="4503420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29881" y="4503420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181741" y="4503420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26019" y="4503420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75455" y="4503420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7837" y="5081016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0885" y="5084064"/>
            <a:ext cx="0" cy="1219962"/>
          </a:xfrm>
          <a:custGeom>
            <a:avLst/>
            <a:gdLst/>
            <a:ahLst/>
            <a:cxnLst/>
            <a:rect l="l" t="t" r="r" b="b"/>
            <a:pathLst>
              <a:path h="1219962">
                <a:moveTo>
                  <a:pt x="0" y="0"/>
                </a:moveTo>
                <a:lnTo>
                  <a:pt x="0" y="12199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29881" y="5084064"/>
            <a:ext cx="0" cy="1219962"/>
          </a:xfrm>
          <a:custGeom>
            <a:avLst/>
            <a:gdLst/>
            <a:ahLst/>
            <a:cxnLst/>
            <a:rect l="l" t="t" r="r" b="b"/>
            <a:pathLst>
              <a:path h="1219962">
                <a:moveTo>
                  <a:pt x="0" y="0"/>
                </a:moveTo>
                <a:lnTo>
                  <a:pt x="0" y="121996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81741" y="5084064"/>
            <a:ext cx="0" cy="1219962"/>
          </a:xfrm>
          <a:custGeom>
            <a:avLst/>
            <a:gdLst/>
            <a:ahLst/>
            <a:cxnLst/>
            <a:rect l="l" t="t" r="r" b="b"/>
            <a:pathLst>
              <a:path h="1219962">
                <a:moveTo>
                  <a:pt x="0" y="0"/>
                </a:moveTo>
                <a:lnTo>
                  <a:pt x="0" y="121996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26019" y="5084063"/>
            <a:ext cx="0" cy="1219962"/>
          </a:xfrm>
          <a:custGeom>
            <a:avLst/>
            <a:gdLst/>
            <a:ahLst/>
            <a:cxnLst/>
            <a:rect l="l" t="t" r="r" b="b"/>
            <a:pathLst>
              <a:path h="1219962">
                <a:moveTo>
                  <a:pt x="0" y="0"/>
                </a:moveTo>
                <a:lnTo>
                  <a:pt x="0" y="121996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275455" y="5084063"/>
            <a:ext cx="0" cy="1219962"/>
          </a:xfrm>
          <a:custGeom>
            <a:avLst/>
            <a:gdLst/>
            <a:ahLst/>
            <a:cxnLst/>
            <a:rect l="l" t="t" r="r" b="b"/>
            <a:pathLst>
              <a:path h="1219962">
                <a:moveTo>
                  <a:pt x="0" y="0"/>
                </a:moveTo>
                <a:lnTo>
                  <a:pt x="0" y="12199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7837" y="6307074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80885" y="6310122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77837" y="6777227"/>
            <a:ext cx="348996" cy="0"/>
          </a:xfrm>
          <a:custGeom>
            <a:avLst/>
            <a:gdLst/>
            <a:ahLst/>
            <a:cxnLst/>
            <a:rect l="l" t="t" r="r" b="b"/>
            <a:pathLst>
              <a:path w="348996">
                <a:moveTo>
                  <a:pt x="34899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29881" y="6310122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2929" y="6777227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81741" y="6310122"/>
            <a:ext cx="0" cy="470153"/>
          </a:xfrm>
          <a:custGeom>
            <a:avLst/>
            <a:gdLst/>
            <a:ahLst/>
            <a:cxnLst/>
            <a:rect l="l" t="t" r="r" b="b"/>
            <a:pathLst>
              <a:path h="470153">
                <a:moveTo>
                  <a:pt x="0" y="0"/>
                </a:moveTo>
                <a:lnTo>
                  <a:pt x="0" y="47015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84789" y="6777227"/>
            <a:ext cx="3838193" cy="0"/>
          </a:xfrm>
          <a:custGeom>
            <a:avLst/>
            <a:gdLst/>
            <a:ahLst/>
            <a:cxnLst/>
            <a:rect l="l" t="t" r="r" b="b"/>
            <a:pathLst>
              <a:path w="3838193">
                <a:moveTo>
                  <a:pt x="3838193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26019" y="6310121"/>
            <a:ext cx="0" cy="470154"/>
          </a:xfrm>
          <a:custGeom>
            <a:avLst/>
            <a:gdLst/>
            <a:ahLst/>
            <a:cxnLst/>
            <a:rect l="l" t="t" r="r" b="b"/>
            <a:pathLst>
              <a:path h="470154">
                <a:moveTo>
                  <a:pt x="0" y="0"/>
                </a:moveTo>
                <a:lnTo>
                  <a:pt x="0" y="47015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29079" y="6777227"/>
            <a:ext cx="2243328" cy="0"/>
          </a:xfrm>
          <a:custGeom>
            <a:avLst/>
            <a:gdLst/>
            <a:ahLst/>
            <a:cxnLst/>
            <a:rect l="l" t="t" r="r" b="b"/>
            <a:pathLst>
              <a:path w="2243328">
                <a:moveTo>
                  <a:pt x="224332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275455" y="6310121"/>
            <a:ext cx="0" cy="470154"/>
          </a:xfrm>
          <a:custGeom>
            <a:avLst/>
            <a:gdLst/>
            <a:ahLst/>
            <a:cxnLst/>
            <a:rect l="l" t="t" r="r" b="b"/>
            <a:pathLst>
              <a:path h="470154">
                <a:moveTo>
                  <a:pt x="0" y="0"/>
                </a:moveTo>
                <a:lnTo>
                  <a:pt x="0" y="47015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75455" y="6774180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901579" y="556442"/>
            <a:ext cx="250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4.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19333" y="556442"/>
            <a:ext cx="83464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Kinerja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57838" y="556442"/>
            <a:ext cx="8344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Bidang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96114" y="556442"/>
            <a:ext cx="12282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Penunjang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28268" y="556442"/>
            <a:ext cx="45356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lain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90106" y="2964401"/>
            <a:ext cx="827068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45146" y="3503157"/>
            <a:ext cx="65382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45148" y="4196555"/>
            <a:ext cx="65382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45150" y="6551136"/>
            <a:ext cx="788472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Tanda 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18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0885" y="928877"/>
            <a:ext cx="348996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11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9881" y="928877"/>
            <a:ext cx="3451859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5556" marR="1435452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Kegiatan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81741" y="928877"/>
            <a:ext cx="3844277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3630" marR="1794472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26019" y="928877"/>
            <a:ext cx="2249436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0817" marR="782210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Bukti Fisik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0885" y="1097279"/>
            <a:ext cx="348996" cy="524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6"/>
              </a:spcBef>
            </a:pPr>
            <a:endParaRPr sz="100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9881" y="1097279"/>
            <a:ext cx="3451859" cy="524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3" marR="640935">
              <a:lnSpc>
                <a:spcPts val="1149"/>
              </a:lnSpc>
              <a:spcBef>
                <a:spcPts val="409"/>
              </a:spcBef>
            </a:pPr>
            <a:r>
              <a:rPr sz="1000" spc="0" dirty="0" smtClean="0">
                <a:latin typeface="Arial"/>
                <a:cs typeface="Arial"/>
              </a:rPr>
              <a:t>Kepanitia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n/Badan da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PTS  (minimum masa pen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san 1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smt)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81741" y="1097279"/>
            <a:ext cx="3844277" cy="524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6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Ketua 1 sks</a:t>
            </a:r>
            <a:endParaRPr sz="1000">
              <a:latin typeface="Arial"/>
              <a:cs typeface="Arial"/>
            </a:endParaRPr>
          </a:p>
          <a:p>
            <a:pPr marL="6856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Anggota  0,5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26019" y="1097279"/>
            <a:ext cx="2249436" cy="524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2"/>
              </a:spcBef>
            </a:pPr>
            <a:endParaRPr sz="1400"/>
          </a:p>
          <a:p>
            <a:pPr marL="13182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0885" y="1621536"/>
            <a:ext cx="348996" cy="117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98907" marR="99699" algn="ctr">
              <a:lnSpc>
                <a:spcPct val="95825"/>
              </a:lnSpc>
              <a:spcBef>
                <a:spcPts val="3000"/>
              </a:spcBef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9881" y="1621536"/>
            <a:ext cx="3451859" cy="117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68573">
              <a:lnSpc>
                <a:spcPct val="95825"/>
              </a:lnSpc>
              <a:spcBef>
                <a:spcPts val="3000"/>
              </a:spcBef>
            </a:pPr>
            <a:r>
              <a:rPr sz="1000" spc="0" dirty="0" smtClean="0">
                <a:latin typeface="Arial"/>
                <a:cs typeface="Arial"/>
              </a:rPr>
              <a:t>Kepanitia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alam lem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 pem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rintah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81741" y="1621536"/>
            <a:ext cx="3844277" cy="117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6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Panitia 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nal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 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1 sks/smt</a:t>
            </a:r>
            <a:endParaRPr sz="1000">
              <a:latin typeface="Arial"/>
              <a:cs typeface="Arial"/>
            </a:endParaRPr>
          </a:p>
          <a:p>
            <a:pPr marL="68567">
              <a:lnSpc>
                <a:spcPct val="95825"/>
              </a:lnSpc>
              <a:spcBef>
                <a:spcPts val="1085"/>
              </a:spcBef>
            </a:pPr>
            <a:r>
              <a:rPr sz="1000" spc="0" dirty="0" smtClean="0">
                <a:latin typeface="Arial"/>
                <a:cs typeface="Arial"/>
              </a:rPr>
              <a:t>Panitia Da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1 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5"/>
              </a:lnSpc>
              <a:spcBef>
                <a:spcPts val="0"/>
              </a:spcBef>
            </a:pPr>
            <a:r>
              <a:rPr sz="1500" spc="0" baseline="-2720" dirty="0" smtClean="0">
                <a:latin typeface="Symbol"/>
                <a:cs typeface="Symbol"/>
              </a:rPr>
              <a:t></a:t>
            </a:r>
            <a:r>
              <a:rPr sz="1500" spc="0" baseline="-2898" dirty="0" smtClean="0">
                <a:latin typeface="Times New Roman"/>
                <a:cs typeface="Times New Roman"/>
              </a:rPr>
              <a:t>    </a:t>
            </a:r>
            <a:r>
              <a:rPr sz="1500" spc="89" baseline="-2898" dirty="0" smtClean="0">
                <a:latin typeface="Times New Roman"/>
                <a:cs typeface="Times New Roman"/>
              </a:rPr>
              <a:t> </a:t>
            </a:r>
            <a:r>
              <a:rPr sz="1500" spc="0" baseline="-2898" dirty="0" smtClean="0">
                <a:latin typeface="Arial"/>
                <a:cs typeface="Arial"/>
              </a:rPr>
              <a:t>Anggota 0,5</a:t>
            </a:r>
            <a:r>
              <a:rPr sz="1500" spc="-4" baseline="-2898" dirty="0" smtClean="0">
                <a:latin typeface="Arial"/>
                <a:cs typeface="Arial"/>
              </a:rPr>
              <a:t> </a:t>
            </a:r>
            <a:r>
              <a:rPr sz="1500" spc="0" baseline="-2898" dirty="0" smtClean="0">
                <a:latin typeface="Arial"/>
                <a:cs typeface="Arial"/>
              </a:rPr>
              <a:t>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26019" y="1621536"/>
            <a:ext cx="2249436" cy="117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827">
              <a:lnSpc>
                <a:spcPct val="102091"/>
              </a:lnSpc>
              <a:spcBef>
                <a:spcPts val="2398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hon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3182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885" y="2798064"/>
            <a:ext cx="348996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9881" y="2798064"/>
            <a:ext cx="3451859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68573">
              <a:lnSpc>
                <a:spcPct val="95825"/>
              </a:lnSpc>
            </a:pPr>
            <a:r>
              <a:rPr sz="1000" spc="-4" dirty="0" smtClean="0">
                <a:latin typeface="Arial"/>
                <a:cs typeface="Arial"/>
              </a:rPr>
              <a:t>Kepanitiaa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anta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lembag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mewakil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PTS/pemerintah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81741" y="2798064"/>
            <a:ext cx="384427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6817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0,5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egi</a:t>
            </a:r>
            <a:r>
              <a:rPr sz="1000" spc="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26019" y="2798064"/>
            <a:ext cx="2249436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6790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hon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885" y="3113532"/>
            <a:ext cx="348996" cy="916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116434" marR="117319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9881" y="3113532"/>
            <a:ext cx="3451859" cy="916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"/>
              </a:spcBef>
            </a:pPr>
            <a:endParaRPr sz="950"/>
          </a:p>
          <a:p>
            <a:pPr marL="68573" marR="279517">
              <a:lnSpc>
                <a:spcPts val="1149"/>
              </a:lnSpc>
              <a:spcBef>
                <a:spcPts val="1000"/>
              </a:spcBef>
            </a:pPr>
            <a:r>
              <a:rPr sz="1000" spc="-4" dirty="0" smtClean="0">
                <a:latin typeface="Arial"/>
                <a:cs typeface="Arial"/>
              </a:rPr>
              <a:t>Pesert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seminar/worksh</a:t>
            </a:r>
            <a:r>
              <a:rPr sz="1000" spc="-9" dirty="0" smtClean="0">
                <a:latin typeface="Arial"/>
                <a:cs typeface="Arial"/>
              </a:rPr>
              <a:t>op/</a:t>
            </a:r>
            <a:r>
              <a:rPr sz="1000" spc="-4" dirty="0" smtClean="0">
                <a:latin typeface="Arial"/>
                <a:cs typeface="Arial"/>
              </a:rPr>
              <a:t>kurs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berd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sa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penug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-4" dirty="0" smtClean="0">
                <a:latin typeface="Arial"/>
                <a:cs typeface="Arial"/>
              </a:rPr>
              <a:t>pimpinan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81741" y="3113532"/>
            <a:ext cx="3844277" cy="916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67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al/N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al/reg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0,5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sks/kegiat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68567">
              <a:lnSpc>
                <a:spcPts val="1140"/>
              </a:lnSpc>
            </a:pPr>
            <a:r>
              <a:rPr sz="1000" spc="0" dirty="0" smtClean="0">
                <a:latin typeface="Arial"/>
                <a:cs typeface="Arial"/>
              </a:rPr>
              <a:t>Dilin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PTS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 0,5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egiatan</a:t>
            </a:r>
            <a:endParaRPr sz="1000">
              <a:latin typeface="Arial"/>
              <a:cs typeface="Arial"/>
            </a:endParaRPr>
          </a:p>
          <a:p>
            <a:pPr marL="10666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0,25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sks/k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26019" y="3113532"/>
            <a:ext cx="2249436" cy="916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131827">
              <a:lnSpc>
                <a:spcPct val="102091"/>
              </a:lnSpc>
              <a:spcBef>
                <a:spcPts val="1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1827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Materi Semi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0885" y="4030218"/>
            <a:ext cx="348996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9881" y="4030218"/>
            <a:ext cx="3451859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8572">
              <a:lnSpc>
                <a:spcPct val="95825"/>
              </a:lnSpc>
            </a:pPr>
            <a:r>
              <a:rPr sz="1000" spc="4" dirty="0" smtClean="0">
                <a:latin typeface="Arial"/>
                <a:cs typeface="Arial"/>
              </a:rPr>
              <a:t>Ang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4" dirty="0" smtClean="0">
                <a:latin typeface="Arial"/>
                <a:cs typeface="Arial"/>
              </a:rPr>
              <a:t>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 de</a:t>
            </a:r>
            <a:r>
              <a:rPr sz="1000" spc="0" dirty="0" smtClean="0">
                <a:latin typeface="Arial"/>
                <a:cs typeface="Arial"/>
              </a:rPr>
              <a:t>le</a:t>
            </a:r>
            <a:r>
              <a:rPr sz="1000" spc="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na</a:t>
            </a:r>
            <a:r>
              <a:rPr sz="1000" spc="9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na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4" dirty="0" smtClean="0">
                <a:latin typeface="Arial"/>
                <a:cs typeface="Arial"/>
              </a:rPr>
              <a:t> k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 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rte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1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int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na</a:t>
            </a:r>
            <a:r>
              <a:rPr sz="1000" spc="9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</a:t>
            </a:r>
            <a:r>
              <a:rPr sz="1000" spc="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1741" y="4030218"/>
            <a:ext cx="384427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06679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0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Ang</a:t>
            </a:r>
            <a:r>
              <a:rPr sz="1000" spc="-59" dirty="0" smtClean="0">
                <a:latin typeface="Arial"/>
                <a:cs typeface="Arial"/>
              </a:rPr>
              <a:t>g</a:t>
            </a:r>
            <a:r>
              <a:rPr sz="1000" spc="-54" dirty="0" smtClean="0">
                <a:latin typeface="Arial"/>
                <a:cs typeface="Arial"/>
              </a:rPr>
              <a:t>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0,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6019" y="4030218"/>
            <a:ext cx="2249436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2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1829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permo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onan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885" y="4500371"/>
            <a:ext cx="348996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881" y="4500371"/>
            <a:ext cx="3451859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2" marR="106326">
              <a:lnSpc>
                <a:spcPts val="1149"/>
              </a:lnSpc>
              <a:spcBef>
                <a:spcPts val="10"/>
              </a:spcBef>
            </a:pPr>
            <a:r>
              <a:rPr sz="1000" spc="4" dirty="0" smtClean="0">
                <a:latin typeface="Arial"/>
                <a:cs typeface="Arial"/>
              </a:rPr>
              <a:t>Pimp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or</a:t>
            </a:r>
            <a:r>
              <a:rPr sz="1000" spc="-59" dirty="0" smtClean="0">
                <a:latin typeface="Arial"/>
                <a:cs typeface="Arial"/>
              </a:rPr>
              <a:t>g</a:t>
            </a:r>
            <a:r>
              <a:rPr sz="1000" spc="-54" dirty="0" smtClean="0">
                <a:latin typeface="Arial"/>
                <a:cs typeface="Arial"/>
              </a:rPr>
              <a:t>an</a:t>
            </a:r>
            <a:r>
              <a:rPr sz="1000" spc="-59" dirty="0" smtClean="0">
                <a:latin typeface="Arial"/>
                <a:cs typeface="Arial"/>
              </a:rPr>
              <a:t>i</a:t>
            </a:r>
            <a:r>
              <a:rPr sz="1000" spc="-54" dirty="0" smtClean="0">
                <a:latin typeface="Arial"/>
                <a:cs typeface="Arial"/>
              </a:rPr>
              <a:t>s</a:t>
            </a:r>
            <a:r>
              <a:rPr sz="1000" spc="-59" dirty="0" smtClean="0">
                <a:latin typeface="Arial"/>
                <a:cs typeface="Arial"/>
              </a:rPr>
              <a:t>a</a:t>
            </a:r>
            <a:r>
              <a:rPr sz="1000" spc="-5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14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sosia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04" dirty="0" smtClean="0">
                <a:latin typeface="Arial"/>
                <a:cs typeface="Arial"/>
              </a:rPr>
              <a:t> </a:t>
            </a:r>
            <a:r>
              <a:rPr sz="1000" spc="-59" dirty="0" smtClean="0">
                <a:latin typeface="Arial"/>
                <a:cs typeface="Arial"/>
              </a:rPr>
              <a:t>in</a:t>
            </a:r>
            <a:r>
              <a:rPr sz="1000" spc="-54" dirty="0" smtClean="0">
                <a:latin typeface="Arial"/>
                <a:cs typeface="Arial"/>
              </a:rPr>
              <a:t>ter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10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seb</a:t>
            </a:r>
            <a:r>
              <a:rPr sz="1000" spc="-59" dirty="0" smtClean="0">
                <a:latin typeface="Arial"/>
                <a:cs typeface="Arial"/>
              </a:rPr>
              <a:t>a</a:t>
            </a:r>
            <a:r>
              <a:rPr sz="1000" spc="-54" dirty="0" smtClean="0">
                <a:latin typeface="Arial"/>
                <a:cs typeface="Arial"/>
              </a:rPr>
              <a:t>g</a:t>
            </a:r>
            <a:r>
              <a:rPr sz="1000" spc="-5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0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Ketua/W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il Ketua, mi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 a) Kopera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fa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ulta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 </a:t>
            </a:r>
            <a:r>
              <a:rPr sz="1000" spc="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) Dharma wanita, 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0" dirty="0" smtClean="0">
                <a:latin typeface="Arial"/>
                <a:cs typeface="Arial"/>
              </a:rPr>
              <a:t>) Takmir Masjid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1741" y="4500371"/>
            <a:ext cx="3844277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856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09" dirty="0" smtClean="0">
                <a:latin typeface="Arial"/>
                <a:cs typeface="Arial"/>
              </a:rPr>
              <a:t> </a:t>
            </a:r>
            <a:r>
              <a:rPr sz="1000" spc="-5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26019" y="4500371"/>
            <a:ext cx="2249436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marL="131826">
              <a:lnSpc>
                <a:spcPct val="102091"/>
              </a:lnSpc>
              <a:spcBef>
                <a:spcPts val="1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885" y="5081016"/>
            <a:ext cx="348996" cy="1226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434" marR="117319" algn="ctr">
              <a:lnSpc>
                <a:spcPct val="95825"/>
              </a:lnSpc>
              <a:spcBef>
                <a:spcPts val="3240"/>
              </a:spcBef>
            </a:pPr>
            <a:r>
              <a:rPr sz="1000" spc="0" dirty="0" smtClean="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881" y="5081016"/>
            <a:ext cx="3451859" cy="1226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8496">
              <a:lnSpc>
                <a:spcPct val="95825"/>
              </a:lnSpc>
              <a:spcBef>
                <a:spcPts val="3240"/>
              </a:spcBef>
            </a:pPr>
            <a:r>
              <a:rPr sz="1000" spc="0" dirty="0" smtClean="0">
                <a:latin typeface="Arial"/>
                <a:cs typeface="Arial"/>
              </a:rPr>
              <a:t>Anggota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9" dirty="0" smtClean="0">
                <a:latin typeface="Arial"/>
                <a:cs typeface="Arial"/>
              </a:rPr>
              <a:t>f</a:t>
            </a:r>
            <a:r>
              <a:rPr sz="1000" spc="0" dirty="0" smtClean="0">
                <a:latin typeface="Arial"/>
                <a:cs typeface="Arial"/>
              </a:rPr>
              <a:t>esi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1741" y="5081016"/>
            <a:ext cx="3844277" cy="1226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Interna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ional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1 sks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 permint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,5 sks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0,25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8579">
              <a:lnSpc>
                <a:spcPts val="1145"/>
              </a:lnSpc>
            </a:pP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20"/>
              </a:lnSpc>
              <a:spcBef>
                <a:spcPts val="3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Ketua 0,5 sks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 permint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,25 sks</a:t>
            </a:r>
            <a:endParaRPr sz="1000">
              <a:latin typeface="Arial"/>
              <a:cs typeface="Arial"/>
            </a:endParaRPr>
          </a:p>
          <a:p>
            <a:pPr marL="106679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Anggota 0,25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6019" y="5081016"/>
            <a:ext cx="2249436" cy="1226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839">
              <a:lnSpc>
                <a:spcPct val="102091"/>
              </a:lnSpc>
              <a:spcBef>
                <a:spcPts val="3202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885" y="6307074"/>
            <a:ext cx="348996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881" y="6307074"/>
            <a:ext cx="3451859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848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Pengh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/tanda jasa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1741" y="6307074"/>
            <a:ext cx="3844277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673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1 sks</a:t>
            </a:r>
            <a:endParaRPr sz="1000">
              <a:latin typeface="Arial"/>
              <a:cs typeface="Arial"/>
            </a:endParaRPr>
          </a:p>
          <a:p>
            <a:pPr marL="106670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0,75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  <a:p>
            <a:pPr marL="106670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Provinsi 0,5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26019" y="6307074"/>
            <a:ext cx="2249436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31831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01579" y="545036"/>
            <a:ext cx="144549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Dasar Pertimbangan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8279" y="720296"/>
            <a:ext cx="1754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3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  <a:p>
            <a:pPr marL="12700" marR="213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6635" y="720296"/>
            <a:ext cx="8362211" cy="1930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UNDANG-UNDANG REPUBLIK INDONESIA NOMOR 20 TAHUN 2003 TEN</a:t>
            </a:r>
            <a:r>
              <a:rPr sz="1200" spc="4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ANG SISTEM PENDIDIKAN NASIONAL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UNDANG-UNDANG REPUBLIK INDONESIA NOMOR 12 TAHUN 2012 TEN</a:t>
            </a:r>
            <a:r>
              <a:rPr sz="1200" spc="4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ANG PENDIDIKAN TINGGI</a:t>
            </a:r>
            <a:endParaRPr sz="1200">
              <a:latin typeface="Arial"/>
              <a:cs typeface="Arial"/>
            </a:endParaRPr>
          </a:p>
          <a:p>
            <a:pPr marL="12913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Peraturan Pemer</a:t>
            </a:r>
            <a:r>
              <a:rPr sz="1200" spc="-4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ntah Republik Indone</a:t>
            </a:r>
            <a:r>
              <a:rPr sz="1200" spc="4" dirty="0" smtClean="0">
                <a:latin typeface="Arial"/>
                <a:cs typeface="Arial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ia </a:t>
            </a:r>
            <a:r>
              <a:rPr sz="1200" spc="4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omor 41 TAHUN 2009</a:t>
            </a:r>
            <a:r>
              <a:rPr sz="1200" spc="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Tentang tunjangan Profesi Guru Dan Dosen, Tunjangan</a:t>
            </a:r>
            <a:endParaRPr sz="1200">
              <a:latin typeface="Arial"/>
              <a:cs typeface="Arial"/>
            </a:endParaRPr>
          </a:p>
          <a:p>
            <a:pPr marL="12943" marR="26286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Khusus Guru Dan Dosen, Serta Tunjangan Kehormatan Profesor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Pedoman</a:t>
            </a:r>
            <a:r>
              <a:rPr sz="1200" spc="9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Beban Ker</a:t>
            </a:r>
            <a:r>
              <a:rPr sz="1200" spc="9" dirty="0" smtClean="0">
                <a:latin typeface="Arial"/>
                <a:cs typeface="Arial"/>
              </a:rPr>
              <a:t>j</a:t>
            </a:r>
            <a:r>
              <a:rPr sz="1200" spc="0" dirty="0" smtClean="0">
                <a:latin typeface="Arial"/>
                <a:cs typeface="Arial"/>
              </a:rPr>
              <a:t>a Dosen Dan</a:t>
            </a:r>
            <a:r>
              <a:rPr sz="1200" spc="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Evalua</a:t>
            </a:r>
            <a:r>
              <a:rPr sz="1200" spc="4" dirty="0" smtClean="0">
                <a:latin typeface="Arial"/>
                <a:cs typeface="Arial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i Pelaksanaan Tridha</a:t>
            </a:r>
            <a:r>
              <a:rPr sz="1200" spc="9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ma Perguruan Tinggi</a:t>
            </a:r>
            <a:r>
              <a:rPr sz="1200" spc="9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Direktorat Jenderal Pendidikan</a:t>
            </a:r>
            <a:endParaRPr sz="1200">
              <a:latin typeface="Arial"/>
              <a:cs typeface="Arial"/>
            </a:endParaRPr>
          </a:p>
          <a:p>
            <a:pPr marL="12943" marR="26286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Tinggi Departemen Pendid</a:t>
            </a:r>
            <a:r>
              <a:rPr sz="1200" spc="-4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kan</a:t>
            </a:r>
            <a:r>
              <a:rPr sz="1200" spc="9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Nasi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nal tahun 2010</a:t>
            </a:r>
            <a:endParaRPr sz="1200">
              <a:latin typeface="Arial"/>
              <a:cs typeface="Arial"/>
            </a:endParaRPr>
          </a:p>
          <a:p>
            <a:pPr marL="12791" marR="26286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Peraturan Pemerintah Repub</a:t>
            </a:r>
            <a:r>
              <a:rPr sz="1200" spc="9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ik Indone</a:t>
            </a:r>
            <a:r>
              <a:rPr sz="1200" spc="4" dirty="0" smtClean="0">
                <a:latin typeface="Arial"/>
                <a:cs typeface="Arial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ia Nomor 37 Tahun 2009</a:t>
            </a:r>
            <a:r>
              <a:rPr sz="1200" spc="9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entang Do</a:t>
            </a:r>
            <a:r>
              <a:rPr sz="1200" spc="4" dirty="0" smtClean="0">
                <a:latin typeface="Arial"/>
                <a:cs typeface="Arial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en</a:t>
            </a:r>
            <a:endParaRPr sz="1200">
              <a:latin typeface="Arial"/>
              <a:cs typeface="Arial"/>
            </a:endParaRPr>
          </a:p>
          <a:p>
            <a:pPr marL="12974" marR="26286">
              <a:lnSpc>
                <a:spcPct val="95825"/>
              </a:lnSpc>
            </a:pPr>
            <a:r>
              <a:rPr sz="1200" spc="-19" dirty="0" smtClean="0">
                <a:latin typeface="Arial"/>
                <a:cs typeface="Arial"/>
              </a:rPr>
              <a:t>Keputusa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39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Direktu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39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J</a:t>
            </a:r>
            <a:r>
              <a:rPr sz="1200" spc="-25" dirty="0" smtClean="0">
                <a:latin typeface="Arial"/>
                <a:cs typeface="Arial"/>
              </a:rPr>
              <a:t>e</a:t>
            </a:r>
            <a:r>
              <a:rPr sz="1200" spc="-19" dirty="0" smtClean="0">
                <a:latin typeface="Arial"/>
                <a:cs typeface="Arial"/>
              </a:rPr>
              <a:t>ndera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-44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Pendidika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34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T</a:t>
            </a:r>
            <a:r>
              <a:rPr sz="1200" spc="-25" dirty="0" smtClean="0">
                <a:latin typeface="Arial"/>
                <a:cs typeface="Arial"/>
              </a:rPr>
              <a:t>i</a:t>
            </a:r>
            <a:r>
              <a:rPr sz="1200" spc="-19" dirty="0" smtClean="0">
                <a:latin typeface="Arial"/>
                <a:cs typeface="Arial"/>
              </a:rPr>
              <a:t>ngg</a:t>
            </a:r>
            <a:r>
              <a:rPr sz="1200" spc="0" dirty="0" smtClean="0">
                <a:latin typeface="Arial"/>
                <a:cs typeface="Arial"/>
              </a:rPr>
              <a:t>i</a:t>
            </a:r>
            <a:r>
              <a:rPr sz="1200" spc="302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Depar</a:t>
            </a:r>
            <a:r>
              <a:rPr sz="1200" spc="-9" dirty="0" smtClean="0">
                <a:latin typeface="Arial"/>
                <a:cs typeface="Arial"/>
              </a:rPr>
              <a:t>t</a:t>
            </a:r>
            <a:r>
              <a:rPr sz="1200" spc="-19" dirty="0" smtClean="0">
                <a:latin typeface="Arial"/>
                <a:cs typeface="Arial"/>
              </a:rPr>
              <a:t>e</a:t>
            </a:r>
            <a:r>
              <a:rPr sz="1200" spc="-9" dirty="0" smtClean="0">
                <a:latin typeface="Arial"/>
                <a:cs typeface="Arial"/>
              </a:rPr>
              <a:t>m</a:t>
            </a:r>
            <a:r>
              <a:rPr sz="1200" spc="-19" dirty="0" smtClean="0">
                <a:latin typeface="Arial"/>
                <a:cs typeface="Arial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24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P</a:t>
            </a:r>
            <a:r>
              <a:rPr sz="1200" spc="-14" dirty="0" smtClean="0">
                <a:latin typeface="Arial"/>
                <a:cs typeface="Arial"/>
              </a:rPr>
              <a:t>e</a:t>
            </a:r>
            <a:r>
              <a:rPr sz="1200" spc="-19" dirty="0" smtClean="0">
                <a:latin typeface="Arial"/>
                <a:cs typeface="Arial"/>
              </a:rPr>
              <a:t>n</a:t>
            </a:r>
            <a:r>
              <a:rPr sz="1200" spc="-14" dirty="0" smtClean="0">
                <a:latin typeface="Arial"/>
                <a:cs typeface="Arial"/>
              </a:rPr>
              <a:t>did</a:t>
            </a:r>
            <a:r>
              <a:rPr sz="1200" spc="-19" dirty="0" smtClean="0">
                <a:latin typeface="Arial"/>
                <a:cs typeface="Arial"/>
              </a:rPr>
              <a:t>i</a:t>
            </a:r>
            <a:r>
              <a:rPr sz="1200" spc="-9" dirty="0" smtClean="0">
                <a:latin typeface="Arial"/>
                <a:cs typeface="Arial"/>
              </a:rPr>
              <a:t>k</a:t>
            </a:r>
            <a:r>
              <a:rPr sz="1200" spc="-1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29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D</a:t>
            </a:r>
            <a:r>
              <a:rPr sz="1200" spc="-1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292" dirty="0" smtClean="0">
                <a:latin typeface="Arial"/>
                <a:cs typeface="Arial"/>
              </a:rPr>
              <a:t> </a:t>
            </a:r>
            <a:r>
              <a:rPr sz="1200" spc="-14" dirty="0" smtClean="0">
                <a:latin typeface="Arial"/>
                <a:cs typeface="Arial"/>
              </a:rPr>
              <a:t>K</a:t>
            </a:r>
            <a:r>
              <a:rPr sz="1200" spc="-19" dirty="0" smtClean="0">
                <a:latin typeface="Arial"/>
                <a:cs typeface="Arial"/>
              </a:rPr>
              <a:t>e</a:t>
            </a:r>
            <a:r>
              <a:rPr sz="1200" spc="-14" dirty="0" smtClean="0">
                <a:latin typeface="Arial"/>
                <a:cs typeface="Arial"/>
              </a:rPr>
              <a:t>bud</a:t>
            </a:r>
            <a:r>
              <a:rPr sz="1200" spc="-19" dirty="0" smtClean="0">
                <a:latin typeface="Arial"/>
                <a:cs typeface="Arial"/>
              </a:rPr>
              <a:t>a</a:t>
            </a:r>
            <a:r>
              <a:rPr sz="1200" spc="-9" dirty="0" smtClean="0">
                <a:latin typeface="Arial"/>
                <a:cs typeface="Arial"/>
              </a:rPr>
              <a:t>y</a:t>
            </a:r>
            <a:r>
              <a:rPr sz="1200" spc="-14" dirty="0" smtClean="0">
                <a:latin typeface="Arial"/>
                <a:cs typeface="Arial"/>
              </a:rPr>
              <a:t>a</a:t>
            </a:r>
            <a:r>
              <a:rPr sz="1200" spc="-19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29" dirty="0" smtClean="0">
                <a:latin typeface="Arial"/>
                <a:cs typeface="Arial"/>
              </a:rPr>
              <a:t> </a:t>
            </a:r>
            <a:r>
              <a:rPr sz="1200" spc="-50" dirty="0" smtClean="0">
                <a:latin typeface="Arial"/>
                <a:cs typeface="Arial"/>
              </a:rPr>
              <a:t>Republik</a:t>
            </a:r>
            <a:endParaRPr sz="1200">
              <a:latin typeface="Arial"/>
              <a:cs typeface="Arial"/>
            </a:endParaRPr>
          </a:p>
          <a:p>
            <a:pPr marL="12943" marR="26286">
              <a:lnSpc>
                <a:spcPct val="95825"/>
              </a:lnSpc>
            </a:pPr>
            <a:r>
              <a:rPr sz="1200" spc="-50" dirty="0" smtClean="0">
                <a:latin typeface="Arial"/>
                <a:cs typeface="Arial"/>
              </a:rPr>
              <a:t>Indonesi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277" dirty="0" smtClean="0">
                <a:latin typeface="Arial"/>
                <a:cs typeface="Arial"/>
              </a:rPr>
              <a:t> </a:t>
            </a:r>
            <a:r>
              <a:rPr sz="1200" spc="-19" dirty="0" smtClean="0">
                <a:latin typeface="Arial"/>
                <a:cs typeface="Arial"/>
              </a:rPr>
              <a:t>No</a:t>
            </a:r>
            <a:r>
              <a:rPr sz="1200" spc="-14" dirty="0" smtClean="0">
                <a:latin typeface="Arial"/>
                <a:cs typeface="Arial"/>
              </a:rPr>
              <a:t>.</a:t>
            </a:r>
            <a:r>
              <a:rPr sz="1200" spc="-19" dirty="0" smtClean="0">
                <a:latin typeface="Arial"/>
                <a:cs typeface="Arial"/>
              </a:rPr>
              <a:t>4</a:t>
            </a:r>
            <a:r>
              <a:rPr sz="1200" spc="-25" dirty="0" smtClean="0">
                <a:latin typeface="Arial"/>
                <a:cs typeface="Arial"/>
              </a:rPr>
              <a:t>8</a:t>
            </a:r>
            <a:r>
              <a:rPr sz="1200" spc="-14" dirty="0" smtClean="0">
                <a:latin typeface="Arial"/>
                <a:cs typeface="Arial"/>
              </a:rPr>
              <a:t>/</a:t>
            </a:r>
            <a:r>
              <a:rPr sz="1200" spc="-19" dirty="0" smtClean="0">
                <a:latin typeface="Arial"/>
                <a:cs typeface="Arial"/>
              </a:rPr>
              <a:t>D</a:t>
            </a:r>
            <a:r>
              <a:rPr sz="1200" spc="-25" dirty="0" smtClean="0">
                <a:latin typeface="Arial"/>
                <a:cs typeface="Arial"/>
              </a:rPr>
              <a:t>J</a:t>
            </a:r>
            <a:r>
              <a:rPr sz="1200" spc="-14" dirty="0" smtClean="0">
                <a:latin typeface="Arial"/>
                <a:cs typeface="Arial"/>
              </a:rPr>
              <a:t>/</a:t>
            </a:r>
            <a:r>
              <a:rPr sz="1200" spc="-25" dirty="0" smtClean="0">
                <a:latin typeface="Arial"/>
                <a:cs typeface="Arial"/>
              </a:rPr>
              <a:t>K</a:t>
            </a:r>
            <a:r>
              <a:rPr sz="1200" spc="-19" dirty="0" smtClean="0">
                <a:latin typeface="Arial"/>
                <a:cs typeface="Arial"/>
              </a:rPr>
              <a:t>ep</a:t>
            </a:r>
            <a:r>
              <a:rPr sz="1200" spc="-14" dirty="0" smtClean="0">
                <a:latin typeface="Arial"/>
                <a:cs typeface="Arial"/>
              </a:rPr>
              <a:t>/</a:t>
            </a:r>
            <a:r>
              <a:rPr sz="1200" spc="-19" dirty="0" smtClean="0">
                <a:latin typeface="Arial"/>
                <a:cs typeface="Arial"/>
              </a:rPr>
              <a:t>1983</a:t>
            </a:r>
            <a:endParaRPr sz="1200">
              <a:latin typeface="Arial"/>
              <a:cs typeface="Arial"/>
            </a:endParaRPr>
          </a:p>
          <a:p>
            <a:pPr marL="12943" marR="259877" indent="-60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Peraturan Mente</a:t>
            </a:r>
            <a:r>
              <a:rPr sz="1200" spc="4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i Pendayagun</a:t>
            </a:r>
            <a:r>
              <a:rPr sz="1200" spc="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an Apara</a:t>
            </a:r>
            <a:r>
              <a:rPr sz="1200" spc="4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ur Negara dan Reformasi Birokr</a:t>
            </a:r>
            <a:r>
              <a:rPr sz="1200" spc="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si Repu</a:t>
            </a:r>
            <a:r>
              <a:rPr sz="1200" spc="4" dirty="0" smtClean="0">
                <a:latin typeface="Arial"/>
                <a:cs typeface="Arial"/>
              </a:rPr>
              <a:t>b</a:t>
            </a:r>
            <a:r>
              <a:rPr sz="1200" spc="0" dirty="0" smtClean="0">
                <a:latin typeface="Arial"/>
                <a:cs typeface="Arial"/>
              </a:rPr>
              <a:t>lik</a:t>
            </a:r>
            <a:r>
              <a:rPr sz="1200" spc="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Ind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nesia Nomor 17 tahun 2013 tentang Jabatan Fun</a:t>
            </a:r>
            <a:r>
              <a:rPr sz="1200" spc="9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sional Do</a:t>
            </a:r>
            <a:r>
              <a:rPr sz="1200" spc="4" dirty="0" smtClean="0">
                <a:latin typeface="Arial"/>
                <a:cs typeface="Arial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en dan Angka Kreditnya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279" y="1421336"/>
            <a:ext cx="1752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8279" y="1771856"/>
            <a:ext cx="175331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sz="1200" spc="0" dirty="0" smtClean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8279" y="2297636"/>
            <a:ext cx="17542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38088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7837" y="543305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27545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885" y="546353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9881" y="546353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1741" y="546353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26019" y="546353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75455" y="546353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837" y="711707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0885" y="71475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9881" y="71475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1741" y="71475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26019" y="714755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275455" y="71475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7837" y="1027176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0885" y="1030224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9881" y="1030224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81741" y="1030224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26019" y="1030224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275455" y="1030224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7837" y="1497329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0885" y="1500377"/>
            <a:ext cx="0" cy="162305"/>
          </a:xfrm>
          <a:custGeom>
            <a:avLst/>
            <a:gdLst/>
            <a:ahLst/>
            <a:cxnLst/>
            <a:rect l="l" t="t" r="r" b="b"/>
            <a:pathLst>
              <a:path h="162305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9881" y="1500377"/>
            <a:ext cx="0" cy="162305"/>
          </a:xfrm>
          <a:custGeom>
            <a:avLst/>
            <a:gdLst/>
            <a:ahLst/>
            <a:cxnLst/>
            <a:rect l="l" t="t" r="r" b="b"/>
            <a:pathLst>
              <a:path h="162305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81741" y="1500377"/>
            <a:ext cx="0" cy="162305"/>
          </a:xfrm>
          <a:custGeom>
            <a:avLst/>
            <a:gdLst/>
            <a:ahLst/>
            <a:cxnLst/>
            <a:rect l="l" t="t" r="r" b="b"/>
            <a:pathLst>
              <a:path h="162305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26019" y="1500377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75455" y="1500377"/>
            <a:ext cx="0" cy="162305"/>
          </a:xfrm>
          <a:custGeom>
            <a:avLst/>
            <a:gdLst/>
            <a:ahLst/>
            <a:cxnLst/>
            <a:rect l="l" t="t" r="r" b="b"/>
            <a:pathLst>
              <a:path h="162305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7837" y="1665731"/>
            <a:ext cx="9900666" cy="0"/>
          </a:xfrm>
          <a:custGeom>
            <a:avLst/>
            <a:gdLst/>
            <a:ahLst/>
            <a:cxnLst/>
            <a:rect l="l" t="t" r="r" b="b"/>
            <a:pathLst>
              <a:path w="9900666">
                <a:moveTo>
                  <a:pt x="990066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0885" y="1668779"/>
            <a:ext cx="0" cy="1459992"/>
          </a:xfrm>
          <a:custGeom>
            <a:avLst/>
            <a:gdLst/>
            <a:ahLst/>
            <a:cxnLst/>
            <a:rect l="l" t="t" r="r" b="b"/>
            <a:pathLst>
              <a:path h="1459992">
                <a:moveTo>
                  <a:pt x="0" y="0"/>
                </a:moveTo>
                <a:lnTo>
                  <a:pt x="0" y="145999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7837" y="3125724"/>
            <a:ext cx="348996" cy="0"/>
          </a:xfrm>
          <a:custGeom>
            <a:avLst/>
            <a:gdLst/>
            <a:ahLst/>
            <a:cxnLst/>
            <a:rect l="l" t="t" r="r" b="b"/>
            <a:pathLst>
              <a:path w="348996">
                <a:moveTo>
                  <a:pt x="34899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9881" y="1668779"/>
            <a:ext cx="0" cy="1459992"/>
          </a:xfrm>
          <a:custGeom>
            <a:avLst/>
            <a:gdLst/>
            <a:ahLst/>
            <a:cxnLst/>
            <a:rect l="l" t="t" r="r" b="b"/>
            <a:pathLst>
              <a:path h="1459992">
                <a:moveTo>
                  <a:pt x="0" y="0"/>
                </a:moveTo>
                <a:lnTo>
                  <a:pt x="0" y="14599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32929" y="3125724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81741" y="1668779"/>
            <a:ext cx="0" cy="1459992"/>
          </a:xfrm>
          <a:custGeom>
            <a:avLst/>
            <a:gdLst/>
            <a:ahLst/>
            <a:cxnLst/>
            <a:rect l="l" t="t" r="r" b="b"/>
            <a:pathLst>
              <a:path h="1459992">
                <a:moveTo>
                  <a:pt x="0" y="0"/>
                </a:moveTo>
                <a:lnTo>
                  <a:pt x="0" y="14599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4789" y="3125724"/>
            <a:ext cx="3838193" cy="0"/>
          </a:xfrm>
          <a:custGeom>
            <a:avLst/>
            <a:gdLst/>
            <a:ahLst/>
            <a:cxnLst/>
            <a:rect l="l" t="t" r="r" b="b"/>
            <a:pathLst>
              <a:path w="3838193">
                <a:moveTo>
                  <a:pt x="3838193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26019" y="1668779"/>
            <a:ext cx="0" cy="1459992"/>
          </a:xfrm>
          <a:custGeom>
            <a:avLst/>
            <a:gdLst/>
            <a:ahLst/>
            <a:cxnLst/>
            <a:rect l="l" t="t" r="r" b="b"/>
            <a:pathLst>
              <a:path h="1459992">
                <a:moveTo>
                  <a:pt x="0" y="0"/>
                </a:moveTo>
                <a:lnTo>
                  <a:pt x="0" y="14599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29079" y="3125723"/>
            <a:ext cx="2243328" cy="0"/>
          </a:xfrm>
          <a:custGeom>
            <a:avLst/>
            <a:gdLst/>
            <a:ahLst/>
            <a:cxnLst/>
            <a:rect l="l" t="t" r="r" b="b"/>
            <a:pathLst>
              <a:path w="2243328">
                <a:moveTo>
                  <a:pt x="224332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275455" y="1668779"/>
            <a:ext cx="0" cy="1459992"/>
          </a:xfrm>
          <a:custGeom>
            <a:avLst/>
            <a:gdLst/>
            <a:ahLst/>
            <a:cxnLst/>
            <a:rect l="l" t="t" r="r" b="b"/>
            <a:pathLst>
              <a:path h="1459992">
                <a:moveTo>
                  <a:pt x="0" y="0"/>
                </a:moveTo>
                <a:lnTo>
                  <a:pt x="0" y="14599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275455" y="3122675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145148" y="878045"/>
            <a:ext cx="44920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45150" y="1271240"/>
            <a:ext cx="59036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Piagam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45151" y="2254190"/>
            <a:ext cx="121196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permo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onan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70125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19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885" y="543305"/>
            <a:ext cx="348996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29881" y="543305"/>
            <a:ext cx="3451860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181741" y="543305"/>
            <a:ext cx="3844277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673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PTS 0,25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26019" y="543305"/>
            <a:ext cx="2249436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80885" y="711707"/>
            <a:ext cx="348996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116434" marR="11731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9881" y="711707"/>
            <a:ext cx="3451860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6843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Memb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at Buku Sekolah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1741" y="711707"/>
            <a:ext cx="384427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06679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 SMA/SMP/SD 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buku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6019" y="711707"/>
            <a:ext cx="2249436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2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885" y="1027175"/>
            <a:ext cx="348996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0362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881" y="1027175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8514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Prest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Ol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Raga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Hum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niora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1741" y="1027175"/>
            <a:ext cx="384427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673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Tingkat Interna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ional 2 sk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/pre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106670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Tingkat Na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ional 1 s</a:t>
            </a:r>
            <a:r>
              <a:rPr sz="1000" spc="4" dirty="0" smtClean="0">
                <a:latin typeface="Arial"/>
                <a:cs typeface="Arial"/>
              </a:rPr>
              <a:t>ks</a:t>
            </a:r>
            <a:r>
              <a:rPr sz="1000" spc="0" dirty="0" smtClean="0">
                <a:latin typeface="Arial"/>
                <a:cs typeface="Arial"/>
              </a:rPr>
              <a:t>/pre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106670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Tingkat lokal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daerah/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 0,5 sks/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26019" y="1027175"/>
            <a:ext cx="2249436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31831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885" y="1497329"/>
            <a:ext cx="348996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5">
              <a:lnSpc>
                <a:spcPct val="95825"/>
              </a:lnSpc>
              <a:spcBef>
                <a:spcPts val="75"/>
              </a:spcBef>
            </a:pPr>
            <a:r>
              <a:rPr sz="1000" spc="0" dirty="0" smtClean="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881" y="1497329"/>
            <a:ext cx="3451860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399">
              <a:lnSpc>
                <a:spcPct val="95825"/>
              </a:lnSpc>
              <a:spcBef>
                <a:spcPts val="75"/>
              </a:spcBef>
            </a:pPr>
            <a:r>
              <a:rPr sz="1000" spc="0" dirty="0" smtClean="0">
                <a:latin typeface="Arial"/>
                <a:cs typeface="Arial"/>
              </a:rPr>
              <a:t>Sebagai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 an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ka kre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1741" y="1497329"/>
            <a:ext cx="3844277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146">
              <a:lnSpc>
                <a:spcPct val="95825"/>
              </a:lnSpc>
              <a:spcBef>
                <a:spcPts val="75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6019" y="1497329"/>
            <a:ext cx="2249436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831">
              <a:lnSpc>
                <a:spcPct val="102091"/>
              </a:lnSpc>
              <a:spcBef>
                <a:spcPts val="3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885" y="1665731"/>
            <a:ext cx="348996" cy="145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03625">
              <a:lnSpc>
                <a:spcPct val="95825"/>
              </a:lnSpc>
              <a:spcBef>
                <a:spcPts val="4158"/>
              </a:spcBef>
            </a:pPr>
            <a:r>
              <a:rPr sz="1000" spc="0" dirty="0" smtClean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881" y="1665731"/>
            <a:ext cx="3451860" cy="145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7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Sebagai 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sor Beb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Ker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Evaluasi</a:t>
            </a:r>
            <a:endParaRPr sz="1000">
              <a:latin typeface="Arial"/>
              <a:cs typeface="Arial"/>
            </a:endParaRPr>
          </a:p>
          <a:p>
            <a:pPr marL="68577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Pelaksa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Trid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Perg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Tin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gi</a:t>
            </a:r>
            <a:endParaRPr sz="1000">
              <a:latin typeface="Arial"/>
              <a:cs typeface="Arial"/>
            </a:endParaRPr>
          </a:p>
          <a:p>
            <a:pPr marL="68577">
              <a:lnSpc>
                <a:spcPct val="95825"/>
              </a:lnSpc>
              <a:spcBef>
                <a:spcPts val="2930"/>
              </a:spcBef>
            </a:pPr>
            <a:r>
              <a:rPr sz="1000" spc="0" dirty="0" smtClean="0">
                <a:latin typeface="Arial"/>
                <a:cs typeface="Arial"/>
              </a:rPr>
              <a:t>Magist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+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NIRA Khusus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aks 8</a:t>
            </a:r>
            <a:endParaRPr sz="1000">
              <a:latin typeface="Arial"/>
              <a:cs typeface="Arial"/>
            </a:endParaRPr>
          </a:p>
          <a:p>
            <a:pPr marL="68577">
              <a:lnSpc>
                <a:spcPct val="95825"/>
              </a:lnSpc>
              <a:spcBef>
                <a:spcPts val="896"/>
              </a:spcBef>
            </a:pP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tor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+ NIRA Khu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us ma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 16</a:t>
            </a:r>
            <a:endParaRPr sz="1000">
              <a:latin typeface="Arial"/>
              <a:cs typeface="Arial"/>
            </a:endParaRPr>
          </a:p>
          <a:p>
            <a:pPr marL="6857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Prof +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NIRA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&gt; 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1741" y="1665731"/>
            <a:ext cx="3844277" cy="145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 marL="68571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1- 8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 = 1 sks</a:t>
            </a:r>
            <a:endParaRPr sz="1000">
              <a:latin typeface="Arial"/>
              <a:cs typeface="Arial"/>
            </a:endParaRPr>
          </a:p>
          <a:p>
            <a:pPr marL="68571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9-16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osen = 2 sks</a:t>
            </a:r>
            <a:endParaRPr sz="1000">
              <a:latin typeface="Arial"/>
              <a:cs typeface="Arial"/>
            </a:endParaRPr>
          </a:p>
          <a:p>
            <a:pPr marL="68571" marR="2606618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17-</a:t>
            </a:r>
            <a:r>
              <a:rPr sz="1000" spc="-4" dirty="0" smtClean="0">
                <a:latin typeface="Arial"/>
                <a:cs typeface="Arial"/>
              </a:rPr>
              <a:t>2</a:t>
            </a:r>
            <a:r>
              <a:rPr sz="1000" spc="0" dirty="0" smtClean="0">
                <a:latin typeface="Arial"/>
                <a:cs typeface="Arial"/>
              </a:rPr>
              <a:t>4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3 sks </a:t>
            </a:r>
            <a:endParaRPr sz="1000">
              <a:latin typeface="Arial"/>
              <a:cs typeface="Arial"/>
            </a:endParaRPr>
          </a:p>
          <a:p>
            <a:pPr marL="68571" marR="2606618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dst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26019" y="1665731"/>
            <a:ext cx="2249436" cy="145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831">
              <a:lnSpc>
                <a:spcPct val="102091"/>
              </a:lnSpc>
              <a:spcBef>
                <a:spcPts val="2332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131" marR="361324" indent="-114299">
              <a:lnSpc>
                <a:spcPts val="1150"/>
              </a:lnSpc>
              <a:spcBef>
                <a:spcPts val="1353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Lemb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es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han/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ukti 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 yg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isa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atasan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36488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1835" y="90373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63263" y="900683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488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464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6501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13077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263263" y="906779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1835" y="107137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4883" y="10744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4641" y="10744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66501" y="10744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13077" y="10744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263263" y="10744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1835" y="133730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883" y="1340358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4641" y="1340358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6501" y="1340357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13077" y="1340357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63263" y="1340357"/>
            <a:ext cx="0" cy="2129790"/>
          </a:xfrm>
          <a:custGeom>
            <a:avLst/>
            <a:gdLst/>
            <a:ahLst/>
            <a:cxnLst/>
            <a:rect l="l" t="t" r="r" b="b"/>
            <a:pathLst>
              <a:path h="2129790">
                <a:moveTo>
                  <a:pt x="0" y="0"/>
                </a:moveTo>
                <a:lnTo>
                  <a:pt x="0" y="21297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1835" y="347319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883" y="3476244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4641" y="3476244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66501" y="3476244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13077" y="3476243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63263" y="3476243"/>
            <a:ext cx="0" cy="2318766"/>
          </a:xfrm>
          <a:custGeom>
            <a:avLst/>
            <a:gdLst/>
            <a:ahLst/>
            <a:cxnLst/>
            <a:rect l="l" t="t" r="r" b="b"/>
            <a:pathLst>
              <a:path h="2318766">
                <a:moveTo>
                  <a:pt x="0" y="0"/>
                </a:moveTo>
                <a:lnTo>
                  <a:pt x="0" y="23187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1835" y="579805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4883" y="5801106"/>
            <a:ext cx="0" cy="941831"/>
          </a:xfrm>
          <a:custGeom>
            <a:avLst/>
            <a:gdLst/>
            <a:ahLst/>
            <a:cxnLst/>
            <a:rect l="l" t="t" r="r" b="b"/>
            <a:pathLst>
              <a:path h="941831">
                <a:moveTo>
                  <a:pt x="0" y="0"/>
                </a:moveTo>
                <a:lnTo>
                  <a:pt x="0" y="94183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835" y="6739889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14641" y="5801106"/>
            <a:ext cx="0" cy="941831"/>
          </a:xfrm>
          <a:custGeom>
            <a:avLst/>
            <a:gdLst/>
            <a:ahLst/>
            <a:cxnLst/>
            <a:rect l="l" t="t" r="r" b="b"/>
            <a:pathLst>
              <a:path h="941831">
                <a:moveTo>
                  <a:pt x="0" y="0"/>
                </a:moveTo>
                <a:lnTo>
                  <a:pt x="0" y="9418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7689" y="6739889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66501" y="5801106"/>
            <a:ext cx="0" cy="941831"/>
          </a:xfrm>
          <a:custGeom>
            <a:avLst/>
            <a:gdLst/>
            <a:ahLst/>
            <a:cxnLst/>
            <a:rect l="l" t="t" r="r" b="b"/>
            <a:pathLst>
              <a:path h="941831">
                <a:moveTo>
                  <a:pt x="0" y="0"/>
                </a:moveTo>
                <a:lnTo>
                  <a:pt x="0" y="94183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69549" y="6739889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13077" y="5801105"/>
            <a:ext cx="0" cy="941832"/>
          </a:xfrm>
          <a:custGeom>
            <a:avLst/>
            <a:gdLst/>
            <a:ahLst/>
            <a:cxnLst/>
            <a:rect l="l" t="t" r="r" b="b"/>
            <a:pathLst>
              <a:path h="941832">
                <a:moveTo>
                  <a:pt x="0" y="0"/>
                </a:moveTo>
                <a:lnTo>
                  <a:pt x="0" y="9418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16113" y="6739889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263263" y="5801105"/>
            <a:ext cx="0" cy="941832"/>
          </a:xfrm>
          <a:custGeom>
            <a:avLst/>
            <a:gdLst/>
            <a:ahLst/>
            <a:cxnLst/>
            <a:rect l="l" t="t" r="r" b="b"/>
            <a:pathLst>
              <a:path h="941832">
                <a:moveTo>
                  <a:pt x="0" y="0"/>
                </a:moveTo>
                <a:lnTo>
                  <a:pt x="0" y="9418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263263" y="6736842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68279" y="555680"/>
            <a:ext cx="96169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dirty="0" smtClean="0">
                <a:latin typeface="Arial"/>
                <a:cs typeface="Arial"/>
              </a:rPr>
              <a:t>5.</a:t>
            </a:r>
            <a:r>
              <a:rPr sz="1800" b="1" spc="-2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Tugas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33840" y="555680"/>
            <a:ext cx="8979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Khusus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5667" y="555680"/>
            <a:ext cx="9996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Profesor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21605" y="1703047"/>
            <a:ext cx="3709683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ber ISBN, 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 kontrak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erbitan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au s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dah dit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rbitk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21617" y="3009856"/>
            <a:ext cx="2613351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0" dirty="0" smtClean="0">
                <a:latin typeface="Arial"/>
                <a:cs typeface="Arial"/>
              </a:rPr>
              <a:t>hapter (tiap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40% x 3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32954" y="4644589"/>
            <a:ext cx="44920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32946" y="6277555"/>
            <a:ext cx="44920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83" y="903731"/>
            <a:ext cx="349757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09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41" y="903731"/>
            <a:ext cx="3451860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4793" marR="1436215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Kegiatan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6501" y="903731"/>
            <a:ext cx="384657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4393" marR="1796006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13077" y="903731"/>
            <a:ext cx="2250185" cy="167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1573" marR="782203" algn="ctr">
              <a:lnSpc>
                <a:spcPct val="95825"/>
              </a:lnSpc>
              <a:spcBef>
                <a:spcPts val="75"/>
              </a:spcBef>
            </a:pPr>
            <a:r>
              <a:rPr sz="1000" b="1" spc="0" dirty="0" smtClean="0">
                <a:latin typeface="Arial"/>
                <a:cs typeface="Arial"/>
              </a:rPr>
              <a:t>Bukti Fisik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1071372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4">
              <a:lnSpc>
                <a:spcPct val="95825"/>
              </a:lnSpc>
              <a:spcBef>
                <a:spcPts val="350"/>
              </a:spcBef>
            </a:pPr>
            <a:r>
              <a:rPr sz="1200" b="1" spc="-4" dirty="0" smtClean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1071372"/>
            <a:ext cx="3451860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087">
              <a:lnSpc>
                <a:spcPct val="95825"/>
              </a:lnSpc>
              <a:spcBef>
                <a:spcPts val="350"/>
              </a:spcBef>
            </a:pPr>
            <a:r>
              <a:rPr sz="1200" b="1" spc="-4" dirty="0" smtClean="0">
                <a:latin typeface="Arial"/>
                <a:cs typeface="Arial"/>
              </a:rPr>
              <a:t>Menuli</a:t>
            </a:r>
            <a:r>
              <a:rPr sz="1200" b="1" spc="0" dirty="0" smtClean="0">
                <a:latin typeface="Arial"/>
                <a:cs typeface="Arial"/>
              </a:rPr>
              <a:t>s</a:t>
            </a:r>
            <a:r>
              <a:rPr sz="1200" b="1" spc="-9" dirty="0" smtClean="0">
                <a:latin typeface="Arial"/>
                <a:cs typeface="Arial"/>
              </a:rPr>
              <a:t> </a:t>
            </a:r>
            <a:r>
              <a:rPr sz="1200" b="1" spc="-4" dirty="0" smtClean="0">
                <a:latin typeface="Arial"/>
                <a:cs typeface="Arial"/>
              </a:rPr>
              <a:t>Buku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1071372"/>
            <a:ext cx="384657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13077" y="1071372"/>
            <a:ext cx="225018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78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1337310"/>
            <a:ext cx="349757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433" marR="118082" algn="ctr">
              <a:lnSpc>
                <a:spcPct val="95825"/>
              </a:lnSpc>
              <a:spcBef>
                <a:spcPts val="6384"/>
              </a:spcBef>
            </a:pPr>
            <a:r>
              <a:rPr sz="1000" spc="0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1337310"/>
            <a:ext cx="3451860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112828" indent="0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nask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ku yang 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diterbitk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44" dirty="0" smtClean="0">
                <a:latin typeface="Arial"/>
                <a:cs typeface="Arial"/>
              </a:rPr>
              <a:t>d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39" dirty="0" smtClean="0">
                <a:latin typeface="Arial"/>
                <a:cs typeface="Arial"/>
              </a:rPr>
              <a:t>l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</a:t>
            </a:r>
            <a:r>
              <a:rPr sz="1000" spc="-14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seba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seme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</a:t>
            </a:r>
            <a:r>
              <a:rPr sz="1000" spc="-14" dirty="0" smtClean="0">
                <a:latin typeface="Arial"/>
                <a:cs typeface="Arial"/>
              </a:rPr>
              <a:t>dis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tuj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o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</a:t>
            </a:r>
            <a:r>
              <a:rPr sz="1000" spc="50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4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erca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</a:t>
            </a:r>
            <a:r>
              <a:rPr sz="1000" spc="-1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3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.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ISBN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89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9" marR="1706735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09" marR="1706735">
              <a:lnSpc>
                <a:spcPts val="1149"/>
              </a:lnSpc>
              <a:spcBef>
                <a:spcPts val="895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9" marR="1466938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09" marR="1466938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1337310"/>
            <a:ext cx="3846575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 marR="147571" indent="0">
              <a:lnSpc>
                <a:spcPct val="204166"/>
              </a:lnSpc>
              <a:spcBef>
                <a:spcPts val="583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buku/mon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graf </a:t>
            </a:r>
            <a:r>
              <a:rPr sz="1000" spc="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tuh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3 sks, direnca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terbit ber -ISBN</a:t>
            </a:r>
            <a:endParaRPr sz="1000">
              <a:latin typeface="Arial"/>
              <a:cs typeface="Arial"/>
            </a:endParaRPr>
          </a:p>
          <a:p>
            <a:pPr marL="67803">
              <a:lnSpc>
                <a:spcPct val="95825"/>
              </a:lnSpc>
              <a:spcBef>
                <a:spcPts val="61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judul buku/monograf,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ada edi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or/ketua (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di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or/ketua =</a:t>
            </a:r>
            <a:endParaRPr sz="1000">
              <a:latin typeface="Arial"/>
              <a:cs typeface="Arial"/>
            </a:endParaRPr>
          </a:p>
          <a:p>
            <a:pPr marL="67803" marR="583228">
              <a:lnSpc>
                <a:spcPts val="1149"/>
              </a:lnSpc>
              <a:spcBef>
                <a:spcPts val="90"/>
              </a:spcBef>
            </a:pPr>
            <a:r>
              <a:rPr sz="1000" spc="0" dirty="0" smtClean="0">
                <a:latin typeface="Arial"/>
                <a:cs typeface="Arial"/>
              </a:rPr>
              <a:t>60% x 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1,8 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), tiap </a:t>
            </a:r>
            <a:r>
              <a:rPr sz="1000" spc="4" dirty="0" smtClean="0">
                <a:latin typeface="Arial"/>
                <a:cs typeface="Arial"/>
              </a:rPr>
              <a:t>ch</a:t>
            </a:r>
            <a:r>
              <a:rPr sz="1000" spc="0" dirty="0" smtClean="0">
                <a:latin typeface="Arial"/>
                <a:cs typeface="Arial"/>
              </a:rPr>
              <a:t>apter ada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(tiap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ontributor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40% x 3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ks).</a:t>
            </a:r>
            <a:endParaRPr sz="1000">
              <a:latin typeface="Arial"/>
              <a:cs typeface="Arial"/>
            </a:endParaRPr>
          </a:p>
          <a:p>
            <a:pPr marL="67803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judul buku/ monograf, ada ed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tor/ketua </a:t>
            </a:r>
            <a:r>
              <a:rPr sz="1000" spc="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Ed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tor/ketua =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5"/>
              </a:spcBef>
            </a:pPr>
            <a:r>
              <a:rPr sz="1000" spc="0" dirty="0" smtClean="0">
                <a:latin typeface="Arial"/>
                <a:cs typeface="Arial"/>
              </a:rPr>
              <a:t>60% x 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1,8 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), Kontributor un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 utuh, tidak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1337310"/>
            <a:ext cx="2250185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82">
              <a:lnSpc>
                <a:spcPct val="102091"/>
              </a:lnSpc>
              <a:spcBef>
                <a:spcPts val="6178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82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3473195"/>
            <a:ext cx="349757" cy="232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433" marR="118082" algn="ctr">
              <a:lnSpc>
                <a:spcPct val="95825"/>
              </a:lnSpc>
              <a:spcBef>
                <a:spcPts val="7128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3473195"/>
            <a:ext cx="3451860" cy="232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140332" indent="-2">
              <a:lnSpc>
                <a:spcPts val="1264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satu 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udul n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kah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 inter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acional, berba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asa </a:t>
            </a:r>
            <a:r>
              <a:rPr sz="1100" spc="0" dirty="0" smtClean="0">
                <a:latin typeface="Arial"/>
                <a:cs typeface="Arial"/>
              </a:rPr>
              <a:t>internasion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6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 </a:t>
            </a:r>
            <a:endParaRPr sz="1100">
              <a:latin typeface="Arial"/>
              <a:cs typeface="Arial"/>
            </a:endParaRPr>
          </a:p>
          <a:p>
            <a:pPr marL="67811" marR="140332">
              <a:lnSpc>
                <a:spcPts val="1264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Spanyol</a:t>
            </a:r>
            <a:r>
              <a:rPr sz="1100" spc="-6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(died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0" dirty="0" smtClean="0">
                <a:latin typeface="Arial"/>
                <a:cs typeface="Arial"/>
              </a:rPr>
              <a:t>ara internas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 min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mal </a:t>
            </a:r>
            <a:endParaRPr sz="1000">
              <a:latin typeface="Arial"/>
              <a:cs typeface="Arial"/>
            </a:endParaRPr>
          </a:p>
          <a:p>
            <a:pPr marL="67811" marR="140332">
              <a:lnSpc>
                <a:spcPts val="1149"/>
              </a:lnSpc>
              <a:spcBef>
                <a:spcPts val="102"/>
              </a:spcBef>
            </a:pPr>
            <a:r>
              <a:rPr sz="1000" spc="0" dirty="0" smtClean="0">
                <a:latin typeface="Arial"/>
                <a:cs typeface="Arial"/>
              </a:rPr>
              <a:t>tiga 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), disetu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ui oleh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pimpin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tercatat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2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6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706729" indent="0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16" marR="1706729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6" marR="1466931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16" marR="1466931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3473195"/>
            <a:ext cx="3846575" cy="232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809" marR="310529">
              <a:lnSpc>
                <a:spcPts val="1149"/>
              </a:lnSpc>
              <a:spcBef>
                <a:spcPts val="6497"/>
              </a:spcBef>
            </a:pPr>
            <a:r>
              <a:rPr sz="1000" spc="0" dirty="0" smtClean="0">
                <a:latin typeface="Arial"/>
                <a:cs typeface="Arial"/>
              </a:rPr>
              <a:t>Tata 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rhitung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di atas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yang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dapat di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akai untuk buku inter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asional 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ngan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harga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 utuh = 5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3473195"/>
            <a:ext cx="2250185" cy="232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2"/>
              </a:spcBef>
            </a:pPr>
            <a:endParaRPr sz="900"/>
          </a:p>
          <a:p>
            <a:pPr marL="132576">
              <a:lnSpc>
                <a:spcPct val="102091"/>
              </a:lnSpc>
              <a:spcBef>
                <a:spcPts val="7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5798057"/>
            <a:ext cx="349757" cy="941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0"/>
              </a:spcBef>
            </a:pPr>
            <a:endParaRPr sz="650"/>
          </a:p>
          <a:p>
            <a:pPr marL="117195" marR="117320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5798057"/>
            <a:ext cx="3451860" cy="941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8" marR="203244" indent="0">
              <a:lnSpc>
                <a:spcPts val="1149"/>
              </a:lnSpc>
              <a:spcBef>
                <a:spcPts val="409"/>
              </a:spcBef>
            </a:pPr>
            <a:r>
              <a:rPr sz="1000" spc="-9" dirty="0" smtClean="0">
                <a:latin typeface="Arial"/>
                <a:cs typeface="Arial"/>
              </a:rPr>
              <a:t>Menterjema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-9" dirty="0" smtClean="0">
                <a:latin typeface="Arial"/>
                <a:cs typeface="Arial"/>
              </a:rPr>
              <a:t>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ata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naska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diterbit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an dala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sebanyak-banyakny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meste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(disetujui ole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tercatat)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5798057"/>
            <a:ext cx="3846575" cy="941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1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Menter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ema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u me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yadur 1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ju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 nask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sks,</a:t>
            </a:r>
            <a:endParaRPr sz="1000">
              <a:latin typeface="Arial"/>
              <a:cs typeface="Arial"/>
            </a:endParaRPr>
          </a:p>
          <a:p>
            <a:pPr marL="67801" marR="265626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1 judul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diterje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oleh lebih</a:t>
            </a:r>
            <a:r>
              <a:rPr sz="1000" spc="-4" dirty="0" smtClean="0">
                <a:latin typeface="Arial"/>
                <a:cs typeface="Arial"/>
              </a:rPr>
              <a:t> d</a:t>
            </a:r>
            <a:r>
              <a:rPr sz="1000" spc="0" dirty="0" smtClean="0">
                <a:latin typeface="Arial"/>
                <a:cs typeface="Arial"/>
              </a:rPr>
              <a:t>ari 1 orang,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maka 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 diibagi.</a:t>
            </a:r>
            <a:endParaRPr sz="1000">
              <a:latin typeface="Arial"/>
              <a:cs typeface="Arial"/>
            </a:endParaRPr>
          </a:p>
          <a:p>
            <a:pPr marL="67801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Ketua/Editor 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60% x 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1,2 sk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5798057"/>
            <a:ext cx="2250185" cy="941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68">
              <a:lnSpc>
                <a:spcPct val="102091"/>
              </a:lnSpc>
              <a:spcBef>
                <a:spcPts val="147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4883" y="546353"/>
            <a:ext cx="0" cy="1555241"/>
          </a:xfrm>
          <a:custGeom>
            <a:avLst/>
            <a:gdLst/>
            <a:ahLst/>
            <a:cxnLst/>
            <a:rect l="l" t="t" r="r" b="b"/>
            <a:pathLst>
              <a:path h="1555241">
                <a:moveTo>
                  <a:pt x="0" y="0"/>
                </a:moveTo>
                <a:lnTo>
                  <a:pt x="0" y="15552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4641" y="546353"/>
            <a:ext cx="0" cy="1555241"/>
          </a:xfrm>
          <a:custGeom>
            <a:avLst/>
            <a:gdLst/>
            <a:ahLst/>
            <a:cxnLst/>
            <a:rect l="l" t="t" r="r" b="b"/>
            <a:pathLst>
              <a:path h="1555241">
                <a:moveTo>
                  <a:pt x="0" y="0"/>
                </a:moveTo>
                <a:lnTo>
                  <a:pt x="0" y="15552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6501" y="546353"/>
            <a:ext cx="0" cy="1555241"/>
          </a:xfrm>
          <a:custGeom>
            <a:avLst/>
            <a:gdLst/>
            <a:ahLst/>
            <a:cxnLst/>
            <a:rect l="l" t="t" r="r" b="b"/>
            <a:pathLst>
              <a:path h="1555241">
                <a:moveTo>
                  <a:pt x="0" y="0"/>
                </a:moveTo>
                <a:lnTo>
                  <a:pt x="0" y="15552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13077" y="546353"/>
            <a:ext cx="0" cy="1555242"/>
          </a:xfrm>
          <a:custGeom>
            <a:avLst/>
            <a:gdLst/>
            <a:ahLst/>
            <a:cxnLst/>
            <a:rect l="l" t="t" r="r" b="b"/>
            <a:pathLst>
              <a:path h="1555241">
                <a:moveTo>
                  <a:pt x="0" y="0"/>
                </a:moveTo>
                <a:lnTo>
                  <a:pt x="0" y="15552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63263" y="546353"/>
            <a:ext cx="0" cy="1555241"/>
          </a:xfrm>
          <a:custGeom>
            <a:avLst/>
            <a:gdLst/>
            <a:ahLst/>
            <a:cxnLst/>
            <a:rect l="l" t="t" r="r" b="b"/>
            <a:pathLst>
              <a:path h="1555241">
                <a:moveTo>
                  <a:pt x="0" y="0"/>
                </a:moveTo>
                <a:lnTo>
                  <a:pt x="0" y="15552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835" y="210464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883" y="2107692"/>
            <a:ext cx="0" cy="2130552"/>
          </a:xfrm>
          <a:custGeom>
            <a:avLst/>
            <a:gdLst/>
            <a:ahLst/>
            <a:cxnLst/>
            <a:rect l="l" t="t" r="r" b="b"/>
            <a:pathLst>
              <a:path h="2130552">
                <a:moveTo>
                  <a:pt x="0" y="0"/>
                </a:moveTo>
                <a:lnTo>
                  <a:pt x="0" y="213055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4641" y="2107692"/>
            <a:ext cx="0" cy="2130552"/>
          </a:xfrm>
          <a:custGeom>
            <a:avLst/>
            <a:gdLst/>
            <a:ahLst/>
            <a:cxnLst/>
            <a:rect l="l" t="t" r="r" b="b"/>
            <a:pathLst>
              <a:path h="2130552">
                <a:moveTo>
                  <a:pt x="0" y="0"/>
                </a:moveTo>
                <a:lnTo>
                  <a:pt x="0" y="2130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6501" y="2107691"/>
            <a:ext cx="0" cy="2130552"/>
          </a:xfrm>
          <a:custGeom>
            <a:avLst/>
            <a:gdLst/>
            <a:ahLst/>
            <a:cxnLst/>
            <a:rect l="l" t="t" r="r" b="b"/>
            <a:pathLst>
              <a:path h="2130552">
                <a:moveTo>
                  <a:pt x="0" y="0"/>
                </a:moveTo>
                <a:lnTo>
                  <a:pt x="0" y="213055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13077" y="2107691"/>
            <a:ext cx="0" cy="2130552"/>
          </a:xfrm>
          <a:custGeom>
            <a:avLst/>
            <a:gdLst/>
            <a:ahLst/>
            <a:cxnLst/>
            <a:rect l="l" t="t" r="r" b="b"/>
            <a:pathLst>
              <a:path h="2130552">
                <a:moveTo>
                  <a:pt x="0" y="0"/>
                </a:moveTo>
                <a:lnTo>
                  <a:pt x="0" y="2130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63263" y="2107691"/>
            <a:ext cx="0" cy="2130552"/>
          </a:xfrm>
          <a:custGeom>
            <a:avLst/>
            <a:gdLst/>
            <a:ahLst/>
            <a:cxnLst/>
            <a:rect l="l" t="t" r="r" b="b"/>
            <a:pathLst>
              <a:path h="2130552">
                <a:moveTo>
                  <a:pt x="0" y="0"/>
                </a:moveTo>
                <a:lnTo>
                  <a:pt x="0" y="213055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1835" y="424129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883" y="424434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4641" y="424434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66501" y="424434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13077" y="424433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63263" y="424433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1835" y="450646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883" y="4509516"/>
            <a:ext cx="0" cy="2135886"/>
          </a:xfrm>
          <a:custGeom>
            <a:avLst/>
            <a:gdLst/>
            <a:ahLst/>
            <a:cxnLst/>
            <a:rect l="l" t="t" r="r" b="b"/>
            <a:pathLst>
              <a:path h="2135886">
                <a:moveTo>
                  <a:pt x="0" y="0"/>
                </a:moveTo>
                <a:lnTo>
                  <a:pt x="0" y="213588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1835" y="6642353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4641" y="4509516"/>
            <a:ext cx="0" cy="2135886"/>
          </a:xfrm>
          <a:custGeom>
            <a:avLst/>
            <a:gdLst/>
            <a:ahLst/>
            <a:cxnLst/>
            <a:rect l="l" t="t" r="r" b="b"/>
            <a:pathLst>
              <a:path h="2135886">
                <a:moveTo>
                  <a:pt x="0" y="0"/>
                </a:moveTo>
                <a:lnTo>
                  <a:pt x="0" y="213588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7689" y="6642353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6501" y="4509516"/>
            <a:ext cx="0" cy="2135886"/>
          </a:xfrm>
          <a:custGeom>
            <a:avLst/>
            <a:gdLst/>
            <a:ahLst/>
            <a:cxnLst/>
            <a:rect l="l" t="t" r="r" b="b"/>
            <a:pathLst>
              <a:path h="2135886">
                <a:moveTo>
                  <a:pt x="0" y="0"/>
                </a:moveTo>
                <a:lnTo>
                  <a:pt x="0" y="213588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69549" y="6642353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13077" y="4509515"/>
            <a:ext cx="0" cy="2135886"/>
          </a:xfrm>
          <a:custGeom>
            <a:avLst/>
            <a:gdLst/>
            <a:ahLst/>
            <a:cxnLst/>
            <a:rect l="l" t="t" r="r" b="b"/>
            <a:pathLst>
              <a:path h="2135886">
                <a:moveTo>
                  <a:pt x="0" y="0"/>
                </a:moveTo>
                <a:lnTo>
                  <a:pt x="0" y="213588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16113" y="6642353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63263" y="4509515"/>
            <a:ext cx="0" cy="2135886"/>
          </a:xfrm>
          <a:custGeom>
            <a:avLst/>
            <a:gdLst/>
            <a:ahLst/>
            <a:cxnLst/>
            <a:rect l="l" t="t" r="r" b="b"/>
            <a:pathLst>
              <a:path h="2135886">
                <a:moveTo>
                  <a:pt x="0" y="0"/>
                </a:moveTo>
                <a:lnTo>
                  <a:pt x="0" y="213588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263263" y="6639306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132946" y="3181536"/>
            <a:ext cx="44920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32955" y="5510202"/>
            <a:ext cx="1204096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47255" y="5812510"/>
            <a:ext cx="821501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su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ah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543305"/>
            <a:ext cx="349757" cy="156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14641" y="543305"/>
            <a:ext cx="3451860" cy="156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0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1" marR="1706733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11" marR="1706733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11" marR="1466936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11" marR="1466936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543305"/>
            <a:ext cx="3846575" cy="156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5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Anggota = </a:t>
            </a:r>
            <a:r>
              <a:rPr sz="1000" spc="-4" dirty="0" smtClean="0">
                <a:latin typeface="Arial"/>
                <a:cs typeface="Arial"/>
              </a:rPr>
              <a:t>40</a:t>
            </a:r>
            <a:r>
              <a:rPr sz="1000" spc="0" dirty="0" smtClean="0">
                <a:latin typeface="Arial"/>
                <a:cs typeface="Arial"/>
              </a:rPr>
              <a:t>% x 2 = 0,8 sks).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077" y="543305"/>
            <a:ext cx="2250185" cy="156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64883" y="2104644"/>
            <a:ext cx="349757" cy="2136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7195" marR="117320" algn="ctr">
              <a:lnSpc>
                <a:spcPct val="95825"/>
              </a:lnSpc>
              <a:spcBef>
                <a:spcPts val="6384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2104644"/>
            <a:ext cx="3451860" cy="2136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8" marR="198675" indent="0">
              <a:lnSpc>
                <a:spcPts val="1149"/>
              </a:lnSpc>
              <a:spcBef>
                <a:spcPts val="15"/>
              </a:spcBef>
            </a:pPr>
            <a:r>
              <a:rPr sz="1000" spc="-9" dirty="0" smtClean="0">
                <a:latin typeface="Arial"/>
                <a:cs typeface="Arial"/>
              </a:rPr>
              <a:t>Menyu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tin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judu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naska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aka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diterbit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an dala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wakt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sebanyak-banyakny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4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meste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(disetujui 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tercat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08">
              <a:lnSpc>
                <a:spcPct val="95825"/>
              </a:lnSpc>
              <a:spcBef>
                <a:spcPts val="898"/>
              </a:spcBef>
            </a:pPr>
            <a:r>
              <a:rPr sz="1000" spc="-9" dirty="0" smtClean="0">
                <a:latin typeface="Arial"/>
                <a:cs typeface="Arial"/>
              </a:rPr>
              <a:t>Tahapan:</a:t>
            </a:r>
            <a:endParaRPr sz="1000">
              <a:latin typeface="Arial"/>
              <a:cs typeface="Arial"/>
            </a:endParaRPr>
          </a:p>
          <a:p>
            <a:pPr marL="67808">
              <a:lnSpc>
                <a:spcPct val="95825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Pendahulua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25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8" marR="1706737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50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 </a:t>
            </a:r>
            <a:endParaRPr sz="1000">
              <a:latin typeface="Arial"/>
              <a:cs typeface="Arial"/>
            </a:endParaRPr>
          </a:p>
          <a:p>
            <a:pPr marL="67808" marR="1706737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jad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75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8" marR="1466939">
              <a:lnSpc>
                <a:spcPts val="1149"/>
              </a:lnSpc>
              <a:spcBef>
                <a:spcPts val="915"/>
              </a:spcBef>
            </a:pPr>
            <a:r>
              <a:rPr sz="1000" spc="-9" dirty="0" smtClean="0">
                <a:latin typeface="Arial"/>
                <a:cs typeface="Arial"/>
              </a:rPr>
              <a:t>persetujua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penerbi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85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 </a:t>
            </a:r>
            <a:endParaRPr sz="1000">
              <a:latin typeface="Arial"/>
              <a:cs typeface="Arial"/>
            </a:endParaRPr>
          </a:p>
          <a:p>
            <a:pPr marL="67808" marR="1466939">
              <a:lnSpc>
                <a:spcPts val="1149"/>
              </a:lnSpc>
              <a:spcBef>
                <a:spcPts val="890"/>
              </a:spcBef>
            </a:pPr>
            <a:r>
              <a:rPr sz="1000" spc="-9" dirty="0" smtClean="0">
                <a:latin typeface="Arial"/>
                <a:cs typeface="Arial"/>
              </a:rPr>
              <a:t>buk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selesa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dice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100</a:t>
            </a:r>
            <a:r>
              <a:rPr sz="1000" spc="0" dirty="0" smtClean="0">
                <a:latin typeface="Arial"/>
                <a:cs typeface="Arial"/>
              </a:rPr>
              <a:t>%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2104644"/>
            <a:ext cx="3846575" cy="2136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5"/>
              </a:spcBef>
            </a:pPr>
            <a:endParaRPr sz="700"/>
          </a:p>
          <a:p>
            <a:pPr marL="67801">
              <a:lnSpc>
                <a:spcPct val="95825"/>
              </a:lnSpc>
              <a:spcBef>
                <a:spcPts val="4000"/>
              </a:spcBef>
            </a:pPr>
            <a:r>
              <a:rPr sz="1000" spc="0" dirty="0" smtClean="0">
                <a:latin typeface="Arial"/>
                <a:cs typeface="Arial"/>
              </a:rPr>
              <a:t>1 judul n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yang disun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ing = 2 sks,</a:t>
            </a:r>
            <a:endParaRPr sz="1000">
              <a:latin typeface="Arial"/>
              <a:cs typeface="Arial"/>
            </a:endParaRPr>
          </a:p>
          <a:p>
            <a:pPr marL="67801" marR="269970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1 judul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diterje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oleh lebih</a:t>
            </a:r>
            <a:r>
              <a:rPr sz="1000" spc="-4" dirty="0" smtClean="0">
                <a:latin typeface="Arial"/>
                <a:cs typeface="Arial"/>
              </a:rPr>
              <a:t> d</a:t>
            </a:r>
            <a:r>
              <a:rPr sz="1000" spc="0" dirty="0" smtClean="0">
                <a:latin typeface="Arial"/>
                <a:cs typeface="Arial"/>
              </a:rPr>
              <a:t>ari 1 orang,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maka ni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ai diibagi.</a:t>
            </a:r>
            <a:endParaRPr sz="1000">
              <a:latin typeface="Arial"/>
              <a:cs typeface="Arial"/>
            </a:endParaRPr>
          </a:p>
          <a:p>
            <a:pPr marL="67801">
              <a:lnSpc>
                <a:spcPct val="95825"/>
              </a:lnSpc>
              <a:spcBef>
                <a:spcPts val="898"/>
              </a:spcBef>
            </a:pPr>
            <a:r>
              <a:rPr sz="1000" spc="0" dirty="0" smtClean="0">
                <a:latin typeface="Arial"/>
                <a:cs typeface="Arial"/>
              </a:rPr>
              <a:t>Ketua dan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-m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ing 1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2104644"/>
            <a:ext cx="2250185" cy="2136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68">
              <a:lnSpc>
                <a:spcPct val="102091"/>
              </a:lnSpc>
              <a:spcBef>
                <a:spcPts val="6178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424129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497" marR="95967" algn="ctr">
              <a:lnSpc>
                <a:spcPct val="95825"/>
              </a:lnSpc>
              <a:spcBef>
                <a:spcPts val="345"/>
              </a:spcBef>
            </a:pPr>
            <a:r>
              <a:rPr sz="1200" b="1" spc="0" dirty="0" smtClean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4241292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59">
              <a:lnSpc>
                <a:spcPct val="95825"/>
              </a:lnSpc>
              <a:spcBef>
                <a:spcPts val="345"/>
              </a:spcBef>
            </a:pPr>
            <a:r>
              <a:rPr sz="1200" b="1" spc="-4" dirty="0" smtClean="0">
                <a:latin typeface="Arial"/>
                <a:cs typeface="Arial"/>
              </a:rPr>
              <a:t>Membua</a:t>
            </a:r>
            <a:r>
              <a:rPr sz="1200" b="1" spc="0" dirty="0" smtClean="0">
                <a:latin typeface="Arial"/>
                <a:cs typeface="Arial"/>
              </a:rPr>
              <a:t>t</a:t>
            </a:r>
            <a:r>
              <a:rPr sz="1200" b="1" spc="-4" dirty="0" smtClean="0">
                <a:latin typeface="Arial"/>
                <a:cs typeface="Arial"/>
              </a:rPr>
              <a:t> Kar</a:t>
            </a:r>
            <a:r>
              <a:rPr sz="1200" b="1" spc="-14" dirty="0" smtClean="0">
                <a:latin typeface="Arial"/>
                <a:cs typeface="Arial"/>
              </a:rPr>
              <a:t>y</a:t>
            </a:r>
            <a:r>
              <a:rPr sz="1200" b="1" spc="0" dirty="0" smtClean="0">
                <a:latin typeface="Arial"/>
                <a:cs typeface="Arial"/>
              </a:rPr>
              <a:t>a</a:t>
            </a:r>
            <a:r>
              <a:rPr sz="1200" b="1" spc="-4" dirty="0" smtClean="0">
                <a:latin typeface="Arial"/>
                <a:cs typeface="Arial"/>
              </a:rPr>
              <a:t> Ilmiah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4241292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013077" y="4241292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78">
              <a:lnSpc>
                <a:spcPct val="102091"/>
              </a:lnSpc>
              <a:spcBef>
                <a:spcPts val="4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4506468"/>
            <a:ext cx="349757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9669" marR="101226" algn="ctr">
              <a:lnSpc>
                <a:spcPct val="95825"/>
              </a:lnSpc>
              <a:spcBef>
                <a:spcPts val="6384"/>
              </a:spcBef>
            </a:pPr>
            <a:r>
              <a:rPr sz="1000" spc="-4" dirty="0" smtClean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4506468"/>
            <a:ext cx="3451860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 marR="109906">
              <a:lnSpc>
                <a:spcPts val="1149"/>
              </a:lnSpc>
              <a:spcBef>
                <a:spcPts val="10"/>
              </a:spcBef>
            </a:pPr>
            <a:r>
              <a:rPr sz="1000" spc="-4" dirty="0" smtClean="0">
                <a:latin typeface="Arial"/>
                <a:cs typeface="Arial"/>
              </a:rPr>
              <a:t>Keterlibata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ala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judu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penelitia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atau pemb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atan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au</a:t>
            </a:r>
            <a:r>
              <a:rPr sz="1000" spc="-4" dirty="0" smtClean="0">
                <a:latin typeface="Arial"/>
                <a:cs typeface="Arial"/>
              </a:rPr>
              <a:t> t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</a:t>
            </a:r>
            <a:r>
              <a:rPr sz="1000" spc="-4" dirty="0" smtClean="0">
                <a:latin typeface="Arial"/>
                <a:cs typeface="Arial"/>
              </a:rPr>
              <a:t> 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50" dirty="0" smtClean="0">
                <a:latin typeface="Arial"/>
                <a:cs typeface="Arial"/>
              </a:rPr>
              <a:t>d</a:t>
            </a:r>
            <a:r>
              <a:rPr sz="1000" spc="44" dirty="0" smtClean="0">
                <a:latin typeface="Arial"/>
                <a:cs typeface="Arial"/>
              </a:rPr>
              <a:t>il</a:t>
            </a:r>
            <a:r>
              <a:rPr sz="1000" spc="50" dirty="0" smtClean="0">
                <a:latin typeface="Arial"/>
                <a:cs typeface="Arial"/>
              </a:rPr>
              <a:t>aku</a:t>
            </a:r>
            <a:r>
              <a:rPr sz="1000" spc="54" dirty="0" smtClean="0">
                <a:latin typeface="Arial"/>
                <a:cs typeface="Arial"/>
              </a:rPr>
              <a:t>k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oleh </a:t>
            </a:r>
            <a:r>
              <a:rPr sz="1000" b="1" spc="0" dirty="0" smtClean="0">
                <a:latin typeface="Arial"/>
                <a:cs typeface="Arial"/>
              </a:rPr>
              <a:t>kelompok </a:t>
            </a:r>
            <a:r>
              <a:rPr sz="1000" spc="0" dirty="0" smtClean="0">
                <a:latin typeface="Arial"/>
                <a:cs typeface="Arial"/>
              </a:rPr>
              <a:t>(disetujui ol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pimpin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tercapa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67817" marR="1696025">
              <a:lnSpc>
                <a:spcPts val="1149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enelit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an: </a:t>
            </a:r>
            <a:endParaRPr sz="1000">
              <a:latin typeface="Arial"/>
              <a:cs typeface="Arial"/>
            </a:endParaRPr>
          </a:p>
          <a:p>
            <a:pPr marL="67817" marR="1696025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Propo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al: 25% x </a:t>
            </a:r>
            <a:r>
              <a:rPr sz="1000" spc="4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Pengu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ar Q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estioner: 50% 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896"/>
              </a:spcBef>
            </a:pPr>
            <a:r>
              <a:rPr sz="1000" spc="0" dirty="0" smtClean="0">
                <a:latin typeface="Arial"/>
                <a:cs typeface="Arial"/>
              </a:rPr>
              <a:t>Analisa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Data: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75% x sks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 :100% x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4506468"/>
            <a:ext cx="3846575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811" marR="240270" indent="0">
              <a:lnSpc>
                <a:spcPts val="1149"/>
              </a:lnSpc>
              <a:spcBef>
                <a:spcPts val="2471"/>
              </a:spcBef>
            </a:pPr>
            <a:r>
              <a:rPr sz="1000" spc="0" dirty="0" smtClean="0">
                <a:latin typeface="Arial"/>
                <a:cs typeface="Arial"/>
              </a:rPr>
              <a:t>Unt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 1 judul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penelitian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nilai 4 sks bi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 dik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oleh ketua dan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(be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erapa </a:t>
            </a:r>
            <a:r>
              <a:rPr sz="1000" spc="-4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),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maka Ket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 mend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pat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sks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a sks di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agi 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umlah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Anggota</a:t>
            </a:r>
            <a:endParaRPr sz="1000">
              <a:latin typeface="Arial"/>
              <a:cs typeface="Arial"/>
            </a:endParaRPr>
          </a:p>
          <a:p>
            <a:pPr marL="67811" marR="183133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Bila Ketua Penelitian terli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at dalam 2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dul 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kelom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4" dirty="0" smtClean="0">
                <a:latin typeface="Arial"/>
                <a:cs typeface="Arial"/>
              </a:rPr>
              <a:t>ok, </a:t>
            </a:r>
            <a:r>
              <a:rPr sz="1000" spc="0" dirty="0" smtClean="0">
                <a:latin typeface="Arial"/>
                <a:cs typeface="Arial"/>
              </a:rPr>
              <a:t>ber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rti nilai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x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60%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sks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2,4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4506468"/>
            <a:ext cx="2250185" cy="21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8">
              <a:lnSpc>
                <a:spcPct val="102091"/>
              </a:lnSpc>
              <a:spcBef>
                <a:spcPts val="438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sal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ct val="102091"/>
              </a:lnSpc>
              <a:spcBef>
                <a:spcPts val="1149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dari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takaan 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36488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1835" y="54330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883" y="546353"/>
            <a:ext cx="0" cy="1037082"/>
          </a:xfrm>
          <a:custGeom>
            <a:avLst/>
            <a:gdLst/>
            <a:ahLst/>
            <a:cxnLst/>
            <a:rect l="l" t="t" r="r" b="b"/>
            <a:pathLst>
              <a:path h="1037082">
                <a:moveTo>
                  <a:pt x="0" y="0"/>
                </a:moveTo>
                <a:lnTo>
                  <a:pt x="0" y="103708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4641" y="546353"/>
            <a:ext cx="0" cy="1037082"/>
          </a:xfrm>
          <a:custGeom>
            <a:avLst/>
            <a:gdLst/>
            <a:ahLst/>
            <a:cxnLst/>
            <a:rect l="l" t="t" r="r" b="b"/>
            <a:pathLst>
              <a:path h="1037082">
                <a:moveTo>
                  <a:pt x="0" y="0"/>
                </a:moveTo>
                <a:lnTo>
                  <a:pt x="0" y="103708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6501" y="546353"/>
            <a:ext cx="0" cy="1037082"/>
          </a:xfrm>
          <a:custGeom>
            <a:avLst/>
            <a:gdLst/>
            <a:ahLst/>
            <a:cxnLst/>
            <a:rect l="l" t="t" r="r" b="b"/>
            <a:pathLst>
              <a:path h="1037082">
                <a:moveTo>
                  <a:pt x="0" y="0"/>
                </a:moveTo>
                <a:lnTo>
                  <a:pt x="0" y="103708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13077" y="546353"/>
            <a:ext cx="0" cy="1037082"/>
          </a:xfrm>
          <a:custGeom>
            <a:avLst/>
            <a:gdLst/>
            <a:ahLst/>
            <a:cxnLst/>
            <a:rect l="l" t="t" r="r" b="b"/>
            <a:pathLst>
              <a:path h="1037082">
                <a:moveTo>
                  <a:pt x="0" y="0"/>
                </a:moveTo>
                <a:lnTo>
                  <a:pt x="0" y="103708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63263" y="546353"/>
            <a:ext cx="0" cy="1037082"/>
          </a:xfrm>
          <a:custGeom>
            <a:avLst/>
            <a:gdLst/>
            <a:ahLst/>
            <a:cxnLst/>
            <a:rect l="l" t="t" r="r" b="b"/>
            <a:pathLst>
              <a:path h="1037082">
                <a:moveTo>
                  <a:pt x="0" y="0"/>
                </a:moveTo>
                <a:lnTo>
                  <a:pt x="0" y="103708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1835" y="158648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883" y="1589531"/>
            <a:ext cx="0" cy="3009138"/>
          </a:xfrm>
          <a:custGeom>
            <a:avLst/>
            <a:gdLst/>
            <a:ahLst/>
            <a:cxnLst/>
            <a:rect l="l" t="t" r="r" b="b"/>
            <a:pathLst>
              <a:path h="3009138">
                <a:moveTo>
                  <a:pt x="0" y="0"/>
                </a:moveTo>
                <a:lnTo>
                  <a:pt x="0" y="30091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4641" y="1589531"/>
            <a:ext cx="0" cy="3009138"/>
          </a:xfrm>
          <a:custGeom>
            <a:avLst/>
            <a:gdLst/>
            <a:ahLst/>
            <a:cxnLst/>
            <a:rect l="l" t="t" r="r" b="b"/>
            <a:pathLst>
              <a:path h="3009138">
                <a:moveTo>
                  <a:pt x="0" y="0"/>
                </a:moveTo>
                <a:lnTo>
                  <a:pt x="0" y="30091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66501" y="1589531"/>
            <a:ext cx="0" cy="3009138"/>
          </a:xfrm>
          <a:custGeom>
            <a:avLst/>
            <a:gdLst/>
            <a:ahLst/>
            <a:cxnLst/>
            <a:rect l="l" t="t" r="r" b="b"/>
            <a:pathLst>
              <a:path h="3009138">
                <a:moveTo>
                  <a:pt x="0" y="0"/>
                </a:moveTo>
                <a:lnTo>
                  <a:pt x="0" y="30091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13077" y="1589531"/>
            <a:ext cx="0" cy="3009138"/>
          </a:xfrm>
          <a:custGeom>
            <a:avLst/>
            <a:gdLst/>
            <a:ahLst/>
            <a:cxnLst/>
            <a:rect l="l" t="t" r="r" b="b"/>
            <a:pathLst>
              <a:path h="3009138">
                <a:moveTo>
                  <a:pt x="0" y="0"/>
                </a:moveTo>
                <a:lnTo>
                  <a:pt x="0" y="30091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63263" y="1589531"/>
            <a:ext cx="0" cy="3009138"/>
          </a:xfrm>
          <a:custGeom>
            <a:avLst/>
            <a:gdLst/>
            <a:ahLst/>
            <a:cxnLst/>
            <a:rect l="l" t="t" r="r" b="b"/>
            <a:pathLst>
              <a:path h="3009138">
                <a:moveTo>
                  <a:pt x="0" y="0"/>
                </a:moveTo>
                <a:lnTo>
                  <a:pt x="0" y="30091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1835" y="460171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4883" y="46047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4641" y="46047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66501" y="46047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13077" y="460476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263263" y="460476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1835" y="4867656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4883" y="48707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641" y="48707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66501" y="48707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13077" y="4870703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63263" y="4870703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1835" y="513283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4883" y="51358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4641" y="51358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66501" y="51358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13077" y="51358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263263" y="51358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835" y="539800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4883" y="54010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4641" y="54010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66501" y="54010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13077" y="54010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263263" y="54010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1835" y="5663945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4883" y="56669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4641" y="56669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66501" y="56669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13077" y="56669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263263" y="56669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1835" y="592912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4883" y="593217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4641" y="593217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166501" y="593217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13077" y="593217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263263" y="5932170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1835" y="624535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4883" y="6248400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1835" y="6560819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14641" y="6248400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17689" y="6560819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66501" y="6248400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69549" y="6560819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13077" y="624839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16113" y="6560819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263263" y="6248399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63263" y="6557772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132954" y="3106868"/>
            <a:ext cx="102832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Foto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32956" y="6096221"/>
            <a:ext cx="13240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32956" y="6411689"/>
            <a:ext cx="13240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22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4883" y="543305"/>
            <a:ext cx="349757" cy="104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14641" y="543305"/>
            <a:ext cx="3451860" cy="104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835043" indent="0">
              <a:lnSpc>
                <a:spcPts val="1149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seni atau tek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ologi: </a:t>
            </a:r>
            <a:endParaRPr sz="1000">
              <a:latin typeface="Arial"/>
              <a:cs typeface="Arial"/>
            </a:endParaRPr>
          </a:p>
          <a:p>
            <a:pPr marL="67811" marR="835043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Kons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p: 25%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50% dari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rya: 75% x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il akhir: 100% x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66501" y="543305"/>
            <a:ext cx="3846575" cy="104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013077" y="543305"/>
            <a:ext cx="2250185" cy="104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364883" y="1586484"/>
            <a:ext cx="349757" cy="3015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 marL="109721">
              <a:lnSpc>
                <a:spcPct val="95825"/>
              </a:lnSpc>
              <a:spcBef>
                <a:spcPts val="10000"/>
              </a:spcBef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641" y="1586484"/>
            <a:ext cx="3451860" cy="3015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6" marR="111459" indent="0">
              <a:lnSpc>
                <a:spcPts val="1178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Pelaksa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aan</a:t>
            </a:r>
            <a:r>
              <a:rPr sz="1000" spc="271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penelitian </a:t>
            </a:r>
            <a:r>
              <a:rPr sz="1000" b="1" spc="-9" dirty="0" smtClean="0">
                <a:latin typeface="Arial"/>
                <a:cs typeface="Arial"/>
              </a:rPr>
              <a:t>m</a:t>
            </a:r>
            <a:r>
              <a:rPr sz="1000" b="1" spc="0" dirty="0" smtClean="0">
                <a:latin typeface="Arial"/>
                <a:cs typeface="Arial"/>
              </a:rPr>
              <a:t>andir</a:t>
            </a:r>
            <a:r>
              <a:rPr sz="1000" spc="0" dirty="0" smtClean="0">
                <a:latin typeface="Arial"/>
                <a:cs typeface="Arial"/>
              </a:rPr>
              <a:t>i atau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embuat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k</a:t>
            </a:r>
            <a:r>
              <a:rPr sz="1000" spc="-4" dirty="0" smtClean="0">
                <a:latin typeface="Arial"/>
                <a:cs typeface="Arial"/>
              </a:rPr>
              <a:t>ar</a:t>
            </a:r>
            <a:r>
              <a:rPr sz="1000" spc="0" dirty="0" smtClean="0">
                <a:latin typeface="Arial"/>
                <a:cs typeface="Arial"/>
              </a:rPr>
              <a:t>ya </a:t>
            </a:r>
            <a:endParaRPr sz="1000">
              <a:latin typeface="Arial"/>
              <a:cs typeface="Arial"/>
            </a:endParaRPr>
          </a:p>
          <a:p>
            <a:pPr marL="67816" marR="111459">
              <a:lnSpc>
                <a:spcPts val="1149"/>
              </a:lnSpc>
              <a:spcBef>
                <a:spcPts val="100"/>
              </a:spcBef>
            </a:pP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eni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u te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nologi </a:t>
            </a:r>
            <a:r>
              <a:rPr sz="1000" spc="-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di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jui  oleh </a:t>
            </a:r>
            <a:r>
              <a:rPr sz="1000" spc="54" dirty="0" smtClean="0">
                <a:latin typeface="Arial"/>
                <a:cs typeface="Arial"/>
              </a:rPr>
              <a:t>pimpina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5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c</a:t>
            </a:r>
            <a:r>
              <a:rPr sz="1000" spc="-9" dirty="0" smtClean="0">
                <a:latin typeface="Arial"/>
                <a:cs typeface="Arial"/>
              </a:rPr>
              <a:t>atat)</a:t>
            </a:r>
            <a:endParaRPr sz="1000">
              <a:latin typeface="Arial"/>
              <a:cs typeface="Arial"/>
            </a:endParaRPr>
          </a:p>
          <a:p>
            <a:pPr marL="67816" marR="1696026" indent="0">
              <a:lnSpc>
                <a:spcPts val="1149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enelit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an: </a:t>
            </a:r>
            <a:endParaRPr sz="1000">
              <a:latin typeface="Arial"/>
              <a:cs typeface="Arial"/>
            </a:endParaRPr>
          </a:p>
          <a:p>
            <a:pPr marL="67816" marR="1696026">
              <a:lnSpc>
                <a:spcPts val="1149"/>
              </a:lnSpc>
              <a:spcBef>
                <a:spcPts val="895"/>
              </a:spcBef>
            </a:pPr>
            <a:r>
              <a:rPr sz="1000" spc="0" dirty="0" smtClean="0">
                <a:latin typeface="Arial"/>
                <a:cs typeface="Arial"/>
              </a:rPr>
              <a:t>Propo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al: 25% x </a:t>
            </a:r>
            <a:r>
              <a:rPr sz="1000" spc="4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Pengu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n/se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ar Q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estioner: 50% 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Analisa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Data: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75% 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 :100% x sks</a:t>
            </a:r>
            <a:endParaRPr sz="1000">
              <a:latin typeface="Arial"/>
              <a:cs typeface="Arial"/>
            </a:endParaRPr>
          </a:p>
          <a:p>
            <a:pPr marL="67816" marR="835038" indent="0">
              <a:lnSpc>
                <a:spcPts val="1149"/>
              </a:lnSpc>
              <a:spcBef>
                <a:spcPts val="2930"/>
              </a:spcBef>
            </a:pPr>
            <a:r>
              <a:rPr sz="1000" spc="0" dirty="0" smtClean="0">
                <a:latin typeface="Arial"/>
                <a:cs typeface="Arial"/>
              </a:rPr>
              <a:t>Tahap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paian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seni atau tek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ologi: </a:t>
            </a:r>
            <a:endParaRPr sz="1000">
              <a:latin typeface="Arial"/>
              <a:cs typeface="Arial"/>
            </a:endParaRPr>
          </a:p>
          <a:p>
            <a:pPr marL="67816" marR="835038">
              <a:lnSpc>
                <a:spcPts val="1149"/>
              </a:lnSpc>
              <a:spcBef>
                <a:spcPts val="895"/>
              </a:spcBef>
            </a:pPr>
            <a:r>
              <a:rPr sz="1000" spc="0" dirty="0" smtClean="0">
                <a:latin typeface="Arial"/>
                <a:cs typeface="Arial"/>
              </a:rPr>
              <a:t>Kons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p: 25%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915"/>
              </a:spcBef>
            </a:pPr>
            <a:r>
              <a:rPr sz="1000" spc="0" dirty="0" smtClean="0">
                <a:latin typeface="Arial"/>
                <a:cs typeface="Arial"/>
              </a:rPr>
              <a:t>50% dari 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rya: 75% x sks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sil akhir: </a:t>
            </a:r>
            <a:r>
              <a:rPr sz="1000" spc="-4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00% x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66501" y="1586484"/>
            <a:ext cx="3846575" cy="3015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5"/>
              </a:spcBef>
            </a:pPr>
            <a:endParaRPr sz="800"/>
          </a:p>
          <a:p>
            <a:pPr marL="67810">
              <a:lnSpc>
                <a:spcPct val="95825"/>
              </a:lnSpc>
              <a:spcBef>
                <a:spcPts val="10000"/>
              </a:spcBef>
            </a:pPr>
            <a:r>
              <a:rPr sz="1000" spc="0" dirty="0" smtClean="0">
                <a:latin typeface="Arial"/>
                <a:cs typeface="Arial"/>
              </a:rPr>
              <a:t>1 judul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nel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tian = 4 sks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</a:t>
            </a:r>
            <a:r>
              <a:rPr sz="1000" spc="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anya Ketua,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tidak ada 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ggota)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13077" y="1586484"/>
            <a:ext cx="2250185" cy="3015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77">
              <a:lnSpc>
                <a:spcPct val="102091"/>
              </a:lnSpc>
              <a:spcBef>
                <a:spcPts val="724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sal</a:t>
            </a:r>
            <a:endParaRPr sz="1000">
              <a:latin typeface="Arial"/>
              <a:cs typeface="Arial"/>
            </a:endParaRPr>
          </a:p>
          <a:p>
            <a:pPr marL="132577">
              <a:lnSpc>
                <a:spcPts val="121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elitian</a:t>
            </a:r>
            <a:endParaRPr sz="1000">
              <a:latin typeface="Arial"/>
              <a:cs typeface="Arial"/>
            </a:endParaRPr>
          </a:p>
          <a:p>
            <a:pPr marL="246876" marR="385613" indent="-114299">
              <a:lnSpc>
                <a:spcPts val="1150"/>
              </a:lnSpc>
              <a:spcBef>
                <a:spcPts val="1293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dari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takaan 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ka su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ah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883" y="460171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14641" y="4601718"/>
            <a:ext cx="3451860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166501" y="4601718"/>
            <a:ext cx="384657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013077" y="4601718"/>
            <a:ext cx="225018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64883" y="4867656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14641" y="4867656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166501" y="4867656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013077" y="4867656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8">
              <a:lnSpc>
                <a:spcPct val="102091"/>
              </a:lnSpc>
              <a:spcBef>
                <a:spcPts val="4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83" y="5132831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14641" y="5132831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166501" y="5132831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013077" y="5132831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0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883" y="5398007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14641" y="5398007"/>
            <a:ext cx="3451860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166501" y="5398007"/>
            <a:ext cx="384657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13077" y="5398007"/>
            <a:ext cx="2250185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0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5663945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5663945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0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Memp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rol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hak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5663945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013077" y="5663945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64883" y="5929121"/>
            <a:ext cx="349757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907" marR="100461" algn="ctr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5929121"/>
            <a:ext cx="3451860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1658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aten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er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5929121"/>
            <a:ext cx="3846575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5929121"/>
            <a:ext cx="2250185" cy="316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6245352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907" marR="100461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6245352"/>
            <a:ext cx="3451860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 marL="116582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Pat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biasa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6245352"/>
            <a:ext cx="384657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6245352"/>
            <a:ext cx="225018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/>
          <p:nvPr/>
        </p:nvSpPr>
        <p:spPr>
          <a:xfrm>
            <a:off x="71464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4641" y="546353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6650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66501" y="546353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13077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10029" y="543305"/>
            <a:ext cx="2256281" cy="0"/>
          </a:xfrm>
          <a:custGeom>
            <a:avLst/>
            <a:gdLst/>
            <a:ahLst/>
            <a:cxnLst/>
            <a:rect l="l" t="t" r="r" b="b"/>
            <a:pathLst>
              <a:path w="2256281">
                <a:moveTo>
                  <a:pt x="2256281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13077" y="546353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263263" y="546353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4883" y="546353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1835" y="85877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4883" y="86182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4641" y="86182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66501" y="86182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13077" y="86182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263263" y="86182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1835" y="112471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4883" y="112776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4641" y="112776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66501" y="112775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13077" y="112775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263263" y="112775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1835" y="138988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4883" y="139293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4641" y="139293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66501" y="1392936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13077" y="1392935"/>
            <a:ext cx="0" cy="455676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63263" y="1392935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61835" y="185165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4883" y="185470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14641" y="185470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66501" y="185470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13077" y="185470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263263" y="1854707"/>
            <a:ext cx="0" cy="592836"/>
          </a:xfrm>
          <a:custGeom>
            <a:avLst/>
            <a:gdLst/>
            <a:ahLst/>
            <a:cxnLst/>
            <a:rect l="l" t="t" r="r" b="b"/>
            <a:pathLst>
              <a:path h="592836">
                <a:moveTo>
                  <a:pt x="0" y="0"/>
                </a:moveTo>
                <a:lnTo>
                  <a:pt x="0" y="5928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61835" y="245059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4883" y="2453640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4641" y="2453640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166501" y="245363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13077" y="245363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263263" y="245363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61835" y="291236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4883" y="2915412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14641" y="2915412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66501" y="2915411"/>
            <a:ext cx="0" cy="621792"/>
          </a:xfrm>
          <a:custGeom>
            <a:avLst/>
            <a:gdLst/>
            <a:ahLst/>
            <a:cxnLst/>
            <a:rect l="l" t="t" r="r" b="b"/>
            <a:pathLst>
              <a:path h="621792">
                <a:moveTo>
                  <a:pt x="0" y="0"/>
                </a:moveTo>
                <a:lnTo>
                  <a:pt x="0" y="62179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13077" y="2915411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263263" y="2915411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1835" y="354025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64883" y="35433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14641" y="35433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166501" y="35433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13077" y="354329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263263" y="3543299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61835" y="4460748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64883" y="4463796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14641" y="4463796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166501" y="4463796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13077" y="446379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263263" y="446379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61835" y="4776216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4883" y="477926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4641" y="477926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66501" y="477926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13077" y="4779263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263263" y="4779263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61835" y="5404104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64883" y="5407152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4641" y="5407152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166501" y="5407152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13077" y="5407151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263263" y="5407151"/>
            <a:ext cx="0" cy="310134"/>
          </a:xfrm>
          <a:custGeom>
            <a:avLst/>
            <a:gdLst/>
            <a:ahLst/>
            <a:cxnLst/>
            <a:rect l="l" t="t" r="r" b="b"/>
            <a:pathLst>
              <a:path h="310134">
                <a:moveTo>
                  <a:pt x="0" y="0"/>
                </a:moveTo>
                <a:lnTo>
                  <a:pt x="0" y="31013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61835" y="572033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4883" y="572338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4641" y="572338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66501" y="572338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13077" y="572338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263263" y="5723382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61835" y="6035802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4883" y="603885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14641" y="603885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166501" y="6038850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13077" y="6038849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263263" y="6038849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61835" y="635127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64883" y="6354318"/>
            <a:ext cx="0" cy="281178"/>
          </a:xfrm>
          <a:custGeom>
            <a:avLst/>
            <a:gdLst/>
            <a:ahLst/>
            <a:cxnLst/>
            <a:rect l="l" t="t" r="r" b="b"/>
            <a:pathLst>
              <a:path h="281178">
                <a:moveTo>
                  <a:pt x="0" y="0"/>
                </a:moveTo>
                <a:lnTo>
                  <a:pt x="0" y="2811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61835" y="6632448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14641" y="6354318"/>
            <a:ext cx="0" cy="281178"/>
          </a:xfrm>
          <a:custGeom>
            <a:avLst/>
            <a:gdLst/>
            <a:ahLst/>
            <a:cxnLst/>
            <a:rect l="l" t="t" r="r" b="b"/>
            <a:pathLst>
              <a:path h="281178">
                <a:moveTo>
                  <a:pt x="0" y="0"/>
                </a:moveTo>
                <a:lnTo>
                  <a:pt x="0" y="2811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17689" y="663244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166501" y="6354318"/>
            <a:ext cx="0" cy="281178"/>
          </a:xfrm>
          <a:custGeom>
            <a:avLst/>
            <a:gdLst/>
            <a:ahLst/>
            <a:cxnLst/>
            <a:rect l="l" t="t" r="r" b="b"/>
            <a:pathLst>
              <a:path h="281178">
                <a:moveTo>
                  <a:pt x="0" y="0"/>
                </a:moveTo>
                <a:lnTo>
                  <a:pt x="0" y="2811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169549" y="6632448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13077" y="6354317"/>
            <a:ext cx="0" cy="281178"/>
          </a:xfrm>
          <a:custGeom>
            <a:avLst/>
            <a:gdLst/>
            <a:ahLst/>
            <a:cxnLst/>
            <a:rect l="l" t="t" r="r" b="b"/>
            <a:pathLst>
              <a:path h="281178">
                <a:moveTo>
                  <a:pt x="0" y="0"/>
                </a:moveTo>
                <a:lnTo>
                  <a:pt x="0" y="2811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016113" y="6632448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263263" y="6354317"/>
            <a:ext cx="0" cy="281178"/>
          </a:xfrm>
          <a:custGeom>
            <a:avLst/>
            <a:gdLst/>
            <a:ahLst/>
            <a:cxnLst/>
            <a:rect l="l" t="t" r="r" b="b"/>
            <a:pathLst>
              <a:path h="281178">
                <a:moveTo>
                  <a:pt x="0" y="0"/>
                </a:moveTo>
                <a:lnTo>
                  <a:pt x="0" y="2811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263263" y="6629400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132956" y="1556223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32957" y="2086574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132956" y="2616929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93340" y="3161757"/>
            <a:ext cx="1706940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132949" y="3936713"/>
            <a:ext cx="2086017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urnal/surat ketera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1835" y="540257"/>
            <a:ext cx="7651241" cy="31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7985" marR="3460535" indent="-569974">
              <a:lnSpc>
                <a:spcPts val="1150"/>
              </a:lnSpc>
              <a:spcBef>
                <a:spcPts val="207"/>
              </a:spcBef>
              <a:tabLst>
                <a:tab pos="457200" algn="l"/>
              </a:tabLst>
            </a:pPr>
            <a:r>
              <a:rPr sz="1500" spc="4" baseline="-5797" dirty="0" smtClean="0">
                <a:latin typeface="Arial"/>
                <a:cs typeface="Arial"/>
              </a:rPr>
              <a:t>c</a:t>
            </a:r>
            <a:r>
              <a:rPr sz="1500" spc="0" baseline="-5797" dirty="0" smtClean="0">
                <a:latin typeface="Arial"/>
                <a:cs typeface="Arial"/>
              </a:rPr>
              <a:t>.	</a:t>
            </a: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 Pat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(minimal tiga    </a:t>
            </a:r>
            <a:r>
              <a:rPr sz="1000" spc="151" dirty="0" smtClean="0">
                <a:latin typeface="Arial"/>
                <a:cs typeface="Arial"/>
              </a:rPr>
              <a:t> </a:t>
            </a:r>
            <a:r>
              <a:rPr sz="1500" spc="0" baseline="-5797" dirty="0" smtClean="0">
                <a:latin typeface="Arial"/>
                <a:cs typeface="Arial"/>
              </a:rPr>
              <a:t>5 </a:t>
            </a:r>
            <a:r>
              <a:rPr sz="1500" spc="4" baseline="-5797" dirty="0" smtClean="0">
                <a:latin typeface="Arial"/>
                <a:cs typeface="Arial"/>
              </a:rPr>
              <a:t>s</a:t>
            </a:r>
            <a:r>
              <a:rPr sz="1500" spc="0" baseline="-5797" dirty="0" smtClean="0">
                <a:latin typeface="Arial"/>
                <a:cs typeface="Arial"/>
              </a:rPr>
              <a:t>ks </a:t>
            </a:r>
            <a:r>
              <a:rPr sz="1000" spc="0" dirty="0" smtClean="0">
                <a:latin typeface="Arial"/>
                <a:cs typeface="Arial"/>
              </a:rPr>
              <a:t>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13077" y="543305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 paten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4883" y="858774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497" marR="95967" algn="ctr">
              <a:lnSpc>
                <a:spcPct val="95825"/>
              </a:lnSpc>
              <a:spcBef>
                <a:spcPts val="350"/>
              </a:spcBef>
            </a:pPr>
            <a:r>
              <a:rPr sz="1200" b="1" spc="0" dirty="0" smtClean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4641" y="858774"/>
            <a:ext cx="3451860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086">
              <a:lnSpc>
                <a:spcPct val="95825"/>
              </a:lnSpc>
              <a:spcBef>
                <a:spcPts val="350"/>
              </a:spcBef>
            </a:pPr>
            <a:r>
              <a:rPr sz="1200" b="1" spc="0" dirty="0" smtClean="0">
                <a:latin typeface="Arial"/>
                <a:cs typeface="Arial"/>
              </a:rPr>
              <a:t>Me</a:t>
            </a:r>
            <a:r>
              <a:rPr sz="1200" b="1" spc="4" dirty="0" smtClean="0">
                <a:latin typeface="Arial"/>
                <a:cs typeface="Arial"/>
              </a:rPr>
              <a:t>n</a:t>
            </a:r>
            <a:r>
              <a:rPr sz="1200" b="1" spc="-14" dirty="0" smtClean="0">
                <a:latin typeface="Arial"/>
                <a:cs typeface="Arial"/>
              </a:rPr>
              <a:t>y</a:t>
            </a:r>
            <a:r>
              <a:rPr sz="1200" b="1" spc="0" dirty="0" smtClean="0">
                <a:latin typeface="Arial"/>
                <a:cs typeface="Arial"/>
              </a:rPr>
              <a:t>ebar Luaskan </a:t>
            </a:r>
            <a:r>
              <a:rPr sz="1200" b="1" spc="9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agasan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66501" y="858774"/>
            <a:ext cx="3846575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8013077" y="858774"/>
            <a:ext cx="2250185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64883" y="112471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4641" y="1124712"/>
            <a:ext cx="3451860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6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jurn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l ilmiah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66501" y="1124712"/>
            <a:ext cx="384657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8013077" y="1124712"/>
            <a:ext cx="2250185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64883" y="1389888"/>
            <a:ext cx="349757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4641" y="1389888"/>
            <a:ext cx="3451860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82" marR="280985" indent="-228599">
              <a:lnSpc>
                <a:spcPts val="1150"/>
              </a:lnSpc>
              <a:spcBef>
                <a:spcPts val="187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 ilm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ah/majal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ilmiah </a:t>
            </a:r>
            <a:r>
              <a:rPr sz="1000" b="1" spc="0" dirty="0" smtClean="0">
                <a:latin typeface="Arial"/>
                <a:cs typeface="Arial"/>
              </a:rPr>
              <a:t>lokal </a:t>
            </a:r>
            <a:r>
              <a:rPr sz="1000" spc="0" dirty="0" smtClean="0">
                <a:latin typeface="Arial"/>
                <a:cs typeface="Arial"/>
              </a:rPr>
              <a:t>ber-ISSN tid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 ter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kredit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 enulis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an/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tau mitra best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ri/edit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 dari 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stitusi sendir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66501" y="1389888"/>
            <a:ext cx="384657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81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1,5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13077" y="1389888"/>
            <a:ext cx="225018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8">
              <a:lnSpc>
                <a:spcPct val="95825"/>
              </a:lnSpc>
              <a:spcBef>
                <a:spcPts val="1206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4883" y="1851660"/>
            <a:ext cx="349757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30"/>
              </a:spcBef>
            </a:pPr>
            <a:endParaRPr sz="13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4641" y="1851660"/>
            <a:ext cx="3451860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82" marR="48364" indent="-228599">
              <a:lnSpc>
                <a:spcPts val="1150"/>
              </a:lnSpc>
              <a:spcBef>
                <a:spcPts val="147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 ilm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ah/majal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ilmiah 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r-ISSN </a:t>
            </a:r>
            <a:r>
              <a:rPr sz="1000" b="1" spc="0" dirty="0" smtClean="0">
                <a:latin typeface="Arial"/>
                <a:cs typeface="Arial"/>
              </a:rPr>
              <a:t>tidak terak</a:t>
            </a:r>
            <a:r>
              <a:rPr sz="1000" b="1" spc="-4" dirty="0" smtClean="0">
                <a:latin typeface="Arial"/>
                <a:cs typeface="Arial"/>
              </a:rPr>
              <a:t>re</a:t>
            </a:r>
            <a:r>
              <a:rPr sz="1000" b="1" spc="0" dirty="0" smtClean="0">
                <a:latin typeface="Arial"/>
                <a:cs typeface="Arial"/>
              </a:rPr>
              <a:t>ditasi nasio</a:t>
            </a:r>
            <a:r>
              <a:rPr sz="1000" b="1" spc="-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al </a:t>
            </a:r>
            <a:r>
              <a:rPr sz="1000" spc="0" dirty="0" smtClean="0">
                <a:latin typeface="Arial"/>
                <a:cs typeface="Arial"/>
              </a:rPr>
              <a:t>(Minimum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konstributor dari 2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 dan 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 mit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a 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stari/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ditor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2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66501" y="1851660"/>
            <a:ext cx="3846575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30"/>
              </a:spcBef>
            </a:pPr>
            <a:endParaRPr sz="1300"/>
          </a:p>
          <a:p>
            <a:pPr marL="6781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13077" y="1851660"/>
            <a:ext cx="2250185" cy="598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132579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9">
              <a:lnSpc>
                <a:spcPct val="95825"/>
              </a:lnSpc>
              <a:spcBef>
                <a:spcPts val="1206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4883" y="2450591"/>
            <a:ext cx="349757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104242" marR="104313" algn="ctr">
              <a:lnSpc>
                <a:spcPct val="95825"/>
              </a:lnSpc>
            </a:pPr>
            <a:r>
              <a:rPr sz="1000" spc="-9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4641" y="2450591"/>
            <a:ext cx="3451860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116586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J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rnal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te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akreditasi D</a:t>
            </a:r>
            <a:r>
              <a:rPr sz="1000" b="1" spc="-9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KTI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66501" y="2450591"/>
            <a:ext cx="384657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82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13077" y="2450591"/>
            <a:ext cx="2250185" cy="46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8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4883" y="2912364"/>
            <a:ext cx="349757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4641" y="2912364"/>
            <a:ext cx="3451860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5746" marR="61979" indent="-233931" algn="just">
              <a:lnSpc>
                <a:spcPct val="95729"/>
              </a:lnSpc>
              <a:spcBef>
                <a:spcPts val="10"/>
              </a:spcBef>
              <a:tabLst>
                <a:tab pos="3556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</a:t>
            </a:r>
            <a:r>
              <a:rPr sz="1000" b="1" spc="0" dirty="0" smtClean="0">
                <a:latin typeface="Arial"/>
                <a:cs typeface="Arial"/>
              </a:rPr>
              <a:t>Jurnal internasional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(dalam 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as</a:t>
            </a:r>
            <a:r>
              <a:rPr sz="1000" spc="0" dirty="0" smtClean="0">
                <a:latin typeface="Arial"/>
                <a:cs typeface="Arial"/>
              </a:rPr>
              <a:t>a inten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sional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 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tribu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or dan 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ditor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4</a:t>
            </a:r>
            <a:endParaRPr sz="1000">
              <a:latin typeface="Arial"/>
              <a:cs typeface="Arial"/>
            </a:endParaRPr>
          </a:p>
          <a:p>
            <a:pPr marL="36575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neg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66501" y="2912364"/>
            <a:ext cx="3846575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67810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13077" y="2912364"/>
            <a:ext cx="2250185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 marL="63876" marR="726115" algn="ctr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4267" marR="973683" algn="ctr">
              <a:lnSpc>
                <a:spcPct val="95825"/>
              </a:lnSpc>
              <a:spcBef>
                <a:spcPts val="1206"/>
              </a:spcBef>
            </a:pPr>
            <a:r>
              <a:rPr sz="1000" spc="0" dirty="0" smtClean="0">
                <a:latin typeface="Arial"/>
                <a:cs typeface="Arial"/>
              </a:rPr>
              <a:t>red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ksi 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883" y="3540251"/>
            <a:ext cx="349757" cy="920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98907" marR="100461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4641" y="3540251"/>
            <a:ext cx="3451860" cy="920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74" marR="67738" indent="-228591">
              <a:lnSpc>
                <a:spcPct val="95729"/>
              </a:lnSpc>
              <a:spcBef>
                <a:spcPts val="15"/>
              </a:spcBef>
              <a:tabLst>
                <a:tab pos="342900" algn="l"/>
              </a:tabLst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	</a:t>
            </a:r>
            <a:r>
              <a:rPr sz="1000" spc="0" dirty="0" smtClean="0">
                <a:latin typeface="Arial"/>
                <a:cs typeface="Arial"/>
              </a:rPr>
              <a:t>Diterbi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</a:t>
            </a:r>
            <a:r>
              <a:rPr sz="1000" b="1" spc="0" dirty="0" smtClean="0">
                <a:latin typeface="Arial"/>
                <a:cs typeface="Arial"/>
              </a:rPr>
              <a:t>Jurnal internasional bereputasi </a:t>
            </a:r>
            <a:r>
              <a:rPr sz="1000" spc="0" dirty="0" smtClean="0">
                <a:latin typeface="Arial"/>
                <a:cs typeface="Arial"/>
              </a:rPr>
              <a:t>(dal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ba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asa inten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na</a:t>
            </a:r>
            <a:r>
              <a:rPr sz="1000" spc="0" dirty="0" smtClean="0">
                <a:latin typeface="Arial"/>
                <a:cs typeface="Arial"/>
              </a:rPr>
              <a:t>l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 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ancis,</a:t>
            </a:r>
            <a:r>
              <a:rPr sz="1100" spc="-4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2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terindex Sco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us (Scimago). Microsoft Academic Search, Index Co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nal (sela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 ini dai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ggap tid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 terinde</a:t>
            </a:r>
            <a:r>
              <a:rPr sz="1000" spc="-9" dirty="0" smtClean="0">
                <a:latin typeface="Arial"/>
                <a:cs typeface="Arial"/>
              </a:rPr>
              <a:t>x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6501" y="3540251"/>
            <a:ext cx="3846575" cy="920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 marL="67804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7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13077" y="3540251"/>
            <a:ext cx="2250185" cy="920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32571">
              <a:lnSpc>
                <a:spcPct val="102091"/>
              </a:lnSpc>
              <a:spcBef>
                <a:spcPts val="1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71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&amp; naskah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883" y="4460748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4641" y="4460748"/>
            <a:ext cx="3451860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0"/>
              </a:spcBef>
            </a:pPr>
            <a:r>
              <a:rPr sz="1100" spc="0" dirty="0" smtClean="0">
                <a:latin typeface="Arial"/>
                <a:cs typeface="Arial"/>
              </a:rPr>
              <a:t>Menulis</a:t>
            </a:r>
            <a:r>
              <a:rPr sz="1100" spc="-37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di</a:t>
            </a:r>
            <a:r>
              <a:rPr sz="1100" spc="-13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media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massa</a:t>
            </a:r>
            <a:r>
              <a:rPr sz="1100" spc="-3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(koran/majalah)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501" y="4460748"/>
            <a:ext cx="384657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13077" y="4460748"/>
            <a:ext cx="2250185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Koran/ma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83" y="4776216"/>
            <a:ext cx="349757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641" y="4776216"/>
            <a:ext cx="3451860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 marR="51721" algn="just">
              <a:lnSpc>
                <a:spcPts val="1264"/>
              </a:lnSpc>
              <a:spcBef>
                <a:spcPts val="15"/>
              </a:spcBef>
            </a:pPr>
            <a:r>
              <a:rPr sz="1100" spc="0" dirty="0" smtClean="0">
                <a:latin typeface="Arial"/>
                <a:cs typeface="Arial"/>
              </a:rPr>
              <a:t>Membuat</a:t>
            </a:r>
            <a:r>
              <a:rPr sz="1100" spc="-4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ncangan</a:t>
            </a:r>
            <a:r>
              <a:rPr sz="1100" spc="-5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karya</a:t>
            </a:r>
            <a:r>
              <a:rPr sz="1100" spc="28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teknologi,</a:t>
            </a:r>
            <a:r>
              <a:rPr sz="1100" spc="-4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rancangan dan</a:t>
            </a:r>
            <a:r>
              <a:rPr sz="1100" spc="-1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karya</a:t>
            </a:r>
            <a:r>
              <a:rPr sz="1100" spc="-2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seni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monum</a:t>
            </a:r>
            <a:r>
              <a:rPr sz="1100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ntal/pentas</a:t>
            </a:r>
            <a:r>
              <a:rPr sz="1100" spc="-101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eni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pertunjukan/ kar</a:t>
            </a:r>
            <a:r>
              <a:rPr sz="1100" spc="-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2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sastra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6501" y="4776216"/>
            <a:ext cx="384657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013077" y="4776216"/>
            <a:ext cx="2250185" cy="627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64883" y="5404104"/>
            <a:ext cx="349757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641" y="5404104"/>
            <a:ext cx="3451860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0"/>
              </a:spcBef>
            </a:pPr>
            <a:r>
              <a:rPr sz="1100" spc="0" dirty="0" smtClean="0">
                <a:latin typeface="Arial"/>
                <a:cs typeface="Arial"/>
              </a:rPr>
              <a:t>lokal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6501" y="5404104"/>
            <a:ext cx="3846575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20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13077" y="5404104"/>
            <a:ext cx="2250185" cy="31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883" y="5720333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641" y="5720333"/>
            <a:ext cx="3451860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45"/>
              </a:spcBef>
            </a:pPr>
            <a:r>
              <a:rPr sz="1100" spc="0" dirty="0" smtClean="0">
                <a:latin typeface="Arial"/>
                <a:cs typeface="Arial"/>
              </a:rPr>
              <a:t>Nasional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6501" y="5720333"/>
            <a:ext cx="384657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5720333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6035802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0243" marR="121399" algn="ctr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6035802"/>
            <a:ext cx="3451860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45"/>
              </a:spcBef>
            </a:pPr>
            <a:r>
              <a:rPr sz="1100" spc="0" dirty="0" smtClean="0">
                <a:latin typeface="Arial"/>
                <a:cs typeface="Arial"/>
              </a:rPr>
              <a:t>Internasion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6035802"/>
            <a:ext cx="384657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6035802"/>
            <a:ext cx="2250185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Karya 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an</a:t>
            </a:r>
            <a:r>
              <a:rPr sz="1000" spc="0" dirty="0" smtClean="0">
                <a:latin typeface="Arial"/>
                <a:cs typeface="Arial"/>
              </a:rPr>
              <a:t>gan/CD/D</a:t>
            </a:r>
            <a:r>
              <a:rPr sz="1000" spc="-9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6351270"/>
            <a:ext cx="349757" cy="281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433" marR="118082" algn="ctr">
              <a:lnSpc>
                <a:spcPct val="95825"/>
              </a:lnSpc>
              <a:spcBef>
                <a:spcPts val="75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6351270"/>
            <a:ext cx="3451860" cy="281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621"/>
              </a:lnSpc>
              <a:spcBef>
                <a:spcPts val="20"/>
              </a:spcBef>
            </a:pPr>
            <a:r>
              <a:rPr sz="1100" spc="0" dirty="0" smtClean="0">
                <a:latin typeface="Arial Narrow"/>
                <a:cs typeface="Arial Narrow"/>
              </a:rPr>
              <a:t>Me</a:t>
            </a:r>
            <a:r>
              <a:rPr sz="1100" spc="4" dirty="0" smtClean="0">
                <a:latin typeface="Arial Narrow"/>
                <a:cs typeface="Arial Narrow"/>
              </a:rPr>
              <a:t>n</a:t>
            </a:r>
            <a:r>
              <a:rPr sz="1100" spc="0" dirty="0" smtClean="0">
                <a:latin typeface="Arial Narrow"/>
                <a:cs typeface="Arial Narrow"/>
              </a:rPr>
              <a:t>ya</a:t>
            </a:r>
            <a:r>
              <a:rPr sz="1100" spc="4" dirty="0" smtClean="0">
                <a:latin typeface="Arial Narrow"/>
                <a:cs typeface="Arial Narrow"/>
              </a:rPr>
              <a:t>mp</a:t>
            </a:r>
            <a:r>
              <a:rPr sz="1100" spc="-4" dirty="0" smtClean="0">
                <a:latin typeface="Arial Narrow"/>
                <a:cs typeface="Arial Narrow"/>
              </a:rPr>
              <a:t>a</a:t>
            </a:r>
            <a:r>
              <a:rPr sz="1100" spc="0" dirty="0" smtClean="0">
                <a:latin typeface="Arial Narrow"/>
                <a:cs typeface="Arial Narrow"/>
              </a:rPr>
              <a:t>i</a:t>
            </a:r>
            <a:r>
              <a:rPr sz="1100" spc="4" dirty="0" smtClean="0">
                <a:latin typeface="Arial Narrow"/>
                <a:cs typeface="Arial Narrow"/>
              </a:rPr>
              <a:t>k</a:t>
            </a:r>
            <a:r>
              <a:rPr sz="1100" spc="0" dirty="0" smtClean="0">
                <a:latin typeface="Arial Narrow"/>
                <a:cs typeface="Arial Narrow"/>
              </a:rPr>
              <a:t>an</a:t>
            </a:r>
            <a:r>
              <a:rPr sz="1100" spc="-56" dirty="0" smtClean="0">
                <a:latin typeface="Arial Narrow"/>
                <a:cs typeface="Arial Narrow"/>
              </a:rPr>
              <a:t> </a:t>
            </a:r>
            <a:r>
              <a:rPr sz="1100" spc="0" dirty="0" smtClean="0">
                <a:latin typeface="Arial Narrow"/>
                <a:cs typeface="Arial Narrow"/>
              </a:rPr>
              <a:t>ora</a:t>
            </a:r>
            <a:r>
              <a:rPr sz="1100" spc="4" dirty="0" smtClean="0">
                <a:latin typeface="Arial Narrow"/>
                <a:cs typeface="Arial Narrow"/>
              </a:rPr>
              <a:t>s</a:t>
            </a:r>
            <a:r>
              <a:rPr sz="1100" spc="0" dirty="0" smtClean="0">
                <a:latin typeface="Arial Narrow"/>
                <a:cs typeface="Arial Narrow"/>
              </a:rPr>
              <a:t>i</a:t>
            </a:r>
            <a:r>
              <a:rPr sz="1100" spc="-19" dirty="0" smtClean="0">
                <a:latin typeface="Arial Narrow"/>
                <a:cs typeface="Arial Narrow"/>
              </a:rPr>
              <a:t> </a:t>
            </a:r>
            <a:r>
              <a:rPr sz="1100" spc="0" dirty="0" smtClean="0">
                <a:latin typeface="Arial Narrow"/>
                <a:cs typeface="Arial Narrow"/>
              </a:rPr>
              <a:t>il</a:t>
            </a:r>
            <a:r>
              <a:rPr sz="1100" spc="4" dirty="0" smtClean="0">
                <a:latin typeface="Arial Narrow"/>
                <a:cs typeface="Arial Narrow"/>
              </a:rPr>
              <a:t>m</a:t>
            </a:r>
            <a:r>
              <a:rPr sz="1100" spc="0" dirty="0" smtClean="0">
                <a:latin typeface="Arial Narrow"/>
                <a:cs typeface="Arial Narrow"/>
              </a:rPr>
              <a:t>i</a:t>
            </a:r>
            <a:r>
              <a:rPr sz="1100" spc="4" dirty="0" smtClean="0">
                <a:latin typeface="Arial Narrow"/>
                <a:cs typeface="Arial Narrow"/>
              </a:rPr>
              <a:t>a</a:t>
            </a:r>
            <a:r>
              <a:rPr sz="1100" spc="0" dirty="0" smtClean="0">
                <a:latin typeface="Arial Narrow"/>
                <a:cs typeface="Arial Narrow"/>
              </a:rPr>
              <a:t>h,</a:t>
            </a:r>
            <a:r>
              <a:rPr sz="1100" spc="-25" dirty="0" smtClean="0">
                <a:latin typeface="Arial Narrow"/>
                <a:cs typeface="Arial Narrow"/>
              </a:rPr>
              <a:t> </a:t>
            </a:r>
            <a:r>
              <a:rPr sz="1100" spc="4" dirty="0" smtClean="0">
                <a:latin typeface="Arial Narrow"/>
                <a:cs typeface="Arial Narrow"/>
              </a:rPr>
              <a:t>p</a:t>
            </a:r>
            <a:r>
              <a:rPr sz="1100" spc="-4" dirty="0" smtClean="0">
                <a:latin typeface="Arial Narrow"/>
                <a:cs typeface="Arial Narrow"/>
              </a:rPr>
              <a:t>e</a:t>
            </a:r>
            <a:r>
              <a:rPr sz="1100" spc="0" dirty="0" smtClean="0">
                <a:latin typeface="Arial Narrow"/>
                <a:cs typeface="Arial Narrow"/>
              </a:rPr>
              <a:t>m</a:t>
            </a:r>
            <a:r>
              <a:rPr sz="1100" spc="4" dirty="0" smtClean="0">
                <a:latin typeface="Arial Narrow"/>
                <a:cs typeface="Arial Narrow"/>
              </a:rPr>
              <a:t>b</a:t>
            </a:r>
            <a:r>
              <a:rPr sz="1100" spc="0" dirty="0" smtClean="0">
                <a:latin typeface="Arial Narrow"/>
                <a:cs typeface="Arial Narrow"/>
              </a:rPr>
              <a:t>i</a:t>
            </a:r>
            <a:r>
              <a:rPr sz="1100" spc="4" dirty="0" smtClean="0">
                <a:latin typeface="Arial Narrow"/>
                <a:cs typeface="Arial Narrow"/>
              </a:rPr>
              <a:t>c</a:t>
            </a:r>
            <a:r>
              <a:rPr sz="1100" spc="0" dirty="0" smtClean="0">
                <a:latin typeface="Arial Narrow"/>
                <a:cs typeface="Arial Narrow"/>
              </a:rPr>
              <a:t>ara</a:t>
            </a:r>
            <a:r>
              <a:rPr sz="1100" spc="-42" dirty="0" smtClean="0">
                <a:latin typeface="Arial Narrow"/>
                <a:cs typeface="Arial Narrow"/>
              </a:rPr>
              <a:t> </a:t>
            </a:r>
            <a:r>
              <a:rPr sz="1100" spc="4" dirty="0" smtClean="0">
                <a:latin typeface="Arial Narrow"/>
                <a:cs typeface="Arial Narrow"/>
              </a:rPr>
              <a:t>s</a:t>
            </a:r>
            <a:r>
              <a:rPr sz="1100" spc="-4" dirty="0" smtClean="0">
                <a:latin typeface="Arial Narrow"/>
                <a:cs typeface="Arial Narrow"/>
              </a:rPr>
              <a:t>e</a:t>
            </a:r>
            <a:r>
              <a:rPr sz="1100" spc="4" dirty="0" smtClean="0">
                <a:latin typeface="Arial Narrow"/>
                <a:cs typeface="Arial Narrow"/>
              </a:rPr>
              <a:t>mi</a:t>
            </a:r>
            <a:r>
              <a:rPr sz="1100" spc="0" dirty="0" smtClean="0">
                <a:latin typeface="Arial Narrow"/>
                <a:cs typeface="Arial Narrow"/>
              </a:rPr>
              <a:t>nar,</a:t>
            </a:r>
            <a:r>
              <a:rPr sz="1100" spc="-34" dirty="0" smtClean="0">
                <a:latin typeface="Arial Narrow"/>
                <a:cs typeface="Arial Narrow"/>
              </a:rPr>
              <a:t> </a:t>
            </a:r>
            <a:r>
              <a:rPr sz="1100" spc="4" dirty="0" smtClean="0">
                <a:latin typeface="Arial Narrow"/>
                <a:cs typeface="Arial Narrow"/>
              </a:rPr>
              <a:t>n</a:t>
            </a:r>
            <a:r>
              <a:rPr sz="1100" spc="-4" dirty="0" smtClean="0">
                <a:latin typeface="Arial Narrow"/>
                <a:cs typeface="Arial Narrow"/>
              </a:rPr>
              <a:t>a</a:t>
            </a:r>
            <a:r>
              <a:rPr sz="1100" spc="4" dirty="0" smtClean="0">
                <a:latin typeface="Arial Narrow"/>
                <a:cs typeface="Arial Narrow"/>
              </a:rPr>
              <a:t>r</a:t>
            </a:r>
            <a:r>
              <a:rPr sz="1100" spc="0" dirty="0" smtClean="0">
                <a:latin typeface="Arial Narrow"/>
                <a:cs typeface="Arial Narrow"/>
              </a:rPr>
              <a:t>a</a:t>
            </a:r>
            <a:r>
              <a:rPr sz="1100" spc="-15" dirty="0" smtClean="0">
                <a:latin typeface="Arial Narrow"/>
                <a:cs typeface="Arial Narrow"/>
              </a:rPr>
              <a:t> </a:t>
            </a:r>
            <a:r>
              <a:rPr sz="1100" spc="0" dirty="0" smtClean="0">
                <a:latin typeface="Arial Narrow"/>
                <a:cs typeface="Arial Narrow"/>
              </a:rPr>
              <a:t>s</a:t>
            </a:r>
            <a:r>
              <a:rPr sz="1100" spc="4" dirty="0" smtClean="0">
                <a:latin typeface="Arial Narrow"/>
                <a:cs typeface="Arial Narrow"/>
              </a:rPr>
              <a:t>u</a:t>
            </a:r>
            <a:r>
              <a:rPr sz="1100" spc="0" dirty="0" smtClean="0">
                <a:latin typeface="Arial Narrow"/>
                <a:cs typeface="Arial Narrow"/>
              </a:rPr>
              <a:t>m</a:t>
            </a:r>
            <a:r>
              <a:rPr sz="1100" spc="4" dirty="0" smtClean="0">
                <a:latin typeface="Arial Narrow"/>
                <a:cs typeface="Arial Narrow"/>
              </a:rPr>
              <a:t>b</a:t>
            </a:r>
            <a:r>
              <a:rPr sz="1100" spc="0" dirty="0" smtClean="0">
                <a:latin typeface="Arial Narrow"/>
                <a:cs typeface="Arial Narrow"/>
              </a:rPr>
              <a:t>er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6351270"/>
            <a:ext cx="3846575" cy="281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013077" y="6351270"/>
            <a:ext cx="2250185" cy="281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71464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4641" y="546353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650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6501" y="546353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13077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10029" y="543305"/>
            <a:ext cx="2256281" cy="0"/>
          </a:xfrm>
          <a:custGeom>
            <a:avLst/>
            <a:gdLst/>
            <a:ahLst/>
            <a:cxnLst/>
            <a:rect l="l" t="t" r="r" b="b"/>
            <a:pathLst>
              <a:path w="2256281">
                <a:moveTo>
                  <a:pt x="2256281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63263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13077" y="546353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63263" y="546353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883" y="546353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835" y="101345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883" y="1016507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4641" y="1016507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66501" y="1016507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13077" y="1016507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263263" y="1016507"/>
            <a:ext cx="0" cy="464058"/>
          </a:xfrm>
          <a:custGeom>
            <a:avLst/>
            <a:gdLst/>
            <a:ahLst/>
            <a:cxnLst/>
            <a:rect l="l" t="t" r="r" b="b"/>
            <a:pathLst>
              <a:path h="464058">
                <a:moveTo>
                  <a:pt x="0" y="0"/>
                </a:moveTo>
                <a:lnTo>
                  <a:pt x="0" y="464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1835" y="1483613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883" y="1486662"/>
            <a:ext cx="0" cy="612648"/>
          </a:xfrm>
          <a:custGeom>
            <a:avLst/>
            <a:gdLst/>
            <a:ahLst/>
            <a:cxnLst/>
            <a:rect l="l" t="t" r="r" b="b"/>
            <a:pathLst>
              <a:path h="612648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1835" y="2096262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4641" y="1486662"/>
            <a:ext cx="0" cy="612648"/>
          </a:xfrm>
          <a:custGeom>
            <a:avLst/>
            <a:gdLst/>
            <a:ahLst/>
            <a:cxnLst/>
            <a:rect l="l" t="t" r="r" b="b"/>
            <a:pathLst>
              <a:path h="612648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7689" y="2096261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66501" y="1486662"/>
            <a:ext cx="0" cy="612647"/>
          </a:xfrm>
          <a:custGeom>
            <a:avLst/>
            <a:gdLst/>
            <a:ahLst/>
            <a:cxnLst/>
            <a:rect l="l" t="t" r="r" b="b"/>
            <a:pathLst>
              <a:path h="612648">
                <a:moveTo>
                  <a:pt x="0" y="0"/>
                </a:moveTo>
                <a:lnTo>
                  <a:pt x="0" y="61264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69549" y="2096261"/>
            <a:ext cx="3840480" cy="0"/>
          </a:xfrm>
          <a:custGeom>
            <a:avLst/>
            <a:gdLst/>
            <a:ahLst/>
            <a:cxnLst/>
            <a:rect l="l" t="t" r="r" b="b"/>
            <a:pathLst>
              <a:path w="3840480">
                <a:moveTo>
                  <a:pt x="384048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13077" y="1486661"/>
            <a:ext cx="0" cy="612648"/>
          </a:xfrm>
          <a:custGeom>
            <a:avLst/>
            <a:gdLst/>
            <a:ahLst/>
            <a:cxnLst/>
            <a:rect l="l" t="t" r="r" b="b"/>
            <a:pathLst>
              <a:path h="612648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16113" y="2096261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263263" y="1486661"/>
            <a:ext cx="0" cy="612647"/>
          </a:xfrm>
          <a:custGeom>
            <a:avLst/>
            <a:gdLst/>
            <a:ahLst/>
            <a:cxnLst/>
            <a:rect l="l" t="t" r="r" b="b"/>
            <a:pathLst>
              <a:path h="612648">
                <a:moveTo>
                  <a:pt x="0" y="0"/>
                </a:moveTo>
                <a:lnTo>
                  <a:pt x="0" y="6126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63263" y="2093213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132956" y="709641"/>
            <a:ext cx="731029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34480" y="1179797"/>
            <a:ext cx="75541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134476" y="1721584"/>
            <a:ext cx="75541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Prosedi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1579" y="2276864"/>
            <a:ext cx="3235038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Arial"/>
                <a:cs typeface="Arial"/>
              </a:rPr>
              <a:t>SYA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AT SEB</a:t>
            </a:r>
            <a:r>
              <a:rPr sz="1000" b="1" spc="-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GAI AS</a:t>
            </a:r>
            <a:r>
              <a:rPr sz="1000" b="1" spc="-9" dirty="0" smtClean="0">
                <a:latin typeface="Arial"/>
                <a:cs typeface="Arial"/>
              </a:rPr>
              <a:t>E</a:t>
            </a:r>
            <a:r>
              <a:rPr sz="1000" b="1" spc="0" dirty="0" smtClean="0">
                <a:latin typeface="Arial"/>
                <a:cs typeface="Arial"/>
              </a:rPr>
              <a:t>SOR B</a:t>
            </a:r>
            <a:r>
              <a:rPr sz="1000" b="1" spc="-9" dirty="0" smtClean="0">
                <a:latin typeface="Arial"/>
                <a:cs typeface="Arial"/>
              </a:rPr>
              <a:t>E</a:t>
            </a:r>
            <a:r>
              <a:rPr sz="1000" b="1" spc="0" dirty="0" smtClean="0">
                <a:latin typeface="Arial"/>
                <a:cs typeface="Arial"/>
              </a:rPr>
              <a:t>B</a:t>
            </a:r>
            <a:r>
              <a:rPr sz="1000" b="1" spc="-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KER</a:t>
            </a:r>
            <a:r>
              <a:rPr sz="1000" b="1" spc="-4" dirty="0" smtClean="0">
                <a:latin typeface="Arial"/>
                <a:cs typeface="Arial"/>
              </a:rPr>
              <a:t>J</a:t>
            </a:r>
            <a:r>
              <a:rPr sz="1000" b="1" spc="0" dirty="0" smtClean="0">
                <a:latin typeface="Arial"/>
                <a:cs typeface="Arial"/>
              </a:rPr>
              <a:t>A DO</a:t>
            </a:r>
            <a:r>
              <a:rPr sz="1000" b="1" spc="-9" dirty="0" smtClean="0">
                <a:latin typeface="Arial"/>
                <a:cs typeface="Arial"/>
              </a:rPr>
              <a:t>S</a:t>
            </a:r>
            <a:r>
              <a:rPr sz="1000" b="1" spc="0" dirty="0" smtClean="0">
                <a:latin typeface="Arial"/>
                <a:cs typeface="Arial"/>
              </a:rPr>
              <a:t>EN: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566" y="2422404"/>
            <a:ext cx="150617" cy="590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12" marR="12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12712" marR="190">
              <a:lnSpc>
                <a:spcPts val="1145"/>
              </a:lnSpc>
              <a:spcBef>
                <a:spcPts val="1"/>
              </a:spcBef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  <a:p>
            <a:pPr marL="12700" marR="50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203" y="2422404"/>
            <a:ext cx="4474701" cy="590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78" marR="9205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Memiliki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</a:t>
            </a:r>
            <a:r>
              <a:rPr sz="1000" spc="-9" dirty="0" smtClean="0">
                <a:latin typeface="Arial"/>
                <a:cs typeface="Arial"/>
              </a:rPr>
              <a:t>f</a:t>
            </a:r>
            <a:r>
              <a:rPr sz="1000" spc="0" dirty="0" smtClean="0">
                <a:latin typeface="Arial"/>
                <a:cs typeface="Arial"/>
              </a:rPr>
              <a:t>ikat pendid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k;</a:t>
            </a:r>
            <a:endParaRPr sz="1000">
              <a:latin typeface="Arial"/>
              <a:cs typeface="Arial"/>
            </a:endParaRPr>
          </a:p>
          <a:p>
            <a:pPr marL="12839" indent="-139">
              <a:lnSpc>
                <a:spcPts val="1150"/>
              </a:lnSpc>
              <a:spcBef>
                <a:spcPts val="16"/>
              </a:spcBef>
            </a:pPr>
            <a:r>
              <a:rPr sz="1000" spc="0" dirty="0" smtClean="0">
                <a:latin typeface="Arial"/>
                <a:cs typeface="Arial"/>
              </a:rPr>
              <a:t>Memiliki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NIRA (Nomor Identifikasi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strasi Asesor)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husus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dan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atau umum; Meng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kuti s</a:t>
            </a:r>
            <a:r>
              <a:rPr sz="1000" spc="-4" dirty="0" smtClean="0">
                <a:latin typeface="Arial"/>
                <a:cs typeface="Arial"/>
              </a:rPr>
              <a:t>os</a:t>
            </a:r>
            <a:r>
              <a:rPr sz="1000" spc="0" dirty="0" smtClean="0">
                <a:latin typeface="Arial"/>
                <a:cs typeface="Arial"/>
              </a:rPr>
              <a:t>ialis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peni</a:t>
            </a:r>
            <a:r>
              <a:rPr sz="1000" spc="-4" dirty="0" smtClean="0">
                <a:latin typeface="Arial"/>
                <a:cs typeface="Arial"/>
              </a:rPr>
              <a:t>la</a:t>
            </a:r>
            <a:r>
              <a:rPr sz="1000" spc="0" dirty="0" smtClean="0">
                <a:latin typeface="Arial"/>
                <a:cs typeface="Arial"/>
              </a:rPr>
              <a:t>ian be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an kerja dosen (d</a:t>
            </a:r>
            <a:r>
              <a:rPr sz="1000" spc="-4" dirty="0" smtClean="0">
                <a:latin typeface="Arial"/>
                <a:cs typeface="Arial"/>
              </a:rPr>
              <a:t>ib</a:t>
            </a:r>
            <a:r>
              <a:rPr sz="1000" spc="0" dirty="0" smtClean="0">
                <a:latin typeface="Arial"/>
                <a:cs typeface="Arial"/>
              </a:rPr>
              <a:t>uktik</a:t>
            </a:r>
            <a:r>
              <a:rPr sz="1000" spc="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rtifikat) Ditug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skan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sepe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geta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oleh pimp</a:t>
            </a:r>
            <a:r>
              <a:rPr sz="1000" spc="-4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an perg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tinggi.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1566" y="3153160"/>
            <a:ext cx="230244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Arial"/>
                <a:cs typeface="Arial"/>
              </a:rPr>
              <a:t>RUM</a:t>
            </a:r>
            <a:r>
              <a:rPr sz="1000" b="1" spc="-9" dirty="0" smtClean="0">
                <a:latin typeface="Arial"/>
                <a:cs typeface="Arial"/>
              </a:rPr>
              <a:t>P</a:t>
            </a:r>
            <a:r>
              <a:rPr sz="1000" b="1" spc="-4" dirty="0" smtClean="0">
                <a:latin typeface="Arial"/>
                <a:cs typeface="Arial"/>
              </a:rPr>
              <a:t>U</a:t>
            </a:r>
            <a:r>
              <a:rPr sz="1000" b="1" spc="0" dirty="0" smtClean="0">
                <a:latin typeface="Arial"/>
                <a:cs typeface="Arial"/>
              </a:rPr>
              <a:t>N ILMU SERTIF</a:t>
            </a:r>
            <a:r>
              <a:rPr sz="1000" b="1" spc="-9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KASI </a:t>
            </a:r>
            <a:r>
              <a:rPr sz="1000" b="1" spc="-4" dirty="0" smtClean="0">
                <a:latin typeface="Arial"/>
                <a:cs typeface="Arial"/>
              </a:rPr>
              <a:t>D</a:t>
            </a:r>
            <a:r>
              <a:rPr sz="1000" b="1" spc="0" dirty="0" smtClean="0">
                <a:latin typeface="Arial"/>
                <a:cs typeface="Arial"/>
              </a:rPr>
              <a:t>OSEN: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1566" y="3297937"/>
            <a:ext cx="221256" cy="161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088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6.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7.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8.</a:t>
            </a:r>
            <a:endParaRPr sz="1000">
              <a:latin typeface="Arial"/>
              <a:cs typeface="Arial"/>
            </a:endParaRPr>
          </a:p>
          <a:p>
            <a:pPr marL="12700" marR="19088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9.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10.</a:t>
            </a:r>
            <a:endParaRPr sz="1000">
              <a:latin typeface="Arial"/>
              <a:cs typeface="Arial"/>
            </a:endParaRPr>
          </a:p>
          <a:p>
            <a:pPr marL="12700" marR="7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102" y="3297937"/>
            <a:ext cx="3559447" cy="1613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65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Matematika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dan Ilmu 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getah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an 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(MIPA)</a:t>
            </a:r>
            <a:endParaRPr sz="1000">
              <a:latin typeface="Arial"/>
              <a:cs typeface="Arial"/>
            </a:endParaRPr>
          </a:p>
          <a:p>
            <a:pPr marL="12839" marR="2084478" indent="2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Tanam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Hewani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Kedokt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ran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Kesehat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Tekn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Bahasa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Ekonomi</a:t>
            </a:r>
            <a:endParaRPr sz="1000">
              <a:latin typeface="Arial"/>
              <a:cs typeface="Arial"/>
            </a:endParaRPr>
          </a:p>
          <a:p>
            <a:pPr marL="12700" marR="1639548" indent="241">
              <a:lnSpc>
                <a:spcPct val="95729"/>
              </a:lnSpc>
            </a:pPr>
            <a:r>
              <a:rPr sz="1000" spc="0" dirty="0" smtClean="0">
                <a:latin typeface="Arial"/>
                <a:cs typeface="Arial"/>
              </a:rPr>
              <a:t>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Sosial H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niora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Agama 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Filsafat Rum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un Ilmu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Pendidikan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566" y="5050530"/>
            <a:ext cx="1083033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TUGAS ASESOR: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566" y="5196834"/>
            <a:ext cx="150707" cy="737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9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  <a:p>
            <a:pPr marL="12712" marR="2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2.</a:t>
            </a:r>
            <a:endParaRPr sz="1000">
              <a:latin typeface="Arial"/>
              <a:cs typeface="Arial"/>
            </a:endParaRPr>
          </a:p>
          <a:p>
            <a:pPr marL="12712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3.</a:t>
            </a:r>
            <a:endParaRPr sz="1000">
              <a:latin typeface="Arial"/>
              <a:cs typeface="Arial"/>
            </a:endParaRPr>
          </a:p>
          <a:p>
            <a:pPr marL="12712" marR="12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 marL="12712" marR="10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343" y="5196834"/>
            <a:ext cx="6336656" cy="737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05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Menilai k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 dosen yang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mempunyai rumpun 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u sub ru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pun 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mu yang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suai de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</a:t>
            </a:r>
            <a:r>
              <a:rPr sz="1000" spc="-4" dirty="0" smtClean="0">
                <a:latin typeface="Arial"/>
                <a:cs typeface="Arial"/>
              </a:rPr>
              <a:t> d</a:t>
            </a:r>
            <a:r>
              <a:rPr sz="1000" spc="0" dirty="0" smtClean="0">
                <a:latin typeface="Arial"/>
                <a:cs typeface="Arial"/>
              </a:rPr>
              <a:t>os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 yang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nilai</a:t>
            </a:r>
            <a:endParaRPr sz="1000">
              <a:latin typeface="Arial"/>
              <a:cs typeface="Arial"/>
            </a:endParaRPr>
          </a:p>
          <a:p>
            <a:pPr marL="12814" marR="219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Memiliki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kual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fikasi 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batan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fungs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onal </a:t>
            </a:r>
            <a:r>
              <a:rPr sz="1000" spc="-4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n/atau tingkat pe</a:t>
            </a:r>
            <a:r>
              <a:rPr sz="1000" spc="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did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kan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minimal sa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 yg dinilai</a:t>
            </a:r>
            <a:endParaRPr sz="1000">
              <a:latin typeface="Arial"/>
              <a:cs typeface="Arial"/>
            </a:endParaRPr>
          </a:p>
          <a:p>
            <a:pPr marL="12839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Perg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tinggi men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atur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agar 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 tidak 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nilai k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nerja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ri 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diri atau b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ar 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anti as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or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ali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 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nilai</a:t>
            </a:r>
            <a:endParaRPr sz="1000">
              <a:latin typeface="Arial"/>
              <a:cs typeface="Arial"/>
            </a:endParaRPr>
          </a:p>
          <a:p>
            <a:pPr marL="12712" marR="219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Setiap dosen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dinilai oleh 2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(du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 orang 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or.</a:t>
            </a:r>
            <a:endParaRPr sz="1000">
              <a:latin typeface="Arial"/>
              <a:cs typeface="Arial"/>
            </a:endParaRPr>
          </a:p>
          <a:p>
            <a:pPr marL="12738" marR="219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tor 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rim 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 ko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ertis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ing lambat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tiap pe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te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han bu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an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ret dan Sept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mber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9363" y="6809067"/>
            <a:ext cx="1690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4" dirty="0" smtClean="0"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835" y="540257"/>
            <a:ext cx="7651241" cy="473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731">
              <a:lnSpc>
                <a:spcPts val="1280"/>
              </a:lnSpc>
              <a:spcBef>
                <a:spcPts val="284"/>
              </a:spcBef>
            </a:pPr>
            <a:r>
              <a:rPr sz="1500" spc="0" baseline="-31886" dirty="0" smtClean="0">
                <a:latin typeface="Arial"/>
                <a:cs typeface="Arial"/>
              </a:rPr>
              <a:t>a    </a:t>
            </a:r>
            <a:r>
              <a:rPr sz="1500" spc="251" baseline="-31886" dirty="0" smtClean="0">
                <a:latin typeface="Arial"/>
                <a:cs typeface="Arial"/>
              </a:rPr>
              <a:t> </a:t>
            </a:r>
            <a:r>
              <a:rPr sz="1500" spc="0" baseline="5797" dirty="0" smtClean="0">
                <a:latin typeface="Arial"/>
                <a:cs typeface="Arial"/>
              </a:rPr>
              <a:t>Lokal k</a:t>
            </a:r>
            <a:r>
              <a:rPr sz="1500" spc="-4" baseline="5797" dirty="0" smtClean="0">
                <a:latin typeface="Arial"/>
                <a:cs typeface="Arial"/>
              </a:rPr>
              <a:t>o</a:t>
            </a:r>
            <a:r>
              <a:rPr sz="1500" spc="0" baseline="5797" dirty="0" smtClean="0">
                <a:latin typeface="Arial"/>
                <a:cs typeface="Arial"/>
              </a:rPr>
              <a:t>nstr</a:t>
            </a:r>
            <a:r>
              <a:rPr sz="1500" spc="-4" baseline="5797" dirty="0" smtClean="0">
                <a:latin typeface="Arial"/>
                <a:cs typeface="Arial"/>
              </a:rPr>
              <a:t>i</a:t>
            </a:r>
            <a:r>
              <a:rPr sz="1500" spc="0" baseline="5797" dirty="0" smtClean="0">
                <a:latin typeface="Arial"/>
                <a:cs typeface="Arial"/>
              </a:rPr>
              <a:t>butor sel</a:t>
            </a:r>
            <a:r>
              <a:rPr sz="1500" spc="-4" baseline="5797" dirty="0" smtClean="0">
                <a:latin typeface="Arial"/>
                <a:cs typeface="Arial"/>
              </a:rPr>
              <a:t>u</a:t>
            </a:r>
            <a:r>
              <a:rPr sz="1500" spc="0" baseline="5797" dirty="0" smtClean="0">
                <a:latin typeface="Arial"/>
                <a:cs typeface="Arial"/>
              </a:rPr>
              <a:t>ru</a:t>
            </a:r>
            <a:r>
              <a:rPr sz="1500" spc="-4" baseline="5797" dirty="0" smtClean="0">
                <a:latin typeface="Arial"/>
                <a:cs typeface="Arial"/>
              </a:rPr>
              <a:t>h</a:t>
            </a:r>
            <a:r>
              <a:rPr sz="1500" spc="0" baseline="5797" dirty="0" smtClean="0">
                <a:latin typeface="Arial"/>
                <a:cs typeface="Arial"/>
              </a:rPr>
              <a:t>n</a:t>
            </a:r>
            <a:r>
              <a:rPr sz="1500" spc="-4" baseline="5797" dirty="0" smtClean="0">
                <a:latin typeface="Arial"/>
                <a:cs typeface="Arial"/>
              </a:rPr>
              <a:t>y</a:t>
            </a:r>
            <a:r>
              <a:rPr sz="1500" spc="0" baseline="5797" dirty="0" smtClean="0">
                <a:latin typeface="Arial"/>
                <a:cs typeface="Arial"/>
              </a:rPr>
              <a:t>a dari da</a:t>
            </a:r>
            <a:r>
              <a:rPr sz="1500" spc="-4" baseline="5797" dirty="0" smtClean="0">
                <a:latin typeface="Arial"/>
                <a:cs typeface="Arial"/>
              </a:rPr>
              <a:t>la</a:t>
            </a:r>
            <a:r>
              <a:rPr sz="1500" spc="0" baseline="5797" dirty="0" smtClean="0">
                <a:latin typeface="Arial"/>
                <a:cs typeface="Arial"/>
              </a:rPr>
              <a:t>m per</a:t>
            </a:r>
            <a:r>
              <a:rPr sz="1500" spc="-4" baseline="5797" dirty="0" smtClean="0">
                <a:latin typeface="Arial"/>
                <a:cs typeface="Arial"/>
              </a:rPr>
              <a:t>g</a:t>
            </a:r>
            <a:r>
              <a:rPr sz="1500" spc="0" baseline="5797" dirty="0" smtClean="0">
                <a:latin typeface="Arial"/>
                <a:cs typeface="Arial"/>
              </a:rPr>
              <a:t>ur</a:t>
            </a:r>
            <a:r>
              <a:rPr sz="1500" spc="-4" baseline="5797" dirty="0" smtClean="0">
                <a:latin typeface="Arial"/>
                <a:cs typeface="Arial"/>
              </a:rPr>
              <a:t>u</a:t>
            </a:r>
            <a:r>
              <a:rPr sz="1500" spc="0" baseline="5797" dirty="0" smtClean="0">
                <a:latin typeface="Arial"/>
                <a:cs typeface="Arial"/>
              </a:rPr>
              <a:t>an</a:t>
            </a:r>
            <a:r>
              <a:rPr sz="1500" spc="-4" baseline="5797" dirty="0" smtClean="0">
                <a:latin typeface="Arial"/>
                <a:cs typeface="Arial"/>
              </a:rPr>
              <a:t> </a:t>
            </a:r>
            <a:r>
              <a:rPr sz="1500" spc="0" baseline="5797" dirty="0" smtClean="0">
                <a:latin typeface="Arial"/>
                <a:cs typeface="Arial"/>
              </a:rPr>
              <a:t>tinggi</a:t>
            </a:r>
            <a:endParaRPr sz="1000">
              <a:latin typeface="Arial"/>
              <a:cs typeface="Arial"/>
            </a:endParaRPr>
          </a:p>
          <a:p>
            <a:pPr marL="420621">
              <a:lnSpc>
                <a:spcPts val="1120"/>
              </a:lnSpc>
            </a:pPr>
            <a:r>
              <a:rPr sz="1000" spc="0" dirty="0" smtClean="0">
                <a:latin typeface="Arial"/>
                <a:cs typeface="Arial"/>
              </a:rPr>
              <a:t>atau dalam</a:t>
            </a:r>
            <a:r>
              <a:rPr sz="1000" spc="-4" dirty="0" smtClean="0">
                <a:latin typeface="Arial"/>
                <a:cs typeface="Arial"/>
              </a:rPr>
              <a:t> s</a:t>
            </a:r>
            <a:r>
              <a:rPr sz="1000" spc="0" dirty="0" smtClean="0">
                <a:latin typeface="Arial"/>
                <a:cs typeface="Arial"/>
              </a:rPr>
              <a:t>atu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                                                         </a:t>
            </a:r>
            <a:r>
              <a:rPr sz="1000" spc="271" dirty="0" smtClean="0">
                <a:latin typeface="Arial"/>
                <a:cs typeface="Arial"/>
              </a:rPr>
              <a:t> </a:t>
            </a:r>
            <a:r>
              <a:rPr sz="1500" spc="0" baseline="34785" dirty="0" smtClean="0">
                <a:latin typeface="Arial"/>
                <a:cs typeface="Arial"/>
              </a:rPr>
              <a:t>2 </a:t>
            </a:r>
            <a:r>
              <a:rPr sz="1500" spc="4" baseline="34785" dirty="0" smtClean="0">
                <a:latin typeface="Arial"/>
                <a:cs typeface="Arial"/>
              </a:rPr>
              <a:t>s</a:t>
            </a:r>
            <a:r>
              <a:rPr sz="1500" spc="0" baseline="34785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3077" y="543305"/>
            <a:ext cx="2250185" cy="470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1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78">
              <a:lnSpc>
                <a:spcPct val="102091"/>
              </a:lnSpc>
              <a:spcBef>
                <a:spcPts val="120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883" y="1013459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116433" marR="118082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641" y="1013459"/>
            <a:ext cx="3451860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770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(Mi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imum k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nstr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butor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2 provi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6501" y="1013459"/>
            <a:ext cx="384657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679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077" y="1013459"/>
            <a:ext cx="2250185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05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4102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83" y="1483614"/>
            <a:ext cx="349757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120243" marR="121399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641" y="1483614"/>
            <a:ext cx="3451860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5" marR="149652" indent="9">
              <a:lnSpc>
                <a:spcPts val="1264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Intern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(dalam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sa inte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b, </a:t>
            </a:r>
            <a:endParaRPr sz="1100">
              <a:latin typeface="Arial"/>
              <a:cs typeface="Arial"/>
            </a:endParaRPr>
          </a:p>
          <a:p>
            <a:pPr marL="67805" marR="149652">
              <a:lnSpc>
                <a:spcPts val="1264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Spanyo</a:t>
            </a:r>
            <a:r>
              <a:rPr sz="1000" spc="0" dirty="0" smtClean="0">
                <a:latin typeface="Arial"/>
                <a:cs typeface="Arial"/>
              </a:rPr>
              <a:t>)</a:t>
            </a:r>
            <a:r>
              <a:rPr sz="1000" spc="-3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ko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tri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utor </a:t>
            </a:r>
            <a:endParaRPr sz="1000">
              <a:latin typeface="Arial"/>
              <a:cs typeface="Arial"/>
            </a:endParaRPr>
          </a:p>
          <a:p>
            <a:pPr marL="67805" marR="149652">
              <a:lnSpc>
                <a:spcPts val="1149"/>
              </a:lnSpc>
              <a:spcBef>
                <a:spcPts val="102"/>
              </a:spcBef>
            </a:pPr>
            <a:r>
              <a:rPr sz="1000" spc="0" dirty="0" smtClean="0">
                <a:latin typeface="Arial"/>
                <a:cs typeface="Arial"/>
              </a:rPr>
              <a:t>dari 4 n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6501" y="1483614"/>
            <a:ext cx="3846575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4"/>
              </a:spcBef>
            </a:pPr>
            <a:endParaRPr sz="1300"/>
          </a:p>
          <a:p>
            <a:pPr marL="67805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13077" y="1483614"/>
            <a:ext cx="2250185" cy="612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134098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4098">
              <a:lnSpc>
                <a:spcPct val="102091"/>
              </a:lnSpc>
              <a:spcBef>
                <a:spcPts val="120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/>
          <p:nvPr/>
        </p:nvSpPr>
        <p:spPr>
          <a:xfrm>
            <a:off x="1046987" y="3005327"/>
            <a:ext cx="5847587" cy="1088135"/>
          </a:xfrm>
          <a:custGeom>
            <a:avLst/>
            <a:gdLst/>
            <a:ahLst/>
            <a:cxnLst/>
            <a:rect l="l" t="t" r="r" b="b"/>
            <a:pathLst>
              <a:path w="5847587" h="1088135">
                <a:moveTo>
                  <a:pt x="0" y="0"/>
                </a:moveTo>
                <a:lnTo>
                  <a:pt x="0" y="1088135"/>
                </a:lnTo>
                <a:lnTo>
                  <a:pt x="5847587" y="1088135"/>
                </a:lnTo>
                <a:lnTo>
                  <a:pt x="5847587" y="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56131" y="3012185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34127" y="3012185"/>
            <a:ext cx="1021079" cy="0"/>
          </a:xfrm>
          <a:custGeom>
            <a:avLst/>
            <a:gdLst/>
            <a:ahLst/>
            <a:cxnLst/>
            <a:rect l="l" t="t" r="r" b="b"/>
            <a:pathLst>
              <a:path w="1021079">
                <a:moveTo>
                  <a:pt x="0" y="0"/>
                </a:moveTo>
                <a:lnTo>
                  <a:pt x="10210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862827" y="3012185"/>
            <a:ext cx="1021079" cy="0"/>
          </a:xfrm>
          <a:custGeom>
            <a:avLst/>
            <a:gdLst/>
            <a:ahLst/>
            <a:cxnLst/>
            <a:rect l="l" t="t" r="r" b="b"/>
            <a:pathLst>
              <a:path w="1021079">
                <a:moveTo>
                  <a:pt x="0" y="0"/>
                </a:moveTo>
                <a:lnTo>
                  <a:pt x="10210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34127" y="318134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2727" y="318134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91327" y="318134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35167" y="3181349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62827" y="318134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91427" y="318134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20027" y="318134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63867" y="3181349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34127" y="3569207"/>
            <a:ext cx="220979" cy="7620"/>
          </a:xfrm>
          <a:custGeom>
            <a:avLst/>
            <a:gdLst/>
            <a:ahLst/>
            <a:cxnLst/>
            <a:rect l="l" t="t" r="r" b="b"/>
            <a:pathLst>
              <a:path w="220979" h="7620">
                <a:moveTo>
                  <a:pt x="0" y="7620"/>
                </a:moveTo>
                <a:lnTo>
                  <a:pt x="220979" y="7620"/>
                </a:lnTo>
                <a:lnTo>
                  <a:pt x="22097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34127" y="3395471"/>
            <a:ext cx="220979" cy="173736"/>
          </a:xfrm>
          <a:custGeom>
            <a:avLst/>
            <a:gdLst/>
            <a:ahLst/>
            <a:cxnLst/>
            <a:rect l="l" t="t" r="r" b="b"/>
            <a:pathLst>
              <a:path w="220979" h="173736">
                <a:moveTo>
                  <a:pt x="220979" y="0"/>
                </a:moveTo>
                <a:lnTo>
                  <a:pt x="0" y="0"/>
                </a:lnTo>
                <a:lnTo>
                  <a:pt x="0" y="173736"/>
                </a:lnTo>
                <a:lnTo>
                  <a:pt x="220979" y="173736"/>
                </a:lnTo>
                <a:lnTo>
                  <a:pt x="2209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62827" y="3569207"/>
            <a:ext cx="220979" cy="7620"/>
          </a:xfrm>
          <a:custGeom>
            <a:avLst/>
            <a:gdLst/>
            <a:ahLst/>
            <a:cxnLst/>
            <a:rect l="l" t="t" r="r" b="b"/>
            <a:pathLst>
              <a:path w="220979" h="7620">
                <a:moveTo>
                  <a:pt x="0" y="7620"/>
                </a:moveTo>
                <a:lnTo>
                  <a:pt x="220979" y="7620"/>
                </a:lnTo>
                <a:lnTo>
                  <a:pt x="22097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62827" y="3395471"/>
            <a:ext cx="220979" cy="173736"/>
          </a:xfrm>
          <a:custGeom>
            <a:avLst/>
            <a:gdLst/>
            <a:ahLst/>
            <a:cxnLst/>
            <a:rect l="l" t="t" r="r" b="b"/>
            <a:pathLst>
              <a:path w="220979" h="173736">
                <a:moveTo>
                  <a:pt x="220979" y="0"/>
                </a:moveTo>
                <a:lnTo>
                  <a:pt x="0" y="0"/>
                </a:lnTo>
                <a:lnTo>
                  <a:pt x="0" y="173736"/>
                </a:lnTo>
                <a:lnTo>
                  <a:pt x="220979" y="173736"/>
                </a:lnTo>
                <a:lnTo>
                  <a:pt x="2209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56131" y="3391661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34127" y="339166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2727" y="339166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91327" y="339166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35167" y="339166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862827" y="339166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91427" y="339166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320027" y="339166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63867" y="339166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2727" y="3585971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60020"/>
                </a:move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62727" y="3585971"/>
            <a:ext cx="220979" cy="160020"/>
          </a:xfrm>
          <a:custGeom>
            <a:avLst/>
            <a:gdLst/>
            <a:ahLst/>
            <a:cxnLst/>
            <a:rect l="l" t="t" r="r" b="b"/>
            <a:pathLst>
              <a:path w="220979" h="160020">
                <a:moveTo>
                  <a:pt x="220979" y="0"/>
                </a:moveTo>
                <a:lnTo>
                  <a:pt x="0" y="0"/>
                </a:lnTo>
                <a:lnTo>
                  <a:pt x="0" y="160020"/>
                </a:lnTo>
                <a:lnTo>
                  <a:pt x="220979" y="160020"/>
                </a:lnTo>
                <a:lnTo>
                  <a:pt x="2209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91427" y="3585971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60020"/>
                </a:move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091427" y="3585971"/>
            <a:ext cx="220979" cy="160020"/>
          </a:xfrm>
          <a:custGeom>
            <a:avLst/>
            <a:gdLst/>
            <a:ahLst/>
            <a:cxnLst/>
            <a:rect l="l" t="t" r="r" b="b"/>
            <a:pathLst>
              <a:path w="220979" h="160020">
                <a:moveTo>
                  <a:pt x="220979" y="0"/>
                </a:moveTo>
                <a:lnTo>
                  <a:pt x="0" y="0"/>
                </a:lnTo>
                <a:lnTo>
                  <a:pt x="0" y="160020"/>
                </a:lnTo>
                <a:lnTo>
                  <a:pt x="220979" y="160020"/>
                </a:lnTo>
                <a:lnTo>
                  <a:pt x="2209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56131" y="3580637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34127" y="3580637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62727" y="3580637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91327" y="358063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35167" y="3580637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862827" y="3580637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91427" y="3580637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20027" y="358063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63867" y="3580637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91327" y="3753611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60020"/>
                </a:move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91327" y="3753611"/>
            <a:ext cx="236220" cy="160020"/>
          </a:xfrm>
          <a:custGeom>
            <a:avLst/>
            <a:gdLst/>
            <a:ahLst/>
            <a:cxnLst/>
            <a:rect l="l" t="t" r="r" b="b"/>
            <a:pathLst>
              <a:path w="236220" h="160020">
                <a:moveTo>
                  <a:pt x="236220" y="0"/>
                </a:moveTo>
                <a:lnTo>
                  <a:pt x="0" y="0"/>
                </a:lnTo>
                <a:lnTo>
                  <a:pt x="0" y="160020"/>
                </a:lnTo>
                <a:lnTo>
                  <a:pt x="236220" y="1600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20027" y="3753611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60020"/>
                </a:move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320027" y="3753611"/>
            <a:ext cx="236220" cy="160020"/>
          </a:xfrm>
          <a:custGeom>
            <a:avLst/>
            <a:gdLst/>
            <a:ahLst/>
            <a:cxnLst/>
            <a:rect l="l" t="t" r="r" b="b"/>
            <a:pathLst>
              <a:path w="236220" h="160020">
                <a:moveTo>
                  <a:pt x="236220" y="0"/>
                </a:moveTo>
                <a:lnTo>
                  <a:pt x="0" y="0"/>
                </a:lnTo>
                <a:lnTo>
                  <a:pt x="0" y="160020"/>
                </a:lnTo>
                <a:lnTo>
                  <a:pt x="236220" y="1600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56131" y="3749801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34127" y="374980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62727" y="374980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91327" y="374980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35167" y="374980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62827" y="374980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091427" y="374980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320027" y="374980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563867" y="374980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35167" y="3921251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161544"/>
                </a:move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35167" y="3921251"/>
            <a:ext cx="320039" cy="161544"/>
          </a:xfrm>
          <a:custGeom>
            <a:avLst/>
            <a:gdLst/>
            <a:ahLst/>
            <a:cxnLst/>
            <a:rect l="l" t="t" r="r" b="b"/>
            <a:pathLst>
              <a:path w="320039" h="161544">
                <a:moveTo>
                  <a:pt x="320039" y="0"/>
                </a:moveTo>
                <a:lnTo>
                  <a:pt x="0" y="0"/>
                </a:lnTo>
                <a:lnTo>
                  <a:pt x="0" y="161544"/>
                </a:lnTo>
                <a:lnTo>
                  <a:pt x="320039" y="16154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563867" y="3921251"/>
            <a:ext cx="0" cy="161544"/>
          </a:xfrm>
          <a:custGeom>
            <a:avLst/>
            <a:gdLst/>
            <a:ahLst/>
            <a:cxnLst/>
            <a:rect l="l" t="t" r="r" b="b"/>
            <a:pathLst>
              <a:path h="161544">
                <a:moveTo>
                  <a:pt x="0" y="161544"/>
                </a:move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563867" y="3921251"/>
            <a:ext cx="320039" cy="161544"/>
          </a:xfrm>
          <a:custGeom>
            <a:avLst/>
            <a:gdLst/>
            <a:ahLst/>
            <a:cxnLst/>
            <a:rect l="l" t="t" r="r" b="b"/>
            <a:pathLst>
              <a:path w="320039" h="161544">
                <a:moveTo>
                  <a:pt x="320039" y="0"/>
                </a:moveTo>
                <a:lnTo>
                  <a:pt x="0" y="0"/>
                </a:lnTo>
                <a:lnTo>
                  <a:pt x="0" y="161544"/>
                </a:lnTo>
                <a:lnTo>
                  <a:pt x="320039" y="16154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56131" y="3917441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34127" y="391744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62727" y="391744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291327" y="391744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35167" y="391744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862827" y="391744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91427" y="391744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20027" y="3917441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563867" y="3917441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52321" y="3009899"/>
            <a:ext cx="0" cy="1078991"/>
          </a:xfrm>
          <a:custGeom>
            <a:avLst/>
            <a:gdLst/>
            <a:ahLst/>
            <a:cxnLst/>
            <a:rect l="l" t="t" r="r" b="b"/>
            <a:pathLst>
              <a:path h="1078991">
                <a:moveTo>
                  <a:pt x="0" y="0"/>
                </a:moveTo>
                <a:lnTo>
                  <a:pt x="0" y="1078991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56131" y="4086605"/>
            <a:ext cx="3770375" cy="0"/>
          </a:xfrm>
          <a:custGeom>
            <a:avLst/>
            <a:gdLst/>
            <a:ahLst/>
            <a:cxnLst/>
            <a:rect l="l" t="t" r="r" b="b"/>
            <a:pathLst>
              <a:path w="3770375">
                <a:moveTo>
                  <a:pt x="0" y="0"/>
                </a:moveTo>
                <a:lnTo>
                  <a:pt x="3770375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30317" y="3009899"/>
            <a:ext cx="0" cy="1078991"/>
          </a:xfrm>
          <a:custGeom>
            <a:avLst/>
            <a:gdLst/>
            <a:ahLst/>
            <a:cxnLst/>
            <a:rect l="l" t="t" r="r" b="b"/>
            <a:pathLst>
              <a:path h="1078991">
                <a:moveTo>
                  <a:pt x="0" y="0"/>
                </a:moveTo>
                <a:lnTo>
                  <a:pt x="0" y="1078991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34127" y="408660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05891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62727" y="408660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28751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291327" y="408660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53135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35167" y="4086605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59017" y="3009899"/>
            <a:ext cx="0" cy="1078991"/>
          </a:xfrm>
          <a:custGeom>
            <a:avLst/>
            <a:gdLst/>
            <a:ahLst/>
            <a:cxnLst/>
            <a:rect l="l" t="t" r="r" b="b"/>
            <a:pathLst>
              <a:path h="1078991">
                <a:moveTo>
                  <a:pt x="0" y="0"/>
                </a:moveTo>
                <a:lnTo>
                  <a:pt x="0" y="1078991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62827" y="408660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08761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091427" y="408660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31621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320027" y="408660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560057" y="3179063"/>
            <a:ext cx="0" cy="909827"/>
          </a:xfrm>
          <a:custGeom>
            <a:avLst/>
            <a:gdLst/>
            <a:ahLst/>
            <a:cxnLst/>
            <a:rect l="l" t="t" r="r" b="b"/>
            <a:pathLst>
              <a:path h="909827">
                <a:moveTo>
                  <a:pt x="0" y="0"/>
                </a:moveTo>
                <a:lnTo>
                  <a:pt x="0" y="90982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563867" y="4086605"/>
            <a:ext cx="32003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887717" y="3009899"/>
            <a:ext cx="0" cy="1078991"/>
          </a:xfrm>
          <a:custGeom>
            <a:avLst/>
            <a:gdLst/>
            <a:ahLst/>
            <a:cxnLst/>
            <a:rect l="l" t="t" r="r" b="b"/>
            <a:pathLst>
              <a:path h="1078991">
                <a:moveTo>
                  <a:pt x="0" y="0"/>
                </a:moveTo>
                <a:lnTo>
                  <a:pt x="0" y="1078991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97279" y="1308353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78479" y="1308353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97279" y="1512569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78479" y="1512569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97279" y="1725929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78479" y="1725929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97279" y="1922525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78479" y="1922525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97279" y="2116073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78479" y="2116073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93469" y="1306067"/>
            <a:ext cx="0" cy="1008887"/>
          </a:xfrm>
          <a:custGeom>
            <a:avLst/>
            <a:gdLst/>
            <a:ahLst/>
            <a:cxnLst/>
            <a:rect l="l" t="t" r="r" b="b"/>
            <a:pathLst>
              <a:path h="1008887">
                <a:moveTo>
                  <a:pt x="0" y="0"/>
                </a:moveTo>
                <a:lnTo>
                  <a:pt x="0" y="1008887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97279" y="2312669"/>
            <a:ext cx="1973579" cy="0"/>
          </a:xfrm>
          <a:custGeom>
            <a:avLst/>
            <a:gdLst/>
            <a:ahLst/>
            <a:cxnLst/>
            <a:rect l="l" t="t" r="r" b="b"/>
            <a:pathLst>
              <a:path w="1973579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74669" y="1306067"/>
            <a:ext cx="0" cy="1008887"/>
          </a:xfrm>
          <a:custGeom>
            <a:avLst/>
            <a:gdLst/>
            <a:ahLst/>
            <a:cxnLst/>
            <a:rect l="l" t="t" r="r" b="b"/>
            <a:pathLst>
              <a:path h="1008887">
                <a:moveTo>
                  <a:pt x="0" y="0"/>
                </a:moveTo>
                <a:lnTo>
                  <a:pt x="0" y="100888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78479" y="2312669"/>
            <a:ext cx="2151887" cy="0"/>
          </a:xfrm>
          <a:custGeom>
            <a:avLst/>
            <a:gdLst/>
            <a:ahLst/>
            <a:cxnLst/>
            <a:rect l="l" t="t" r="r" b="b"/>
            <a:pathLst>
              <a:path w="2151887">
                <a:moveTo>
                  <a:pt x="0" y="0"/>
                </a:moveTo>
                <a:lnTo>
                  <a:pt x="2151887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34177" y="1306067"/>
            <a:ext cx="0" cy="1008887"/>
          </a:xfrm>
          <a:custGeom>
            <a:avLst/>
            <a:gdLst/>
            <a:ahLst/>
            <a:cxnLst/>
            <a:rect l="l" t="t" r="r" b="b"/>
            <a:pathLst>
              <a:path h="1008887">
                <a:moveTo>
                  <a:pt x="0" y="0"/>
                </a:moveTo>
                <a:lnTo>
                  <a:pt x="0" y="1008887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083055" y="972937"/>
            <a:ext cx="1552605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0" dirty="0" smtClean="0">
                <a:latin typeface="Arial"/>
                <a:cs typeface="Arial"/>
              </a:rPr>
              <a:t>K</a:t>
            </a:r>
            <a:r>
              <a:rPr sz="1000" b="1" spc="-4" dirty="0" smtClean="0">
                <a:latin typeface="Arial"/>
                <a:cs typeface="Arial"/>
              </a:rPr>
              <a:t>E</a:t>
            </a:r>
            <a:r>
              <a:rPr sz="1000" b="1" spc="4" dirty="0" smtClean="0">
                <a:latin typeface="Arial"/>
                <a:cs typeface="Arial"/>
              </a:rPr>
              <a:t>WE</a:t>
            </a:r>
            <a:r>
              <a:rPr sz="1000" b="1" spc="25" dirty="0" smtClean="0">
                <a:latin typeface="Arial"/>
                <a:cs typeface="Arial"/>
              </a:rPr>
              <a:t>N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29" dirty="0" smtClean="0">
                <a:latin typeface="Arial"/>
                <a:cs typeface="Arial"/>
              </a:rPr>
              <a:t>G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53" dirty="0" smtClean="0">
                <a:latin typeface="Arial"/>
                <a:cs typeface="Arial"/>
              </a:rPr>
              <a:t> 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4" dirty="0" smtClean="0">
                <a:latin typeface="Arial"/>
                <a:cs typeface="Arial"/>
              </a:rPr>
              <a:t>SE</a:t>
            </a:r>
            <a:r>
              <a:rPr sz="1000" b="1" spc="-4" dirty="0" smtClean="0">
                <a:latin typeface="Arial"/>
                <a:cs typeface="Arial"/>
              </a:rPr>
              <a:t>S</a:t>
            </a:r>
            <a:r>
              <a:rPr sz="1000" b="1" spc="14" dirty="0" smtClean="0">
                <a:latin typeface="Arial"/>
                <a:cs typeface="Arial"/>
              </a:rPr>
              <a:t>O</a:t>
            </a:r>
            <a:r>
              <a:rPr sz="1000" b="1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48003" y="2766685"/>
            <a:ext cx="2418801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19" dirty="0" smtClean="0">
                <a:latin typeface="Arial"/>
                <a:cs typeface="Arial"/>
              </a:rPr>
              <a:t>W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K</a:t>
            </a:r>
            <a:r>
              <a:rPr sz="1000" b="1" spc="14" dirty="0" smtClean="0">
                <a:latin typeface="Arial"/>
                <a:cs typeface="Arial"/>
              </a:rPr>
              <a:t>T</a:t>
            </a:r>
            <a:r>
              <a:rPr sz="1000" b="1" spc="0" dirty="0" smtClean="0">
                <a:latin typeface="Arial"/>
                <a:cs typeface="Arial"/>
              </a:rPr>
              <a:t>U</a:t>
            </a:r>
            <a:r>
              <a:rPr sz="1000" b="1" spc="-37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P</a:t>
            </a:r>
            <a:r>
              <a:rPr sz="1000" b="1" spc="-4" dirty="0" smtClean="0">
                <a:latin typeface="Arial"/>
                <a:cs typeface="Arial"/>
              </a:rPr>
              <a:t>E</a:t>
            </a:r>
            <a:r>
              <a:rPr sz="1000" b="1" spc="0" dirty="0" smtClean="0">
                <a:latin typeface="Arial"/>
                <a:cs typeface="Arial"/>
              </a:rPr>
              <a:t>NI</a:t>
            </a:r>
            <a:r>
              <a:rPr sz="1000" b="1" spc="25" dirty="0" smtClean="0">
                <a:latin typeface="Arial"/>
                <a:cs typeface="Arial"/>
              </a:rPr>
              <a:t>L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25" dirty="0" smtClean="0">
                <a:latin typeface="Arial"/>
                <a:cs typeface="Arial"/>
              </a:rPr>
              <a:t>I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33" dirty="0" smtClean="0">
                <a:latin typeface="Arial"/>
                <a:cs typeface="Arial"/>
              </a:rPr>
              <a:t> </a:t>
            </a:r>
            <a:r>
              <a:rPr sz="1000" b="1" spc="25" dirty="0" smtClean="0">
                <a:latin typeface="Arial"/>
                <a:cs typeface="Arial"/>
              </a:rPr>
              <a:t>D</a:t>
            </a:r>
            <a:r>
              <a:rPr sz="1000" b="1" spc="0" dirty="0" smtClean="0">
                <a:latin typeface="Arial"/>
                <a:cs typeface="Arial"/>
              </a:rPr>
              <a:t>AN</a:t>
            </a:r>
            <a:r>
              <a:rPr sz="1000" b="1" spc="-31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P</a:t>
            </a:r>
            <a:r>
              <a:rPr sz="1000" b="1" spc="-4" dirty="0" smtClean="0">
                <a:latin typeface="Arial"/>
                <a:cs typeface="Arial"/>
              </a:rPr>
              <a:t>E</a:t>
            </a:r>
            <a:r>
              <a:rPr sz="1000" b="1" spc="25" dirty="0" smtClean="0">
                <a:latin typeface="Arial"/>
                <a:cs typeface="Arial"/>
              </a:rPr>
              <a:t>L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-4" dirty="0" smtClean="0">
                <a:latin typeface="Arial"/>
                <a:cs typeface="Arial"/>
              </a:rPr>
              <a:t>P</a:t>
            </a:r>
            <a:r>
              <a:rPr sz="1000" b="1" spc="4" dirty="0" smtClean="0">
                <a:latin typeface="Arial"/>
                <a:cs typeface="Arial"/>
              </a:rPr>
              <a:t>O</a:t>
            </a:r>
            <a:r>
              <a:rPr sz="1000" b="1" spc="25" dirty="0" smtClean="0">
                <a:latin typeface="Arial"/>
                <a:cs typeface="Arial"/>
              </a:rPr>
              <a:t>R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60195" y="4533391"/>
            <a:ext cx="8560130" cy="1145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579">
              <a:lnSpc>
                <a:spcPts val="1225"/>
              </a:lnSpc>
              <a:spcBef>
                <a:spcPts val="61"/>
              </a:spcBef>
            </a:pP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9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RA P</a:t>
            </a:r>
            <a:r>
              <a:rPr sz="1650" b="1" spc="-9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N</a:t>
            </a:r>
            <a:r>
              <a:rPr sz="1650" b="1" spc="-4" baseline="2482" dirty="0" smtClean="0">
                <a:latin typeface="Calibri"/>
                <a:cs typeface="Calibri"/>
              </a:rPr>
              <a:t>G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r>
              <a:rPr sz="1650" b="1" spc="-4" baseline="2482" dirty="0" smtClean="0">
                <a:latin typeface="Calibri"/>
                <a:cs typeface="Calibri"/>
              </a:rPr>
              <a:t>J</a:t>
            </a:r>
            <a:r>
              <a:rPr sz="1650" b="1" spc="0" baseline="2482" dirty="0" smtClean="0">
                <a:latin typeface="Calibri"/>
                <a:cs typeface="Calibri"/>
              </a:rPr>
              <a:t>UAN</a:t>
            </a:r>
            <a:r>
              <a:rPr sz="1650" b="1" spc="-4" baseline="2482" dirty="0" smtClean="0">
                <a:latin typeface="Calibri"/>
                <a:cs typeface="Calibri"/>
              </a:rPr>
              <a:t> N</a:t>
            </a:r>
            <a:r>
              <a:rPr sz="1650" b="1" spc="4" baseline="2482" dirty="0" smtClean="0">
                <a:latin typeface="Calibri"/>
                <a:cs typeface="Calibri"/>
              </a:rPr>
              <a:t>I</a:t>
            </a:r>
            <a:r>
              <a:rPr sz="1650" b="1" spc="-9" baseline="2482" dirty="0" smtClean="0">
                <a:latin typeface="Calibri"/>
                <a:cs typeface="Calibri"/>
              </a:rPr>
              <a:t>R</a:t>
            </a:r>
            <a:r>
              <a:rPr sz="1650" b="1" spc="0" baseline="2482" dirty="0" smtClean="0">
                <a:latin typeface="Calibri"/>
                <a:cs typeface="Calibri"/>
              </a:rPr>
              <a:t>A</a:t>
            </a:r>
            <a:r>
              <a:rPr sz="1650" b="1" spc="-4" baseline="2482" dirty="0" smtClean="0">
                <a:latin typeface="Calibri"/>
                <a:cs typeface="Calibri"/>
              </a:rPr>
              <a:t> K</a:t>
            </a:r>
            <a:r>
              <a:rPr sz="1650" b="1" spc="0" baseline="2482" dirty="0" smtClean="0">
                <a:latin typeface="Calibri"/>
                <a:cs typeface="Calibri"/>
              </a:rPr>
              <a:t>HU</a:t>
            </a:r>
            <a:r>
              <a:rPr sz="1650" b="1" spc="-4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US </a:t>
            </a:r>
            <a:r>
              <a:rPr sz="1650" b="1" spc="4" baseline="2482" dirty="0" smtClean="0">
                <a:latin typeface="Calibri"/>
                <a:cs typeface="Calibri"/>
              </a:rPr>
              <a:t>B</a:t>
            </a:r>
            <a:r>
              <a:rPr sz="1650" b="1" spc="-4" baseline="2482" dirty="0" smtClean="0">
                <a:latin typeface="Calibri"/>
                <a:cs typeface="Calibri"/>
              </a:rPr>
              <a:t>K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43"/>
              </a:spcBef>
            </a:pPr>
            <a:r>
              <a:rPr sz="1100" spc="0" dirty="0" smtClean="0">
                <a:latin typeface="Calibri"/>
                <a:cs typeface="Calibri"/>
              </a:rPr>
              <a:t>U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k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nd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kan </a:t>
            </a:r>
            <a:r>
              <a:rPr sz="1100" spc="-4" dirty="0" smtClean="0">
                <a:latin typeface="Calibri"/>
                <a:cs typeface="Calibri"/>
              </a:rPr>
              <a:t>no</a:t>
            </a:r>
            <a:r>
              <a:rPr sz="1100" spc="4" dirty="0" smtClean="0">
                <a:latin typeface="Calibri"/>
                <a:cs typeface="Calibri"/>
              </a:rPr>
              <a:t>mo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tifik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si re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rasi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ses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IRA)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k</a:t>
            </a:r>
            <a:r>
              <a:rPr sz="1100" spc="-4" dirty="0" smtClean="0">
                <a:latin typeface="Calibri"/>
                <a:cs typeface="Calibri"/>
              </a:rPr>
              <a:t>hu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B</a:t>
            </a:r>
            <a:r>
              <a:rPr sz="1100" spc="-9" dirty="0" smtClean="0">
                <a:latin typeface="Calibri"/>
                <a:cs typeface="Calibri"/>
              </a:rPr>
              <a:t>K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ara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an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ir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k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n 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rat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mo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j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kan la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190"/>
              </a:spcBef>
            </a:pPr>
            <a:r>
              <a:rPr sz="1100" spc="0" dirty="0" smtClean="0">
                <a:latin typeface="Calibri"/>
                <a:cs typeface="Calibri"/>
              </a:rPr>
              <a:t>(ta</a:t>
            </a:r>
            <a:r>
              <a:rPr sz="1100" spc="-4" dirty="0" smtClean="0">
                <a:latin typeface="Calibri"/>
                <a:cs typeface="Calibri"/>
              </a:rPr>
              <a:t>np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elal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K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rtis)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ke:</a:t>
            </a:r>
            <a:endParaRPr sz="1100">
              <a:latin typeface="Calibri"/>
              <a:cs typeface="Calibri"/>
            </a:endParaRPr>
          </a:p>
          <a:p>
            <a:pPr marL="311404" marR="5781791">
              <a:lnSpc>
                <a:spcPts val="1342"/>
              </a:lnSpc>
              <a:spcBef>
                <a:spcPts val="204"/>
              </a:spcBef>
            </a:pPr>
            <a:r>
              <a:rPr sz="1100" b="1" spc="0" dirty="0" smtClean="0">
                <a:latin typeface="Calibri"/>
                <a:cs typeface="Calibri"/>
              </a:rPr>
              <a:t>D</a:t>
            </a:r>
            <a:r>
              <a:rPr sz="1100" b="1" spc="4" dirty="0" smtClean="0">
                <a:latin typeface="Calibri"/>
                <a:cs typeface="Calibri"/>
              </a:rPr>
              <a:t>ir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kt</a:t>
            </a:r>
            <a:r>
              <a:rPr sz="1100" b="1" spc="-4" dirty="0" smtClean="0">
                <a:latin typeface="Calibri"/>
                <a:cs typeface="Calibri"/>
              </a:rPr>
              <a:t>u</a:t>
            </a:r>
            <a:r>
              <a:rPr sz="1100" b="1" spc="0" dirty="0" smtClean="0">
                <a:latin typeface="Calibri"/>
                <a:cs typeface="Calibri"/>
              </a:rPr>
              <a:t>r </a:t>
            </a:r>
            <a:r>
              <a:rPr sz="1100" b="1" spc="-4" dirty="0" smtClean="0">
                <a:latin typeface="Calibri"/>
                <a:cs typeface="Calibri"/>
              </a:rPr>
              <a:t>Jende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Su</a:t>
            </a:r>
            <a:r>
              <a:rPr sz="1100" b="1" spc="0" dirty="0" smtClean="0">
                <a:latin typeface="Calibri"/>
                <a:cs typeface="Calibri"/>
              </a:rPr>
              <a:t>m</a:t>
            </a:r>
            <a:r>
              <a:rPr sz="1100" b="1" spc="-4" dirty="0" smtClean="0">
                <a:latin typeface="Calibri"/>
                <a:cs typeface="Calibri"/>
              </a:rPr>
              <a:t>be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D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4" dirty="0" smtClean="0">
                <a:latin typeface="Calibri"/>
                <a:cs typeface="Calibri"/>
              </a:rPr>
              <a:t>y</a:t>
            </a:r>
            <a:r>
              <a:rPr sz="1100" b="1" spc="0" dirty="0" smtClean="0">
                <a:latin typeface="Calibri"/>
                <a:cs typeface="Calibri"/>
              </a:rPr>
              <a:t>a 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p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k </a:t>
            </a:r>
            <a:r>
              <a:rPr sz="1100" b="1" spc="-9" dirty="0" smtClean="0">
                <a:latin typeface="Calibri"/>
                <a:cs typeface="Calibri"/>
              </a:rPr>
              <a:t>D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k</a:t>
            </a:r>
            <a:r>
              <a:rPr sz="1100" b="1" spc="-9" dirty="0" smtClean="0">
                <a:latin typeface="Calibri"/>
                <a:cs typeface="Calibri"/>
              </a:rPr>
              <a:t>t</a:t>
            </a:r>
            <a:r>
              <a:rPr sz="1100" b="1" spc="0" dirty="0" smtClean="0">
                <a:latin typeface="Calibri"/>
                <a:cs typeface="Calibri"/>
              </a:rPr>
              <a:t>i </a:t>
            </a:r>
            <a:endParaRPr sz="1100">
              <a:latin typeface="Calibri"/>
              <a:cs typeface="Calibri"/>
            </a:endParaRPr>
          </a:p>
          <a:p>
            <a:pPr marL="311404" marR="5781791">
              <a:lnSpc>
                <a:spcPts val="1342"/>
              </a:lnSpc>
              <a:spcBef>
                <a:spcPts val="198"/>
              </a:spcBef>
            </a:pPr>
            <a:r>
              <a:rPr sz="1100" b="1" spc="-4" dirty="0" smtClean="0">
                <a:latin typeface="Calibri"/>
                <a:cs typeface="Calibri"/>
              </a:rPr>
              <a:t>J</a:t>
            </a:r>
            <a:r>
              <a:rPr sz="1100" b="1" spc="4" dirty="0" smtClean="0">
                <a:latin typeface="Calibri"/>
                <a:cs typeface="Calibri"/>
              </a:rPr>
              <a:t>l</a:t>
            </a:r>
            <a:r>
              <a:rPr sz="1100" b="1" spc="0" dirty="0" smtClean="0">
                <a:latin typeface="Calibri"/>
                <a:cs typeface="Calibri"/>
              </a:rPr>
              <a:t>.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Jende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Sud</a:t>
            </a:r>
            <a:r>
              <a:rPr sz="1100" b="1" spc="4" dirty="0" smtClean="0">
                <a:latin typeface="Calibri"/>
                <a:cs typeface="Calibri"/>
              </a:rPr>
              <a:t>ir</a:t>
            </a:r>
            <a:r>
              <a:rPr sz="1100" b="1" spc="0" dirty="0" smtClean="0">
                <a:latin typeface="Calibri"/>
                <a:cs typeface="Calibri"/>
              </a:rPr>
              <a:t>m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n</a:t>
            </a:r>
            <a:r>
              <a:rPr sz="1100" b="1" spc="4" dirty="0" smtClean="0">
                <a:latin typeface="Calibri"/>
                <a:cs typeface="Calibri"/>
              </a:rPr>
              <a:t> </a:t>
            </a:r>
            <a:r>
              <a:rPr sz="1100" b="1" spc="-9" dirty="0" smtClean="0">
                <a:latin typeface="Calibri"/>
                <a:cs typeface="Calibri"/>
              </a:rPr>
              <a:t>P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n</a:t>
            </a:r>
            <a:r>
              <a:rPr sz="1100" b="1" spc="-9" dirty="0" smtClean="0">
                <a:latin typeface="Calibri"/>
                <a:cs typeface="Calibri"/>
              </a:rPr>
              <a:t>t</a:t>
            </a:r>
            <a:r>
              <a:rPr sz="1100" b="1" spc="0" dirty="0" smtClean="0">
                <a:latin typeface="Calibri"/>
                <a:cs typeface="Calibri"/>
              </a:rPr>
              <a:t>u 1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Sena</a:t>
            </a:r>
            <a:r>
              <a:rPr sz="1100" b="1" spc="4" dirty="0" smtClean="0">
                <a:latin typeface="Calibri"/>
                <a:cs typeface="Calibri"/>
              </a:rPr>
              <a:t>y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n </a:t>
            </a:r>
            <a:endParaRPr sz="1100">
              <a:latin typeface="Calibri"/>
              <a:cs typeface="Calibri"/>
            </a:endParaRPr>
          </a:p>
          <a:p>
            <a:pPr marL="311404" marR="5781791">
              <a:lnSpc>
                <a:spcPts val="1342"/>
              </a:lnSpc>
              <a:spcBef>
                <a:spcPts val="198"/>
              </a:spcBef>
            </a:pPr>
            <a:r>
              <a:rPr sz="1100" b="1" spc="-4" dirty="0" smtClean="0">
                <a:latin typeface="Calibri"/>
                <a:cs typeface="Calibri"/>
              </a:rPr>
              <a:t>Ja</a:t>
            </a:r>
            <a:r>
              <a:rPr sz="1100" b="1" spc="0" dirty="0" smtClean="0">
                <a:latin typeface="Calibri"/>
                <a:cs typeface="Calibri"/>
              </a:rPr>
              <a:t>k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0" dirty="0" smtClean="0">
                <a:latin typeface="Calibri"/>
                <a:cs typeface="Calibri"/>
              </a:rPr>
              <a:t>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92200" y="5906515"/>
            <a:ext cx="510067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G</a:t>
            </a:r>
            <a:r>
              <a:rPr sz="1650" spc="-4" baseline="2482" dirty="0" smtClean="0">
                <a:latin typeface="Calibri"/>
                <a:cs typeface="Calibri"/>
              </a:rPr>
              <a:t>un</a:t>
            </a:r>
            <a:r>
              <a:rPr sz="1650" spc="0" baseline="2482" dirty="0" smtClean="0">
                <a:latin typeface="Calibri"/>
                <a:cs typeface="Calibri"/>
              </a:rPr>
              <a:t>akan </a:t>
            </a:r>
            <a:r>
              <a:rPr sz="1650" spc="-9" baseline="2482" dirty="0" smtClean="0">
                <a:latin typeface="Calibri"/>
                <a:cs typeface="Calibri"/>
              </a:rPr>
              <a:t>k</a:t>
            </a:r>
            <a:r>
              <a:rPr sz="1650" spc="0" baseline="2482" dirty="0" smtClean="0">
                <a:latin typeface="Calibri"/>
                <a:cs typeface="Calibri"/>
              </a:rPr>
              <a:t>ertas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0" baseline="2482" dirty="0" smtClean="0">
                <a:latin typeface="Calibri"/>
                <a:cs typeface="Calibri"/>
              </a:rPr>
              <a:t>er-</a:t>
            </a:r>
            <a:r>
              <a:rPr sz="1650" spc="-9" baseline="2482" dirty="0" smtClean="0">
                <a:latin typeface="Calibri"/>
                <a:cs typeface="Calibri"/>
              </a:rPr>
              <a:t>k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p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0" baseline="2482" dirty="0" smtClean="0">
                <a:latin typeface="Calibri"/>
                <a:cs typeface="Calibri"/>
              </a:rPr>
              <a:t>er</a:t>
            </a:r>
            <a:r>
              <a:rPr sz="1650" spc="-4" baseline="2482" dirty="0" smtClean="0">
                <a:latin typeface="Calibri"/>
                <a:cs typeface="Calibri"/>
              </a:rPr>
              <a:t>gu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an ti</a:t>
            </a:r>
            <a:r>
              <a:rPr sz="1650" spc="-4" baseline="2482" dirty="0" smtClean="0">
                <a:latin typeface="Calibri"/>
                <a:cs typeface="Calibri"/>
              </a:rPr>
              <a:t>ngg</a:t>
            </a:r>
            <a:r>
              <a:rPr sz="1650" spc="0" baseline="2482" dirty="0" smtClean="0">
                <a:latin typeface="Calibri"/>
                <a:cs typeface="Calibri"/>
              </a:rPr>
              <a:t>i,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d</a:t>
            </a:r>
            <a:r>
              <a:rPr sz="1650" spc="0" baseline="2482" dirty="0" smtClean="0">
                <a:latin typeface="Calibri"/>
                <a:cs typeface="Calibri"/>
              </a:rPr>
              <a:t>an ca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-9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kan al</a:t>
            </a:r>
            <a:r>
              <a:rPr sz="1650" spc="-9" baseline="2482" dirty="0" smtClean="0">
                <a:latin typeface="Calibri"/>
                <a:cs typeface="Calibri"/>
              </a:rPr>
              <a:t>a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at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-9" baseline="2482" dirty="0" smtClean="0">
                <a:latin typeface="Calibri"/>
                <a:cs typeface="Calibri"/>
              </a:rPr>
              <a:t>e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ail 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0" baseline="2482" dirty="0" smtClean="0">
                <a:latin typeface="Calibri"/>
                <a:cs typeface="Calibri"/>
              </a:rPr>
              <a:t>er</a:t>
            </a:r>
            <a:r>
              <a:rPr sz="1650" spc="-4" baseline="2482" dirty="0" smtClean="0">
                <a:latin typeface="Calibri"/>
                <a:cs typeface="Calibri"/>
              </a:rPr>
              <a:t>g</a:t>
            </a:r>
            <a:r>
              <a:rPr sz="1650" spc="-1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an ti</a:t>
            </a:r>
            <a:r>
              <a:rPr sz="1650" spc="-4" baseline="2482" dirty="0" smtClean="0">
                <a:latin typeface="Calibri"/>
                <a:cs typeface="Calibri"/>
              </a:rPr>
              <a:t>ngg</a:t>
            </a:r>
            <a:r>
              <a:rPr sz="1650" spc="0" baseline="2482" dirty="0" smtClean="0">
                <a:latin typeface="Calibri"/>
                <a:cs typeface="Calibri"/>
              </a:rPr>
              <a:t>i.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48829" y="3007931"/>
            <a:ext cx="3781488" cy="383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7"/>
              </a:spcBef>
            </a:pPr>
            <a:endParaRPr sz="900"/>
          </a:p>
          <a:p>
            <a:pPr marL="141414">
              <a:lnSpc>
                <a:spcPct val="95825"/>
              </a:lnSpc>
            </a:pPr>
            <a:r>
              <a:rPr sz="1000" b="1" spc="29" dirty="0" smtClean="0">
                <a:latin typeface="Arial"/>
                <a:cs typeface="Arial"/>
              </a:rPr>
              <a:t>T</a:t>
            </a:r>
            <a:r>
              <a:rPr sz="1000" b="1" spc="0" dirty="0" smtClean="0">
                <a:latin typeface="Arial"/>
                <a:cs typeface="Arial"/>
              </a:rPr>
              <a:t>a</a:t>
            </a:r>
            <a:r>
              <a:rPr sz="1000" b="1" spc="4" dirty="0" smtClean="0">
                <a:latin typeface="Arial"/>
                <a:cs typeface="Arial"/>
              </a:rPr>
              <a:t>h</a:t>
            </a:r>
            <a:r>
              <a:rPr sz="1000" b="1" spc="0" dirty="0" smtClean="0">
                <a:latin typeface="Arial"/>
                <a:cs typeface="Arial"/>
              </a:rPr>
              <a:t>a</a:t>
            </a:r>
            <a:r>
              <a:rPr sz="1000" b="1" spc="4" dirty="0" smtClean="0">
                <a:latin typeface="Arial"/>
                <a:cs typeface="Arial"/>
              </a:rPr>
              <a:t>p</a:t>
            </a:r>
            <a:r>
              <a:rPr sz="1000" b="1" spc="0" dirty="0" smtClean="0">
                <a:latin typeface="Arial"/>
                <a:cs typeface="Arial"/>
              </a:rPr>
              <a:t>an</a:t>
            </a:r>
            <a:r>
              <a:rPr sz="1000" b="1" spc="-75" dirty="0" smtClean="0">
                <a:latin typeface="Arial"/>
                <a:cs typeface="Arial"/>
              </a:rPr>
              <a:t> </a:t>
            </a:r>
            <a:r>
              <a:rPr sz="1000" b="1" spc="9" dirty="0" smtClean="0">
                <a:latin typeface="Arial"/>
                <a:cs typeface="Arial"/>
              </a:rPr>
              <a:t>P</a:t>
            </a:r>
            <a:r>
              <a:rPr sz="1000" b="1" spc="0" dirty="0" smtClean="0">
                <a:latin typeface="Arial"/>
                <a:cs typeface="Arial"/>
              </a:rPr>
              <a:t>el</a:t>
            </a:r>
            <a:r>
              <a:rPr sz="1000" b="1" spc="9" dirty="0" smtClean="0">
                <a:latin typeface="Arial"/>
                <a:cs typeface="Arial"/>
              </a:rPr>
              <a:t>ak</a:t>
            </a:r>
            <a:r>
              <a:rPr sz="1000" b="1" spc="0" dirty="0" smtClean="0">
                <a:latin typeface="Arial"/>
                <a:cs typeface="Arial"/>
              </a:rPr>
              <a:t>sa</a:t>
            </a:r>
            <a:r>
              <a:rPr sz="1000" b="1" spc="14" dirty="0" smtClean="0">
                <a:latin typeface="Arial"/>
                <a:cs typeface="Arial"/>
              </a:rPr>
              <a:t>n</a:t>
            </a:r>
            <a:r>
              <a:rPr sz="1000" b="1" spc="9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an</a:t>
            </a:r>
            <a:r>
              <a:rPr sz="1000" b="1" spc="-105" dirty="0" smtClean="0">
                <a:latin typeface="Arial"/>
                <a:cs typeface="Arial"/>
              </a:rPr>
              <a:t> </a:t>
            </a:r>
            <a:r>
              <a:rPr sz="1000" b="1" spc="-4" dirty="0" smtClean="0">
                <a:latin typeface="Arial"/>
                <a:cs typeface="Arial"/>
              </a:rPr>
              <a:t>P</a:t>
            </a:r>
            <a:r>
              <a:rPr sz="1000" b="1" spc="19" dirty="0" smtClean="0">
                <a:latin typeface="Arial"/>
                <a:cs typeface="Arial"/>
              </a:rPr>
              <a:t>e</a:t>
            </a:r>
            <a:r>
              <a:rPr sz="1000" b="1" spc="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ilaian</a:t>
            </a:r>
            <a:r>
              <a:rPr sz="1000" b="1" spc="-78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&amp;</a:t>
            </a:r>
            <a:r>
              <a:rPr sz="1000" b="1" spc="-7" dirty="0" smtClean="0">
                <a:latin typeface="Arial"/>
                <a:cs typeface="Arial"/>
              </a:rPr>
              <a:t> </a:t>
            </a:r>
            <a:r>
              <a:rPr sz="1000" b="1" spc="29" dirty="0" smtClean="0">
                <a:latin typeface="Arial"/>
                <a:cs typeface="Arial"/>
              </a:rPr>
              <a:t>p</a:t>
            </a:r>
            <a:r>
              <a:rPr sz="1000" b="1" spc="0" dirty="0" smtClean="0">
                <a:latin typeface="Arial"/>
                <a:cs typeface="Arial"/>
              </a:rPr>
              <a:t>ela</a:t>
            </a:r>
            <a:r>
              <a:rPr sz="1000" b="1" spc="14" dirty="0" smtClean="0">
                <a:latin typeface="Arial"/>
                <a:cs typeface="Arial"/>
              </a:rPr>
              <a:t>p</a:t>
            </a:r>
            <a:r>
              <a:rPr sz="1000" b="1" spc="4" dirty="0" smtClean="0">
                <a:latin typeface="Arial"/>
                <a:cs typeface="Arial"/>
              </a:rPr>
              <a:t>o</a:t>
            </a:r>
            <a:r>
              <a:rPr sz="1000" b="1" spc="9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an</a:t>
            </a:r>
            <a:r>
              <a:rPr sz="1000" b="1" spc="-82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Ki</a:t>
            </a:r>
            <a:r>
              <a:rPr sz="1000" b="1" spc="14" dirty="0" smtClean="0">
                <a:latin typeface="Arial"/>
                <a:cs typeface="Arial"/>
              </a:rPr>
              <a:t>n</a:t>
            </a:r>
            <a:r>
              <a:rPr sz="1000" b="1" spc="9" dirty="0" smtClean="0">
                <a:latin typeface="Arial"/>
                <a:cs typeface="Arial"/>
              </a:rPr>
              <a:t>e</a:t>
            </a:r>
            <a:r>
              <a:rPr sz="1000" b="1" spc="19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ja</a:t>
            </a:r>
            <a:r>
              <a:rPr sz="1000" b="1" spc="-73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D</a:t>
            </a:r>
            <a:r>
              <a:rPr sz="1000" b="1" spc="14" dirty="0" smtClean="0">
                <a:latin typeface="Arial"/>
                <a:cs typeface="Arial"/>
              </a:rPr>
              <a:t>o</a:t>
            </a:r>
            <a:r>
              <a:rPr sz="1000" b="1" spc="0" dirty="0" smtClean="0">
                <a:latin typeface="Arial"/>
                <a:cs typeface="Arial"/>
              </a:rPr>
              <a:t>sen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30317" y="3007931"/>
            <a:ext cx="1028699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9">
              <a:lnSpc>
                <a:spcPct val="95825"/>
              </a:lnSpc>
              <a:spcBef>
                <a:spcPts val="155"/>
              </a:spcBef>
            </a:pPr>
            <a:r>
              <a:rPr sz="1000" b="1" spc="4" dirty="0" smtClean="0">
                <a:latin typeface="Arial"/>
                <a:cs typeface="Arial"/>
              </a:rPr>
              <a:t>F</a:t>
            </a:r>
            <a:r>
              <a:rPr sz="1000" b="1" spc="0" dirty="0" smtClean="0">
                <a:latin typeface="Arial"/>
                <a:cs typeface="Arial"/>
              </a:rPr>
              <a:t>e</a:t>
            </a:r>
            <a:r>
              <a:rPr sz="1000" b="1" spc="4" dirty="0" smtClean="0">
                <a:latin typeface="Arial"/>
                <a:cs typeface="Arial"/>
              </a:rPr>
              <a:t>b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14" dirty="0" smtClean="0">
                <a:latin typeface="Arial"/>
                <a:cs typeface="Arial"/>
              </a:rPr>
              <a:t>u</a:t>
            </a:r>
            <a:r>
              <a:rPr sz="1000" b="1" spc="0" dirty="0" smtClean="0">
                <a:latin typeface="Arial"/>
                <a:cs typeface="Arial"/>
              </a:rPr>
              <a:t>a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i</a:t>
            </a:r>
            <a:r>
              <a:rPr sz="1000" b="1" spc="-64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(</a:t>
            </a:r>
            <a:r>
              <a:rPr sz="1000" b="1" spc="9" dirty="0" smtClean="0">
                <a:latin typeface="Arial"/>
                <a:cs typeface="Arial"/>
              </a:rPr>
              <a:t>s</a:t>
            </a:r>
            <a:r>
              <a:rPr sz="1000" b="1" spc="0" dirty="0" smtClean="0">
                <a:latin typeface="Arial"/>
                <a:cs typeface="Arial"/>
              </a:rPr>
              <a:t>m</a:t>
            </a:r>
            <a:r>
              <a:rPr sz="1000" b="1" spc="4" dirty="0" smtClean="0">
                <a:latin typeface="Arial"/>
                <a:cs typeface="Arial"/>
              </a:rPr>
              <a:t>t</a:t>
            </a:r>
            <a:r>
              <a:rPr sz="1000" b="1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59017" y="3007931"/>
            <a:ext cx="1032954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29">
              <a:lnSpc>
                <a:spcPct val="95825"/>
              </a:lnSpc>
              <a:spcBef>
                <a:spcPts val="155"/>
              </a:spcBef>
            </a:pPr>
            <a:r>
              <a:rPr sz="1000" b="1" spc="-34" dirty="0" smtClean="0">
                <a:latin typeface="Arial"/>
                <a:cs typeface="Arial"/>
              </a:rPr>
              <a:t>A</a:t>
            </a:r>
            <a:r>
              <a:rPr sz="1000" b="1" spc="29" dirty="0" smtClean="0">
                <a:latin typeface="Arial"/>
                <a:cs typeface="Arial"/>
              </a:rPr>
              <a:t>g</a:t>
            </a:r>
            <a:r>
              <a:rPr sz="1000" b="1" spc="4" dirty="0" smtClean="0">
                <a:latin typeface="Arial"/>
                <a:cs typeface="Arial"/>
              </a:rPr>
              <a:t>u</a:t>
            </a:r>
            <a:r>
              <a:rPr sz="1000" b="1" spc="9" dirty="0" smtClean="0">
                <a:latin typeface="Arial"/>
                <a:cs typeface="Arial"/>
              </a:rPr>
              <a:t>s</a:t>
            </a:r>
            <a:r>
              <a:rPr sz="1000" b="1" spc="4" dirty="0" smtClean="0">
                <a:latin typeface="Arial"/>
                <a:cs typeface="Arial"/>
              </a:rPr>
              <a:t>tu</a:t>
            </a:r>
            <a:r>
              <a:rPr sz="1000" b="1" spc="0" dirty="0" smtClean="0">
                <a:latin typeface="Arial"/>
                <a:cs typeface="Arial"/>
              </a:rPr>
              <a:t>s</a:t>
            </a:r>
            <a:r>
              <a:rPr sz="1000" b="1" spc="-64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(</a:t>
            </a:r>
            <a:r>
              <a:rPr sz="1000" b="1" spc="9" dirty="0" smtClean="0">
                <a:latin typeface="Arial"/>
                <a:cs typeface="Arial"/>
              </a:rPr>
              <a:t>s</a:t>
            </a:r>
            <a:r>
              <a:rPr sz="1000" b="1" spc="0" dirty="0" smtClean="0">
                <a:latin typeface="Arial"/>
                <a:cs typeface="Arial"/>
              </a:rPr>
              <a:t>m</a:t>
            </a:r>
            <a:r>
              <a:rPr sz="1000" b="1" spc="4" dirty="0" smtClean="0">
                <a:latin typeface="Arial"/>
                <a:cs typeface="Arial"/>
              </a:rPr>
              <a:t>t</a:t>
            </a:r>
            <a:r>
              <a:rPr sz="1000" b="1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30317" y="3181349"/>
            <a:ext cx="228599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587" marR="75478" algn="ctr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58917" y="3181349"/>
            <a:ext cx="228600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823" marR="57341" algn="ctr">
              <a:lnSpc>
                <a:spcPct val="95825"/>
              </a:lnSpc>
              <a:spcBef>
                <a:spcPts val="350"/>
              </a:spcBef>
            </a:pPr>
            <a:r>
              <a:rPr sz="1000" b="1" spc="4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87517" y="3181349"/>
            <a:ext cx="243839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1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31357" y="3181349"/>
            <a:ext cx="327660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869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IV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59017" y="3181349"/>
            <a:ext cx="228599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587" marR="75478" algn="ctr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87617" y="3181349"/>
            <a:ext cx="228600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823" marR="57341" algn="ctr">
              <a:lnSpc>
                <a:spcPct val="95825"/>
              </a:lnSpc>
              <a:spcBef>
                <a:spcPts val="350"/>
              </a:spcBef>
            </a:pPr>
            <a:r>
              <a:rPr sz="1000" b="1" spc="4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16217" y="3181349"/>
            <a:ext cx="243839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1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560057" y="3181349"/>
            <a:ext cx="331914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870">
              <a:lnSpc>
                <a:spcPct val="95825"/>
              </a:lnSpc>
              <a:spcBef>
                <a:spcPts val="350"/>
              </a:spcBef>
            </a:pPr>
            <a:r>
              <a:rPr sz="1000" b="1" spc="0" dirty="0" smtClean="0">
                <a:latin typeface="Arial"/>
                <a:cs typeface="Arial"/>
              </a:rPr>
              <a:t>IV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48829" y="3391661"/>
            <a:ext cx="3781488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834">
              <a:lnSpc>
                <a:spcPct val="95825"/>
              </a:lnSpc>
              <a:spcBef>
                <a:spcPts val="290"/>
              </a:spcBef>
            </a:pP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58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64" dirty="0" smtClean="0">
                <a:latin typeface="Arial"/>
                <a:cs typeface="Arial"/>
              </a:rPr>
              <a:t> </a:t>
            </a:r>
            <a:r>
              <a:rPr sz="1000" spc="9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9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o</a:t>
            </a:r>
            <a:r>
              <a:rPr sz="1000" spc="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66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19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ban</a:t>
            </a:r>
            <a:r>
              <a:rPr sz="1000" spc="-43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19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8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19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30317" y="3391661"/>
            <a:ext cx="228599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058917" y="3391661"/>
            <a:ext cx="228600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287517" y="3391661"/>
            <a:ext cx="243839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531357" y="3391661"/>
            <a:ext cx="327660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859017" y="3391661"/>
            <a:ext cx="228599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087617" y="3391661"/>
            <a:ext cx="228600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6316217" y="3391661"/>
            <a:ext cx="243839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6560057" y="3391661"/>
            <a:ext cx="331914" cy="188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048829" y="3580637"/>
            <a:ext cx="3781488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834">
              <a:lnSpc>
                <a:spcPct val="95825"/>
              </a:lnSpc>
              <a:spcBef>
                <a:spcPts val="135"/>
              </a:spcBef>
            </a:pP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or</a:t>
            </a:r>
            <a:r>
              <a:rPr sz="1000" spc="-50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nil</a:t>
            </a:r>
            <a:r>
              <a:rPr sz="1000" spc="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61" dirty="0" smtClean="0">
                <a:latin typeface="Arial"/>
                <a:cs typeface="Arial"/>
              </a:rPr>
              <a:t> </a:t>
            </a:r>
            <a:r>
              <a:rPr sz="1000" spc="9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9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19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5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1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30317" y="3580637"/>
            <a:ext cx="228599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5058917" y="3580637"/>
            <a:ext cx="228600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287517" y="3580637"/>
            <a:ext cx="243839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531357" y="3580637"/>
            <a:ext cx="327660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859017" y="3580637"/>
            <a:ext cx="228599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087617" y="3580637"/>
            <a:ext cx="228600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316217" y="3580637"/>
            <a:ext cx="243839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60057" y="3580637"/>
            <a:ext cx="331914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048829" y="3749801"/>
            <a:ext cx="3781488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834">
              <a:lnSpc>
                <a:spcPct val="95825"/>
              </a:lnSpc>
              <a:spcBef>
                <a:spcPts val="125"/>
              </a:spcBef>
            </a:pPr>
            <a:r>
              <a:rPr sz="1000" spc="4" dirty="0" smtClean="0">
                <a:latin typeface="Arial"/>
                <a:cs typeface="Arial"/>
              </a:rPr>
              <a:t>F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tas</a:t>
            </a:r>
            <a:r>
              <a:rPr sz="1000" spc="-82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19" dirty="0" smtClean="0">
                <a:latin typeface="Arial"/>
                <a:cs typeface="Arial"/>
              </a:rPr>
              <a:t>n</a:t>
            </a:r>
            <a:r>
              <a:rPr sz="1000" spc="-54" dirty="0" smtClean="0">
                <a:latin typeface="Arial"/>
                <a:cs typeface="Arial"/>
              </a:rPr>
              <a:t>y</a:t>
            </a:r>
            <a:r>
              <a:rPr sz="1000" spc="9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86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ap</a:t>
            </a:r>
            <a:r>
              <a:rPr sz="1000" spc="-5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1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73" dirty="0" smtClean="0">
                <a:latin typeface="Arial"/>
                <a:cs typeface="Arial"/>
              </a:rPr>
              <a:t> </a:t>
            </a:r>
            <a:r>
              <a:rPr sz="1000" spc="19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1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53" dirty="0" smtClean="0">
                <a:latin typeface="Arial"/>
                <a:cs typeface="Arial"/>
              </a:rPr>
              <a:t> </a:t>
            </a:r>
            <a:r>
              <a:rPr sz="1000" spc="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19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8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1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30317" y="3749801"/>
            <a:ext cx="228599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058917" y="3749801"/>
            <a:ext cx="228600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287517" y="3749801"/>
            <a:ext cx="243839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531357" y="3749801"/>
            <a:ext cx="327660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859017" y="3749801"/>
            <a:ext cx="228599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087617" y="3749801"/>
            <a:ext cx="228600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316217" y="3749801"/>
            <a:ext cx="243839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560057" y="3749801"/>
            <a:ext cx="331914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48829" y="3917441"/>
            <a:ext cx="3781488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834">
              <a:lnSpc>
                <a:spcPct val="95825"/>
              </a:lnSpc>
              <a:spcBef>
                <a:spcPts val="125"/>
              </a:spcBef>
            </a:pP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9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86" dirty="0" smtClean="0">
                <a:latin typeface="Arial"/>
                <a:cs typeface="Arial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9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gi</a:t>
            </a:r>
            <a:r>
              <a:rPr sz="1000" spc="-57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19" dirty="0" smtClean="0">
                <a:latin typeface="Arial"/>
                <a:cs typeface="Arial"/>
              </a:rPr>
              <a:t>n</a:t>
            </a:r>
            <a:r>
              <a:rPr sz="1000" spc="-29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29" dirty="0" smtClean="0">
                <a:latin typeface="Arial"/>
                <a:cs typeface="Arial"/>
              </a:rPr>
              <a:t>s</a:t>
            </a:r>
            <a:r>
              <a:rPr sz="1000" spc="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6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ap</a:t>
            </a:r>
            <a:r>
              <a:rPr sz="1000" spc="-54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9" dirty="0" smtClean="0">
                <a:latin typeface="Arial"/>
                <a:cs typeface="Arial"/>
              </a:rPr>
              <a:t>po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63" dirty="0" smtClean="0">
                <a:latin typeface="Arial"/>
                <a:cs typeface="Arial"/>
              </a:rPr>
              <a:t> </a:t>
            </a:r>
            <a:r>
              <a:rPr sz="1000" spc="9" dirty="0" smtClean="0">
                <a:latin typeface="Arial"/>
                <a:cs typeface="Arial"/>
              </a:rPr>
              <a:t>Be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53" dirty="0" smtClean="0">
                <a:latin typeface="Arial"/>
                <a:cs typeface="Arial"/>
              </a:rPr>
              <a:t> </a:t>
            </a:r>
            <a:r>
              <a:rPr sz="1000" spc="9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29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8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9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0317" y="3917441"/>
            <a:ext cx="228599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058917" y="3917441"/>
            <a:ext cx="228600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287517" y="3917441"/>
            <a:ext cx="243839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531357" y="3917441"/>
            <a:ext cx="327660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859017" y="3917441"/>
            <a:ext cx="228599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087617" y="3917441"/>
            <a:ext cx="228600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316217" y="3917441"/>
            <a:ext cx="243839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560057" y="3917441"/>
            <a:ext cx="331914" cy="17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93469" y="1308353"/>
            <a:ext cx="1981199" cy="204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6061">
              <a:lnSpc>
                <a:spcPct val="95825"/>
              </a:lnSpc>
              <a:spcBef>
                <a:spcPts val="200"/>
              </a:spcBef>
            </a:pPr>
            <a:r>
              <a:rPr sz="1200" b="1" spc="0" dirty="0" smtClean="0">
                <a:latin typeface="Arial"/>
                <a:cs typeface="Arial"/>
              </a:rPr>
              <a:t>Ku</a:t>
            </a:r>
            <a:r>
              <a:rPr sz="1200" b="1" spc="4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l</a:t>
            </a:r>
            <a:r>
              <a:rPr sz="1200" b="1" spc="4" dirty="0" smtClean="0">
                <a:latin typeface="Arial"/>
                <a:cs typeface="Arial"/>
              </a:rPr>
              <a:t>i</a:t>
            </a:r>
            <a:r>
              <a:rPr sz="1200" b="1" spc="-4" dirty="0" smtClean="0">
                <a:latin typeface="Arial"/>
                <a:cs typeface="Arial"/>
              </a:rPr>
              <a:t>f</a:t>
            </a:r>
            <a:r>
              <a:rPr sz="1200" b="1" spc="0" dirty="0" smtClean="0">
                <a:latin typeface="Arial"/>
                <a:cs typeface="Arial"/>
              </a:rPr>
              <a:t>i</a:t>
            </a:r>
            <a:r>
              <a:rPr sz="1200" b="1" spc="4" dirty="0" smtClean="0">
                <a:latin typeface="Arial"/>
                <a:cs typeface="Arial"/>
              </a:rPr>
              <a:t>k</a:t>
            </a:r>
            <a:r>
              <a:rPr sz="1200" b="1" spc="14" dirty="0" smtClean="0">
                <a:latin typeface="Arial"/>
                <a:cs typeface="Arial"/>
              </a:rPr>
              <a:t>a</a:t>
            </a:r>
            <a:r>
              <a:rPr sz="1200" b="1" spc="4" dirty="0" smtClean="0">
                <a:latin typeface="Arial"/>
                <a:cs typeface="Arial"/>
              </a:rPr>
              <a:t>s</a:t>
            </a:r>
            <a:r>
              <a:rPr sz="1200" b="1" spc="0" dirty="0" smtClean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4669" y="1308353"/>
            <a:ext cx="2159507" cy="204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838">
              <a:lnSpc>
                <a:spcPct val="95825"/>
              </a:lnSpc>
              <a:spcBef>
                <a:spcPts val="200"/>
              </a:spcBef>
            </a:pPr>
            <a:r>
              <a:rPr sz="1200" b="1" spc="0" dirty="0" smtClean="0">
                <a:latin typeface="Arial"/>
                <a:cs typeface="Arial"/>
              </a:rPr>
              <a:t>K</a:t>
            </a:r>
            <a:r>
              <a:rPr sz="1200" b="1" spc="-4" dirty="0" smtClean="0">
                <a:latin typeface="Arial"/>
                <a:cs typeface="Arial"/>
              </a:rPr>
              <a:t>e</a:t>
            </a:r>
            <a:r>
              <a:rPr sz="1200" b="1" spc="39" dirty="0" smtClean="0">
                <a:latin typeface="Arial"/>
                <a:cs typeface="Arial"/>
              </a:rPr>
              <a:t>w</a:t>
            </a:r>
            <a:r>
              <a:rPr sz="1200" b="1" spc="4" dirty="0" smtClean="0">
                <a:latin typeface="Arial"/>
                <a:cs typeface="Arial"/>
              </a:rPr>
              <a:t>e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4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ng</a:t>
            </a:r>
            <a:r>
              <a:rPr sz="1200" b="1" spc="4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103" dirty="0" smtClean="0">
                <a:latin typeface="Arial"/>
                <a:cs typeface="Arial"/>
              </a:rPr>
              <a:t> </a:t>
            </a:r>
            <a:r>
              <a:rPr sz="1200" b="1" spc="-50" dirty="0" smtClean="0">
                <a:latin typeface="Arial"/>
                <a:cs typeface="Arial"/>
              </a:rPr>
              <a:t>A</a:t>
            </a:r>
            <a:r>
              <a:rPr sz="1200" b="1" spc="14" dirty="0" smtClean="0">
                <a:latin typeface="Arial"/>
                <a:cs typeface="Arial"/>
              </a:rPr>
              <a:t>s</a:t>
            </a:r>
            <a:r>
              <a:rPr sz="1200" b="1" spc="4" dirty="0" smtClean="0">
                <a:latin typeface="Arial"/>
                <a:cs typeface="Arial"/>
              </a:rPr>
              <a:t>es</a:t>
            </a:r>
            <a:r>
              <a:rPr sz="1200" b="1" spc="9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3469" y="1512569"/>
            <a:ext cx="1981199" cy="213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270"/>
              </a:spcBef>
            </a:pPr>
            <a:r>
              <a:rPr sz="1200" spc="4" dirty="0" smtClean="0">
                <a:latin typeface="Arial"/>
                <a:cs typeface="Arial"/>
              </a:rPr>
              <a:t>Gu</a:t>
            </a:r>
            <a:r>
              <a:rPr sz="1200" spc="-4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Be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+</a:t>
            </a:r>
            <a:r>
              <a:rPr sz="1200" spc="-16" dirty="0" smtClean="0">
                <a:latin typeface="Arial"/>
                <a:cs typeface="Arial"/>
              </a:rPr>
              <a:t> </a:t>
            </a:r>
            <a:r>
              <a:rPr sz="1200" spc="9" dirty="0" smtClean="0">
                <a:latin typeface="Arial"/>
                <a:cs typeface="Arial"/>
              </a:rPr>
              <a:t>D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25" dirty="0" smtClean="0">
                <a:latin typeface="Arial"/>
                <a:cs typeface="Arial"/>
              </a:rPr>
              <a:t>k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4669" y="1512569"/>
            <a:ext cx="2159507" cy="213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270"/>
              </a:spcBef>
            </a:pP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29" dirty="0" smtClean="0">
                <a:latin typeface="Arial"/>
                <a:cs typeface="Arial"/>
              </a:rPr>
              <a:t>m</a:t>
            </a:r>
            <a:r>
              <a:rPr sz="1200" spc="-4" dirty="0" smtClean="0">
                <a:latin typeface="Arial"/>
                <a:cs typeface="Arial"/>
              </a:rPr>
              <a:t>p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85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19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3469" y="1725929"/>
            <a:ext cx="1981199" cy="196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25"/>
              </a:spcBef>
            </a:pPr>
            <a:r>
              <a:rPr sz="1200" spc="4" dirty="0" smtClean="0">
                <a:latin typeface="Arial"/>
                <a:cs typeface="Arial"/>
              </a:rPr>
              <a:t>Gu</a:t>
            </a:r>
            <a:r>
              <a:rPr sz="1200" spc="-4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Be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+</a:t>
            </a:r>
            <a:r>
              <a:rPr sz="1200" spc="-6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M</a:t>
            </a:r>
            <a:r>
              <a:rPr sz="1200" spc="4" dirty="0" smtClean="0">
                <a:latin typeface="Arial"/>
                <a:cs typeface="Arial"/>
              </a:rPr>
              <a:t>ag</a:t>
            </a:r>
            <a:r>
              <a:rPr sz="1200" spc="0" dirty="0" smtClean="0">
                <a:latin typeface="Arial"/>
                <a:cs typeface="Arial"/>
              </a:rPr>
              <a:t>ist</a:t>
            </a:r>
            <a:r>
              <a:rPr sz="1200" spc="4" dirty="0" smtClean="0">
                <a:latin typeface="Arial"/>
                <a:cs typeface="Arial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4669" y="1725929"/>
            <a:ext cx="2159507" cy="196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25"/>
              </a:spcBef>
            </a:pPr>
            <a:r>
              <a:rPr sz="1200" spc="4" dirty="0" smtClean="0">
                <a:latin typeface="Arial"/>
                <a:cs typeface="Arial"/>
              </a:rPr>
              <a:t>Su</a:t>
            </a:r>
            <a:r>
              <a:rPr sz="1200" spc="0" dirty="0" smtClean="0">
                <a:latin typeface="Arial"/>
                <a:cs typeface="Arial"/>
              </a:rPr>
              <a:t>b</a:t>
            </a:r>
            <a:r>
              <a:rPr sz="1200" spc="-36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19" dirty="0" smtClean="0">
                <a:latin typeface="Arial"/>
                <a:cs typeface="Arial"/>
              </a:rPr>
              <a:t>m</a:t>
            </a:r>
            <a:r>
              <a:rPr sz="1200" spc="4" dirty="0" smtClean="0">
                <a:latin typeface="Arial"/>
                <a:cs typeface="Arial"/>
              </a:rPr>
              <a:t>pu</a:t>
            </a:r>
            <a:r>
              <a:rPr sz="1200" spc="0" dirty="0" smtClean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3469" y="1922525"/>
            <a:ext cx="1981199" cy="193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14"/>
              </a:spcBef>
            </a:pPr>
            <a:r>
              <a:rPr sz="1200" spc="4" dirty="0" smtClean="0">
                <a:latin typeface="Arial"/>
                <a:cs typeface="Arial"/>
              </a:rPr>
              <a:t>Gu</a:t>
            </a:r>
            <a:r>
              <a:rPr sz="1200" spc="-4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Be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41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+</a:t>
            </a:r>
            <a:r>
              <a:rPr sz="1200" spc="-6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Sa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4" dirty="0" smtClean="0">
                <a:latin typeface="Arial"/>
                <a:cs typeface="Arial"/>
              </a:rPr>
              <a:t>j</a:t>
            </a:r>
            <a:r>
              <a:rPr sz="1200" spc="4" dirty="0" smtClean="0">
                <a:latin typeface="Arial"/>
                <a:cs typeface="Arial"/>
              </a:rPr>
              <a:t>an</a:t>
            </a:r>
            <a:r>
              <a:rPr sz="1200" spc="0" dirty="0" smtClean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4669" y="1922525"/>
            <a:ext cx="2159507" cy="193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14"/>
              </a:spcBef>
            </a:pPr>
            <a:r>
              <a:rPr sz="1200" spc="4" dirty="0" smtClean="0">
                <a:latin typeface="Arial"/>
                <a:cs typeface="Arial"/>
              </a:rPr>
              <a:t>B</a:t>
            </a:r>
            <a:r>
              <a:rPr sz="1200" spc="0" dirty="0" smtClean="0">
                <a:latin typeface="Arial"/>
                <a:cs typeface="Arial"/>
              </a:rPr>
              <a:t>i</a:t>
            </a:r>
            <a:r>
              <a:rPr sz="1200" spc="4" dirty="0" smtClean="0">
                <a:latin typeface="Arial"/>
                <a:cs typeface="Arial"/>
              </a:rPr>
              <a:t>da</a:t>
            </a:r>
            <a:r>
              <a:rPr sz="1200" spc="14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g</a:t>
            </a:r>
            <a:r>
              <a:rPr sz="1200" spc="-77" dirty="0" smtClean="0">
                <a:latin typeface="Arial"/>
                <a:cs typeface="Arial"/>
              </a:rPr>
              <a:t> </a:t>
            </a:r>
            <a:r>
              <a:rPr sz="1200" spc="-4" dirty="0" smtClean="0">
                <a:latin typeface="Arial"/>
                <a:cs typeface="Arial"/>
              </a:rPr>
              <a:t>S</a:t>
            </a:r>
            <a:r>
              <a:rPr sz="1200" spc="14" dirty="0" smtClean="0">
                <a:latin typeface="Arial"/>
                <a:cs typeface="Arial"/>
              </a:rPr>
              <a:t>t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14" dirty="0" smtClean="0">
                <a:latin typeface="Arial"/>
                <a:cs typeface="Arial"/>
              </a:rPr>
              <a:t>d</a:t>
            </a:r>
            <a:r>
              <a:rPr sz="1200" spc="0" dirty="0" smtClean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3469" y="2116073"/>
            <a:ext cx="1981199" cy="196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25"/>
              </a:spcBef>
            </a:pPr>
            <a:r>
              <a:rPr sz="1200" spc="4" dirty="0" smtClean="0">
                <a:latin typeface="Arial"/>
                <a:cs typeface="Arial"/>
              </a:rPr>
              <a:t>Le</a:t>
            </a:r>
            <a:r>
              <a:rPr sz="1200" spc="25" dirty="0" smtClean="0">
                <a:latin typeface="Arial"/>
                <a:cs typeface="Arial"/>
              </a:rPr>
              <a:t>k</a:t>
            </a:r>
            <a:r>
              <a:rPr sz="1200" spc="-9" dirty="0" smtClean="0">
                <a:latin typeface="Arial"/>
                <a:cs typeface="Arial"/>
              </a:rPr>
              <a:t>t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-58" dirty="0" smtClean="0">
                <a:latin typeface="Arial"/>
                <a:cs typeface="Arial"/>
              </a:rPr>
              <a:t> </a:t>
            </a:r>
            <a:r>
              <a:rPr sz="1200" spc="-4" dirty="0" smtClean="0">
                <a:latin typeface="Arial"/>
                <a:cs typeface="Arial"/>
              </a:rPr>
              <a:t>K</a:t>
            </a:r>
            <a:r>
              <a:rPr sz="1200" spc="4" dirty="0" smtClean="0">
                <a:latin typeface="Arial"/>
                <a:cs typeface="Arial"/>
              </a:rPr>
              <a:t>e</a:t>
            </a:r>
            <a:r>
              <a:rPr sz="1200" spc="-4" dirty="0" smtClean="0">
                <a:latin typeface="Arial"/>
                <a:cs typeface="Arial"/>
              </a:rPr>
              <a:t>p</a:t>
            </a:r>
            <a:r>
              <a:rPr sz="1200" spc="14" dirty="0" smtClean="0">
                <a:latin typeface="Arial"/>
                <a:cs typeface="Arial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la</a:t>
            </a:r>
            <a:r>
              <a:rPr sz="1200" spc="-52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+</a:t>
            </a:r>
            <a:r>
              <a:rPr sz="1200" spc="-16" dirty="0" smtClean="0">
                <a:latin typeface="Arial"/>
                <a:cs typeface="Arial"/>
              </a:rPr>
              <a:t> </a:t>
            </a:r>
            <a:r>
              <a:rPr sz="1200" spc="9" dirty="0" smtClean="0">
                <a:latin typeface="Arial"/>
                <a:cs typeface="Arial"/>
              </a:rPr>
              <a:t>D</a:t>
            </a:r>
            <a:r>
              <a:rPr sz="1200" spc="4" dirty="0" smtClean="0">
                <a:latin typeface="Arial"/>
                <a:cs typeface="Arial"/>
              </a:rPr>
              <a:t>o</a:t>
            </a:r>
            <a:r>
              <a:rPr sz="1200" spc="25" dirty="0" smtClean="0">
                <a:latin typeface="Arial"/>
                <a:cs typeface="Arial"/>
              </a:rPr>
              <a:t>k</a:t>
            </a:r>
            <a:r>
              <a:rPr sz="1200" spc="-9" dirty="0" smtClean="0">
                <a:latin typeface="Arial"/>
                <a:cs typeface="Arial"/>
              </a:rPr>
              <a:t>t</a:t>
            </a:r>
            <a:r>
              <a:rPr sz="1200" spc="-4" dirty="0" smtClean="0">
                <a:latin typeface="Arial"/>
                <a:cs typeface="Arial"/>
              </a:rPr>
              <a:t>o</a:t>
            </a:r>
            <a:r>
              <a:rPr sz="1200" spc="0" dirty="0" smtClean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74669" y="2116073"/>
            <a:ext cx="2159507" cy="196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74">
              <a:lnSpc>
                <a:spcPct val="95825"/>
              </a:lnSpc>
              <a:spcBef>
                <a:spcPts val="125"/>
              </a:spcBef>
            </a:pPr>
            <a:r>
              <a:rPr sz="1200" spc="4" dirty="0" smtClean="0">
                <a:latin typeface="Arial"/>
                <a:cs typeface="Arial"/>
              </a:rPr>
              <a:t>Su</a:t>
            </a:r>
            <a:r>
              <a:rPr sz="1200" spc="0" dirty="0" smtClean="0">
                <a:latin typeface="Arial"/>
                <a:cs typeface="Arial"/>
              </a:rPr>
              <a:t>b</a:t>
            </a:r>
            <a:r>
              <a:rPr sz="1200" spc="-36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R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19" dirty="0" smtClean="0">
                <a:latin typeface="Arial"/>
                <a:cs typeface="Arial"/>
              </a:rPr>
              <a:t>m</a:t>
            </a:r>
            <a:r>
              <a:rPr sz="1200" spc="4" dirty="0" smtClean="0">
                <a:latin typeface="Arial"/>
                <a:cs typeface="Arial"/>
              </a:rPr>
              <a:t>pu</a:t>
            </a:r>
            <a:r>
              <a:rPr sz="1200" spc="0" dirty="0" smtClean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396887" y="1238250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3839" y="1241297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95267" y="1238249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6887" y="124434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6645" y="124434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98505" y="1244346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45069" y="1244345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295267" y="1244345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3839" y="1409700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6887" y="1412748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6645" y="1412748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95267" y="1412747"/>
            <a:ext cx="0" cy="162306"/>
          </a:xfrm>
          <a:custGeom>
            <a:avLst/>
            <a:gdLst/>
            <a:ahLst/>
            <a:cxnLst/>
            <a:rect l="l" t="t" r="r" b="b"/>
            <a:pathLst>
              <a:path h="162306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3839" y="1578101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6887" y="1581150"/>
            <a:ext cx="0" cy="1642872"/>
          </a:xfrm>
          <a:custGeom>
            <a:avLst/>
            <a:gdLst/>
            <a:ahLst/>
            <a:cxnLst/>
            <a:rect l="l" t="t" r="r" b="b"/>
            <a:pathLst>
              <a:path h="1642872">
                <a:moveTo>
                  <a:pt x="0" y="0"/>
                </a:moveTo>
                <a:lnTo>
                  <a:pt x="0" y="16428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6645" y="1581150"/>
            <a:ext cx="0" cy="1642872"/>
          </a:xfrm>
          <a:custGeom>
            <a:avLst/>
            <a:gdLst/>
            <a:ahLst/>
            <a:cxnLst/>
            <a:rect l="l" t="t" r="r" b="b"/>
            <a:pathLst>
              <a:path h="1642872">
                <a:moveTo>
                  <a:pt x="0" y="0"/>
                </a:moveTo>
                <a:lnTo>
                  <a:pt x="0" y="16428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98505" y="1581150"/>
            <a:ext cx="0" cy="1642872"/>
          </a:xfrm>
          <a:custGeom>
            <a:avLst/>
            <a:gdLst/>
            <a:ahLst/>
            <a:cxnLst/>
            <a:rect l="l" t="t" r="r" b="b"/>
            <a:pathLst>
              <a:path h="1642872">
                <a:moveTo>
                  <a:pt x="0" y="0"/>
                </a:moveTo>
                <a:lnTo>
                  <a:pt x="0" y="16428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5069" y="1581149"/>
            <a:ext cx="0" cy="1642872"/>
          </a:xfrm>
          <a:custGeom>
            <a:avLst/>
            <a:gdLst/>
            <a:ahLst/>
            <a:cxnLst/>
            <a:rect l="l" t="t" r="r" b="b"/>
            <a:pathLst>
              <a:path h="1642872">
                <a:moveTo>
                  <a:pt x="0" y="0"/>
                </a:moveTo>
                <a:lnTo>
                  <a:pt x="0" y="16428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295267" y="1581149"/>
            <a:ext cx="0" cy="1642872"/>
          </a:xfrm>
          <a:custGeom>
            <a:avLst/>
            <a:gdLst/>
            <a:ahLst/>
            <a:cxnLst/>
            <a:rect l="l" t="t" r="r" b="b"/>
            <a:pathLst>
              <a:path h="1642872">
                <a:moveTo>
                  <a:pt x="0" y="0"/>
                </a:moveTo>
                <a:lnTo>
                  <a:pt x="0" y="16428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3839" y="322706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6887" y="3230118"/>
            <a:ext cx="0" cy="1475994"/>
          </a:xfrm>
          <a:custGeom>
            <a:avLst/>
            <a:gdLst/>
            <a:ahLst/>
            <a:cxnLst/>
            <a:rect l="l" t="t" r="r" b="b"/>
            <a:pathLst>
              <a:path h="1475994">
                <a:moveTo>
                  <a:pt x="0" y="0"/>
                </a:moveTo>
                <a:lnTo>
                  <a:pt x="0" y="147599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6645" y="3230118"/>
            <a:ext cx="0" cy="1475994"/>
          </a:xfrm>
          <a:custGeom>
            <a:avLst/>
            <a:gdLst/>
            <a:ahLst/>
            <a:cxnLst/>
            <a:rect l="l" t="t" r="r" b="b"/>
            <a:pathLst>
              <a:path h="1475994">
                <a:moveTo>
                  <a:pt x="0" y="0"/>
                </a:moveTo>
                <a:lnTo>
                  <a:pt x="0" y="147599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98505" y="3230117"/>
            <a:ext cx="0" cy="1475994"/>
          </a:xfrm>
          <a:custGeom>
            <a:avLst/>
            <a:gdLst/>
            <a:ahLst/>
            <a:cxnLst/>
            <a:rect l="l" t="t" r="r" b="b"/>
            <a:pathLst>
              <a:path h="1475994">
                <a:moveTo>
                  <a:pt x="0" y="0"/>
                </a:moveTo>
                <a:lnTo>
                  <a:pt x="0" y="14759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45069" y="3230117"/>
            <a:ext cx="0" cy="1475993"/>
          </a:xfrm>
          <a:custGeom>
            <a:avLst/>
            <a:gdLst/>
            <a:ahLst/>
            <a:cxnLst/>
            <a:rect l="l" t="t" r="r" b="b"/>
            <a:pathLst>
              <a:path h="1475993">
                <a:moveTo>
                  <a:pt x="0" y="0"/>
                </a:moveTo>
                <a:lnTo>
                  <a:pt x="0" y="147599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295267" y="3230117"/>
            <a:ext cx="0" cy="1475994"/>
          </a:xfrm>
          <a:custGeom>
            <a:avLst/>
            <a:gdLst/>
            <a:ahLst/>
            <a:cxnLst/>
            <a:rect l="l" t="t" r="r" b="b"/>
            <a:pathLst>
              <a:path h="1475994">
                <a:moveTo>
                  <a:pt x="0" y="0"/>
                </a:moveTo>
                <a:lnTo>
                  <a:pt x="0" y="14759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3839" y="4709159"/>
            <a:ext cx="9904476" cy="0"/>
          </a:xfrm>
          <a:custGeom>
            <a:avLst/>
            <a:gdLst/>
            <a:ahLst/>
            <a:cxnLst/>
            <a:rect l="l" t="t" r="r" b="b"/>
            <a:pathLst>
              <a:path w="9904476">
                <a:moveTo>
                  <a:pt x="9904476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6887" y="4712208"/>
            <a:ext cx="0" cy="1638300"/>
          </a:xfrm>
          <a:custGeom>
            <a:avLst/>
            <a:gdLst/>
            <a:ahLst/>
            <a:cxnLst/>
            <a:rect l="l" t="t" r="r" b="b"/>
            <a:pathLst>
              <a:path h="1638300">
                <a:moveTo>
                  <a:pt x="0" y="0"/>
                </a:moveTo>
                <a:lnTo>
                  <a:pt x="0" y="16383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3839" y="6347460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46645" y="4712208"/>
            <a:ext cx="0" cy="1638300"/>
          </a:xfrm>
          <a:custGeom>
            <a:avLst/>
            <a:gdLst/>
            <a:ahLst/>
            <a:cxnLst/>
            <a:rect l="l" t="t" r="r" b="b"/>
            <a:pathLst>
              <a:path h="1638300">
                <a:moveTo>
                  <a:pt x="0" y="0"/>
                </a:moveTo>
                <a:lnTo>
                  <a:pt x="0" y="16383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49693" y="6347460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98505" y="4712208"/>
            <a:ext cx="0" cy="1638300"/>
          </a:xfrm>
          <a:custGeom>
            <a:avLst/>
            <a:gdLst/>
            <a:ahLst/>
            <a:cxnLst/>
            <a:rect l="l" t="t" r="r" b="b"/>
            <a:pathLst>
              <a:path h="1638300">
                <a:moveTo>
                  <a:pt x="0" y="0"/>
                </a:moveTo>
                <a:lnTo>
                  <a:pt x="0" y="16383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01553" y="6347460"/>
            <a:ext cx="3840479" cy="0"/>
          </a:xfrm>
          <a:custGeom>
            <a:avLst/>
            <a:gdLst/>
            <a:ahLst/>
            <a:cxnLst/>
            <a:rect l="l" t="t" r="r" b="b"/>
            <a:pathLst>
              <a:path w="3840479">
                <a:moveTo>
                  <a:pt x="3840479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5069" y="4712208"/>
            <a:ext cx="0" cy="1638300"/>
          </a:xfrm>
          <a:custGeom>
            <a:avLst/>
            <a:gdLst/>
            <a:ahLst/>
            <a:cxnLst/>
            <a:rect l="l" t="t" r="r" b="b"/>
            <a:pathLst>
              <a:path h="1638300">
                <a:moveTo>
                  <a:pt x="0" y="0"/>
                </a:moveTo>
                <a:lnTo>
                  <a:pt x="0" y="163830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48129" y="6347460"/>
            <a:ext cx="2244090" cy="0"/>
          </a:xfrm>
          <a:custGeom>
            <a:avLst/>
            <a:gdLst/>
            <a:ahLst/>
            <a:cxnLst/>
            <a:rect l="l" t="t" r="r" b="b"/>
            <a:pathLst>
              <a:path w="2244090">
                <a:moveTo>
                  <a:pt x="224409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295267" y="4712208"/>
            <a:ext cx="0" cy="1638300"/>
          </a:xfrm>
          <a:custGeom>
            <a:avLst/>
            <a:gdLst/>
            <a:ahLst/>
            <a:cxnLst/>
            <a:rect l="l" t="t" r="r" b="b"/>
            <a:pathLst>
              <a:path h="1638300">
                <a:moveTo>
                  <a:pt x="0" y="0"/>
                </a:moveTo>
                <a:lnTo>
                  <a:pt x="0" y="163830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95267" y="6344411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85373" y="6059424"/>
            <a:ext cx="1356360" cy="0"/>
          </a:xfrm>
          <a:custGeom>
            <a:avLst/>
            <a:gdLst/>
            <a:ahLst/>
            <a:cxnLst/>
            <a:rect l="l" t="t" r="r" b="b"/>
            <a:pathLst>
              <a:path w="1356360">
                <a:moveTo>
                  <a:pt x="0" y="0"/>
                </a:moveTo>
                <a:lnTo>
                  <a:pt x="135636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130179" y="847526"/>
            <a:ext cx="2504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18283" y="847526"/>
            <a:ext cx="28606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-29" dirty="0" smtClean="0">
                <a:latin typeface="Arial"/>
                <a:cs typeface="Arial"/>
              </a:rPr>
              <a:t>Kinerj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9" dirty="0" smtClean="0">
                <a:latin typeface="Arial"/>
                <a:cs typeface="Arial"/>
              </a:rPr>
              <a:t> </a:t>
            </a:r>
            <a:r>
              <a:rPr sz="1800" b="1" spc="-29" dirty="0" smtClean="0">
                <a:latin typeface="Arial"/>
                <a:cs typeface="Arial"/>
              </a:rPr>
              <a:t>Bidan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-59" dirty="0" smtClean="0">
                <a:latin typeface="Arial"/>
                <a:cs typeface="Arial"/>
              </a:rPr>
              <a:t> </a:t>
            </a:r>
            <a:r>
              <a:rPr sz="1800" b="1" spc="-29" dirty="0" smtClean="0">
                <a:latin typeface="Arial"/>
                <a:cs typeface="Arial"/>
              </a:rPr>
              <a:t>Pendidikan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64199" y="2261068"/>
            <a:ext cx="185431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BAP/Berita Acara Perkuliahan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3620" y="3524261"/>
            <a:ext cx="3017230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-9" dirty="0" smtClean="0">
                <a:latin typeface="Arial"/>
                <a:cs typeface="Arial"/>
              </a:rPr>
              <a:t>terstruktu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nila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Mat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ulia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tersebut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78498" y="3973836"/>
            <a:ext cx="1336930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Arial"/>
                <a:cs typeface="Arial"/>
              </a:rPr>
              <a:t>(prese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i/jur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dosen)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0643" y="4411261"/>
            <a:ext cx="2548116" cy="156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000" spc="0" dirty="0" smtClean="0">
                <a:latin typeface="Arial"/>
                <a:cs typeface="Arial"/>
              </a:rPr>
              <a:t>jumlah</a:t>
            </a:r>
            <a:r>
              <a:rPr sz="1000" spc="138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seluruh</a:t>
            </a:r>
            <a:r>
              <a:rPr sz="1000" spc="133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tatap</a:t>
            </a:r>
            <a:r>
              <a:rPr sz="1000" spc="6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muka</a:t>
            </a:r>
            <a:r>
              <a:rPr sz="1000" spc="88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MK</a:t>
            </a:r>
            <a:r>
              <a:rPr sz="1000" spc="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dalam</a:t>
            </a:r>
            <a:r>
              <a:rPr sz="1000" spc="21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887" y="1241298"/>
            <a:ext cx="349758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909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No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6645" y="1241298"/>
            <a:ext cx="3451859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4793" marR="1436215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Kegiatan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8505" y="1241298"/>
            <a:ext cx="3846563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4394" marR="1795994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45069" y="1241298"/>
            <a:ext cx="2250198" cy="168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0822" marR="782967" algn="ctr">
              <a:lnSpc>
                <a:spcPct val="95825"/>
              </a:lnSpc>
              <a:spcBef>
                <a:spcPts val="80"/>
              </a:spcBef>
            </a:pPr>
            <a:r>
              <a:rPr sz="1000" b="1" spc="0" dirty="0" smtClean="0">
                <a:latin typeface="Arial"/>
                <a:cs typeface="Arial"/>
              </a:rPr>
              <a:t>Bukti Fisik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6887" y="1409700"/>
            <a:ext cx="349758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46645" y="1409700"/>
            <a:ext cx="9548621" cy="168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>
              <a:lnSpc>
                <a:spcPct val="95825"/>
              </a:lnSpc>
              <a:spcBef>
                <a:spcPts val="80"/>
              </a:spcBef>
            </a:pPr>
            <a:r>
              <a:rPr sz="1000" b="1" spc="-29" dirty="0" smtClean="0">
                <a:latin typeface="Arial"/>
                <a:cs typeface="Arial"/>
              </a:rPr>
              <a:t>Kinerj</a:t>
            </a:r>
            <a:r>
              <a:rPr sz="1000" b="1" spc="0" dirty="0" smtClean="0">
                <a:latin typeface="Arial"/>
                <a:cs typeface="Arial"/>
              </a:rPr>
              <a:t>a</a:t>
            </a:r>
            <a:r>
              <a:rPr sz="1000" b="1" spc="-59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Bi</a:t>
            </a:r>
            <a:r>
              <a:rPr sz="1000" b="1" spc="-34" dirty="0" smtClean="0">
                <a:latin typeface="Arial"/>
                <a:cs typeface="Arial"/>
              </a:rPr>
              <a:t>d</a:t>
            </a:r>
            <a:r>
              <a:rPr sz="1000" b="1" spc="-29" dirty="0" smtClean="0">
                <a:latin typeface="Arial"/>
                <a:cs typeface="Arial"/>
              </a:rPr>
              <a:t>a</a:t>
            </a:r>
            <a:r>
              <a:rPr sz="1000" b="1" spc="-3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g</a:t>
            </a:r>
            <a:r>
              <a:rPr sz="1000" b="1" spc="-59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Pendidika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64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(Pendidika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69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&amp;</a:t>
            </a:r>
            <a:r>
              <a:rPr sz="1000" b="1" spc="-54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Penelitia</a:t>
            </a:r>
            <a:r>
              <a:rPr sz="1000" b="1" spc="-3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)</a:t>
            </a:r>
            <a:r>
              <a:rPr sz="1000" b="1" spc="-54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mak</a:t>
            </a:r>
            <a:r>
              <a:rPr sz="1000" b="1" spc="0" dirty="0" smtClean="0">
                <a:latin typeface="Arial"/>
                <a:cs typeface="Arial"/>
              </a:rPr>
              <a:t>s</a:t>
            </a:r>
            <a:r>
              <a:rPr sz="1000" b="1" spc="-59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9</a:t>
            </a:r>
            <a:r>
              <a:rPr sz="1000" b="1" spc="-59" dirty="0" smtClean="0">
                <a:latin typeface="Arial"/>
                <a:cs typeface="Arial"/>
              </a:rPr>
              <a:t> </a:t>
            </a:r>
            <a:r>
              <a:rPr sz="1000" b="1" spc="-29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887" y="1578102"/>
            <a:ext cx="349758" cy="1648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433" marR="118083" algn="ctr">
              <a:lnSpc>
                <a:spcPct val="95825"/>
              </a:lnSpc>
              <a:spcBef>
                <a:spcPts val="4464"/>
              </a:spcBef>
            </a:pPr>
            <a:r>
              <a:rPr sz="1000" spc="0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6645" y="1578102"/>
            <a:ext cx="3451859" cy="1648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367336">
              <a:lnSpc>
                <a:spcPts val="1149"/>
              </a:lnSpc>
              <a:spcBef>
                <a:spcPts val="10"/>
              </a:spcBef>
            </a:pPr>
            <a:r>
              <a:rPr sz="1000" dirty="0" smtClean="0">
                <a:latin typeface="Arial"/>
                <a:cs typeface="Arial"/>
              </a:rPr>
              <a:t>K</a:t>
            </a:r>
            <a:r>
              <a:rPr sz="1000" spc="-1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8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8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8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pada tingkat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pl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ma dan S1 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rha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ap setiap kelo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  <a:p>
            <a:pPr marL="67809" marR="389516">
              <a:lnSpc>
                <a:spcPts val="1149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Jika satu Ma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 Kuliah dia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 oleh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satu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dosen, maka dihitung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 x 100%</a:t>
            </a:r>
            <a:endParaRPr sz="1000">
              <a:latin typeface="Arial"/>
              <a:cs typeface="Arial"/>
            </a:endParaRPr>
          </a:p>
          <a:p>
            <a:pPr marL="67809" marR="382199" indent="0">
              <a:lnSpc>
                <a:spcPts val="1149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Jika satu Ma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 Kuliah dia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 oleh team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 dihitung</a:t>
            </a:r>
            <a:endParaRPr sz="1000">
              <a:latin typeface="Arial"/>
              <a:cs typeface="Arial"/>
            </a:endParaRPr>
          </a:p>
          <a:p>
            <a:pPr marL="106689" marR="467477" indent="-16773">
              <a:lnSpc>
                <a:spcPts val="1207"/>
              </a:lnSpc>
              <a:spcBef>
                <a:spcPts val="346"/>
              </a:spcBef>
              <a:tabLst>
                <a:tab pos="495300" algn="l"/>
              </a:tabLst>
            </a:pPr>
            <a:r>
              <a:rPr sz="1050" u="sng" dirty="0" smtClean="0">
                <a:latin typeface="Arial"/>
                <a:cs typeface="Arial"/>
              </a:rPr>
              <a:t> 	jumlah</a:t>
            </a:r>
            <a:r>
              <a:rPr sz="1050" u="sng" spc="-359" dirty="0" smtClean="0">
                <a:latin typeface="Arial"/>
                <a:cs typeface="Arial"/>
              </a:rPr>
              <a:t> </a:t>
            </a:r>
            <a:r>
              <a:rPr sz="1050" u="sng" spc="0" dirty="0" smtClean="0">
                <a:latin typeface="Arial"/>
                <a:cs typeface="Arial"/>
              </a:rPr>
              <a:t>tatap</a:t>
            </a:r>
            <a:r>
              <a:rPr sz="1050" u="sng" spc="-400" dirty="0" smtClean="0">
                <a:latin typeface="Arial"/>
                <a:cs typeface="Arial"/>
              </a:rPr>
              <a:t> </a:t>
            </a:r>
            <a:r>
              <a:rPr sz="1050" u="sng" spc="0" dirty="0" smtClean="0">
                <a:latin typeface="Arial"/>
                <a:cs typeface="Arial"/>
              </a:rPr>
              <a:t>muka</a:t>
            </a:r>
            <a:r>
              <a:rPr sz="1050" u="sng" spc="-344" dirty="0" smtClean="0">
                <a:latin typeface="Arial"/>
                <a:cs typeface="Arial"/>
              </a:rPr>
              <a:t> </a:t>
            </a:r>
            <a:r>
              <a:rPr sz="1050" u="sng" spc="0" dirty="0" smtClean="0">
                <a:latin typeface="Arial"/>
                <a:cs typeface="Arial"/>
              </a:rPr>
              <a:t>dosen</a:t>
            </a:r>
            <a:r>
              <a:rPr sz="1050" u="sng" spc="-364" dirty="0" smtClean="0">
                <a:latin typeface="Arial"/>
                <a:cs typeface="Arial"/>
              </a:rPr>
              <a:t> </a:t>
            </a:r>
            <a:r>
              <a:rPr sz="1050" u="sng" spc="0" dirty="0" smtClean="0">
                <a:latin typeface="Arial"/>
                <a:cs typeface="Arial"/>
              </a:rPr>
              <a:t>ybs         </a:t>
            </a:r>
            <a:r>
              <a:rPr sz="1050" u="sng" spc="2" dirty="0" smtClean="0">
                <a:latin typeface="Arial"/>
                <a:cs typeface="Arial"/>
              </a:rPr>
              <a:t> </a:t>
            </a:r>
            <a:r>
              <a:rPr sz="1050" spc="-249" dirty="0" smtClean="0">
                <a:latin typeface="Arial"/>
                <a:cs typeface="Arial"/>
              </a:rPr>
              <a:t> </a:t>
            </a:r>
            <a:r>
              <a:rPr sz="1575" spc="0" baseline="-35889" dirty="0" smtClean="0">
                <a:latin typeface="Arial"/>
                <a:cs typeface="Arial"/>
              </a:rPr>
              <a:t>x sks </a:t>
            </a:r>
            <a:endParaRPr sz="1050">
              <a:latin typeface="Arial"/>
              <a:cs typeface="Arial"/>
            </a:endParaRPr>
          </a:p>
          <a:p>
            <a:pPr marL="106689" marR="467477">
              <a:lnSpc>
                <a:spcPts val="1207"/>
              </a:lnSpc>
              <a:spcBef>
                <a:spcPts val="261"/>
              </a:spcBef>
              <a:tabLst>
                <a:tab pos="495300" algn="l"/>
              </a:tabLst>
            </a:pPr>
            <a:r>
              <a:rPr sz="1050" spc="0" dirty="0" smtClean="0">
                <a:latin typeface="Arial"/>
                <a:cs typeface="Arial"/>
              </a:rPr>
              <a:t>jumlah</a:t>
            </a:r>
            <a:r>
              <a:rPr sz="1050" spc="-44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seluruh</a:t>
            </a:r>
            <a:r>
              <a:rPr sz="1050" spc="-64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tatap</a:t>
            </a:r>
            <a:r>
              <a:rPr sz="1050" spc="-79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muka</a:t>
            </a:r>
            <a:r>
              <a:rPr sz="1050" spc="-64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MK</a:t>
            </a:r>
            <a:r>
              <a:rPr sz="1050" spc="-4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dalam</a:t>
            </a:r>
            <a:r>
              <a:rPr sz="1050" spc="-150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1</a:t>
            </a:r>
            <a:r>
              <a:rPr sz="1050" spc="-169" dirty="0" smtClean="0">
                <a:latin typeface="Arial"/>
                <a:cs typeface="Arial"/>
              </a:rPr>
              <a:t> </a:t>
            </a:r>
            <a:r>
              <a:rPr sz="1050" spc="0" dirty="0" smtClean="0">
                <a:latin typeface="Arial"/>
                <a:cs typeface="Arial"/>
              </a:rPr>
              <a:t>smt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8505" y="1578102"/>
            <a:ext cx="3846563" cy="1648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 marR="184352">
              <a:lnSpc>
                <a:spcPts val="1149"/>
              </a:lnSpc>
              <a:spcBef>
                <a:spcPts val="135"/>
              </a:spcBef>
            </a:pPr>
            <a:r>
              <a:rPr sz="1000" spc="0" dirty="0" smtClean="0">
                <a:latin typeface="Arial"/>
                <a:cs typeface="Arial"/>
              </a:rPr>
              <a:t>40 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sel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ma 1 se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er, 1 jam tatap </a:t>
            </a:r>
            <a:r>
              <a:rPr sz="1000" spc="44" dirty="0" smtClean="0">
                <a:latin typeface="Arial"/>
                <a:cs typeface="Arial"/>
              </a:rPr>
              <a:t>m</a:t>
            </a:r>
            <a:r>
              <a:rPr sz="1000" spc="50" dirty="0" smtClean="0">
                <a:latin typeface="Arial"/>
                <a:cs typeface="Arial"/>
              </a:rPr>
              <a:t>uk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9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</a:t>
            </a:r>
            <a:r>
              <a:rPr sz="1000" spc="0" dirty="0" smtClean="0">
                <a:latin typeface="Arial"/>
                <a:cs typeface="Arial"/>
              </a:rPr>
              <a:t>r </a:t>
            </a:r>
            <a:r>
              <a:rPr sz="1000" spc="54" dirty="0" smtClean="0">
                <a:latin typeface="Arial"/>
                <a:cs typeface="Arial"/>
              </a:rPr>
              <a:t>mingg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54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d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34" dirty="0" smtClean="0">
                <a:latin typeface="Arial"/>
                <a:cs typeface="Arial"/>
              </a:rPr>
              <a:t>ta</a:t>
            </a:r>
            <a:r>
              <a:rPr sz="1000" spc="39" dirty="0" smtClean="0">
                <a:latin typeface="Arial"/>
                <a:cs typeface="Arial"/>
              </a:rPr>
              <a:t>m</a:t>
            </a:r>
            <a:r>
              <a:rPr sz="1000" spc="34" dirty="0" smtClean="0">
                <a:latin typeface="Arial"/>
                <a:cs typeface="Arial"/>
              </a:rPr>
              <a:t>b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j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keg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39" dirty="0" smtClean="0">
                <a:latin typeface="Arial"/>
                <a:cs typeface="Arial"/>
              </a:rPr>
              <a:t>m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34" dirty="0" smtClean="0">
                <a:latin typeface="Arial"/>
                <a:cs typeface="Arial"/>
              </a:rPr>
              <a:t>nd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kegiatan terstruktu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nila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sk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Mat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Kulia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tersebut.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2938"/>
              </a:spcBef>
            </a:pPr>
            <a:r>
              <a:rPr sz="1000" spc="0" dirty="0" smtClean="0">
                <a:latin typeface="Arial"/>
                <a:cs typeface="Arial"/>
              </a:rPr>
              <a:t>1 – 40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100%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 nilai sks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41- 80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 = 150% x nilai sks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81 – 120 m</a:t>
            </a:r>
            <a:r>
              <a:rPr sz="1000" spc="-4" dirty="0" smtClean="0">
                <a:latin typeface="Arial"/>
                <a:cs typeface="Arial"/>
              </a:rPr>
              <a:t>ah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 = </a:t>
            </a:r>
            <a:r>
              <a:rPr sz="1000" spc="-4" dirty="0" smtClean="0">
                <a:latin typeface="Arial"/>
                <a:cs typeface="Arial"/>
              </a:rPr>
              <a:t>20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% x nilai sks,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45069" y="1578102"/>
            <a:ext cx="2250198" cy="1648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"/>
              </a:spcBef>
            </a:pPr>
            <a:endParaRPr sz="950"/>
          </a:p>
          <a:p>
            <a:pPr marL="246129" marR="91971" indent="-114299">
              <a:lnSpc>
                <a:spcPts val="2350"/>
              </a:lnSpc>
              <a:spcBef>
                <a:spcPts val="2273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 (prese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i/jur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al ke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adiran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dosen)</a:t>
            </a:r>
            <a:endParaRPr sz="1000">
              <a:latin typeface="Arial"/>
              <a:cs typeface="Arial"/>
            </a:endParaRPr>
          </a:p>
          <a:p>
            <a:pPr marL="131830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6887" y="3227070"/>
            <a:ext cx="349758" cy="1482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116433" marR="118083" algn="ctr">
              <a:lnSpc>
                <a:spcPct val="95825"/>
              </a:lnSpc>
              <a:spcBef>
                <a:spcPts val="4000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6645" y="3227070"/>
            <a:ext cx="3451859" cy="1482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>
              <a:lnSpc>
                <a:spcPct val="95825"/>
              </a:lnSpc>
              <a:spcBef>
                <a:spcPts val="15"/>
              </a:spcBef>
            </a:pPr>
            <a:r>
              <a:rPr sz="1000" dirty="0" smtClean="0">
                <a:latin typeface="Arial"/>
                <a:cs typeface="Arial"/>
              </a:rPr>
              <a:t>K</a:t>
            </a:r>
            <a:r>
              <a:rPr sz="1000" spc="-15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5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5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5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5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1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tingkat S2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S3 terha</a:t>
            </a:r>
            <a:r>
              <a:rPr sz="1000" spc="-4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p setiap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kel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mpok</a:t>
            </a:r>
            <a:endParaRPr sz="1000">
              <a:latin typeface="Arial"/>
              <a:cs typeface="Arial"/>
            </a:endParaRPr>
          </a:p>
          <a:p>
            <a:pPr marL="67809" marR="424969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Jika satu Ma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 Kuliah dia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 oleh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satu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 dihitung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 x 100%</a:t>
            </a:r>
            <a:endParaRPr sz="1000">
              <a:latin typeface="Arial"/>
              <a:cs typeface="Arial"/>
            </a:endParaRPr>
          </a:p>
          <a:p>
            <a:pPr marL="67809" marR="382199" indent="0">
              <a:lnSpc>
                <a:spcPts val="1149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Jika satu Ma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 Kuliah dia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 oleh team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 dihitung</a:t>
            </a:r>
            <a:endParaRPr sz="1000">
              <a:latin typeface="Arial"/>
              <a:cs typeface="Arial"/>
            </a:endParaRPr>
          </a:p>
          <a:p>
            <a:pPr marL="89915">
              <a:lnSpc>
                <a:spcPts val="1149"/>
              </a:lnSpc>
              <a:spcBef>
                <a:spcPts val="166"/>
              </a:spcBef>
            </a:pPr>
            <a:r>
              <a:rPr sz="1000" u="sng" dirty="0" smtClean="0">
                <a:latin typeface="Arial"/>
                <a:cs typeface="Arial"/>
              </a:rPr>
              <a:t>          </a:t>
            </a:r>
            <a:r>
              <a:rPr sz="1000" u="sng" spc="-125" dirty="0" smtClean="0">
                <a:latin typeface="Arial"/>
                <a:cs typeface="Arial"/>
              </a:rPr>
              <a:t> </a:t>
            </a:r>
            <a:r>
              <a:rPr sz="1000" u="sng" spc="0" dirty="0" smtClean="0">
                <a:latin typeface="Arial"/>
                <a:cs typeface="Arial"/>
              </a:rPr>
              <a:t>jumlah</a:t>
            </a:r>
            <a:r>
              <a:rPr sz="1000" u="sng" spc="-259" dirty="0" smtClean="0">
                <a:latin typeface="Arial"/>
                <a:cs typeface="Arial"/>
              </a:rPr>
              <a:t> </a:t>
            </a:r>
            <a:r>
              <a:rPr sz="1000" u="sng" spc="0" dirty="0" smtClean="0">
                <a:latin typeface="Arial"/>
                <a:cs typeface="Arial"/>
              </a:rPr>
              <a:t>tatap</a:t>
            </a:r>
            <a:r>
              <a:rPr sz="1000" u="sng" spc="-319" dirty="0" smtClean="0">
                <a:latin typeface="Arial"/>
                <a:cs typeface="Arial"/>
              </a:rPr>
              <a:t> </a:t>
            </a:r>
            <a:r>
              <a:rPr sz="1000" u="sng" spc="0" dirty="0" smtClean="0">
                <a:latin typeface="Arial"/>
                <a:cs typeface="Arial"/>
              </a:rPr>
              <a:t>muka</a:t>
            </a:r>
            <a:r>
              <a:rPr sz="1000" u="sng" spc="-259" dirty="0" smtClean="0">
                <a:latin typeface="Arial"/>
                <a:cs typeface="Arial"/>
              </a:rPr>
              <a:t> </a:t>
            </a:r>
            <a:r>
              <a:rPr sz="1000" u="sng" spc="0" dirty="0" smtClean="0">
                <a:latin typeface="Arial"/>
                <a:cs typeface="Arial"/>
              </a:rPr>
              <a:t>dosen</a:t>
            </a:r>
            <a:r>
              <a:rPr sz="1000" u="sng" spc="-275" dirty="0" smtClean="0">
                <a:latin typeface="Arial"/>
                <a:cs typeface="Arial"/>
              </a:rPr>
              <a:t> </a:t>
            </a:r>
            <a:r>
              <a:rPr sz="1000" u="sng" spc="0" dirty="0" smtClean="0">
                <a:latin typeface="Arial"/>
                <a:cs typeface="Arial"/>
              </a:rPr>
              <a:t>ybs         </a:t>
            </a:r>
            <a:r>
              <a:rPr sz="1000" u="sng" spc="51" dirty="0" smtClean="0">
                <a:latin typeface="Arial"/>
                <a:cs typeface="Arial"/>
              </a:rPr>
              <a:t> </a:t>
            </a:r>
            <a:r>
              <a:rPr sz="1000" spc="-46" dirty="0" smtClean="0">
                <a:latin typeface="Arial"/>
                <a:cs typeface="Arial"/>
              </a:rPr>
              <a:t> </a:t>
            </a:r>
            <a:r>
              <a:rPr sz="1500" spc="0" baseline="-37684" dirty="0" smtClean="0">
                <a:latin typeface="Arial"/>
                <a:cs typeface="Arial"/>
              </a:rPr>
              <a:t>x</a:t>
            </a:r>
            <a:r>
              <a:rPr sz="1500" spc="44" baseline="-37684" dirty="0" smtClean="0">
                <a:latin typeface="Arial"/>
                <a:cs typeface="Arial"/>
              </a:rPr>
              <a:t> </a:t>
            </a:r>
            <a:r>
              <a:rPr sz="1500" spc="0" baseline="-37684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8505" y="3227070"/>
            <a:ext cx="3846563" cy="1482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 marR="216357">
              <a:lnSpc>
                <a:spcPct val="96016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25 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sel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ma 1 seme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er, 1 jam tatap mu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 </a:t>
            </a:r>
            <a:r>
              <a:rPr sz="1000" spc="-14" dirty="0" smtClean="0">
                <a:latin typeface="Arial"/>
                <a:cs typeface="Arial"/>
              </a:rPr>
              <a:t>pe</a:t>
            </a:r>
            <a:r>
              <a:rPr sz="1000" spc="0" dirty="0" smtClean="0">
                <a:latin typeface="Arial"/>
                <a:cs typeface="Arial"/>
              </a:rPr>
              <a:t>r </a:t>
            </a:r>
            <a:r>
              <a:rPr sz="1000" spc="-14" dirty="0" smtClean="0">
                <a:latin typeface="Arial"/>
                <a:cs typeface="Arial"/>
              </a:rPr>
              <a:t>ming</a:t>
            </a:r>
            <a:r>
              <a:rPr sz="1000" spc="-9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ditamba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ja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ke</a:t>
            </a:r>
            <a:r>
              <a:rPr sz="1000" spc="-9" dirty="0" smtClean="0">
                <a:latin typeface="Arial"/>
                <a:cs typeface="Arial"/>
              </a:rPr>
              <a:t>g</a:t>
            </a:r>
            <a:r>
              <a:rPr sz="1000" spc="-19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ma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di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ja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ke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2303"/>
              </a:spcBef>
            </a:pPr>
            <a:r>
              <a:rPr sz="1000" spc="0" dirty="0" smtClean="0">
                <a:latin typeface="Arial"/>
                <a:cs typeface="Arial"/>
              </a:rPr>
              <a:t>1-25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hs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</a:t>
            </a:r>
            <a:r>
              <a:rPr sz="1000" spc="-4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00% x nilai sks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26-</a:t>
            </a:r>
            <a:r>
              <a:rPr sz="1000" spc="-4" dirty="0" smtClean="0">
                <a:latin typeface="Arial"/>
                <a:cs typeface="Arial"/>
              </a:rPr>
              <a:t>5</a:t>
            </a:r>
            <a:r>
              <a:rPr sz="1000" spc="0" dirty="0" smtClean="0">
                <a:latin typeface="Arial"/>
                <a:cs typeface="Arial"/>
              </a:rPr>
              <a:t>0 m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150% x nilai sks, dst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5069" y="3227070"/>
            <a:ext cx="2250198" cy="1482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830">
              <a:lnSpc>
                <a:spcPct val="102091"/>
              </a:lnSpc>
              <a:spcBef>
                <a:spcPts val="2416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1830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BAP/Berita Acara Perkuliahan</a:t>
            </a:r>
            <a:endParaRPr sz="1000">
              <a:latin typeface="Arial"/>
              <a:cs typeface="Arial"/>
            </a:endParaRPr>
          </a:p>
          <a:p>
            <a:pPr marL="131830">
              <a:lnSpc>
                <a:spcPct val="102091"/>
              </a:lnSpc>
              <a:spcBef>
                <a:spcPts val="1083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887" y="4709159"/>
            <a:ext cx="349758" cy="163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433" marR="118083" algn="ctr">
              <a:lnSpc>
                <a:spcPct val="95825"/>
              </a:lnSpc>
              <a:spcBef>
                <a:spcPts val="4422"/>
              </a:spcBef>
            </a:pPr>
            <a:r>
              <a:rPr sz="1000" spc="0" dirty="0" smtClean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645" y="4709159"/>
            <a:ext cx="3451859" cy="163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67682">
              <a:lnSpc>
                <a:spcPct val="95825"/>
              </a:lnSpc>
              <a:spcBef>
                <a:spcPts val="4422"/>
              </a:spcBef>
            </a:pPr>
            <a:r>
              <a:rPr sz="1000" spc="0" dirty="0" smtClean="0">
                <a:latin typeface="Arial"/>
                <a:cs typeface="Arial"/>
              </a:rPr>
              <a:t>Asiste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tu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as atau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tikum terha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ap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setiap kelo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pok.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8505" y="4709159"/>
            <a:ext cx="3846563" cy="163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6" marR="212296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25 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sel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ma 1 se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er, 2 jam tatap muka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ama dengan 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67816">
              <a:lnSpc>
                <a:spcPct val="95825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1 - 25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 = 1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0%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sks</a:t>
            </a:r>
            <a:endParaRPr sz="1000">
              <a:latin typeface="Arial"/>
              <a:cs typeface="Arial"/>
            </a:endParaRPr>
          </a:p>
          <a:p>
            <a:pPr marL="67816" marR="1522516">
              <a:lnSpc>
                <a:spcPts val="1149"/>
              </a:lnSpc>
              <a:spcBef>
                <a:spcPts val="890"/>
              </a:spcBef>
            </a:pPr>
            <a:r>
              <a:rPr sz="1000" spc="0" dirty="0" smtClean="0">
                <a:latin typeface="Arial"/>
                <a:cs typeface="Arial"/>
              </a:rPr>
              <a:t>26 – 50 ma</a:t>
            </a:r>
            <a:r>
              <a:rPr sz="1000" spc="-4" dirty="0" smtClean="0">
                <a:latin typeface="Arial"/>
                <a:cs typeface="Arial"/>
              </a:rPr>
              <a:t>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iswa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15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% x 1 sks, dst </a:t>
            </a:r>
            <a:endParaRPr sz="1000">
              <a:latin typeface="Arial"/>
              <a:cs typeface="Arial"/>
            </a:endParaRPr>
          </a:p>
          <a:p>
            <a:pPr marL="67816" marR="1522516">
              <a:lnSpc>
                <a:spcPts val="1149"/>
              </a:lnSpc>
              <a:spcBef>
                <a:spcPts val="895"/>
              </a:spcBef>
            </a:pPr>
            <a:r>
              <a:rPr sz="1000" spc="-25" dirty="0" smtClean="0">
                <a:latin typeface="Arial"/>
                <a:cs typeface="Arial"/>
              </a:rPr>
              <a:t>ji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le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da</a:t>
            </a:r>
            <a:r>
              <a:rPr sz="1000" spc="-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osen</a:t>
            </a:r>
            <a:endParaRPr sz="1000">
              <a:latin typeface="Arial"/>
              <a:cs typeface="Arial"/>
            </a:endParaRPr>
          </a:p>
          <a:p>
            <a:pPr marL="659191" marR="2973377" algn="ctr">
              <a:lnSpc>
                <a:spcPct val="95825"/>
              </a:lnSpc>
              <a:spcBef>
                <a:spcPts val="945"/>
              </a:spcBef>
            </a:pPr>
            <a:r>
              <a:rPr sz="900" spc="0" dirty="0" smtClean="0">
                <a:latin typeface="Arial"/>
                <a:cs typeface="Arial"/>
              </a:rPr>
              <a:t>sks</a:t>
            </a:r>
            <a:endParaRPr sz="900">
              <a:latin typeface="Arial"/>
              <a:cs typeface="Arial"/>
            </a:endParaRPr>
          </a:p>
          <a:p>
            <a:pPr marL="101339">
              <a:lnSpc>
                <a:spcPct val="95825"/>
              </a:lnSpc>
              <a:spcBef>
                <a:spcPts val="210"/>
              </a:spcBef>
            </a:pPr>
            <a:r>
              <a:rPr sz="900" spc="0" dirty="0" smtClean="0">
                <a:latin typeface="Arial"/>
                <a:cs typeface="Arial"/>
              </a:rPr>
              <a:t>jumlah</a:t>
            </a:r>
            <a:r>
              <a:rPr sz="900" spc="-1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dosen</a:t>
            </a:r>
            <a:r>
              <a:rPr sz="900" spc="6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pembimbing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45069" y="4709159"/>
            <a:ext cx="2250198" cy="163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1825">
              <a:lnSpc>
                <a:spcPct val="102091"/>
              </a:lnSpc>
              <a:spcBef>
                <a:spcPts val="3196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1825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6561" y="2720096"/>
            <a:ext cx="4122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975939" y="2720096"/>
            <a:ext cx="3950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36561" y="4208274"/>
            <a:ext cx="4122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970507" y="4208274"/>
            <a:ext cx="4004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85373" y="5919724"/>
            <a:ext cx="1356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262775" y="723138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9727" y="72618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51821" y="72313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2775" y="729233"/>
            <a:ext cx="0" cy="1510284"/>
          </a:xfrm>
          <a:custGeom>
            <a:avLst/>
            <a:gdLst/>
            <a:ahLst/>
            <a:cxnLst/>
            <a:rect l="l" t="t" r="r" b="b"/>
            <a:pathLst>
              <a:path h="1510284">
                <a:moveTo>
                  <a:pt x="0" y="0"/>
                </a:moveTo>
                <a:lnTo>
                  <a:pt x="0" y="15102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2533" y="729233"/>
            <a:ext cx="0" cy="1510284"/>
          </a:xfrm>
          <a:custGeom>
            <a:avLst/>
            <a:gdLst/>
            <a:ahLst/>
            <a:cxnLst/>
            <a:rect l="l" t="t" r="r" b="b"/>
            <a:pathLst>
              <a:path h="1510284">
                <a:moveTo>
                  <a:pt x="0" y="0"/>
                </a:moveTo>
                <a:lnTo>
                  <a:pt x="0" y="15102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64393" y="729233"/>
            <a:ext cx="0" cy="1510283"/>
          </a:xfrm>
          <a:custGeom>
            <a:avLst/>
            <a:gdLst/>
            <a:ahLst/>
            <a:cxnLst/>
            <a:rect l="l" t="t" r="r" b="b"/>
            <a:pathLst>
              <a:path h="1510283">
                <a:moveTo>
                  <a:pt x="0" y="0"/>
                </a:moveTo>
                <a:lnTo>
                  <a:pt x="0" y="151028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00872" y="729233"/>
            <a:ext cx="0" cy="1510284"/>
          </a:xfrm>
          <a:custGeom>
            <a:avLst/>
            <a:gdLst/>
            <a:ahLst/>
            <a:cxnLst/>
            <a:rect l="l" t="t" r="r" b="b"/>
            <a:pathLst>
              <a:path h="1510284">
                <a:moveTo>
                  <a:pt x="0" y="0"/>
                </a:moveTo>
                <a:lnTo>
                  <a:pt x="0" y="151028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51821" y="729233"/>
            <a:ext cx="0" cy="1510283"/>
          </a:xfrm>
          <a:custGeom>
            <a:avLst/>
            <a:gdLst/>
            <a:ahLst/>
            <a:cxnLst/>
            <a:rect l="l" t="t" r="r" b="b"/>
            <a:pathLst>
              <a:path h="1510283">
                <a:moveTo>
                  <a:pt x="0" y="0"/>
                </a:moveTo>
                <a:lnTo>
                  <a:pt x="0" y="151028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9727" y="224256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2775" y="2245614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2533" y="2245614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4393" y="2245613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0872" y="2245613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51821" y="2245613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727" y="320421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2775" y="3207257"/>
            <a:ext cx="0" cy="955547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533" y="3207257"/>
            <a:ext cx="0" cy="955547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64393" y="3207257"/>
            <a:ext cx="0" cy="955548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00872" y="3207257"/>
            <a:ext cx="0" cy="955547"/>
          </a:xfrm>
          <a:custGeom>
            <a:avLst/>
            <a:gdLst/>
            <a:ahLst/>
            <a:cxnLst/>
            <a:rect l="l" t="t" r="r" b="b"/>
            <a:pathLst>
              <a:path h="955547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251821" y="3207257"/>
            <a:ext cx="0" cy="955547"/>
          </a:xfrm>
          <a:custGeom>
            <a:avLst/>
            <a:gdLst/>
            <a:ahLst/>
            <a:cxnLst/>
            <a:rect l="l" t="t" r="r" b="b"/>
            <a:pathLst>
              <a:path h="955548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9727" y="416585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2775" y="4168902"/>
            <a:ext cx="0" cy="1880616"/>
          </a:xfrm>
          <a:custGeom>
            <a:avLst/>
            <a:gdLst/>
            <a:ahLst/>
            <a:cxnLst/>
            <a:rect l="l" t="t" r="r" b="b"/>
            <a:pathLst>
              <a:path h="1880616">
                <a:moveTo>
                  <a:pt x="0" y="0"/>
                </a:moveTo>
                <a:lnTo>
                  <a:pt x="0" y="18806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2533" y="4168902"/>
            <a:ext cx="0" cy="1880616"/>
          </a:xfrm>
          <a:custGeom>
            <a:avLst/>
            <a:gdLst/>
            <a:ahLst/>
            <a:cxnLst/>
            <a:rect l="l" t="t" r="r" b="b"/>
            <a:pathLst>
              <a:path h="1880616">
                <a:moveTo>
                  <a:pt x="0" y="0"/>
                </a:moveTo>
                <a:lnTo>
                  <a:pt x="0" y="18806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64393" y="4168902"/>
            <a:ext cx="0" cy="1880616"/>
          </a:xfrm>
          <a:custGeom>
            <a:avLst/>
            <a:gdLst/>
            <a:ahLst/>
            <a:cxnLst/>
            <a:rect l="l" t="t" r="r" b="b"/>
            <a:pathLst>
              <a:path h="1880616">
                <a:moveTo>
                  <a:pt x="0" y="0"/>
                </a:moveTo>
                <a:lnTo>
                  <a:pt x="0" y="188061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00872" y="4168901"/>
            <a:ext cx="0" cy="1880616"/>
          </a:xfrm>
          <a:custGeom>
            <a:avLst/>
            <a:gdLst/>
            <a:ahLst/>
            <a:cxnLst/>
            <a:rect l="l" t="t" r="r" b="b"/>
            <a:pathLst>
              <a:path h="1880616">
                <a:moveTo>
                  <a:pt x="0" y="0"/>
                </a:moveTo>
                <a:lnTo>
                  <a:pt x="0" y="188061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251821" y="4168901"/>
            <a:ext cx="0" cy="1880616"/>
          </a:xfrm>
          <a:custGeom>
            <a:avLst/>
            <a:gdLst/>
            <a:ahLst/>
            <a:cxnLst/>
            <a:rect l="l" t="t" r="r" b="b"/>
            <a:pathLst>
              <a:path h="1880616">
                <a:moveTo>
                  <a:pt x="0" y="0"/>
                </a:moveTo>
                <a:lnTo>
                  <a:pt x="0" y="18806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9727" y="605256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2775" y="6055614"/>
            <a:ext cx="0" cy="687323"/>
          </a:xfrm>
          <a:custGeom>
            <a:avLst/>
            <a:gdLst/>
            <a:ahLst/>
            <a:cxnLst/>
            <a:rect l="l" t="t" r="r" b="b"/>
            <a:pathLst>
              <a:path h="687323">
                <a:moveTo>
                  <a:pt x="0" y="0"/>
                </a:moveTo>
                <a:lnTo>
                  <a:pt x="0" y="68732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9727" y="6739889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2533" y="6055614"/>
            <a:ext cx="0" cy="687323"/>
          </a:xfrm>
          <a:custGeom>
            <a:avLst/>
            <a:gdLst/>
            <a:ahLst/>
            <a:cxnLst/>
            <a:rect l="l" t="t" r="r" b="b"/>
            <a:pathLst>
              <a:path h="687323">
                <a:moveTo>
                  <a:pt x="0" y="0"/>
                </a:moveTo>
                <a:lnTo>
                  <a:pt x="0" y="68732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15581" y="6739889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64393" y="6055614"/>
            <a:ext cx="0" cy="687323"/>
          </a:xfrm>
          <a:custGeom>
            <a:avLst/>
            <a:gdLst/>
            <a:ahLst/>
            <a:cxnLst/>
            <a:rect l="l" t="t" r="r" b="b"/>
            <a:pathLst>
              <a:path h="687323">
                <a:moveTo>
                  <a:pt x="0" y="0"/>
                </a:moveTo>
                <a:lnTo>
                  <a:pt x="0" y="68732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67441" y="6739889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00872" y="6055613"/>
            <a:ext cx="0" cy="687324"/>
          </a:xfrm>
          <a:custGeom>
            <a:avLst/>
            <a:gdLst/>
            <a:ahLst/>
            <a:cxnLst/>
            <a:rect l="l" t="t" r="r" b="b"/>
            <a:pathLst>
              <a:path h="687324">
                <a:moveTo>
                  <a:pt x="0" y="0"/>
                </a:moveTo>
                <a:lnTo>
                  <a:pt x="0" y="68732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03921" y="6739889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251821" y="6055613"/>
            <a:ext cx="0" cy="687324"/>
          </a:xfrm>
          <a:custGeom>
            <a:avLst/>
            <a:gdLst/>
            <a:ahLst/>
            <a:cxnLst/>
            <a:rect l="l" t="t" r="r" b="b"/>
            <a:pathLst>
              <a:path h="687324">
                <a:moveTo>
                  <a:pt x="0" y="0"/>
                </a:moveTo>
                <a:lnTo>
                  <a:pt x="0" y="6873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251821" y="6736842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51261" y="2916174"/>
            <a:ext cx="1356360" cy="0"/>
          </a:xfrm>
          <a:custGeom>
            <a:avLst/>
            <a:gdLst/>
            <a:ahLst/>
            <a:cxnLst/>
            <a:rect l="l" t="t" r="r" b="b"/>
            <a:pathLst>
              <a:path w="1356360">
                <a:moveTo>
                  <a:pt x="0" y="0"/>
                </a:moveTo>
                <a:lnTo>
                  <a:pt x="135636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51261" y="3877817"/>
            <a:ext cx="1356360" cy="0"/>
          </a:xfrm>
          <a:custGeom>
            <a:avLst/>
            <a:gdLst/>
            <a:ahLst/>
            <a:cxnLst/>
            <a:rect l="l" t="t" r="r" b="b"/>
            <a:pathLst>
              <a:path w="1356360">
                <a:moveTo>
                  <a:pt x="0" y="0"/>
                </a:moveTo>
                <a:lnTo>
                  <a:pt x="135636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51261" y="5640324"/>
            <a:ext cx="1356360" cy="0"/>
          </a:xfrm>
          <a:custGeom>
            <a:avLst/>
            <a:gdLst/>
            <a:ahLst/>
            <a:cxnLst/>
            <a:rect l="l" t="t" r="r" b="b"/>
            <a:pathLst>
              <a:path w="1356360">
                <a:moveTo>
                  <a:pt x="0" y="0"/>
                </a:moveTo>
                <a:lnTo>
                  <a:pt x="135636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19495" y="4453872"/>
            <a:ext cx="1584897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-14" dirty="0" smtClean="0">
                <a:latin typeface="Arial"/>
                <a:cs typeface="Arial"/>
              </a:rPr>
              <a:t>mingg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</a:t>
            </a:r>
            <a:r>
              <a:rPr sz="1000" spc="-1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 de</a:t>
            </a:r>
            <a:r>
              <a:rPr sz="1000" spc="-25" dirty="0" smtClean="0">
                <a:latin typeface="Arial"/>
                <a:cs typeface="Arial"/>
              </a:rPr>
              <a:t>ng</a:t>
            </a:r>
            <a:r>
              <a:rPr sz="1000" spc="-1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20764" y="5117813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20771" y="6327864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2775" y="726185"/>
            <a:ext cx="349758" cy="1516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 marL="116433" marR="118083" algn="ctr">
              <a:lnSpc>
                <a:spcPct val="95825"/>
              </a:lnSpc>
              <a:spcBef>
                <a:spcPts val="4000"/>
              </a:spcBef>
            </a:pPr>
            <a:r>
              <a:rPr sz="1000" spc="0" dirty="0" smtClean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2533" y="726185"/>
            <a:ext cx="3451859" cy="1516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9" marR="470653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Bimbing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54" dirty="0" smtClean="0">
                <a:latin typeface="Arial"/>
                <a:cs typeface="Arial"/>
              </a:rPr>
              <a:t>k</a:t>
            </a:r>
            <a:r>
              <a:rPr sz="1000" spc="59" dirty="0" smtClean="0">
                <a:latin typeface="Arial"/>
                <a:cs typeface="Arial"/>
              </a:rPr>
              <a:t>ulia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5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yang 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rprogram ter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adap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setiap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elompok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</a:t>
            </a:r>
            <a:r>
              <a:rPr sz="1000" spc="-9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KL/KKL)</a:t>
            </a:r>
            <a:endParaRPr sz="1000">
              <a:latin typeface="Arial"/>
              <a:cs typeface="Arial"/>
            </a:endParaRPr>
          </a:p>
          <a:p>
            <a:pPr marL="67809" marR="555366" indent="0">
              <a:lnSpc>
                <a:spcPts val="1149"/>
              </a:lnSpc>
              <a:spcBef>
                <a:spcPts val="2932"/>
              </a:spcBef>
            </a:pPr>
            <a:r>
              <a:rPr sz="1000" spc="0" dirty="0" smtClean="0">
                <a:latin typeface="Arial"/>
                <a:cs typeface="Arial"/>
              </a:rPr>
              <a:t>1 sks PKL =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50 jam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rja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ter, untuk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– 25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siswa;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6 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bert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rutan</a:t>
            </a:r>
            <a:endParaRPr sz="1000">
              <a:latin typeface="Arial"/>
              <a:cs typeface="Arial"/>
            </a:endParaRPr>
          </a:p>
          <a:p>
            <a:pPr marL="67809" marR="354750">
              <a:lnSpc>
                <a:spcPts val="1149"/>
              </a:lnSpc>
              <a:spcBef>
                <a:spcPts val="892"/>
              </a:spcBef>
            </a:pPr>
            <a:r>
              <a:rPr sz="1000" spc="0" dirty="0" smtClean="0">
                <a:latin typeface="Arial"/>
                <a:cs typeface="Arial"/>
              </a:rPr>
              <a:t>termasuk un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uk pers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, pelaksanaan &amp; pelaporan, (1 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ri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rja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 8 jam)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64393" y="726185"/>
            <a:ext cx="3936479" cy="1516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 marR="239182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25 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wa,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 yang setara 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-4" dirty="0" smtClean="0">
                <a:latin typeface="Arial"/>
                <a:cs typeface="Arial"/>
              </a:rPr>
              <a:t>5</a:t>
            </a:r>
            <a:r>
              <a:rPr sz="1000" spc="0" dirty="0" smtClean="0">
                <a:latin typeface="Arial"/>
                <a:cs typeface="Arial"/>
              </a:rPr>
              <a:t>0 jam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rja per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sks 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ipatannya</a:t>
            </a:r>
            <a:endParaRPr sz="1000">
              <a:latin typeface="Arial"/>
              <a:cs typeface="Arial"/>
            </a:endParaRPr>
          </a:p>
          <a:p>
            <a:pPr marL="67803">
              <a:lnSpc>
                <a:spcPct val="95825"/>
              </a:lnSpc>
              <a:spcBef>
                <a:spcPts val="892"/>
              </a:spcBef>
            </a:pPr>
            <a:r>
              <a:rPr sz="1000" spc="-25" dirty="0" smtClean="0">
                <a:latin typeface="Arial"/>
                <a:cs typeface="Arial"/>
              </a:rPr>
              <a:t>ji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le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da</a:t>
            </a:r>
            <a:r>
              <a:rPr sz="1000" spc="-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osen</a:t>
            </a:r>
            <a:endParaRPr sz="1000">
              <a:latin typeface="Arial"/>
              <a:cs typeface="Arial"/>
            </a:endParaRPr>
          </a:p>
          <a:p>
            <a:pPr marL="86868">
              <a:lnSpc>
                <a:spcPct val="100000"/>
              </a:lnSpc>
              <a:spcBef>
                <a:spcPts val="930"/>
              </a:spcBef>
              <a:tabLst>
                <a:tab pos="1435100" algn="l"/>
              </a:tabLst>
            </a:pPr>
            <a:r>
              <a:rPr sz="900" u="sng" dirty="0" smtClean="0">
                <a:latin typeface="Arial"/>
                <a:cs typeface="Arial"/>
              </a:rPr>
              <a:t>                 </a:t>
            </a:r>
            <a:r>
              <a:rPr sz="900" u="sng" spc="-89" dirty="0" smtClean="0">
                <a:latin typeface="Arial"/>
                <a:cs typeface="Arial"/>
              </a:rPr>
              <a:t> </a:t>
            </a:r>
            <a:r>
              <a:rPr sz="900" u="sng" spc="0" dirty="0" smtClean="0">
                <a:latin typeface="Arial"/>
                <a:cs typeface="Arial"/>
              </a:rPr>
              <a:t>sks 	</a:t>
            </a:r>
            <a:endParaRPr sz="900">
              <a:latin typeface="Arial"/>
              <a:cs typeface="Arial"/>
            </a:endParaRPr>
          </a:p>
          <a:p>
            <a:pPr marL="101339">
              <a:lnSpc>
                <a:spcPct val="95825"/>
              </a:lnSpc>
              <a:spcBef>
                <a:spcPts val="210"/>
              </a:spcBef>
            </a:pPr>
            <a:r>
              <a:rPr sz="900" spc="0" dirty="0" smtClean="0">
                <a:latin typeface="Arial"/>
                <a:cs typeface="Arial"/>
              </a:rPr>
              <a:t>jumlah</a:t>
            </a:r>
            <a:r>
              <a:rPr sz="900" spc="-1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dosen</a:t>
            </a:r>
            <a:r>
              <a:rPr sz="900" spc="6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pembimbing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00872" y="726185"/>
            <a:ext cx="2250948" cy="1516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16"/>
              </a:spcBef>
            </a:pPr>
            <a:endParaRPr sz="700"/>
          </a:p>
          <a:p>
            <a:pPr marL="132591">
              <a:lnSpc>
                <a:spcPct val="102091"/>
              </a:lnSpc>
              <a:spcBef>
                <a:spcPts val="3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2775" y="2242565"/>
            <a:ext cx="349758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117195" marR="117321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533" y="2242565"/>
            <a:ext cx="3451859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67820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Pembimbi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Prakt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Klinik/L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1-25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swa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64393" y="2242565"/>
            <a:ext cx="3936479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890"/>
              </a:spcBef>
            </a:pPr>
            <a:r>
              <a:rPr sz="1000" spc="-25" dirty="0" smtClean="0">
                <a:latin typeface="Arial"/>
                <a:cs typeface="Arial"/>
              </a:rPr>
              <a:t>ji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le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da</a:t>
            </a:r>
            <a:r>
              <a:rPr sz="1000" spc="-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osen</a:t>
            </a:r>
            <a:endParaRPr sz="1000">
              <a:latin typeface="Arial"/>
              <a:cs typeface="Arial"/>
            </a:endParaRPr>
          </a:p>
          <a:p>
            <a:pPr marL="659191" marR="3063293" algn="ctr">
              <a:lnSpc>
                <a:spcPct val="95825"/>
              </a:lnSpc>
              <a:spcBef>
                <a:spcPts val="923"/>
              </a:spcBef>
            </a:pPr>
            <a:r>
              <a:rPr sz="900" spc="0" dirty="0" smtClean="0">
                <a:latin typeface="Arial"/>
                <a:cs typeface="Arial"/>
              </a:rPr>
              <a:t>sks</a:t>
            </a:r>
            <a:endParaRPr sz="900">
              <a:latin typeface="Arial"/>
              <a:cs typeface="Arial"/>
            </a:endParaRPr>
          </a:p>
          <a:p>
            <a:pPr marL="101339">
              <a:lnSpc>
                <a:spcPct val="95825"/>
              </a:lnSpc>
              <a:spcBef>
                <a:spcPts val="210"/>
              </a:spcBef>
            </a:pPr>
            <a:r>
              <a:rPr sz="900" spc="0" dirty="0" smtClean="0">
                <a:latin typeface="Arial"/>
                <a:cs typeface="Arial"/>
              </a:rPr>
              <a:t>jumlah</a:t>
            </a:r>
            <a:r>
              <a:rPr sz="900" spc="-1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dosen</a:t>
            </a:r>
            <a:r>
              <a:rPr sz="900" spc="6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pembimbing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00872" y="2242565"/>
            <a:ext cx="2250948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"/>
              </a:spcBef>
            </a:pPr>
            <a:endParaRPr sz="550"/>
          </a:p>
          <a:p>
            <a:pPr marL="132591">
              <a:lnSpc>
                <a:spcPct val="102091"/>
              </a:lnSpc>
              <a:spcBef>
                <a:spcPts val="2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775" y="3204210"/>
            <a:ext cx="349758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117195" marR="117321" algn="ctr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2533" y="3204210"/>
            <a:ext cx="3451859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67820">
              <a:lnSpc>
                <a:spcPct val="95825"/>
              </a:lnSpc>
              <a:spcBef>
                <a:spcPts val="2000"/>
              </a:spcBef>
            </a:pPr>
            <a:r>
              <a:rPr sz="1000" spc="0" dirty="0" smtClean="0">
                <a:latin typeface="Arial"/>
                <a:cs typeface="Arial"/>
              </a:rPr>
              <a:t>DPL (D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Pembimbi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 lapa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) KKN 1-</a:t>
            </a:r>
            <a:r>
              <a:rPr sz="1000" spc="-4" dirty="0" smtClean="0">
                <a:latin typeface="Arial"/>
                <a:cs typeface="Arial"/>
              </a:rPr>
              <a:t>2</a:t>
            </a:r>
            <a:r>
              <a:rPr sz="1000" spc="0" dirty="0" smtClean="0">
                <a:latin typeface="Arial"/>
                <a:cs typeface="Arial"/>
              </a:rPr>
              <a:t>5 Ma</a:t>
            </a:r>
            <a:r>
              <a:rPr sz="1000" spc="-4" dirty="0" smtClean="0">
                <a:latin typeface="Arial"/>
                <a:cs typeface="Arial"/>
              </a:rPr>
              <a:t>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iswa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4393" y="3204210"/>
            <a:ext cx="3936479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endParaRPr sz="1000">
              <a:latin typeface="Arial"/>
              <a:cs typeface="Arial"/>
            </a:endParaRPr>
          </a:p>
          <a:p>
            <a:pPr marL="67814">
              <a:lnSpc>
                <a:spcPct val="95825"/>
              </a:lnSpc>
              <a:spcBef>
                <a:spcPts val="890"/>
              </a:spcBef>
            </a:pPr>
            <a:r>
              <a:rPr sz="1000" spc="-25" dirty="0" smtClean="0">
                <a:latin typeface="Arial"/>
                <a:cs typeface="Arial"/>
              </a:rPr>
              <a:t>ji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le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da</a:t>
            </a:r>
            <a:r>
              <a:rPr sz="1000" spc="-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osen</a:t>
            </a:r>
            <a:endParaRPr sz="1000">
              <a:latin typeface="Arial"/>
              <a:cs typeface="Arial"/>
            </a:endParaRPr>
          </a:p>
          <a:p>
            <a:pPr marL="659191" marR="3063293" algn="ctr">
              <a:lnSpc>
                <a:spcPct val="95825"/>
              </a:lnSpc>
              <a:spcBef>
                <a:spcPts val="923"/>
              </a:spcBef>
            </a:pPr>
            <a:r>
              <a:rPr sz="900" spc="0" dirty="0" smtClean="0">
                <a:latin typeface="Arial"/>
                <a:cs typeface="Arial"/>
              </a:rPr>
              <a:t>sks</a:t>
            </a:r>
            <a:endParaRPr sz="900">
              <a:latin typeface="Arial"/>
              <a:cs typeface="Arial"/>
            </a:endParaRPr>
          </a:p>
          <a:p>
            <a:pPr marL="101339">
              <a:lnSpc>
                <a:spcPct val="95825"/>
              </a:lnSpc>
              <a:spcBef>
                <a:spcPts val="210"/>
              </a:spcBef>
            </a:pPr>
            <a:r>
              <a:rPr sz="900" spc="0" dirty="0" smtClean="0">
                <a:latin typeface="Arial"/>
                <a:cs typeface="Arial"/>
              </a:rPr>
              <a:t>jumlah</a:t>
            </a:r>
            <a:r>
              <a:rPr sz="900" spc="-1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dosen</a:t>
            </a:r>
            <a:r>
              <a:rPr sz="900" spc="6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pembimbing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00872" y="3204210"/>
            <a:ext cx="2250948" cy="961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"/>
              </a:spcBef>
            </a:pPr>
            <a:endParaRPr sz="550"/>
          </a:p>
          <a:p>
            <a:pPr marL="132591">
              <a:lnSpc>
                <a:spcPct val="102091"/>
              </a:lnSpc>
              <a:spcBef>
                <a:spcPts val="2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2775" y="4165854"/>
            <a:ext cx="349758" cy="188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7195" marR="117321" algn="ctr">
              <a:lnSpc>
                <a:spcPct val="95825"/>
              </a:lnSpc>
              <a:spcBef>
                <a:spcPts val="5400"/>
              </a:spcBef>
            </a:pPr>
            <a:r>
              <a:rPr sz="1000" spc="0" dirty="0" smtClean="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4165854"/>
            <a:ext cx="3451859" cy="188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7" marR="425480">
              <a:lnSpc>
                <a:spcPts val="1149"/>
              </a:lnSpc>
              <a:spcBef>
                <a:spcPts val="10"/>
              </a:spcBef>
            </a:pPr>
            <a:r>
              <a:rPr sz="1000" spc="-9" dirty="0" smtClean="0">
                <a:latin typeface="Arial"/>
                <a:cs typeface="Arial"/>
              </a:rPr>
              <a:t>Membimbin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9" dirty="0" smtClean="0">
                <a:latin typeface="Arial"/>
                <a:cs typeface="Arial"/>
              </a:rPr>
              <a:t> Semina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yan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terjadwa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-9" dirty="0" smtClean="0">
                <a:latin typeface="Arial"/>
                <a:cs typeface="Arial"/>
              </a:rPr>
              <a:t>ada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setiap kelompo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hasiswa</a:t>
            </a:r>
            <a:endParaRPr sz="1000">
              <a:latin typeface="Arial"/>
              <a:cs typeface="Arial"/>
            </a:endParaRPr>
          </a:p>
          <a:p>
            <a:pPr marL="67807" marR="106810">
              <a:lnSpc>
                <a:spcPts val="1149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Seminar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wa ters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ukt</a:t>
            </a:r>
            <a:r>
              <a:rPr sz="1000" spc="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ter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adwal disertai bimbin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sen, b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agai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bagi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dari kuli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h/pr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tikum. Yang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maksud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nar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ini a</a:t>
            </a:r>
            <a:r>
              <a:rPr sz="1000" spc="-4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lah: semi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ar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osal, semin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 ujian skri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i, MK semin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r, semi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ar 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asil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penelitian 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bah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swa, 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 Akhir) unt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endParaRPr sz="1000">
              <a:latin typeface="Arial"/>
              <a:cs typeface="Arial"/>
            </a:endParaRPr>
          </a:p>
          <a:p>
            <a:pPr marL="67807" marR="192745">
              <a:lnSpc>
                <a:spcPts val="1149"/>
              </a:lnSpc>
              <a:spcBef>
                <a:spcPts val="886"/>
              </a:spcBef>
            </a:pPr>
            <a:r>
              <a:rPr sz="1000" spc="0" dirty="0" smtClean="0">
                <a:latin typeface="Arial"/>
                <a:cs typeface="Arial"/>
              </a:rPr>
              <a:t>Bila semi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adal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bagi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dari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rkul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ahan/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tik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m maka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tidak dihit</a:t>
            </a:r>
            <a:r>
              <a:rPr sz="1000" spc="-4" dirty="0" smtClean="0">
                <a:latin typeface="Arial"/>
                <a:cs typeface="Arial"/>
              </a:rPr>
              <a:t>un</a:t>
            </a:r>
            <a:r>
              <a:rPr sz="1000" spc="0" dirty="0" smtClean="0">
                <a:latin typeface="Arial"/>
                <a:cs typeface="Arial"/>
              </a:rPr>
              <a:t>g se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agai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giatan terse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diri.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4393" y="4165854"/>
            <a:ext cx="3936479" cy="188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6780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25 or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ng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wa </a:t>
            </a:r>
            <a:r>
              <a:rPr sz="1000" spc="-9" dirty="0" smtClean="0">
                <a:latin typeface="Arial"/>
                <a:cs typeface="Arial"/>
              </a:rPr>
              <a:t>sel</a:t>
            </a:r>
            <a:r>
              <a:rPr sz="1000" spc="-14" dirty="0" smtClean="0">
                <a:latin typeface="Arial"/>
                <a:cs typeface="Arial"/>
              </a:rPr>
              <a:t>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seme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ter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ja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muk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per</a:t>
            </a:r>
            <a:endParaRPr sz="1000">
              <a:latin typeface="Arial"/>
              <a:cs typeface="Arial"/>
            </a:endParaRPr>
          </a:p>
          <a:p>
            <a:pPr marL="67801">
              <a:lnSpc>
                <a:spcPct val="95825"/>
              </a:lnSpc>
              <a:spcBef>
                <a:spcPts val="2138"/>
              </a:spcBef>
            </a:pPr>
            <a:r>
              <a:rPr sz="1000" spc="-19" dirty="0" smtClean="0">
                <a:latin typeface="Arial"/>
                <a:cs typeface="Arial"/>
              </a:rPr>
              <a:t>2</a:t>
            </a:r>
            <a:r>
              <a:rPr sz="1000" spc="-25" dirty="0" smtClean="0">
                <a:latin typeface="Arial"/>
                <a:cs typeface="Arial"/>
              </a:rPr>
              <a:t>5</a:t>
            </a:r>
            <a:r>
              <a:rPr sz="1000" spc="-19" dirty="0" smtClean="0">
                <a:latin typeface="Arial"/>
                <a:cs typeface="Arial"/>
              </a:rPr>
              <a:t>-5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=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</a:t>
            </a:r>
            <a:r>
              <a:rPr sz="1000" spc="-1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67801">
              <a:lnSpc>
                <a:spcPct val="95825"/>
              </a:lnSpc>
              <a:spcBef>
                <a:spcPts val="2930"/>
              </a:spcBef>
            </a:pPr>
            <a:r>
              <a:rPr sz="1000" spc="-25" dirty="0" smtClean="0">
                <a:latin typeface="Arial"/>
                <a:cs typeface="Arial"/>
              </a:rPr>
              <a:t>ji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imbin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le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2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da</a:t>
            </a:r>
            <a:r>
              <a:rPr sz="1000" spc="-1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osen</a:t>
            </a:r>
            <a:endParaRPr sz="1000">
              <a:latin typeface="Arial"/>
              <a:cs typeface="Arial"/>
            </a:endParaRPr>
          </a:p>
          <a:p>
            <a:pPr marL="659191" marR="3063293" algn="ctr">
              <a:lnSpc>
                <a:spcPct val="95825"/>
              </a:lnSpc>
              <a:spcBef>
                <a:spcPts val="924"/>
              </a:spcBef>
            </a:pPr>
            <a:r>
              <a:rPr sz="900" spc="0" dirty="0" smtClean="0">
                <a:latin typeface="Arial"/>
                <a:cs typeface="Arial"/>
              </a:rPr>
              <a:t>sks</a:t>
            </a:r>
            <a:endParaRPr sz="900">
              <a:latin typeface="Arial"/>
              <a:cs typeface="Arial"/>
            </a:endParaRPr>
          </a:p>
          <a:p>
            <a:pPr marL="101339">
              <a:lnSpc>
                <a:spcPct val="95825"/>
              </a:lnSpc>
              <a:spcBef>
                <a:spcPts val="210"/>
              </a:spcBef>
            </a:pPr>
            <a:r>
              <a:rPr sz="900" spc="0" dirty="0" smtClean="0">
                <a:latin typeface="Arial"/>
                <a:cs typeface="Arial"/>
              </a:rPr>
              <a:t>jumlah</a:t>
            </a:r>
            <a:r>
              <a:rPr sz="900" spc="-1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dosen</a:t>
            </a:r>
            <a:r>
              <a:rPr sz="900" spc="69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pembimbing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00872" y="4165854"/>
            <a:ext cx="2250948" cy="1886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2591">
              <a:lnSpc>
                <a:spcPct val="102091"/>
              </a:lnSpc>
              <a:spcBef>
                <a:spcPts val="519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775" y="6052566"/>
            <a:ext cx="349758" cy="687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16433" marR="118083" algn="ctr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533" y="6052566"/>
            <a:ext cx="3451859" cy="687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3"/>
              </a:spcBef>
            </a:pPr>
            <a:endParaRPr sz="1000"/>
          </a:p>
          <a:p>
            <a:pPr marL="67809">
              <a:lnSpc>
                <a:spcPct val="95825"/>
              </a:lnSpc>
            </a:pPr>
            <a:r>
              <a:rPr sz="1000" spc="59" dirty="0" smtClean="0">
                <a:latin typeface="Arial"/>
                <a:cs typeface="Arial"/>
              </a:rPr>
              <a:t>Bimbing</a:t>
            </a:r>
            <a:r>
              <a:rPr sz="1000" spc="5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5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an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 akh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r/Skri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i/Kar</a:t>
            </a:r>
            <a:r>
              <a:rPr sz="1000" spc="-9" dirty="0" smtClean="0">
                <a:latin typeface="Arial"/>
                <a:cs typeface="Arial"/>
              </a:rPr>
              <a:t>y</a:t>
            </a:r>
            <a:r>
              <a:rPr sz="1000" spc="0" dirty="0" smtClean="0">
                <a:latin typeface="Arial"/>
                <a:cs typeface="Arial"/>
              </a:rPr>
              <a:t>a Tulis Ilmiah</a:t>
            </a:r>
            <a:endParaRPr sz="1000">
              <a:latin typeface="Arial"/>
              <a:cs typeface="Arial"/>
            </a:endParaRPr>
          </a:p>
          <a:p>
            <a:pPr marL="67809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Jen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Diploma dan S1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4393" y="6052566"/>
            <a:ext cx="3936479" cy="687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6 ora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-19" dirty="0" smtClean="0">
                <a:latin typeface="Arial"/>
                <a:cs typeface="Arial"/>
              </a:rPr>
              <a:t>s</a:t>
            </a:r>
            <a:r>
              <a:rPr sz="1000" spc="-25" dirty="0" smtClean="0">
                <a:latin typeface="Arial"/>
                <a:cs typeface="Arial"/>
              </a:rPr>
              <a:t>eme</a:t>
            </a:r>
            <a:r>
              <a:rPr sz="1000" spc="-19" dirty="0" smtClean="0">
                <a:latin typeface="Arial"/>
                <a:cs typeface="Arial"/>
              </a:rPr>
              <a:t>s</a:t>
            </a:r>
            <a:r>
              <a:rPr sz="1000" spc="-25" dirty="0" smtClean="0">
                <a:latin typeface="Arial"/>
                <a:cs typeface="Arial"/>
              </a:rPr>
              <a:t>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9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</a:t>
            </a:r>
            <a:r>
              <a:rPr sz="1000" spc="-29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denga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5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4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  <a:p>
            <a:pPr marL="67803">
              <a:lnSpc>
                <a:spcPts val="1415"/>
              </a:lnSpc>
              <a:spcBef>
                <a:spcPts val="1195"/>
              </a:spcBef>
            </a:pPr>
            <a:r>
              <a:rPr sz="1500" spc="0" baseline="8696" dirty="0" smtClean="0">
                <a:latin typeface="Arial"/>
                <a:cs typeface="Arial"/>
              </a:rPr>
              <a:t>Nilai Bimbingan Skr</a:t>
            </a:r>
            <a:r>
              <a:rPr sz="1500" spc="-4" baseline="8696" dirty="0" smtClean="0">
                <a:latin typeface="Arial"/>
                <a:cs typeface="Arial"/>
              </a:rPr>
              <a:t>i</a:t>
            </a:r>
            <a:r>
              <a:rPr sz="1500" spc="0" baseline="8696" dirty="0" smtClean="0">
                <a:latin typeface="Arial"/>
                <a:cs typeface="Arial"/>
              </a:rPr>
              <a:t>psi</a:t>
            </a:r>
            <a:r>
              <a:rPr sz="1500" spc="-4" baseline="8696" dirty="0" smtClean="0">
                <a:latin typeface="Arial"/>
                <a:cs typeface="Arial"/>
              </a:rPr>
              <a:t> </a:t>
            </a:r>
            <a:r>
              <a:rPr sz="1500" spc="0" baseline="8696" dirty="0" smtClean="0">
                <a:latin typeface="Arial"/>
                <a:cs typeface="Arial"/>
              </a:rPr>
              <a:t>=   </a:t>
            </a:r>
            <a:r>
              <a:rPr sz="1500" spc="276" baseline="8696" dirty="0" smtClean="0">
                <a:latin typeface="Arial"/>
                <a:cs typeface="Arial"/>
              </a:rPr>
              <a:t> </a:t>
            </a:r>
            <a:r>
              <a:rPr sz="1275" u="sng" spc="0" baseline="23872" dirty="0" smtClean="0">
                <a:latin typeface="Arial"/>
                <a:cs typeface="Arial"/>
              </a:rPr>
              <a:t>Mahasiswa</a:t>
            </a:r>
            <a:r>
              <a:rPr sz="1275" u="sng" spc="-219" baseline="23872" dirty="0" smtClean="0">
                <a:latin typeface="Arial"/>
                <a:cs typeface="Arial"/>
              </a:rPr>
              <a:t> </a:t>
            </a:r>
            <a:r>
              <a:rPr sz="1275" u="sng" spc="0" baseline="23872" dirty="0" smtClean="0">
                <a:latin typeface="Arial"/>
                <a:cs typeface="Arial"/>
              </a:rPr>
              <a:t>dibimbing</a:t>
            </a:r>
            <a:r>
              <a:rPr sz="1275" spc="47" baseline="23872" dirty="0" smtClean="0">
                <a:latin typeface="Arial"/>
                <a:cs typeface="Arial"/>
              </a:rPr>
              <a:t> </a:t>
            </a:r>
            <a:r>
              <a:rPr sz="1275" spc="0" baseline="-12804" dirty="0" smtClean="0">
                <a:latin typeface="Symbol"/>
                <a:cs typeface="Symbol"/>
              </a:rPr>
              <a:t></a:t>
            </a:r>
            <a:r>
              <a:rPr sz="1275" spc="-50" baseline="-13641" dirty="0" smtClean="0">
                <a:latin typeface="Times New Roman"/>
                <a:cs typeface="Times New Roman"/>
              </a:rPr>
              <a:t> </a:t>
            </a:r>
            <a:r>
              <a:rPr sz="1275" spc="0" baseline="-13641" dirty="0" smtClean="0">
                <a:latin typeface="Arial"/>
                <a:cs typeface="Arial"/>
              </a:rPr>
              <a:t>1</a:t>
            </a:r>
            <a:r>
              <a:rPr sz="1275" spc="-119" baseline="-13641" dirty="0" smtClean="0">
                <a:latin typeface="Arial"/>
                <a:cs typeface="Arial"/>
              </a:rPr>
              <a:t> </a:t>
            </a:r>
            <a:r>
              <a:rPr sz="1275" spc="0" baseline="-13641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  <a:p>
            <a:pPr marL="2130120" marR="1702866" algn="ctr">
              <a:lnSpc>
                <a:spcPts val="770"/>
              </a:lnSpc>
            </a:pPr>
            <a:r>
              <a:rPr sz="1275" spc="0" baseline="3410" dirty="0" smtClean="0">
                <a:latin typeface="Arial"/>
                <a:cs typeface="Arial"/>
              </a:rPr>
              <a:t>6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00872" y="6052566"/>
            <a:ext cx="2250948" cy="687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132598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8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pembi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1261" y="1376676"/>
            <a:ext cx="5935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916307" y="1376676"/>
            <a:ext cx="5913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151261" y="2776474"/>
            <a:ext cx="1356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151261" y="3738117"/>
            <a:ext cx="1356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151261" y="5500624"/>
            <a:ext cx="1356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2775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253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6439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00872" y="54635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251821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9727" y="96621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775" y="969263"/>
            <a:ext cx="0" cy="681227"/>
          </a:xfrm>
          <a:custGeom>
            <a:avLst/>
            <a:gdLst/>
            <a:ahLst/>
            <a:cxnLst/>
            <a:rect l="l" t="t" r="r" b="b"/>
            <a:pathLst>
              <a:path h="681227">
                <a:moveTo>
                  <a:pt x="0" y="0"/>
                </a:moveTo>
                <a:lnTo>
                  <a:pt x="0" y="68122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2533" y="969263"/>
            <a:ext cx="0" cy="681227"/>
          </a:xfrm>
          <a:custGeom>
            <a:avLst/>
            <a:gdLst/>
            <a:ahLst/>
            <a:cxnLst/>
            <a:rect l="l" t="t" r="r" b="b"/>
            <a:pathLst>
              <a:path h="681227">
                <a:moveTo>
                  <a:pt x="0" y="0"/>
                </a:moveTo>
                <a:lnTo>
                  <a:pt x="0" y="68122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64393" y="969263"/>
            <a:ext cx="0" cy="681227"/>
          </a:xfrm>
          <a:custGeom>
            <a:avLst/>
            <a:gdLst/>
            <a:ahLst/>
            <a:cxnLst/>
            <a:rect l="l" t="t" r="r" b="b"/>
            <a:pathLst>
              <a:path h="681227">
                <a:moveTo>
                  <a:pt x="0" y="0"/>
                </a:moveTo>
                <a:lnTo>
                  <a:pt x="0" y="68122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00872" y="969263"/>
            <a:ext cx="0" cy="681228"/>
          </a:xfrm>
          <a:custGeom>
            <a:avLst/>
            <a:gdLst/>
            <a:ahLst/>
            <a:cxnLst/>
            <a:rect l="l" t="t" r="r" b="b"/>
            <a:pathLst>
              <a:path h="681227">
                <a:moveTo>
                  <a:pt x="0" y="0"/>
                </a:moveTo>
                <a:lnTo>
                  <a:pt x="0" y="68122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251821" y="969263"/>
            <a:ext cx="0" cy="681227"/>
          </a:xfrm>
          <a:custGeom>
            <a:avLst/>
            <a:gdLst/>
            <a:ahLst/>
            <a:cxnLst/>
            <a:rect l="l" t="t" r="r" b="b"/>
            <a:pathLst>
              <a:path h="681227">
                <a:moveTo>
                  <a:pt x="0" y="0"/>
                </a:moveTo>
                <a:lnTo>
                  <a:pt x="0" y="68122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727" y="165353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2775" y="1656588"/>
            <a:ext cx="0" cy="680465"/>
          </a:xfrm>
          <a:custGeom>
            <a:avLst/>
            <a:gdLst/>
            <a:ahLst/>
            <a:cxnLst/>
            <a:rect l="l" t="t" r="r" b="b"/>
            <a:pathLst>
              <a:path h="680465">
                <a:moveTo>
                  <a:pt x="0" y="0"/>
                </a:moveTo>
                <a:lnTo>
                  <a:pt x="0" y="6804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12533" y="1656588"/>
            <a:ext cx="0" cy="680465"/>
          </a:xfrm>
          <a:custGeom>
            <a:avLst/>
            <a:gdLst/>
            <a:ahLst/>
            <a:cxnLst/>
            <a:rect l="l" t="t" r="r" b="b"/>
            <a:pathLst>
              <a:path h="680465">
                <a:moveTo>
                  <a:pt x="0" y="0"/>
                </a:moveTo>
                <a:lnTo>
                  <a:pt x="0" y="6804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64393" y="1656587"/>
            <a:ext cx="0" cy="680465"/>
          </a:xfrm>
          <a:custGeom>
            <a:avLst/>
            <a:gdLst/>
            <a:ahLst/>
            <a:cxnLst/>
            <a:rect l="l" t="t" r="r" b="b"/>
            <a:pathLst>
              <a:path h="680465">
                <a:moveTo>
                  <a:pt x="0" y="0"/>
                </a:moveTo>
                <a:lnTo>
                  <a:pt x="0" y="6804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00872" y="1656587"/>
            <a:ext cx="0" cy="680465"/>
          </a:xfrm>
          <a:custGeom>
            <a:avLst/>
            <a:gdLst/>
            <a:ahLst/>
            <a:cxnLst/>
            <a:rect l="l" t="t" r="r" b="b"/>
            <a:pathLst>
              <a:path h="680465">
                <a:moveTo>
                  <a:pt x="0" y="0"/>
                </a:moveTo>
                <a:lnTo>
                  <a:pt x="0" y="68046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251821" y="1656587"/>
            <a:ext cx="0" cy="680465"/>
          </a:xfrm>
          <a:custGeom>
            <a:avLst/>
            <a:gdLst/>
            <a:ahLst/>
            <a:cxnLst/>
            <a:rect l="l" t="t" r="r" b="b"/>
            <a:pathLst>
              <a:path h="680465">
                <a:moveTo>
                  <a:pt x="0" y="0"/>
                </a:moveTo>
                <a:lnTo>
                  <a:pt x="0" y="6804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9727" y="234010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2775" y="2343150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2533" y="2343150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64393" y="2343150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00872" y="2343150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51821" y="2343149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9727" y="281025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2775" y="2813304"/>
            <a:ext cx="0" cy="658368"/>
          </a:xfrm>
          <a:custGeom>
            <a:avLst/>
            <a:gdLst/>
            <a:ahLst/>
            <a:cxnLst/>
            <a:rect l="l" t="t" r="r" b="b"/>
            <a:pathLst>
              <a:path h="658368">
                <a:moveTo>
                  <a:pt x="0" y="0"/>
                </a:moveTo>
                <a:lnTo>
                  <a:pt x="0" y="6583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2533" y="2813304"/>
            <a:ext cx="0" cy="658368"/>
          </a:xfrm>
          <a:custGeom>
            <a:avLst/>
            <a:gdLst/>
            <a:ahLst/>
            <a:cxnLst/>
            <a:rect l="l" t="t" r="r" b="b"/>
            <a:pathLst>
              <a:path h="658368">
                <a:moveTo>
                  <a:pt x="0" y="0"/>
                </a:moveTo>
                <a:lnTo>
                  <a:pt x="0" y="65836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64393" y="2813304"/>
            <a:ext cx="0" cy="658368"/>
          </a:xfrm>
          <a:custGeom>
            <a:avLst/>
            <a:gdLst/>
            <a:ahLst/>
            <a:cxnLst/>
            <a:rect l="l" t="t" r="r" b="b"/>
            <a:pathLst>
              <a:path h="658368">
                <a:moveTo>
                  <a:pt x="0" y="0"/>
                </a:moveTo>
                <a:lnTo>
                  <a:pt x="0" y="65836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00872" y="2813304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251821" y="2813304"/>
            <a:ext cx="0" cy="658368"/>
          </a:xfrm>
          <a:custGeom>
            <a:avLst/>
            <a:gdLst/>
            <a:ahLst/>
            <a:cxnLst/>
            <a:rect l="l" t="t" r="r" b="b"/>
            <a:pathLst>
              <a:path h="658368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9727" y="34747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2775" y="3477767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2533" y="3477767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4393" y="3477767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00872" y="3477767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51821" y="3477767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9727" y="413918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2775" y="4142232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2533" y="4142232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64393" y="4142232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00872" y="4142231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51821" y="4142231"/>
            <a:ext cx="0" cy="658367"/>
          </a:xfrm>
          <a:custGeom>
            <a:avLst/>
            <a:gdLst/>
            <a:ahLst/>
            <a:cxnLst/>
            <a:rect l="l" t="t" r="r" b="b"/>
            <a:pathLst>
              <a:path h="658367">
                <a:moveTo>
                  <a:pt x="0" y="0"/>
                </a:moveTo>
                <a:lnTo>
                  <a:pt x="0" y="65836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9727" y="480364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2775" y="4806696"/>
            <a:ext cx="0" cy="1205484"/>
          </a:xfrm>
          <a:custGeom>
            <a:avLst/>
            <a:gdLst/>
            <a:ahLst/>
            <a:cxnLst/>
            <a:rect l="l" t="t" r="r" b="b"/>
            <a:pathLst>
              <a:path h="1205484">
                <a:moveTo>
                  <a:pt x="0" y="0"/>
                </a:moveTo>
                <a:lnTo>
                  <a:pt x="0" y="1205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2533" y="4806696"/>
            <a:ext cx="0" cy="1205484"/>
          </a:xfrm>
          <a:custGeom>
            <a:avLst/>
            <a:gdLst/>
            <a:ahLst/>
            <a:cxnLst/>
            <a:rect l="l" t="t" r="r" b="b"/>
            <a:pathLst>
              <a:path h="1205484">
                <a:moveTo>
                  <a:pt x="0" y="0"/>
                </a:moveTo>
                <a:lnTo>
                  <a:pt x="0" y="1205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64393" y="4806696"/>
            <a:ext cx="0" cy="1205484"/>
          </a:xfrm>
          <a:custGeom>
            <a:avLst/>
            <a:gdLst/>
            <a:ahLst/>
            <a:cxnLst/>
            <a:rect l="l" t="t" r="r" b="b"/>
            <a:pathLst>
              <a:path h="1205484">
                <a:moveTo>
                  <a:pt x="0" y="0"/>
                </a:moveTo>
                <a:lnTo>
                  <a:pt x="0" y="120548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00872" y="4806695"/>
            <a:ext cx="0" cy="1205484"/>
          </a:xfrm>
          <a:custGeom>
            <a:avLst/>
            <a:gdLst/>
            <a:ahLst/>
            <a:cxnLst/>
            <a:rect l="l" t="t" r="r" b="b"/>
            <a:pathLst>
              <a:path h="1205484">
                <a:moveTo>
                  <a:pt x="0" y="0"/>
                </a:moveTo>
                <a:lnTo>
                  <a:pt x="0" y="120548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51821" y="4806695"/>
            <a:ext cx="0" cy="1205484"/>
          </a:xfrm>
          <a:custGeom>
            <a:avLst/>
            <a:gdLst/>
            <a:ahLst/>
            <a:cxnLst/>
            <a:rect l="l" t="t" r="r" b="b"/>
            <a:pathLst>
              <a:path h="1205484">
                <a:moveTo>
                  <a:pt x="0" y="0"/>
                </a:moveTo>
                <a:lnTo>
                  <a:pt x="0" y="12054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9727" y="601522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2775" y="6018276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9727" y="6595872"/>
            <a:ext cx="349757" cy="0"/>
          </a:xfrm>
          <a:custGeom>
            <a:avLst/>
            <a:gdLst/>
            <a:ahLst/>
            <a:cxnLst/>
            <a:rect l="l" t="t" r="r" b="b"/>
            <a:pathLst>
              <a:path w="349757">
                <a:moveTo>
                  <a:pt x="349757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2533" y="6018276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5581" y="6595872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64393" y="6018276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67441" y="6595872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00872" y="6018275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03921" y="6595872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51821" y="6018275"/>
            <a:ext cx="0" cy="580644"/>
          </a:xfrm>
          <a:custGeom>
            <a:avLst/>
            <a:gdLst/>
            <a:ahLst/>
            <a:cxnLst/>
            <a:rect l="l" t="t" r="r" b="b"/>
            <a:pathLst>
              <a:path h="580644">
                <a:moveTo>
                  <a:pt x="0" y="0"/>
                </a:moveTo>
                <a:lnTo>
                  <a:pt x="0" y="5806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251821" y="6592824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120769" y="1241514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20774" y="1928076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20764" y="2506439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20764" y="2996408"/>
            <a:ext cx="132333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76452" y="3231424"/>
            <a:ext cx="103492" cy="136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"/>
              </a:spcBef>
            </a:pPr>
            <a:r>
              <a:rPr sz="850" spc="0" dirty="0" smtClean="0"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4813" y="3809407"/>
            <a:ext cx="480107" cy="1371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850" spc="0" dirty="0" smtClean="0">
                <a:latin typeface="Symbol"/>
                <a:cs typeface="Symbol"/>
              </a:rPr>
              <a:t></a:t>
            </a:r>
            <a:r>
              <a:rPr sz="850" spc="4" dirty="0" smtClean="0">
                <a:latin typeface="Times New Roman"/>
                <a:cs typeface="Times New Roman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0,5</a:t>
            </a:r>
            <a:r>
              <a:rPr sz="850" spc="33" dirty="0" smtClean="0">
                <a:latin typeface="Arial"/>
                <a:cs typeface="Arial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20762" y="3815560"/>
            <a:ext cx="1027455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45313" y="4473871"/>
            <a:ext cx="480107" cy="1371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850" spc="0" dirty="0" smtClean="0">
                <a:latin typeface="Symbol"/>
                <a:cs typeface="Symbol"/>
              </a:rPr>
              <a:t></a:t>
            </a:r>
            <a:r>
              <a:rPr sz="850" spc="4" dirty="0" smtClean="0">
                <a:latin typeface="Times New Roman"/>
                <a:cs typeface="Times New Roman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0,5</a:t>
            </a:r>
            <a:r>
              <a:rPr sz="850" spc="33" dirty="0" smtClean="0">
                <a:latin typeface="Arial"/>
                <a:cs typeface="Arial"/>
              </a:rPr>
              <a:t> </a:t>
            </a:r>
            <a:r>
              <a:rPr sz="850" spc="0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20763" y="4480024"/>
            <a:ext cx="1027455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20777" y="6240998"/>
            <a:ext cx="188830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ti 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il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(Silabu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 SAP/RPP,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543305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12533" y="543305"/>
            <a:ext cx="345185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 marR="361402" indent="0">
              <a:lnSpc>
                <a:spcPts val="114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mbing uta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dan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bim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ing peny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rta dinilai sama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543305"/>
            <a:ext cx="393647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000872" y="543305"/>
            <a:ext cx="2250948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62775" y="966215"/>
            <a:ext cx="349757" cy="687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05765" marR="128751" algn="ctr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966215"/>
            <a:ext cx="3451859" cy="687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8">
              <a:lnSpc>
                <a:spcPct val="95825"/>
              </a:lnSpc>
              <a:spcBef>
                <a:spcPts val="40"/>
              </a:spcBef>
            </a:pPr>
            <a:r>
              <a:rPr sz="1000" spc="64" dirty="0" smtClean="0">
                <a:latin typeface="Arial"/>
                <a:cs typeface="Arial"/>
              </a:rPr>
              <a:t>Bimb</a:t>
            </a:r>
            <a:r>
              <a:rPr sz="1000" spc="59" dirty="0" smtClean="0">
                <a:latin typeface="Arial"/>
                <a:cs typeface="Arial"/>
              </a:rPr>
              <a:t>i</a:t>
            </a:r>
            <a:r>
              <a:rPr sz="1000" spc="64" dirty="0" smtClean="0">
                <a:latin typeface="Arial"/>
                <a:cs typeface="Arial"/>
              </a:rPr>
              <a:t>n</a:t>
            </a:r>
            <a:r>
              <a:rPr sz="1000" spc="59" dirty="0" smtClean="0">
                <a:latin typeface="Arial"/>
                <a:cs typeface="Arial"/>
              </a:rPr>
              <a:t>g</a:t>
            </a:r>
            <a:r>
              <a:rPr sz="1000" spc="6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6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 S2/Spe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ialis</a:t>
            </a:r>
            <a:endParaRPr sz="1000">
              <a:latin typeface="Arial"/>
              <a:cs typeface="Arial"/>
            </a:endParaRPr>
          </a:p>
          <a:p>
            <a:pPr marL="67818" marR="361397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mbing uta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dan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bim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ing peny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rta dinilai sama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966215"/>
            <a:ext cx="3936479" cy="687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3 ora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 ma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sa selama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de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sks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ts val="910"/>
              </a:lnSpc>
              <a:spcBef>
                <a:spcPts val="1170"/>
              </a:spcBef>
            </a:pPr>
            <a:r>
              <a:rPr sz="1500" spc="0" baseline="-14493" dirty="0" smtClean="0">
                <a:latin typeface="Arial"/>
                <a:cs typeface="Arial"/>
              </a:rPr>
              <a:t>Nilai Bimbingan Tes</a:t>
            </a:r>
            <a:r>
              <a:rPr sz="1500" spc="-4" baseline="-14493" dirty="0" smtClean="0">
                <a:latin typeface="Arial"/>
                <a:cs typeface="Arial"/>
              </a:rPr>
              <a:t>i</a:t>
            </a:r>
            <a:r>
              <a:rPr sz="1500" spc="0" baseline="-14493" dirty="0" smtClean="0">
                <a:latin typeface="Arial"/>
                <a:cs typeface="Arial"/>
              </a:rPr>
              <a:t>s</a:t>
            </a:r>
            <a:r>
              <a:rPr sz="1500" spc="-4" baseline="-14493" dirty="0" smtClean="0">
                <a:latin typeface="Arial"/>
                <a:cs typeface="Arial"/>
              </a:rPr>
              <a:t> </a:t>
            </a:r>
            <a:r>
              <a:rPr sz="1500" spc="0" baseline="-14493" dirty="0" smtClean="0">
                <a:latin typeface="Arial"/>
                <a:cs typeface="Arial"/>
              </a:rPr>
              <a:t>=  </a:t>
            </a:r>
            <a:r>
              <a:rPr sz="1500" spc="276" baseline="-14493" dirty="0" smtClean="0">
                <a:latin typeface="Arial"/>
                <a:cs typeface="Arial"/>
              </a:rPr>
              <a:t> </a:t>
            </a:r>
            <a:r>
              <a:rPr sz="1275" u="sng" spc="0" baseline="-3410" dirty="0" smtClean="0">
                <a:latin typeface="Arial"/>
                <a:cs typeface="Arial"/>
              </a:rPr>
              <a:t>Mahasiswa</a:t>
            </a:r>
            <a:r>
              <a:rPr sz="1275" u="sng" spc="-214" baseline="-3410" dirty="0" smtClean="0">
                <a:latin typeface="Arial"/>
                <a:cs typeface="Arial"/>
              </a:rPr>
              <a:t> </a:t>
            </a:r>
            <a:r>
              <a:rPr sz="1275" u="sng" spc="0" baseline="-3410" dirty="0" smtClean="0">
                <a:latin typeface="Arial"/>
                <a:cs typeface="Arial"/>
              </a:rPr>
              <a:t>dibimbing</a:t>
            </a:r>
            <a:endParaRPr sz="850">
              <a:latin typeface="Arial"/>
              <a:cs typeface="Arial"/>
            </a:endParaRPr>
          </a:p>
          <a:p>
            <a:pPr marL="2036814">
              <a:lnSpc>
                <a:spcPts val="1295"/>
              </a:lnSpc>
              <a:spcBef>
                <a:spcPts val="19"/>
              </a:spcBef>
            </a:pPr>
            <a:r>
              <a:rPr sz="1275" spc="0" baseline="-3410" dirty="0" smtClean="0">
                <a:latin typeface="Arial"/>
                <a:cs typeface="Arial"/>
              </a:rPr>
              <a:t>3                </a:t>
            </a:r>
            <a:r>
              <a:rPr sz="1275" spc="124" baseline="-3410" dirty="0" smtClean="0">
                <a:latin typeface="Arial"/>
                <a:cs typeface="Arial"/>
              </a:rPr>
              <a:t> </a:t>
            </a:r>
            <a:r>
              <a:rPr sz="1275" spc="0" baseline="38412" dirty="0" smtClean="0">
                <a:latin typeface="Symbol"/>
                <a:cs typeface="Symbol"/>
              </a:rPr>
              <a:t></a:t>
            </a:r>
            <a:r>
              <a:rPr sz="1275" spc="-45" baseline="40924" dirty="0" smtClean="0">
                <a:latin typeface="Times New Roman"/>
                <a:cs typeface="Times New Roman"/>
              </a:rPr>
              <a:t> </a:t>
            </a:r>
            <a:r>
              <a:rPr sz="1275" spc="0" baseline="40924" dirty="0" smtClean="0">
                <a:latin typeface="Arial"/>
                <a:cs typeface="Arial"/>
              </a:rPr>
              <a:t>1</a:t>
            </a:r>
            <a:r>
              <a:rPr sz="1275" spc="-119" baseline="40924" dirty="0" smtClean="0">
                <a:latin typeface="Arial"/>
                <a:cs typeface="Arial"/>
              </a:rPr>
              <a:t> </a:t>
            </a:r>
            <a:r>
              <a:rPr sz="1275" spc="0" baseline="40924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0872" y="966215"/>
            <a:ext cx="2250948" cy="687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132596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6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pembi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775" y="1653539"/>
            <a:ext cx="349757" cy="6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533" y="1653539"/>
            <a:ext cx="3451859" cy="6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>
              <a:lnSpc>
                <a:spcPct val="95825"/>
              </a:lnSpc>
              <a:spcBef>
                <a:spcPts val="35"/>
              </a:spcBef>
            </a:pPr>
            <a:r>
              <a:rPr sz="1000" spc="64" dirty="0" smtClean="0">
                <a:latin typeface="Arial"/>
                <a:cs typeface="Arial"/>
              </a:rPr>
              <a:t>Bimb</a:t>
            </a:r>
            <a:r>
              <a:rPr sz="1000" spc="59" dirty="0" smtClean="0">
                <a:latin typeface="Arial"/>
                <a:cs typeface="Arial"/>
              </a:rPr>
              <a:t>i</a:t>
            </a:r>
            <a:r>
              <a:rPr sz="1000" spc="64" dirty="0" smtClean="0">
                <a:latin typeface="Arial"/>
                <a:cs typeface="Arial"/>
              </a:rPr>
              <a:t>n</a:t>
            </a:r>
            <a:r>
              <a:rPr sz="1000" spc="59" dirty="0" smtClean="0">
                <a:latin typeface="Arial"/>
                <a:cs typeface="Arial"/>
              </a:rPr>
              <a:t>g</a:t>
            </a:r>
            <a:r>
              <a:rPr sz="1000" spc="6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</a:t>
            </a:r>
            <a:r>
              <a:rPr sz="1000" spc="6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Diserta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S3</a:t>
            </a:r>
            <a:endParaRPr sz="1000">
              <a:latin typeface="Arial"/>
              <a:cs typeface="Arial"/>
            </a:endParaRPr>
          </a:p>
          <a:p>
            <a:pPr marL="67817" marR="361398">
              <a:lnSpc>
                <a:spcPts val="1149"/>
              </a:lnSpc>
              <a:spcBef>
                <a:spcPts val="884"/>
              </a:spcBef>
            </a:pP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mbing uta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 dan pe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bim</a:t>
            </a:r>
            <a:r>
              <a:rPr sz="1000" spc="-4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ing peny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rta dinilai sama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1653539"/>
            <a:ext cx="3936479" cy="6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orang maha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elama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emeste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sam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deng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sks.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ts val="910"/>
              </a:lnSpc>
              <a:spcBef>
                <a:spcPts val="1170"/>
              </a:spcBef>
            </a:pPr>
            <a:r>
              <a:rPr sz="1500" spc="0" baseline="-14493" dirty="0" smtClean="0">
                <a:latin typeface="Arial"/>
                <a:cs typeface="Arial"/>
              </a:rPr>
              <a:t>Nilai Bimbingan D</a:t>
            </a:r>
            <a:r>
              <a:rPr sz="1500" spc="-4" baseline="-14493" dirty="0" smtClean="0">
                <a:latin typeface="Arial"/>
                <a:cs typeface="Arial"/>
              </a:rPr>
              <a:t>i</a:t>
            </a:r>
            <a:r>
              <a:rPr sz="1500" spc="0" baseline="-14493" dirty="0" smtClean="0">
                <a:latin typeface="Arial"/>
                <a:cs typeface="Arial"/>
              </a:rPr>
              <a:t>sertasi</a:t>
            </a:r>
            <a:r>
              <a:rPr sz="1500" spc="-4" baseline="-14493" dirty="0" smtClean="0">
                <a:latin typeface="Arial"/>
                <a:cs typeface="Arial"/>
              </a:rPr>
              <a:t> </a:t>
            </a:r>
            <a:r>
              <a:rPr sz="1500" spc="0" baseline="-14493" dirty="0" smtClean="0">
                <a:latin typeface="Arial"/>
                <a:cs typeface="Arial"/>
              </a:rPr>
              <a:t>=   </a:t>
            </a:r>
            <a:r>
              <a:rPr sz="1500" spc="276" baseline="-14493" dirty="0" smtClean="0">
                <a:latin typeface="Arial"/>
                <a:cs typeface="Arial"/>
              </a:rPr>
              <a:t> </a:t>
            </a:r>
            <a:r>
              <a:rPr sz="1275" u="sng" spc="0" baseline="-3410" dirty="0" smtClean="0">
                <a:latin typeface="Arial"/>
                <a:cs typeface="Arial"/>
              </a:rPr>
              <a:t>Mahasiswa</a:t>
            </a:r>
            <a:r>
              <a:rPr sz="1275" u="sng" spc="-219" baseline="-3410" dirty="0" smtClean="0">
                <a:latin typeface="Arial"/>
                <a:cs typeface="Arial"/>
              </a:rPr>
              <a:t> </a:t>
            </a:r>
            <a:r>
              <a:rPr sz="1275" u="sng" spc="0" baseline="-3410" dirty="0" smtClean="0">
                <a:latin typeface="Arial"/>
                <a:cs typeface="Arial"/>
              </a:rPr>
              <a:t>dibimbing</a:t>
            </a:r>
            <a:endParaRPr sz="850">
              <a:latin typeface="Arial"/>
              <a:cs typeface="Arial"/>
            </a:endParaRPr>
          </a:p>
          <a:p>
            <a:pPr marL="2264655">
              <a:lnSpc>
                <a:spcPts val="1295"/>
              </a:lnSpc>
              <a:spcBef>
                <a:spcPts val="19"/>
              </a:spcBef>
            </a:pPr>
            <a:r>
              <a:rPr sz="1275" spc="0" baseline="-3410" dirty="0" smtClean="0">
                <a:latin typeface="Arial"/>
                <a:cs typeface="Arial"/>
              </a:rPr>
              <a:t>2                </a:t>
            </a:r>
            <a:r>
              <a:rPr sz="1275" spc="114" baseline="-3410" dirty="0" smtClean="0">
                <a:latin typeface="Arial"/>
                <a:cs typeface="Arial"/>
              </a:rPr>
              <a:t> </a:t>
            </a:r>
            <a:r>
              <a:rPr sz="1275" spc="0" baseline="38412" dirty="0" smtClean="0">
                <a:latin typeface="Symbol"/>
                <a:cs typeface="Symbol"/>
              </a:rPr>
              <a:t></a:t>
            </a:r>
            <a:r>
              <a:rPr sz="1275" spc="-50" baseline="40924" dirty="0" smtClean="0">
                <a:latin typeface="Times New Roman"/>
                <a:cs typeface="Times New Roman"/>
              </a:rPr>
              <a:t> </a:t>
            </a:r>
            <a:r>
              <a:rPr sz="1275" spc="0" baseline="40924" dirty="0" smtClean="0">
                <a:latin typeface="Arial"/>
                <a:cs typeface="Arial"/>
              </a:rPr>
              <a:t>1</a:t>
            </a:r>
            <a:r>
              <a:rPr sz="1275" spc="-119" baseline="40924" dirty="0" smtClean="0">
                <a:latin typeface="Arial"/>
                <a:cs typeface="Arial"/>
              </a:rPr>
              <a:t> </a:t>
            </a:r>
            <a:r>
              <a:rPr sz="1275" spc="0" baseline="40924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1653539"/>
            <a:ext cx="2250948" cy="6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132601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601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pembi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bing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2340102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33" y="2340102"/>
            <a:ext cx="3451859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7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Menguji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osal S1, S2, S3, Kualifikasi, semin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S2/S3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2340102"/>
            <a:ext cx="3936479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7747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 sks/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00872" y="2340102"/>
            <a:ext cx="2250948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775" y="2810256"/>
            <a:ext cx="349757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533" y="2810256"/>
            <a:ext cx="3451859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67817" marR="356626">
              <a:lnSpc>
                <a:spcPts val="1149"/>
              </a:lnSpc>
            </a:pPr>
            <a:r>
              <a:rPr sz="1000" spc="0" dirty="0" smtClean="0">
                <a:latin typeface="Arial"/>
                <a:cs typeface="Arial"/>
              </a:rPr>
              <a:t>Menguji tugas akhir (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psi, 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arya Tul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Ilmiah Akh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r) Diploma  / S1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2810256"/>
            <a:ext cx="3936479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4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per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ts val="977"/>
              </a:lnSpc>
              <a:spcBef>
                <a:spcPts val="922"/>
              </a:spcBef>
            </a:pPr>
            <a:r>
              <a:rPr sz="1500" spc="0" baseline="-14493" dirty="0" smtClean="0">
                <a:latin typeface="Arial"/>
                <a:cs typeface="Arial"/>
              </a:rPr>
              <a:t>Nilai Menguji</a:t>
            </a:r>
            <a:r>
              <a:rPr sz="1500" spc="-4" baseline="-14493" dirty="0" smtClean="0">
                <a:latin typeface="Arial"/>
                <a:cs typeface="Arial"/>
              </a:rPr>
              <a:t> </a:t>
            </a:r>
            <a:r>
              <a:rPr sz="1500" spc="0" baseline="-14493" dirty="0" smtClean="0">
                <a:latin typeface="Arial"/>
                <a:cs typeface="Arial"/>
              </a:rPr>
              <a:t>TA =</a:t>
            </a:r>
            <a:r>
              <a:rPr sz="1500" spc="276" baseline="-14493" dirty="0" smtClean="0">
                <a:latin typeface="Arial"/>
                <a:cs typeface="Arial"/>
              </a:rPr>
              <a:t> </a:t>
            </a:r>
            <a:r>
              <a:rPr sz="850" u="sng" spc="0" dirty="0" smtClean="0">
                <a:latin typeface="Arial"/>
                <a:cs typeface="Arial"/>
              </a:rPr>
              <a:t>Mahasiswa</a:t>
            </a:r>
            <a:r>
              <a:rPr sz="850" u="sng" spc="-184" dirty="0" smtClean="0">
                <a:latin typeface="Arial"/>
                <a:cs typeface="Arial"/>
              </a:rPr>
              <a:t> </a:t>
            </a:r>
            <a:r>
              <a:rPr sz="850" u="sng" spc="0" dirty="0" smtClean="0">
                <a:latin typeface="Arial"/>
                <a:cs typeface="Arial"/>
              </a:rPr>
              <a:t>diuji</a:t>
            </a:r>
            <a:r>
              <a:rPr sz="850" spc="0" dirty="0" smtClean="0">
                <a:latin typeface="Arial"/>
                <a:cs typeface="Arial"/>
              </a:rPr>
              <a:t> </a:t>
            </a:r>
            <a:r>
              <a:rPr sz="1275" spc="0" baseline="-35211" dirty="0" smtClean="0">
                <a:latin typeface="Symbol"/>
                <a:cs typeface="Symbol"/>
              </a:rPr>
              <a:t></a:t>
            </a:r>
            <a:r>
              <a:rPr sz="1275" spc="-20" baseline="-37513" dirty="0" smtClean="0">
                <a:latin typeface="Times New Roman"/>
                <a:cs typeface="Times New Roman"/>
              </a:rPr>
              <a:t> </a:t>
            </a:r>
            <a:r>
              <a:rPr sz="1275" spc="0" baseline="-37513" dirty="0" smtClean="0">
                <a:latin typeface="Arial"/>
                <a:cs typeface="Arial"/>
              </a:rPr>
              <a:t>1</a:t>
            </a:r>
            <a:r>
              <a:rPr sz="1275" spc="-80" baseline="-37513" dirty="0" smtClean="0">
                <a:latin typeface="Arial"/>
                <a:cs typeface="Arial"/>
              </a:rPr>
              <a:t> </a:t>
            </a:r>
            <a:r>
              <a:rPr sz="1275" spc="0" baseline="-37513" dirty="0" smtClean="0">
                <a:latin typeface="Arial"/>
                <a:cs typeface="Arial"/>
              </a:rPr>
              <a:t>sks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0872" y="2810256"/>
            <a:ext cx="2250948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1">
              <a:lnSpc>
                <a:spcPct val="102091"/>
              </a:lnSpc>
              <a:spcBef>
                <a:spcPts val="16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pen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uj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Daftar nilai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3474719"/>
            <a:ext cx="349757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533" y="3474719"/>
            <a:ext cx="3451859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67931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Menguji 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sis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3474719"/>
            <a:ext cx="3936479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per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0,5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ts val="1218"/>
              </a:lnSpc>
              <a:spcBef>
                <a:spcPts val="956"/>
              </a:spcBef>
            </a:pPr>
            <a:r>
              <a:rPr sz="1000" spc="0" dirty="0" smtClean="0">
                <a:latin typeface="Arial"/>
                <a:cs typeface="Arial"/>
              </a:rPr>
              <a:t>Nilai Menguji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Tes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 =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275" u="sng" spc="0" baseline="13641" dirty="0" smtClean="0">
                <a:latin typeface="Arial"/>
                <a:cs typeface="Arial"/>
              </a:rPr>
              <a:t>Mahasiswa</a:t>
            </a:r>
            <a:r>
              <a:rPr sz="1275" u="sng" spc="-239" baseline="13641" dirty="0" smtClean="0">
                <a:latin typeface="Arial"/>
                <a:cs typeface="Arial"/>
              </a:rPr>
              <a:t> </a:t>
            </a:r>
            <a:r>
              <a:rPr sz="1275" u="sng" spc="0" baseline="13641" dirty="0" smtClean="0">
                <a:latin typeface="Arial"/>
                <a:cs typeface="Arial"/>
              </a:rPr>
              <a:t>diuji</a:t>
            </a:r>
            <a:endParaRPr sz="850">
              <a:latin typeface="Arial"/>
              <a:cs typeface="Arial"/>
            </a:endParaRPr>
          </a:p>
          <a:p>
            <a:pPr marL="1639399" marR="2193587" algn="ctr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latin typeface="Arial"/>
                <a:cs typeface="Arial"/>
              </a:rPr>
              <a:t>3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0872" y="3474719"/>
            <a:ext cx="2250948" cy="66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9">
              <a:lnSpc>
                <a:spcPct val="102091"/>
              </a:lnSpc>
              <a:spcBef>
                <a:spcPts val="16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89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132589">
              <a:lnSpc>
                <a:spcPct val="102091"/>
              </a:lnSpc>
              <a:spcBef>
                <a:spcPts val="1149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Daftar nilai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775" y="4139183"/>
            <a:ext cx="349757" cy="6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03626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533" y="4139183"/>
            <a:ext cx="3451859" cy="6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67702">
              <a:lnSpc>
                <a:spcPct val="95825"/>
              </a:lnSpc>
              <a:spcBef>
                <a:spcPts val="1000"/>
              </a:spcBef>
            </a:pPr>
            <a:r>
              <a:rPr sz="1000" spc="0" dirty="0" smtClean="0">
                <a:latin typeface="Arial"/>
                <a:cs typeface="Arial"/>
              </a:rPr>
              <a:t>Menguji 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rtasi S3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4139183"/>
            <a:ext cx="3936479" cy="6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per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ter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0,5 sks</a:t>
            </a:r>
            <a:endParaRPr sz="1000">
              <a:latin typeface="Arial"/>
              <a:cs typeface="Arial"/>
            </a:endParaRPr>
          </a:p>
          <a:p>
            <a:pPr marL="67811">
              <a:lnSpc>
                <a:spcPts val="1218"/>
              </a:lnSpc>
              <a:spcBef>
                <a:spcPts val="956"/>
              </a:spcBef>
            </a:pPr>
            <a:r>
              <a:rPr sz="1000" spc="0" dirty="0" smtClean="0">
                <a:latin typeface="Arial"/>
                <a:cs typeface="Arial"/>
              </a:rPr>
              <a:t>Nilai Menguji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Disertasi =</a:t>
            </a:r>
            <a:r>
              <a:rPr sz="1000" spc="276" dirty="0" smtClean="0">
                <a:latin typeface="Arial"/>
                <a:cs typeface="Arial"/>
              </a:rPr>
              <a:t> </a:t>
            </a:r>
            <a:r>
              <a:rPr sz="1275" u="sng" spc="0" baseline="13641" dirty="0" smtClean="0">
                <a:latin typeface="Arial"/>
                <a:cs typeface="Arial"/>
              </a:rPr>
              <a:t>Mahasiswa</a:t>
            </a:r>
            <a:r>
              <a:rPr sz="1275" u="sng" spc="-239" baseline="13641" dirty="0" smtClean="0">
                <a:latin typeface="Arial"/>
                <a:cs typeface="Arial"/>
              </a:rPr>
              <a:t> </a:t>
            </a:r>
            <a:r>
              <a:rPr sz="1275" u="sng" spc="0" baseline="13641" dirty="0" smtClean="0">
                <a:latin typeface="Arial"/>
                <a:cs typeface="Arial"/>
              </a:rPr>
              <a:t>diuji</a:t>
            </a:r>
            <a:endParaRPr sz="850">
              <a:latin typeface="Arial"/>
              <a:cs typeface="Arial"/>
            </a:endParaRPr>
          </a:p>
          <a:p>
            <a:pPr marL="1831426" marR="2001561" algn="ctr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latin typeface="Arial"/>
                <a:cs typeface="Arial"/>
              </a:rPr>
              <a:t>2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0872" y="4139183"/>
            <a:ext cx="2250948" cy="664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0">
              <a:lnSpc>
                <a:spcPct val="102091"/>
              </a:lnSpc>
              <a:spcBef>
                <a:spcPts val="17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0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Pre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4" dirty="0" smtClean="0">
                <a:latin typeface="Arial"/>
                <a:cs typeface="Arial"/>
              </a:rPr>
              <a:t> 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132590">
              <a:lnSpc>
                <a:spcPct val="102091"/>
              </a:lnSpc>
              <a:spcBef>
                <a:spcPts val="115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Daftar nilai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4803648"/>
            <a:ext cx="349757" cy="1211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103626">
              <a:lnSpc>
                <a:spcPct val="95825"/>
              </a:lnSpc>
              <a:spcBef>
                <a:spcPts val="3000"/>
              </a:spcBef>
            </a:pPr>
            <a:r>
              <a:rPr sz="1000" spc="0" dirty="0" smtClean="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533" y="4803648"/>
            <a:ext cx="3451859" cy="1211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 marR="115408">
              <a:lnSpc>
                <a:spcPts val="114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Pimpinan 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mbina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Unit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kegiat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 sep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rti; UKM, Orm</a:t>
            </a:r>
            <a:r>
              <a:rPr sz="1000" spc="-4" dirty="0" smtClean="0">
                <a:latin typeface="Arial"/>
                <a:cs typeface="Arial"/>
              </a:rPr>
              <a:t>aw</a:t>
            </a:r>
            <a:r>
              <a:rPr sz="1000" spc="0" dirty="0" smtClean="0">
                <a:latin typeface="Arial"/>
                <a:cs typeface="Arial"/>
              </a:rPr>
              <a:t>a (Organ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Mahas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), Himad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 (Hi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pu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parte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en), </a:t>
            </a:r>
            <a:r>
              <a:rPr sz="1000" spc="-9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EM (Badan Eks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kutif M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has</a:t>
            </a:r>
            <a:r>
              <a:rPr sz="1000" spc="-4" dirty="0" smtClean="0">
                <a:latin typeface="Arial"/>
                <a:cs typeface="Arial"/>
              </a:rPr>
              <a:t>is</a:t>
            </a:r>
            <a:r>
              <a:rPr sz="1000" spc="0" dirty="0" smtClean="0">
                <a:latin typeface="Arial"/>
                <a:cs typeface="Arial"/>
              </a:rPr>
              <a:t>wa), B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M (Badan </a:t>
            </a:r>
            <a:r>
              <a:rPr sz="1000" spc="-4" dirty="0" smtClean="0">
                <a:latin typeface="Arial"/>
                <a:cs typeface="Arial"/>
              </a:rPr>
              <a:t>Le</a:t>
            </a:r>
            <a:r>
              <a:rPr sz="1000" spc="0" dirty="0" smtClean="0">
                <a:latin typeface="Arial"/>
                <a:cs typeface="Arial"/>
              </a:rPr>
              <a:t>gislatif Mah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siswa, BSO (Badan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Semi Otono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: misal SKI, kelompok kajian), Majalah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as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swa, Bimbingan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enal</a:t>
            </a:r>
            <a:r>
              <a:rPr sz="1000" spc="-4" dirty="0" smtClean="0">
                <a:latin typeface="Arial"/>
                <a:cs typeface="Arial"/>
              </a:rPr>
              <a:t>ar</a:t>
            </a:r>
            <a:r>
              <a:rPr sz="1000" spc="0" dirty="0" smtClean="0">
                <a:latin typeface="Arial"/>
                <a:cs typeface="Arial"/>
              </a:rPr>
              <a:t>an Mhs, LK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M, LKTI, LKIP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4803648"/>
            <a:ext cx="3936479" cy="1211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1"/>
              </a:spcBef>
            </a:pPr>
            <a:endParaRPr sz="700"/>
          </a:p>
          <a:p>
            <a:pPr marL="67806">
              <a:lnSpc>
                <a:spcPct val="95825"/>
              </a:lnSpc>
              <a:spcBef>
                <a:spcPts val="3000"/>
              </a:spcBef>
            </a:pPr>
            <a:r>
              <a:rPr sz="1000" dirty="0" smtClean="0">
                <a:latin typeface="Arial"/>
                <a:cs typeface="Arial"/>
              </a:rPr>
              <a:t>1</a:t>
            </a:r>
            <a:r>
              <a:rPr sz="1000" spc="-144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sks</a:t>
            </a:r>
            <a:r>
              <a:rPr sz="1000" spc="-75" dirty="0" smtClean="0">
                <a:latin typeface="Arial"/>
                <a:cs typeface="Arial"/>
              </a:rPr>
              <a:t>/</a:t>
            </a:r>
            <a:r>
              <a:rPr sz="1000" spc="-69" dirty="0" smtClean="0">
                <a:latin typeface="Arial"/>
                <a:cs typeface="Arial"/>
              </a:rPr>
              <a:t>kegia</a:t>
            </a:r>
            <a:r>
              <a:rPr sz="1000" spc="-75" dirty="0" smtClean="0">
                <a:latin typeface="Arial"/>
                <a:cs typeface="Arial"/>
              </a:rPr>
              <a:t>t</a:t>
            </a:r>
            <a:r>
              <a:rPr sz="1000" spc="-69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0872" y="4803648"/>
            <a:ext cx="2250948" cy="1211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 marL="132587">
              <a:lnSpc>
                <a:spcPct val="102091"/>
              </a:lnSpc>
              <a:spcBef>
                <a:spcPts val="3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  <a:p>
            <a:pPr marL="132587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75" y="6015228"/>
            <a:ext cx="349757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533" y="6015228"/>
            <a:ext cx="3451859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 marR="142954">
              <a:lnSpc>
                <a:spcPts val="1149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Meng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mb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ram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perkuli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han/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enga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(Silabu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, SAP/RPP, GB</a:t>
            </a:r>
            <a:r>
              <a:rPr sz="1000" spc="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P, dll) dalam 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elompok atau mand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ri yang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hasi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nya dip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kai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unt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 perkul</a:t>
            </a:r>
            <a:r>
              <a:rPr sz="1000" spc="-4" dirty="0" smtClean="0">
                <a:latin typeface="Arial"/>
                <a:cs typeface="Arial"/>
              </a:rPr>
              <a:t>ia</a:t>
            </a:r>
            <a:r>
              <a:rPr sz="1000" spc="0" dirty="0" smtClean="0">
                <a:latin typeface="Arial"/>
                <a:cs typeface="Arial"/>
              </a:rPr>
              <a:t>han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015228"/>
            <a:ext cx="3936479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782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6015228"/>
            <a:ext cx="2250948" cy="580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4">
              <a:lnSpc>
                <a:spcPct val="102091"/>
              </a:lnSpc>
              <a:spcBef>
                <a:spcPts val="47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904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GBPP, dll)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2775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253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64393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00872" y="54635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51821" y="546353"/>
            <a:ext cx="0" cy="416814"/>
          </a:xfrm>
          <a:custGeom>
            <a:avLst/>
            <a:gdLst/>
            <a:ahLst/>
            <a:cxnLst/>
            <a:rect l="l" t="t" r="r" b="b"/>
            <a:pathLst>
              <a:path h="416814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9727" y="96621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2775" y="969263"/>
            <a:ext cx="0" cy="575310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2533" y="969263"/>
            <a:ext cx="0" cy="575310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64393" y="969263"/>
            <a:ext cx="0" cy="575310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00872" y="969263"/>
            <a:ext cx="0" cy="575310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251821" y="969263"/>
            <a:ext cx="0" cy="575310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9727" y="154762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2775" y="1550670"/>
            <a:ext cx="0" cy="454913"/>
          </a:xfrm>
          <a:custGeom>
            <a:avLst/>
            <a:gdLst/>
            <a:ahLst/>
            <a:cxnLst/>
            <a:rect l="l" t="t" r="r" b="b"/>
            <a:pathLst>
              <a:path h="454913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2533" y="1550670"/>
            <a:ext cx="0" cy="454913"/>
          </a:xfrm>
          <a:custGeom>
            <a:avLst/>
            <a:gdLst/>
            <a:ahLst/>
            <a:cxnLst/>
            <a:rect l="l" t="t" r="r" b="b"/>
            <a:pathLst>
              <a:path h="454913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4393" y="1550669"/>
            <a:ext cx="0" cy="454913"/>
          </a:xfrm>
          <a:custGeom>
            <a:avLst/>
            <a:gdLst/>
            <a:ahLst/>
            <a:cxnLst/>
            <a:rect l="l" t="t" r="r" b="b"/>
            <a:pathLst>
              <a:path h="454913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00872" y="1550669"/>
            <a:ext cx="0" cy="454914"/>
          </a:xfrm>
          <a:custGeom>
            <a:avLst/>
            <a:gdLst/>
            <a:ahLst/>
            <a:cxnLst/>
            <a:rect l="l" t="t" r="r" b="b"/>
            <a:pathLst>
              <a:path h="454913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51821" y="1550669"/>
            <a:ext cx="0" cy="454913"/>
          </a:xfrm>
          <a:custGeom>
            <a:avLst/>
            <a:gdLst/>
            <a:ahLst/>
            <a:cxnLst/>
            <a:rect l="l" t="t" r="r" b="b"/>
            <a:pathLst>
              <a:path h="454913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9727" y="200863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2775" y="201167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2533" y="201167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64393" y="201167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00872" y="201167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51821" y="2011679"/>
            <a:ext cx="0" cy="455675"/>
          </a:xfrm>
          <a:custGeom>
            <a:avLst/>
            <a:gdLst/>
            <a:ahLst/>
            <a:cxnLst/>
            <a:rect l="l" t="t" r="r" b="b"/>
            <a:pathLst>
              <a:path h="455675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9727" y="247040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2775" y="2473452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2533" y="2473452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64393" y="2473452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00872" y="2473452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51821" y="2473451"/>
            <a:ext cx="0" cy="464057"/>
          </a:xfrm>
          <a:custGeom>
            <a:avLst/>
            <a:gdLst/>
            <a:ahLst/>
            <a:cxnLst/>
            <a:rect l="l" t="t" r="r" b="b"/>
            <a:pathLst>
              <a:path h="464057">
                <a:moveTo>
                  <a:pt x="0" y="0"/>
                </a:moveTo>
                <a:lnTo>
                  <a:pt x="0" y="46405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9727" y="294055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2775" y="2943605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2533" y="2943605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064393" y="2943605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0872" y="2943605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1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51821" y="2943605"/>
            <a:ext cx="0" cy="309371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9727" y="325602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2775" y="3259074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533" y="3259074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064393" y="3259074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0872" y="3259073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51821" y="3259073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9727" y="357149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2775" y="35745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2533" y="35745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64393" y="35745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00872" y="35745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251821" y="3574541"/>
            <a:ext cx="0" cy="309372"/>
          </a:xfrm>
          <a:custGeom>
            <a:avLst/>
            <a:gdLst/>
            <a:ahLst/>
            <a:cxnLst/>
            <a:rect l="l" t="t" r="r" b="b"/>
            <a:pathLst>
              <a:path h="309372">
                <a:moveTo>
                  <a:pt x="0" y="0"/>
                </a:moveTo>
                <a:lnTo>
                  <a:pt x="0" y="30937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9727" y="388696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2775" y="3890010"/>
            <a:ext cx="0" cy="448817"/>
          </a:xfrm>
          <a:custGeom>
            <a:avLst/>
            <a:gdLst/>
            <a:ahLst/>
            <a:cxnLst/>
            <a:rect l="l" t="t" r="r" b="b"/>
            <a:pathLst>
              <a:path h="448817">
                <a:moveTo>
                  <a:pt x="0" y="0"/>
                </a:moveTo>
                <a:lnTo>
                  <a:pt x="0" y="44881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2533" y="3890010"/>
            <a:ext cx="0" cy="448817"/>
          </a:xfrm>
          <a:custGeom>
            <a:avLst/>
            <a:gdLst/>
            <a:ahLst/>
            <a:cxnLst/>
            <a:rect l="l" t="t" r="r" b="b"/>
            <a:pathLst>
              <a:path h="448817">
                <a:moveTo>
                  <a:pt x="0" y="0"/>
                </a:moveTo>
                <a:lnTo>
                  <a:pt x="0" y="44881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64393" y="3890010"/>
            <a:ext cx="0" cy="448817"/>
          </a:xfrm>
          <a:custGeom>
            <a:avLst/>
            <a:gdLst/>
            <a:ahLst/>
            <a:cxnLst/>
            <a:rect l="l" t="t" r="r" b="b"/>
            <a:pathLst>
              <a:path h="448817">
                <a:moveTo>
                  <a:pt x="0" y="0"/>
                </a:moveTo>
                <a:lnTo>
                  <a:pt x="0" y="44881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00872" y="3890009"/>
            <a:ext cx="0" cy="448817"/>
          </a:xfrm>
          <a:custGeom>
            <a:avLst/>
            <a:gdLst/>
            <a:ahLst/>
            <a:cxnLst/>
            <a:rect l="l" t="t" r="r" b="b"/>
            <a:pathLst>
              <a:path h="448817">
                <a:moveTo>
                  <a:pt x="0" y="0"/>
                </a:moveTo>
                <a:lnTo>
                  <a:pt x="0" y="44881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251821" y="3890009"/>
            <a:ext cx="0" cy="448817"/>
          </a:xfrm>
          <a:custGeom>
            <a:avLst/>
            <a:gdLst/>
            <a:ahLst/>
            <a:cxnLst/>
            <a:rect l="l" t="t" r="r" b="b"/>
            <a:pathLst>
              <a:path h="448817">
                <a:moveTo>
                  <a:pt x="0" y="0"/>
                </a:moveTo>
                <a:lnTo>
                  <a:pt x="0" y="44881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727" y="434187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2775" y="4344924"/>
            <a:ext cx="0" cy="618744"/>
          </a:xfrm>
          <a:custGeom>
            <a:avLst/>
            <a:gdLst/>
            <a:ahLst/>
            <a:cxnLst/>
            <a:rect l="l" t="t" r="r" b="b"/>
            <a:pathLst>
              <a:path h="618744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2533" y="4344924"/>
            <a:ext cx="0" cy="618744"/>
          </a:xfrm>
          <a:custGeom>
            <a:avLst/>
            <a:gdLst/>
            <a:ahLst/>
            <a:cxnLst/>
            <a:rect l="l" t="t" r="r" b="b"/>
            <a:pathLst>
              <a:path h="618744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64393" y="4344924"/>
            <a:ext cx="0" cy="618744"/>
          </a:xfrm>
          <a:custGeom>
            <a:avLst/>
            <a:gdLst/>
            <a:ahLst/>
            <a:cxnLst/>
            <a:rect l="l" t="t" r="r" b="b"/>
            <a:pathLst>
              <a:path h="618744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00872" y="4344923"/>
            <a:ext cx="0" cy="618744"/>
          </a:xfrm>
          <a:custGeom>
            <a:avLst/>
            <a:gdLst/>
            <a:ahLst/>
            <a:cxnLst/>
            <a:rect l="l" t="t" r="r" b="b"/>
            <a:pathLst>
              <a:path h="618744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251821" y="4344923"/>
            <a:ext cx="0" cy="618744"/>
          </a:xfrm>
          <a:custGeom>
            <a:avLst/>
            <a:gdLst/>
            <a:ahLst/>
            <a:cxnLst/>
            <a:rect l="l" t="t" r="r" b="b"/>
            <a:pathLst>
              <a:path h="618744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9727" y="496671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2775" y="4969764"/>
            <a:ext cx="0" cy="618743"/>
          </a:xfrm>
          <a:custGeom>
            <a:avLst/>
            <a:gdLst/>
            <a:ahLst/>
            <a:cxnLst/>
            <a:rect l="l" t="t" r="r" b="b"/>
            <a:pathLst>
              <a:path h="618743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2533" y="4969764"/>
            <a:ext cx="0" cy="618743"/>
          </a:xfrm>
          <a:custGeom>
            <a:avLst/>
            <a:gdLst/>
            <a:ahLst/>
            <a:cxnLst/>
            <a:rect l="l" t="t" r="r" b="b"/>
            <a:pathLst>
              <a:path h="618743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64393" y="4969764"/>
            <a:ext cx="0" cy="618743"/>
          </a:xfrm>
          <a:custGeom>
            <a:avLst/>
            <a:gdLst/>
            <a:ahLst/>
            <a:cxnLst/>
            <a:rect l="l" t="t" r="r" b="b"/>
            <a:pathLst>
              <a:path h="618743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00872" y="4969763"/>
            <a:ext cx="0" cy="618743"/>
          </a:xfrm>
          <a:custGeom>
            <a:avLst/>
            <a:gdLst/>
            <a:ahLst/>
            <a:cxnLst/>
            <a:rect l="l" t="t" r="r" b="b"/>
            <a:pathLst>
              <a:path h="618743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51821" y="4969763"/>
            <a:ext cx="0" cy="618743"/>
          </a:xfrm>
          <a:custGeom>
            <a:avLst/>
            <a:gdLst/>
            <a:ahLst/>
            <a:cxnLst/>
            <a:rect l="l" t="t" r="r" b="b"/>
            <a:pathLst>
              <a:path h="618743">
                <a:moveTo>
                  <a:pt x="0" y="0"/>
                </a:moveTo>
                <a:lnTo>
                  <a:pt x="0" y="61874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9727" y="559155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2775" y="559460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2533" y="559460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64393" y="5594604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00872" y="5594603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51821" y="5594603"/>
            <a:ext cx="0" cy="621791"/>
          </a:xfrm>
          <a:custGeom>
            <a:avLst/>
            <a:gdLst/>
            <a:ahLst/>
            <a:cxnLst/>
            <a:rect l="l" t="t" r="r" b="b"/>
            <a:pathLst>
              <a:path h="621791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59727" y="621944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2775" y="62224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533" y="62224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64393" y="62224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00872" y="62224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251821" y="62224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9727" y="648462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2775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9727" y="6750558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12533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15581" y="675055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064393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067441" y="6750558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000872" y="6487667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03921" y="6750558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251821" y="6487667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251821" y="6747509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8120765" y="763735"/>
            <a:ext cx="865613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Modul/D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120765" y="1188179"/>
            <a:ext cx="65382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20764" y="1713959"/>
            <a:ext cx="169868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yang re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evan, laporan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20764" y="2175731"/>
            <a:ext cx="169868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Bukti yang re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evan, laporan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120764" y="2636741"/>
            <a:ext cx="1154492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ti fi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ik laporan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7646" y="4067585"/>
            <a:ext cx="830254" cy="164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nara</a:t>
            </a:r>
            <a:r>
              <a:rPr sz="1100" spc="-2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sumber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20764" y="4508213"/>
            <a:ext cx="1225411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hon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120764" y="6068797"/>
            <a:ext cx="653824" cy="153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775" y="543305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533" y="543305"/>
            <a:ext cx="345185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 marR="613300" indent="0">
              <a:lnSpc>
                <a:spcPts val="1149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Mo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ul/Diktat ol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h se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sen (Ti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ak diterbitkan, tetapi digunakan oleh mahasi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64393" y="543305"/>
            <a:ext cx="393647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00872" y="543305"/>
            <a:ext cx="2250948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2">
              <a:lnSpc>
                <a:spcPct val="102091"/>
              </a:lnSpc>
              <a:spcBef>
                <a:spcPts val="434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2775" y="966215"/>
            <a:ext cx="349757" cy="581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533" y="966215"/>
            <a:ext cx="3451859" cy="581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Mand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ri 1 ad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lah pelatih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ah me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 1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90"/>
              </a:spcBef>
            </a:pPr>
            <a:r>
              <a:rPr sz="1000" spc="0" dirty="0" smtClean="0">
                <a:latin typeface="Arial"/>
                <a:cs typeface="Arial"/>
              </a:rPr>
              <a:t>Bab Bahan 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ar @ 2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 (Disetujui o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eh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enyele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67817">
              <a:lnSpc>
                <a:spcPct val="95825"/>
              </a:lnSpc>
              <a:spcBef>
                <a:spcPts val="90"/>
              </a:spcBef>
            </a:pPr>
            <a:r>
              <a:rPr sz="1000" spc="0" dirty="0" smtClean="0">
                <a:latin typeface="Arial"/>
                <a:cs typeface="Arial"/>
              </a:rPr>
              <a:t>ber ISBN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4393" y="966215"/>
            <a:ext cx="3936479" cy="581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Menul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1 B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b Bahan Ajar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  <a:hlinkClick r:id="rId2"/>
              </a:rPr>
              <a:t>@</a:t>
            </a:r>
            <a:r>
              <a:rPr sz="1000" spc="0" dirty="0" smtClean="0">
                <a:latin typeface="Arial"/>
                <a:cs typeface="Arial"/>
                <a:hlinkClick r:id="rId2"/>
              </a:rPr>
              <a:t>2</a:t>
            </a:r>
            <a:r>
              <a:rPr sz="1000" spc="0" dirty="0" smtClean="0">
                <a:latin typeface="Arial"/>
                <a:cs typeface="Arial"/>
              </a:rPr>
              <a:t> sks/p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Bab, maks 10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0872" y="966215"/>
            <a:ext cx="2250948" cy="581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2">
              <a:lnSpc>
                <a:spcPct val="102091"/>
              </a:lnSpc>
              <a:spcBef>
                <a:spcPts val="44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2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Buku aj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775" y="1547622"/>
            <a:ext cx="349757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2533" y="1547622"/>
            <a:ext cx="3451859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7" marR="291128">
              <a:lnSpc>
                <a:spcPts val="1149"/>
              </a:lnSpc>
              <a:spcBef>
                <a:spcPts val="160"/>
              </a:spcBef>
            </a:pPr>
            <a:r>
              <a:rPr sz="1000" spc="0" dirty="0" smtClean="0">
                <a:latin typeface="Arial"/>
                <a:cs typeface="Arial"/>
              </a:rPr>
              <a:t>Melaks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 d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taser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ng 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ca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gkok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 dosen da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am 1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4393" y="1547622"/>
            <a:ext cx="3936479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00872" y="1547622"/>
            <a:ext cx="2250948" cy="46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91">
              <a:lnSpc>
                <a:spcPct val="95825"/>
              </a:lnSpc>
              <a:spcBef>
                <a:spcPts val="1212"/>
              </a:spcBef>
            </a:pP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775" y="2008631"/>
            <a:ext cx="349757" cy="4617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" y="2008631"/>
            <a:ext cx="3451859" cy="4617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702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Membimb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ng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dosen yang </a:t>
            </a:r>
            <a:r>
              <a:rPr sz="1000" spc="-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ebih r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nd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katnya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393" y="2008631"/>
            <a:ext cx="3936479" cy="4617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marL="67683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4 (em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at)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sama </a:t>
            </a:r>
            <a:r>
              <a:rPr sz="1000" spc="-4" dirty="0" smtClean="0">
                <a:latin typeface="Arial"/>
                <a:cs typeface="Arial"/>
              </a:rPr>
              <a:t>de</a:t>
            </a:r>
            <a:r>
              <a:rPr sz="1000" spc="0" dirty="0" smtClean="0">
                <a:latin typeface="Arial"/>
                <a:cs typeface="Arial"/>
              </a:rPr>
              <a:t>ngan 1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0872" y="2008631"/>
            <a:ext cx="2250948" cy="4617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246891">
              <a:lnSpc>
                <a:spcPct val="95825"/>
              </a:lnSpc>
              <a:spcBef>
                <a:spcPts val="1206"/>
              </a:spcBef>
            </a:pPr>
            <a:r>
              <a:rPr sz="1000" spc="0" dirty="0" smtClean="0">
                <a:latin typeface="Arial"/>
                <a:cs typeface="Arial"/>
              </a:rPr>
              <a:t>keg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atan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775" y="2470403"/>
            <a:ext cx="349757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 marL="110483">
              <a:lnSpc>
                <a:spcPct val="95825"/>
              </a:lnSpc>
            </a:pPr>
            <a:r>
              <a:rPr sz="900" spc="-4" dirty="0" smtClean="0"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533" y="2470403"/>
            <a:ext cx="3451859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67812">
              <a:lnSpc>
                <a:spcPct val="95825"/>
              </a:lnSpc>
            </a:pPr>
            <a:r>
              <a:rPr sz="1000" spc="-69" dirty="0" smtClean="0">
                <a:latin typeface="Arial"/>
                <a:cs typeface="Arial"/>
              </a:rPr>
              <a:t>Mengikut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Ke</a:t>
            </a:r>
            <a:r>
              <a:rPr sz="1000" spc="-64" dirty="0" smtClean="0">
                <a:latin typeface="Arial"/>
                <a:cs typeface="Arial"/>
              </a:rPr>
              <a:t>g</a:t>
            </a:r>
            <a:r>
              <a:rPr sz="1000" spc="-75" dirty="0" smtClean="0">
                <a:latin typeface="Arial"/>
                <a:cs typeface="Arial"/>
              </a:rPr>
              <a:t>i</a:t>
            </a:r>
            <a:r>
              <a:rPr sz="1000" spc="-64" dirty="0" smtClean="0">
                <a:latin typeface="Arial"/>
                <a:cs typeface="Arial"/>
              </a:rPr>
              <a:t>a</a:t>
            </a:r>
            <a:r>
              <a:rPr sz="1000" spc="-75" dirty="0" smtClean="0">
                <a:latin typeface="Arial"/>
                <a:cs typeface="Arial"/>
              </a:rPr>
              <a:t>t</a:t>
            </a:r>
            <a:r>
              <a:rPr sz="1000" spc="-6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peng</a:t>
            </a:r>
            <a:r>
              <a:rPr sz="1000" spc="-64" dirty="0" smtClean="0">
                <a:latin typeface="Arial"/>
                <a:cs typeface="Arial"/>
              </a:rPr>
              <a:t>e</a:t>
            </a:r>
            <a:r>
              <a:rPr sz="1000" spc="-69" dirty="0" smtClean="0">
                <a:latin typeface="Arial"/>
                <a:cs typeface="Arial"/>
              </a:rPr>
              <a:t>mba</a:t>
            </a:r>
            <a:r>
              <a:rPr sz="1000" spc="-64" dirty="0" smtClean="0">
                <a:latin typeface="Arial"/>
                <a:cs typeface="Arial"/>
              </a:rPr>
              <a:t>n</a:t>
            </a:r>
            <a:r>
              <a:rPr sz="1000" spc="-69" dirty="0" smtClean="0">
                <a:latin typeface="Arial"/>
                <a:cs typeface="Arial"/>
              </a:rPr>
              <a:t>ga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diri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4393" y="2470403"/>
            <a:ext cx="3936479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67811">
              <a:lnSpc>
                <a:spcPct val="95825"/>
              </a:lnSpc>
            </a:pP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sks</a:t>
            </a:r>
            <a:r>
              <a:rPr sz="1100" spc="-1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giatan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00872" y="2470403"/>
            <a:ext cx="2250948" cy="470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2940558"/>
            <a:ext cx="349757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533" y="2940558"/>
            <a:ext cx="3451859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39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 bela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ar </a:t>
            </a:r>
            <a:r>
              <a:rPr sz="1000" spc="64" dirty="0" smtClean="0">
                <a:latin typeface="Arial"/>
                <a:cs typeface="Arial"/>
              </a:rPr>
              <a:t>unt</a:t>
            </a:r>
            <a:r>
              <a:rPr sz="1000" spc="5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6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2940558"/>
            <a:ext cx="3936479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94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12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0872" y="2940558"/>
            <a:ext cx="2250948" cy="315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Lap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ran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erkemba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775" y="3256025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3256025"/>
            <a:ext cx="3451859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93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PEKERTI / </a:t>
            </a:r>
            <a:r>
              <a:rPr sz="1000" spc="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3256025"/>
            <a:ext cx="3936479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47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0872" y="3256025"/>
            <a:ext cx="2250948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775" y="3571493"/>
            <a:ext cx="349757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533" y="3571493"/>
            <a:ext cx="3451859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15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Maga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g/Pra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ab D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 M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da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3571493"/>
            <a:ext cx="3936479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136">
              <a:lnSpc>
                <a:spcPct val="95825"/>
              </a:lnSpc>
              <a:spcBef>
                <a:spcPts val="215"/>
              </a:spcBef>
            </a:pPr>
            <a:r>
              <a:rPr sz="1000" spc="0" dirty="0" smtClean="0">
                <a:latin typeface="Arial"/>
                <a:cs typeface="Arial"/>
              </a:rPr>
              <a:t>3 sks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3571493"/>
            <a:ext cx="2250948" cy="315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10"/>
              </a:lnSpc>
              <a:spcBef>
                <a:spcPts val="6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3886962"/>
            <a:ext cx="349757" cy="454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10362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33" y="3886962"/>
            <a:ext cx="3451859" cy="454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100" spc="0" dirty="0" smtClean="0">
                <a:latin typeface="Arial"/>
                <a:cs typeface="Arial"/>
              </a:rPr>
              <a:t>Meny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pa</a:t>
            </a:r>
            <a:r>
              <a:rPr sz="1100" spc="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kan</a:t>
            </a:r>
            <a:r>
              <a:rPr sz="1100" spc="-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orasi</a:t>
            </a:r>
            <a:r>
              <a:rPr sz="1100" spc="-23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ilmiah,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pemb</a:t>
            </a:r>
            <a:r>
              <a:rPr sz="1100" spc="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cara</a:t>
            </a:r>
            <a:r>
              <a:rPr sz="1100" spc="-5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seminar,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3886962"/>
            <a:ext cx="3936479" cy="454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000872" y="3886962"/>
            <a:ext cx="2250948" cy="454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62775" y="4341876"/>
            <a:ext cx="349757" cy="624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2"/>
              </a:spcBef>
            </a:pPr>
            <a:endParaRPr sz="14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533" y="4341876"/>
            <a:ext cx="3451859" cy="624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67812" marR="434568">
              <a:lnSpc>
                <a:spcPts val="1264"/>
              </a:lnSpc>
            </a:pPr>
            <a:r>
              <a:rPr sz="1100" spc="0" dirty="0" smtClean="0">
                <a:latin typeface="Arial"/>
                <a:cs typeface="Arial"/>
              </a:rPr>
              <a:t>Tingkat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regional</a:t>
            </a:r>
            <a:r>
              <a:rPr sz="1100" spc="-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daerah,</a:t>
            </a:r>
            <a:r>
              <a:rPr sz="1100" spc="-4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institusional</a:t>
            </a:r>
            <a:r>
              <a:rPr sz="1100" spc="-57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(minimum fakultas)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4341876"/>
            <a:ext cx="3936479" cy="624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2"/>
              </a:spcBef>
            </a:pPr>
            <a:endParaRPr sz="140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0872" y="4341876"/>
            <a:ext cx="2250948" cy="624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ct val="102091"/>
              </a:lnSpc>
              <a:spcBef>
                <a:spcPts val="121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ah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4966716"/>
            <a:ext cx="349757" cy="62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2"/>
              </a:spcBef>
            </a:pPr>
            <a:endParaRPr sz="1400"/>
          </a:p>
          <a:p>
            <a:pPr marL="98907" marR="100461" algn="ctr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533" y="4966716"/>
            <a:ext cx="3451859" cy="62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8"/>
              </a:spcBef>
            </a:pPr>
            <a:endParaRPr sz="1300"/>
          </a:p>
          <a:p>
            <a:pPr marL="67812">
              <a:lnSpc>
                <a:spcPct val="95825"/>
              </a:lnSpc>
            </a:pPr>
            <a:r>
              <a:rPr sz="1100" spc="0" dirty="0" smtClean="0">
                <a:latin typeface="Arial"/>
                <a:cs typeface="Arial"/>
              </a:rPr>
              <a:t>Tingkat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nasional</a:t>
            </a:r>
            <a:r>
              <a:rPr sz="1100" spc="-4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(miniumum</a:t>
            </a:r>
            <a:r>
              <a:rPr sz="1100" spc="-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dihadiri</a:t>
            </a:r>
            <a:r>
              <a:rPr sz="1100" spc="-3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-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provinsi)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4966716"/>
            <a:ext cx="3936479" cy="62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2"/>
              </a:spcBef>
            </a:pPr>
            <a:endParaRPr sz="140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0872" y="4966716"/>
            <a:ext cx="2250948" cy="624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hon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ah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Sertifi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775" y="5591556"/>
            <a:ext cx="349757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102717" marR="102785" algn="ctr">
              <a:lnSpc>
                <a:spcPct val="95825"/>
              </a:lnSpc>
            </a:pPr>
            <a:r>
              <a:rPr sz="1000" spc="4" dirty="0" smtClean="0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533" y="5591556"/>
            <a:ext cx="3451859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 marR="191612">
              <a:lnSpc>
                <a:spcPts val="1264"/>
              </a:lnSpc>
              <a:spcBef>
                <a:spcPts val="10"/>
              </a:spcBef>
            </a:pPr>
            <a:r>
              <a:rPr sz="1100" spc="0" dirty="0" smtClean="0">
                <a:latin typeface="Arial"/>
                <a:cs typeface="Arial"/>
              </a:rPr>
              <a:t>Tingkat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inte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nasional</a:t>
            </a:r>
            <a:r>
              <a:rPr sz="1100" spc="-57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ngan</a:t>
            </a:r>
            <a:r>
              <a:rPr sz="1100" spc="-3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bahasa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internasi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nal PBB,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Arab,</a:t>
            </a:r>
            <a:r>
              <a:rPr sz="1100" spc="-1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China,</a:t>
            </a:r>
            <a:r>
              <a:rPr sz="1100" spc="-3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Inggris,</a:t>
            </a:r>
            <a:r>
              <a:rPr sz="1100" spc="-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Perancis,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Rusia, Spanyol)(m</a:t>
            </a:r>
            <a:r>
              <a:rPr sz="1100" spc="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niumum</a:t>
            </a:r>
            <a:r>
              <a:rPr sz="1100" spc="-97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di</a:t>
            </a:r>
            <a:r>
              <a:rPr sz="1100" spc="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adiri</a:t>
            </a:r>
            <a:r>
              <a:rPr sz="1100" spc="-3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-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nega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5591556"/>
            <a:ext cx="3936479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4"/>
              </a:spcBef>
            </a:pPr>
            <a:endParaRPr sz="1400"/>
          </a:p>
          <a:p>
            <a:pPr marL="67811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6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0872" y="5591556"/>
            <a:ext cx="2250948" cy="627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4">
              <a:lnSpc>
                <a:spcPct val="102091"/>
              </a:lnSpc>
              <a:spcBef>
                <a:spcPts val="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dari PTS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  <a:spcBef>
                <a:spcPts val="61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Perm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hon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132591">
              <a:lnSpc>
                <a:spcPts val="1220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ah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6219444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465"/>
              </a:spcBef>
            </a:pPr>
            <a:r>
              <a:rPr sz="1000" b="1" spc="0" dirty="0" smtClean="0">
                <a:latin typeface="Arial"/>
                <a:cs typeface="Arial"/>
              </a:rPr>
              <a:t>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533" y="6219444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65"/>
              </a:spcBef>
            </a:pPr>
            <a:r>
              <a:rPr sz="1000" b="1" spc="0" dirty="0" smtClean="0">
                <a:latin typeface="Arial"/>
                <a:cs typeface="Arial"/>
              </a:rPr>
              <a:t>Pejabat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Universitas/Institut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6219444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000872" y="6219444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75" y="6484620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2533" y="6484620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65"/>
              </a:spcBef>
            </a:pPr>
            <a:r>
              <a:rPr sz="1000" b="1" spc="-59" dirty="0" smtClean="0">
                <a:latin typeface="Arial"/>
                <a:cs typeface="Arial"/>
              </a:rPr>
              <a:t>Pejaba</a:t>
            </a:r>
            <a:r>
              <a:rPr sz="1000" b="1" spc="0" dirty="0" smtClean="0">
                <a:latin typeface="Arial"/>
                <a:cs typeface="Arial"/>
              </a:rPr>
              <a:t>t</a:t>
            </a:r>
            <a:r>
              <a:rPr sz="1000" b="1" spc="-119" dirty="0" smtClean="0">
                <a:latin typeface="Arial"/>
                <a:cs typeface="Arial"/>
              </a:rPr>
              <a:t> </a:t>
            </a:r>
            <a:r>
              <a:rPr sz="1000" b="1" spc="-59" dirty="0" smtClean="0">
                <a:latin typeface="Arial"/>
                <a:cs typeface="Arial"/>
              </a:rPr>
              <a:t>Struktural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484620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000872" y="6484620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95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2775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253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06439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00872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0251821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9727" y="80924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2775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2533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64393" y="81229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00872" y="8122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251821" y="812291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9727" y="10744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2775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12533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64393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00872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251821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9727" y="13403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62775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1253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6439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00872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251821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9727" y="160553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2775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12533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64393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00872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251821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59727" y="187147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62775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12533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064393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000872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251821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59727" y="213664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2775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2533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064393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00872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251821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9727" y="240258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2775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12533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64393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000872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251821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59727" y="266776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2775" y="267081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12533" y="267081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064393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000872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0251821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59727" y="293370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62775" y="2936748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12533" y="2936748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64393" y="2936748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000872" y="2936748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251821" y="2936747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59727" y="319887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62775" y="320192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2533" y="320192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64393" y="3201924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000872" y="320192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0251821" y="320192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59727" y="346481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62775" y="346786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12533" y="346786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64393" y="346786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000872" y="346786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251821" y="346786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59727" y="372998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2775" y="373303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2533" y="373303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064393" y="373303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000872" y="373303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0251821" y="373303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9727" y="399592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62775" y="399897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12533" y="399897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064393" y="3998976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000872" y="3998975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251821" y="3998975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9727" y="426110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62775" y="426415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12533" y="426415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64393" y="4264152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000872" y="426415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251821" y="426415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59727" y="452704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2775" y="453009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12533" y="453009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64393" y="453009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000872" y="453008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251821" y="453008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59727" y="479221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62775" y="47952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12533" y="47952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64393" y="479526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00872" y="479526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0251821" y="479526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59727" y="505815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62775" y="50612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12533" y="50612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064393" y="506120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000872" y="5061203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251821" y="5061203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9727" y="532333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62775" y="53263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12533" y="53263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064393" y="53263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00872" y="53263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251821" y="53263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59727" y="558850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62775" y="55915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2533" y="55915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064393" y="55915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000872" y="55915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0251821" y="55915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59727" y="585444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62775" y="58574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2533" y="58574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064393" y="58574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000872" y="58574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251821" y="58574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59727" y="611962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62775" y="612267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2533" y="612267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064393" y="612267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000872" y="612267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0251821" y="612267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59727" y="638556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2775" y="638860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9727" y="6651498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12533" y="638860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15581" y="665149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064393" y="638860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067441" y="6651498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000872" y="638860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003921" y="6651498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0251821" y="638860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0251821" y="6648450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62775" y="543305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2533" y="543305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-59" dirty="0" smtClean="0">
                <a:latin typeface="Arial"/>
                <a:cs typeface="Arial"/>
              </a:rPr>
              <a:t>R</a:t>
            </a:r>
            <a:r>
              <a:rPr sz="1000" spc="-64" dirty="0" smtClean="0">
                <a:latin typeface="Arial"/>
                <a:cs typeface="Arial"/>
              </a:rPr>
              <a:t>e</a:t>
            </a:r>
            <a:r>
              <a:rPr sz="1000" spc="-54" dirty="0" smtClean="0">
                <a:latin typeface="Arial"/>
                <a:cs typeface="Arial"/>
              </a:rPr>
              <a:t>k</a:t>
            </a:r>
            <a:r>
              <a:rPr sz="1000" spc="-59" dirty="0" smtClean="0">
                <a:latin typeface="Arial"/>
                <a:cs typeface="Arial"/>
              </a:rPr>
              <a:t>to</a:t>
            </a:r>
            <a:r>
              <a:rPr sz="1000" spc="0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64393" y="543305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6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000872" y="543305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2775" y="809243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12533" y="809243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69" dirty="0" smtClean="0">
                <a:latin typeface="Arial"/>
                <a:cs typeface="Arial"/>
              </a:rPr>
              <a:t>Pembant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Rektor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064393" y="809243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9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000872" y="809243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2775" y="107442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263" marR="125799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2533" y="1074420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94" dirty="0" smtClean="0">
                <a:latin typeface="Arial"/>
                <a:cs typeface="Arial"/>
              </a:rPr>
              <a:t>Deka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64393" y="1074420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94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5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000872" y="1074420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2775" y="1340357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2533" y="1340357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69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39" dirty="0" smtClean="0">
                <a:latin typeface="Arial"/>
                <a:cs typeface="Arial"/>
              </a:rPr>
              <a:t> </a:t>
            </a:r>
            <a:r>
              <a:rPr sz="1000" spc="-69" dirty="0" smtClean="0">
                <a:latin typeface="Arial"/>
                <a:cs typeface="Arial"/>
              </a:rPr>
              <a:t>Lemba</a:t>
            </a:r>
            <a:r>
              <a:rPr sz="1000" spc="-6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64393" y="1340357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4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000872" y="1340357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2775" y="160553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2533" y="160553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64" dirty="0" smtClean="0">
                <a:latin typeface="Arial"/>
                <a:cs typeface="Arial"/>
              </a:rPr>
              <a:t>Sekretari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29" dirty="0" smtClean="0">
                <a:latin typeface="Arial"/>
                <a:cs typeface="Arial"/>
              </a:rPr>
              <a:t> </a:t>
            </a:r>
            <a:r>
              <a:rPr sz="1000" spc="-64" dirty="0" smtClean="0">
                <a:latin typeface="Arial"/>
                <a:cs typeface="Arial"/>
              </a:rPr>
              <a:t>Le</a:t>
            </a:r>
            <a:r>
              <a:rPr sz="1000" spc="-75" dirty="0" smtClean="0">
                <a:latin typeface="Arial"/>
                <a:cs typeface="Arial"/>
              </a:rPr>
              <a:t>m</a:t>
            </a:r>
            <a:r>
              <a:rPr sz="1000" spc="-64" dirty="0" smtClean="0">
                <a:latin typeface="Arial"/>
                <a:cs typeface="Arial"/>
              </a:rPr>
              <a:t>baga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4393" y="160553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2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000872" y="160553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2775" y="187147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7217" marR="138220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f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2533" y="1871472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Kepala UPT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64393" y="1871472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0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4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000872" y="1871472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2775" y="213664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2533" y="2136648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UPT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64393" y="2136648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92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00872" y="2136648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2775" y="2402586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2533" y="2402586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Pembant</a:t>
            </a:r>
            <a:r>
              <a:rPr sz="1000" spc="0" dirty="0" smtClean="0">
                <a:latin typeface="Arial"/>
                <a:cs typeface="Arial"/>
              </a:rPr>
              <a:t>u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Dekan/Sekretar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Fakultas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64393" y="2402586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39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00872" y="2402586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2775" y="2667762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266" marR="141572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2533" y="2667762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Jurusan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4393" y="2667762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188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00872" y="2667762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775" y="2933700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266" marR="141572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j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533" y="2933700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Sekretari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 J</a:t>
            </a:r>
            <a:r>
              <a:rPr sz="1000" spc="-9" dirty="0" smtClean="0">
                <a:latin typeface="Arial"/>
                <a:cs typeface="Arial"/>
              </a:rPr>
              <a:t>ur</a:t>
            </a:r>
            <a:r>
              <a:rPr sz="1000" spc="-4" dirty="0" smtClean="0">
                <a:latin typeface="Arial"/>
                <a:cs typeface="Arial"/>
              </a:rPr>
              <a:t>usan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64393" y="2933700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77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00872" y="2933700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2775" y="3198876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263" marR="125799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533" y="3198876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4393" y="3198876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62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0872" y="3198876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775" y="3464813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266" marR="141572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2533" y="3464813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Sekretari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4393" y="3464813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2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00872" y="3464813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775" y="3729989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213" marR="106788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" y="3729989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Kepal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usat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393" y="3729989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1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0872" y="3729989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775" y="3995928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533" y="3995928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4" dirty="0" smtClean="0">
                <a:latin typeface="Arial"/>
                <a:cs typeface="Arial"/>
              </a:rPr>
              <a:t>Sekretari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Pusat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4393" y="3995928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31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00872" y="3995928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426110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533" y="426110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4" dirty="0" smtClean="0">
                <a:latin typeface="Arial"/>
                <a:cs typeface="Arial"/>
              </a:rPr>
              <a:t>Kep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La</a:t>
            </a:r>
            <a:r>
              <a:rPr sz="1000" spc="-9" dirty="0" smtClean="0">
                <a:latin typeface="Arial"/>
                <a:cs typeface="Arial"/>
              </a:rPr>
              <a:t>b</a:t>
            </a:r>
            <a:r>
              <a:rPr sz="1000" spc="-14" dirty="0" smtClean="0">
                <a:latin typeface="Arial"/>
                <a:cs typeface="Arial"/>
              </a:rPr>
              <a:t>o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ato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ium/Studio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426110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3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0872" y="426110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775" y="452704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4527042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Kepal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B</a:t>
            </a:r>
            <a:r>
              <a:rPr sz="1000" spc="-19" dirty="0" smtClean="0">
                <a:latin typeface="Arial"/>
                <a:cs typeface="Arial"/>
              </a:rPr>
              <a:t>alai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4527042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9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0872" y="4527042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775" y="479221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q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533" y="4792218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B</a:t>
            </a:r>
            <a:r>
              <a:rPr sz="1000" spc="-19" dirty="0" smtClean="0">
                <a:latin typeface="Arial"/>
                <a:cs typeface="Arial"/>
              </a:rPr>
              <a:t>ir</a:t>
            </a:r>
            <a:r>
              <a:rPr sz="1000" spc="0" dirty="0" smtClean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4792218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5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4792218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5058156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169" marR="134982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33" y="5058156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-25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Ba</a:t>
            </a:r>
            <a:r>
              <a:rPr sz="1000" spc="-14" dirty="0" smtClean="0">
                <a:latin typeface="Arial"/>
                <a:cs typeface="Arial"/>
              </a:rPr>
              <a:t>g</a:t>
            </a:r>
            <a:r>
              <a:rPr sz="1000" spc="-19" dirty="0" smtClean="0">
                <a:latin typeface="Arial"/>
                <a:cs typeface="Arial"/>
              </a:rPr>
              <a:t>i</a:t>
            </a:r>
            <a:r>
              <a:rPr sz="1000" spc="-2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5058156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0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00872" y="5058156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1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775" y="5323331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263" marR="125799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533" y="5323331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Kepal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S</a:t>
            </a:r>
            <a:r>
              <a:rPr sz="1000" spc="-1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B</a:t>
            </a:r>
            <a:r>
              <a:rPr sz="1000" spc="-19" dirty="0" smtClean="0">
                <a:latin typeface="Arial"/>
                <a:cs typeface="Arial"/>
              </a:rPr>
              <a:t>agian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5323331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3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0872" y="5323331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5588507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7217" marR="138220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533" y="5588507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-19" dirty="0" smtClean="0">
                <a:latin typeface="Arial"/>
                <a:cs typeface="Arial"/>
              </a:rPr>
              <a:t>Dire</a:t>
            </a: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-19" dirty="0" smtClean="0">
                <a:latin typeface="Arial"/>
                <a:cs typeface="Arial"/>
              </a:rPr>
              <a:t>tu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asc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Sarjana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5588507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6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0872" y="5588507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775" y="5854445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533" y="5854445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Sekre</a:t>
            </a:r>
            <a:r>
              <a:rPr sz="1000" spc="-25" dirty="0" smtClean="0">
                <a:latin typeface="Arial"/>
                <a:cs typeface="Arial"/>
              </a:rPr>
              <a:t>t</a:t>
            </a:r>
            <a:r>
              <a:rPr sz="1000" spc="-19" dirty="0" smtClean="0">
                <a:latin typeface="Arial"/>
                <a:cs typeface="Arial"/>
              </a:rPr>
              <a:t>ari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P</a:t>
            </a:r>
            <a:r>
              <a:rPr sz="1000" spc="-19" dirty="0" smtClean="0">
                <a:latin typeface="Arial"/>
                <a:cs typeface="Arial"/>
              </a:rPr>
              <a:t>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Pasca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5854445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4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0872" y="5854445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6119621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12533" y="6119621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4">
              <a:lnSpc>
                <a:spcPct val="95825"/>
              </a:lnSpc>
              <a:spcBef>
                <a:spcPts val="465"/>
              </a:spcBef>
            </a:pPr>
            <a:r>
              <a:rPr sz="1000" b="1" spc="-9" dirty="0" smtClean="0">
                <a:latin typeface="Arial"/>
                <a:cs typeface="Arial"/>
              </a:rPr>
              <a:t>Jabata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19" dirty="0" smtClean="0">
                <a:latin typeface="Arial"/>
                <a:cs typeface="Arial"/>
              </a:rPr>
              <a:t> </a:t>
            </a:r>
            <a:r>
              <a:rPr sz="1000" b="1" spc="-9" dirty="0" smtClean="0">
                <a:latin typeface="Arial"/>
                <a:cs typeface="Arial"/>
              </a:rPr>
              <a:t>no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-14" dirty="0" smtClean="0">
                <a:latin typeface="Arial"/>
                <a:cs typeface="Arial"/>
              </a:rPr>
              <a:t> </a:t>
            </a:r>
            <a:r>
              <a:rPr sz="1000" b="1" spc="-9" dirty="0" smtClean="0">
                <a:latin typeface="Arial"/>
                <a:cs typeface="Arial"/>
              </a:rPr>
              <a:t>struktural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6119621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000872" y="6119621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2775" y="638556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1)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533" y="6385560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nat Univer</a:t>
            </a:r>
            <a:r>
              <a:rPr sz="1000" spc="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ita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/In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titut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385560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3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6385560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bject 79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2775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253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439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00872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51821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9727" y="80924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2775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2533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64393" y="81229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00872" y="8122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51821" y="812291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9727" y="10744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2775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2533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064393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00872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51821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9727" y="13403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2775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253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06439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0872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251821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9727" y="160553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2775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533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064393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0872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251821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9727" y="187147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2775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2533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64393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00872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251821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9727" y="213664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2775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2533" y="2139696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64393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00872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251821" y="213969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727" y="240258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2775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2533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64393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00872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251821" y="240563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9727" y="266776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2775" y="267081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2533" y="267081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064393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00872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251821" y="267080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9727" y="293370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2775" y="2936748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2533" y="2936748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64393" y="2936748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00872" y="2936748"/>
            <a:ext cx="0" cy="574547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51821" y="2936747"/>
            <a:ext cx="0" cy="574548"/>
          </a:xfrm>
          <a:custGeom>
            <a:avLst/>
            <a:gdLst/>
            <a:ahLst/>
            <a:cxnLst/>
            <a:rect l="l" t="t" r="r" b="b"/>
            <a:pathLst>
              <a:path h="574548">
                <a:moveTo>
                  <a:pt x="0" y="0"/>
                </a:moveTo>
                <a:lnTo>
                  <a:pt x="0" y="5745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59727" y="351434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2775" y="35173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12533" y="35173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64393" y="35173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00872" y="35173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0251821" y="35173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9727" y="37795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2775" y="3782567"/>
            <a:ext cx="0" cy="890015"/>
          </a:xfrm>
          <a:custGeom>
            <a:avLst/>
            <a:gdLst/>
            <a:ahLst/>
            <a:cxnLst/>
            <a:rect l="l" t="t" r="r" b="b"/>
            <a:pathLst>
              <a:path h="890015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2533" y="3782567"/>
            <a:ext cx="0" cy="890015"/>
          </a:xfrm>
          <a:custGeom>
            <a:avLst/>
            <a:gdLst/>
            <a:ahLst/>
            <a:cxnLst/>
            <a:rect l="l" t="t" r="r" b="b"/>
            <a:pathLst>
              <a:path h="890015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064393" y="3782567"/>
            <a:ext cx="0" cy="890015"/>
          </a:xfrm>
          <a:custGeom>
            <a:avLst/>
            <a:gdLst/>
            <a:ahLst/>
            <a:cxnLst/>
            <a:rect l="l" t="t" r="r" b="b"/>
            <a:pathLst>
              <a:path h="890015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00872" y="3782567"/>
            <a:ext cx="0" cy="890015"/>
          </a:xfrm>
          <a:custGeom>
            <a:avLst/>
            <a:gdLst/>
            <a:ahLst/>
            <a:cxnLst/>
            <a:rect l="l" t="t" r="r" b="b"/>
            <a:pathLst>
              <a:path h="890015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251821" y="3782567"/>
            <a:ext cx="0" cy="890015"/>
          </a:xfrm>
          <a:custGeom>
            <a:avLst/>
            <a:gdLst/>
            <a:ahLst/>
            <a:cxnLst/>
            <a:rect l="l" t="t" r="r" b="b"/>
            <a:pathLst>
              <a:path h="890015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59727" y="467563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62775" y="46786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12533" y="46786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64393" y="4678680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000872" y="46786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251821" y="467867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59727" y="494080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2775" y="49438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12533" y="49438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64393" y="494385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000872" y="49438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251821" y="494385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59727" y="520674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2775" y="52097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12533" y="52097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64393" y="52097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000872" y="52097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251821" y="520979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59727" y="547192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62775" y="5474970"/>
            <a:ext cx="0" cy="417575"/>
          </a:xfrm>
          <a:custGeom>
            <a:avLst/>
            <a:gdLst/>
            <a:ahLst/>
            <a:cxnLst/>
            <a:rect l="l" t="t" r="r" b="b"/>
            <a:pathLst>
              <a:path h="417575">
                <a:moveTo>
                  <a:pt x="0" y="0"/>
                </a:moveTo>
                <a:lnTo>
                  <a:pt x="0" y="4175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12533" y="5474970"/>
            <a:ext cx="0" cy="417575"/>
          </a:xfrm>
          <a:custGeom>
            <a:avLst/>
            <a:gdLst/>
            <a:ahLst/>
            <a:cxnLst/>
            <a:rect l="l" t="t" r="r" b="b"/>
            <a:pathLst>
              <a:path h="417575">
                <a:moveTo>
                  <a:pt x="0" y="0"/>
                </a:moveTo>
                <a:lnTo>
                  <a:pt x="0" y="4175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064393" y="5474970"/>
            <a:ext cx="0" cy="417575"/>
          </a:xfrm>
          <a:custGeom>
            <a:avLst/>
            <a:gdLst/>
            <a:ahLst/>
            <a:cxnLst/>
            <a:rect l="l" t="t" r="r" b="b"/>
            <a:pathLst>
              <a:path h="417575">
                <a:moveTo>
                  <a:pt x="0" y="0"/>
                </a:moveTo>
                <a:lnTo>
                  <a:pt x="0" y="4175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000872" y="5474970"/>
            <a:ext cx="0" cy="417575"/>
          </a:xfrm>
          <a:custGeom>
            <a:avLst/>
            <a:gdLst/>
            <a:ahLst/>
            <a:cxnLst/>
            <a:rect l="l" t="t" r="r" b="b"/>
            <a:pathLst>
              <a:path h="417575">
                <a:moveTo>
                  <a:pt x="0" y="0"/>
                </a:moveTo>
                <a:lnTo>
                  <a:pt x="0" y="41757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0251821" y="5474970"/>
            <a:ext cx="0" cy="417575"/>
          </a:xfrm>
          <a:custGeom>
            <a:avLst/>
            <a:gdLst/>
            <a:ahLst/>
            <a:cxnLst/>
            <a:rect l="l" t="t" r="r" b="b"/>
            <a:pathLst>
              <a:path h="417575">
                <a:moveTo>
                  <a:pt x="0" y="0"/>
                </a:moveTo>
                <a:lnTo>
                  <a:pt x="0" y="41757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59727" y="589559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62775" y="589864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12533" y="589864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64393" y="589864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000872" y="589864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251821" y="589864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9727" y="616076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2775" y="616381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12533" y="616381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64393" y="616381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000872" y="616381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251821" y="616381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9727" y="642670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2775" y="6429756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59727" y="6692645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12533" y="6429756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15581" y="6692645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064393" y="6429756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67441" y="6692645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000872" y="6429755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03921" y="6692645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0251821" y="6429755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251821" y="6689598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2775" y="543305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2)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2533" y="543305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Anggota 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at Universita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/Institut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4393" y="543305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3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000872" y="543305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2775" y="809243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3)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2533" y="809243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Se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etaris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Senat Fakultas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64393" y="809243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254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000872" y="809243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2775" y="107442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4)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2533" y="1074420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Anggota Se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at Fakult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64393" y="1074420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50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00872" y="1074420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2775" y="1340357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5)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2533" y="1340357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Ketua Unit Kewira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64393" y="1340357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15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00872" y="1340357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2775" y="160553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6)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2533" y="160553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4" dirty="0" smtClean="0">
                <a:latin typeface="Arial"/>
                <a:cs typeface="Arial"/>
              </a:rPr>
              <a:t>Peng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o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Pe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pustaka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ti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Univer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itas/Instit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4393" y="160553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954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00872" y="160553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775" y="187147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7)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533" y="1871472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4" dirty="0" smtClean="0">
                <a:latin typeface="Arial"/>
                <a:cs typeface="Arial"/>
              </a:rPr>
              <a:t>Peng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-9" dirty="0" smtClean="0">
                <a:latin typeface="Arial"/>
                <a:cs typeface="Arial"/>
              </a:rPr>
              <a:t>o</a:t>
            </a:r>
            <a:r>
              <a:rPr sz="1000" spc="-14" dirty="0" smtClean="0">
                <a:latin typeface="Arial"/>
                <a:cs typeface="Arial"/>
              </a:rPr>
              <a:t>l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Pe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pustaka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ti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Fak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-14" dirty="0" smtClean="0">
                <a:latin typeface="Arial"/>
                <a:cs typeface="Arial"/>
              </a:rPr>
              <a:t>ltas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64393" y="1871472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4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00872" y="1871472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2775" y="213664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8)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533" y="2136648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Ru</a:t>
            </a:r>
            <a:r>
              <a:rPr sz="1000" spc="-19" dirty="0" smtClean="0">
                <a:latin typeface="Arial"/>
                <a:cs typeface="Arial"/>
              </a:rPr>
              <a:t>m</a:t>
            </a:r>
            <a:r>
              <a:rPr sz="1000" spc="-14" dirty="0" smtClean="0">
                <a:latin typeface="Arial"/>
                <a:cs typeface="Arial"/>
              </a:rPr>
              <a:t>pu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K</a:t>
            </a:r>
            <a:r>
              <a:rPr sz="1000" spc="-14" dirty="0" smtClean="0">
                <a:latin typeface="Arial"/>
                <a:cs typeface="Arial"/>
              </a:rPr>
              <a:t>em</a:t>
            </a:r>
            <a:r>
              <a:rPr sz="1000" spc="-19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na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4393" y="2136648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15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0872" y="2136648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775" y="2402586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9)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2533" y="2402586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Redak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Ju</a:t>
            </a:r>
            <a:r>
              <a:rPr sz="1000" spc="-9" dirty="0" smtClean="0">
                <a:latin typeface="Arial"/>
                <a:cs typeface="Arial"/>
              </a:rPr>
              <a:t>r</a:t>
            </a:r>
            <a:r>
              <a:rPr sz="1000" spc="-14" dirty="0" smtClean="0">
                <a:latin typeface="Arial"/>
                <a:cs typeface="Arial"/>
              </a:rPr>
              <a:t>na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ber</a:t>
            </a:r>
            <a:r>
              <a:rPr sz="1000" spc="-9" dirty="0" smtClean="0">
                <a:latin typeface="Arial"/>
                <a:cs typeface="Arial"/>
              </a:rPr>
              <a:t>-</a:t>
            </a:r>
            <a:r>
              <a:rPr sz="1000" spc="-14" dirty="0" smtClean="0">
                <a:latin typeface="Arial"/>
                <a:cs typeface="Arial"/>
              </a:rPr>
              <a:t>ISSN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4393" y="2402586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22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00872" y="2402586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775" y="2667762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3">
              <a:lnSpc>
                <a:spcPct val="95825"/>
              </a:lnSpc>
              <a:spcBef>
                <a:spcPts val="80"/>
              </a:spcBef>
            </a:pPr>
            <a:r>
              <a:rPr sz="900" spc="-4" dirty="0" smtClean="0">
                <a:latin typeface="Arial"/>
                <a:cs typeface="Arial"/>
              </a:rPr>
              <a:t>10)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" y="2667762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4" dirty="0" smtClean="0">
                <a:latin typeface="Arial"/>
                <a:cs typeface="Arial"/>
              </a:rPr>
              <a:t>Angg</a:t>
            </a:r>
            <a:r>
              <a:rPr sz="1000" spc="-9" dirty="0" smtClean="0">
                <a:latin typeface="Arial"/>
                <a:cs typeface="Arial"/>
              </a:rPr>
              <a:t>o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Re</a:t>
            </a:r>
            <a:r>
              <a:rPr sz="1000" spc="-9" dirty="0" smtClean="0">
                <a:latin typeface="Arial"/>
                <a:cs typeface="Arial"/>
              </a:rPr>
              <a:t>d</a:t>
            </a:r>
            <a:r>
              <a:rPr sz="1000" spc="-14" dirty="0" smtClean="0">
                <a:latin typeface="Arial"/>
                <a:cs typeface="Arial"/>
              </a:rPr>
              <a:t>aks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Jur</a:t>
            </a:r>
            <a:r>
              <a:rPr sz="1000" spc="-9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b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r-ISSN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393" y="2667762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9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0,25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0872" y="2667762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775" y="2933700"/>
            <a:ext cx="349757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5"/>
              </a:spcBef>
            </a:pPr>
            <a:endParaRPr sz="1300"/>
          </a:p>
          <a:p>
            <a:pPr marL="91433">
              <a:lnSpc>
                <a:spcPct val="95825"/>
              </a:lnSpc>
            </a:pPr>
            <a:r>
              <a:rPr sz="900" spc="-4" dirty="0" smtClean="0">
                <a:latin typeface="Arial"/>
                <a:cs typeface="Arial"/>
              </a:rPr>
              <a:t>11)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533" y="2933700"/>
            <a:ext cx="3451859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Hoc.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(umur panitia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kura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g-k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ra</a:t>
            </a:r>
            <a:r>
              <a:rPr sz="1000" spc="-4" dirty="0" smtClean="0">
                <a:latin typeface="Arial"/>
                <a:cs typeface="Arial"/>
              </a:rPr>
              <a:t>ng</a:t>
            </a:r>
            <a:r>
              <a:rPr sz="1000" spc="0" dirty="0" smtClean="0">
                <a:latin typeface="Arial"/>
                <a:cs typeface="Arial"/>
              </a:rPr>
              <a:t>nya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0"/>
              </a:spcBef>
            </a:pPr>
            <a:r>
              <a:rPr sz="1000" spc="0" dirty="0" smtClean="0">
                <a:latin typeface="Arial"/>
                <a:cs typeface="Arial"/>
              </a:rPr>
              <a:t>2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r),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erti Panit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 Revi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wer</a:t>
            </a:r>
            <a:r>
              <a:rPr sz="1000" spc="-4" dirty="0" smtClean="0">
                <a:latin typeface="Arial"/>
                <a:cs typeface="Arial"/>
              </a:rPr>
              <a:t> R</a:t>
            </a:r>
            <a:r>
              <a:rPr sz="1000" spc="0" dirty="0" smtClean="0">
                <a:latin typeface="Arial"/>
                <a:cs typeface="Arial"/>
              </a:rPr>
              <a:t>KAT, Panitia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Telaah Prog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4393" y="2933700"/>
            <a:ext cx="3936479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6780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00872" y="2933700"/>
            <a:ext cx="2250948" cy="580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marL="132587">
              <a:lnSpc>
                <a:spcPct val="102091"/>
              </a:lnSpc>
              <a:spcBef>
                <a:spcPts val="100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3514343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3">
              <a:lnSpc>
                <a:spcPct val="95825"/>
              </a:lnSpc>
              <a:spcBef>
                <a:spcPts val="70"/>
              </a:spcBef>
            </a:pPr>
            <a:r>
              <a:rPr sz="900" spc="-4" dirty="0" smtClean="0">
                <a:latin typeface="Arial"/>
                <a:cs typeface="Arial"/>
              </a:rPr>
              <a:t>12)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2533" y="3514343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19" dirty="0" smtClean="0">
                <a:latin typeface="Arial"/>
                <a:cs typeface="Arial"/>
              </a:rPr>
              <a:t>A</a:t>
            </a:r>
            <a:r>
              <a:rPr sz="1000" spc="-14" dirty="0" smtClean="0">
                <a:latin typeface="Arial"/>
                <a:cs typeface="Arial"/>
              </a:rPr>
              <a:t>n</a:t>
            </a:r>
            <a:r>
              <a:rPr sz="1000" spc="-25" dirty="0" smtClean="0">
                <a:latin typeface="Arial"/>
                <a:cs typeface="Arial"/>
              </a:rPr>
              <a:t>gg</a:t>
            </a:r>
            <a:r>
              <a:rPr sz="1000" spc="-14" dirty="0" smtClean="0">
                <a:latin typeface="Arial"/>
                <a:cs typeface="Arial"/>
              </a:rPr>
              <a:t>o</a:t>
            </a:r>
            <a:r>
              <a:rPr sz="1000" spc="-19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4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aniti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Hoc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3514343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17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0,25 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00872" y="3514343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775" y="3779519"/>
            <a:ext cx="349757" cy="896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3"/>
              </a:spcBef>
            </a:pPr>
            <a:endParaRPr sz="550"/>
          </a:p>
          <a:p>
            <a:pPr marL="91433">
              <a:lnSpc>
                <a:spcPct val="95825"/>
              </a:lnSpc>
              <a:spcBef>
                <a:spcPts val="2000"/>
              </a:spcBef>
            </a:pPr>
            <a:r>
              <a:rPr sz="900" spc="-4" dirty="0" smtClean="0">
                <a:latin typeface="Arial"/>
                <a:cs typeface="Arial"/>
              </a:rPr>
              <a:t>13)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3779519"/>
            <a:ext cx="3451859" cy="896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 marR="154246">
              <a:lnSpc>
                <a:spcPts val="1149"/>
              </a:lnSpc>
              <a:spcBef>
                <a:spcPts val="15"/>
              </a:spcBef>
            </a:pPr>
            <a:r>
              <a:rPr sz="1000" spc="-9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9" dirty="0" smtClean="0">
                <a:latin typeface="Arial"/>
                <a:cs typeface="Arial"/>
              </a:rPr>
              <a:t> 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p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44" dirty="0" smtClean="0">
                <a:latin typeface="Arial"/>
                <a:cs typeface="Arial"/>
              </a:rPr>
              <a:t>ni</a:t>
            </a:r>
            <a:r>
              <a:rPr sz="1000" spc="39" dirty="0" smtClean="0">
                <a:latin typeface="Arial"/>
                <a:cs typeface="Arial"/>
              </a:rPr>
              <a:t>t</a:t>
            </a:r>
            <a:r>
              <a:rPr sz="1000" spc="4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kurang-kurangny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-9" dirty="0" smtClean="0">
                <a:latin typeface="Arial"/>
                <a:cs typeface="Arial"/>
              </a:rPr>
              <a:t>semester)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pert</a:t>
            </a:r>
            <a:r>
              <a:rPr sz="1000" spc="0" dirty="0" smtClean="0">
                <a:latin typeface="Arial"/>
                <a:cs typeface="Arial"/>
              </a:rPr>
              <a:t>i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majala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lmia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iti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pengembangan kurikulum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SP</a:t>
            </a:r>
            <a:r>
              <a:rPr sz="1000" spc="0" dirty="0" smtClean="0">
                <a:latin typeface="Arial"/>
                <a:cs typeface="Arial"/>
              </a:rPr>
              <a:t>3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(S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tua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ngkajia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da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Pengemban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-9" dirty="0" smtClean="0">
                <a:latin typeface="Arial"/>
                <a:cs typeface="Arial"/>
              </a:rPr>
              <a:t>an Pendidikan)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Satua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Pe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j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-9" dirty="0" smtClean="0">
                <a:latin typeface="Arial"/>
                <a:cs typeface="Arial"/>
              </a:rPr>
              <a:t>mina</a:t>
            </a:r>
            <a:r>
              <a:rPr sz="1000" spc="0" dirty="0" smtClean="0">
                <a:latin typeface="Arial"/>
                <a:cs typeface="Arial"/>
              </a:rPr>
              <a:t>n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M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Paniti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Angka Kredit</a:t>
            </a:r>
            <a:r>
              <a:rPr sz="1000" spc="0" dirty="0" smtClean="0">
                <a:latin typeface="Arial"/>
                <a:cs typeface="Arial"/>
              </a:rPr>
              <a:t>,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Akred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tas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3779519"/>
            <a:ext cx="3936479" cy="896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8000872" y="3779519"/>
            <a:ext cx="2250948" cy="896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62775" y="4675631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12533" y="4675631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U</a:t>
            </a:r>
            <a:r>
              <a:rPr sz="1000" spc="34" dirty="0" smtClean="0">
                <a:latin typeface="Arial"/>
                <a:cs typeface="Arial"/>
              </a:rPr>
              <a:t>ni</a:t>
            </a:r>
            <a:r>
              <a:rPr sz="1000" spc="29" dirty="0" smtClean="0">
                <a:latin typeface="Arial"/>
                <a:cs typeface="Arial"/>
              </a:rPr>
              <a:t>v</a:t>
            </a:r>
            <a:r>
              <a:rPr sz="1000" spc="34" dirty="0" smtClean="0">
                <a:latin typeface="Arial"/>
                <a:cs typeface="Arial"/>
              </a:rPr>
              <a:t>e</a:t>
            </a:r>
            <a:r>
              <a:rPr sz="1000" spc="29" dirty="0" smtClean="0">
                <a:latin typeface="Arial"/>
                <a:cs typeface="Arial"/>
              </a:rPr>
              <a:t>r</a:t>
            </a:r>
            <a:r>
              <a:rPr sz="1000" spc="39" dirty="0" smtClean="0">
                <a:latin typeface="Arial"/>
                <a:cs typeface="Arial"/>
              </a:rPr>
              <a:t>s</a:t>
            </a:r>
            <a:r>
              <a:rPr sz="1000" spc="29" dirty="0" smtClean="0">
                <a:latin typeface="Arial"/>
                <a:cs typeface="Arial"/>
              </a:rPr>
              <a:t>itas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4675631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4675631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4940807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12533" y="4940807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Fakultas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4940807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1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00872" y="4940807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775" y="5206745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12533" y="5206745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5206745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0872" y="5206745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5471921"/>
            <a:ext cx="349757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 marL="91433">
              <a:lnSpc>
                <a:spcPct val="95825"/>
              </a:lnSpc>
            </a:pPr>
            <a:r>
              <a:rPr sz="900" spc="-4" dirty="0" smtClean="0">
                <a:latin typeface="Arial"/>
                <a:cs typeface="Arial"/>
              </a:rPr>
              <a:t>14)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533" y="5471921"/>
            <a:ext cx="3451859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-9" dirty="0" smtClean="0">
                <a:latin typeface="Arial"/>
                <a:cs typeface="Arial"/>
              </a:rPr>
              <a:t>Anggot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50" dirty="0" smtClean="0">
                <a:latin typeface="Arial"/>
                <a:cs typeface="Arial"/>
              </a:rPr>
              <a:t>p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n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t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</a:t>
            </a:r>
            <a:r>
              <a:rPr sz="1000" spc="-1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gnya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semes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5471921"/>
            <a:ext cx="3936479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8000872" y="5471921"/>
            <a:ext cx="2250948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62775" y="5895593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12533" y="5895593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U</a:t>
            </a:r>
            <a:r>
              <a:rPr sz="1000" spc="34" dirty="0" smtClean="0">
                <a:latin typeface="Arial"/>
                <a:cs typeface="Arial"/>
              </a:rPr>
              <a:t>ni</a:t>
            </a:r>
            <a:r>
              <a:rPr sz="1000" spc="29" dirty="0" smtClean="0">
                <a:latin typeface="Arial"/>
                <a:cs typeface="Arial"/>
              </a:rPr>
              <a:t>v</a:t>
            </a:r>
            <a:r>
              <a:rPr sz="1000" spc="34" dirty="0" smtClean="0">
                <a:latin typeface="Arial"/>
                <a:cs typeface="Arial"/>
              </a:rPr>
              <a:t>e</a:t>
            </a:r>
            <a:r>
              <a:rPr sz="1000" spc="29" dirty="0" smtClean="0">
                <a:latin typeface="Arial"/>
                <a:cs typeface="Arial"/>
              </a:rPr>
              <a:t>r</a:t>
            </a:r>
            <a:r>
              <a:rPr sz="1000" spc="39" dirty="0" smtClean="0">
                <a:latin typeface="Arial"/>
                <a:cs typeface="Arial"/>
              </a:rPr>
              <a:t>s</a:t>
            </a:r>
            <a:r>
              <a:rPr sz="1000" spc="29" dirty="0" smtClean="0">
                <a:latin typeface="Arial"/>
                <a:cs typeface="Arial"/>
              </a:rPr>
              <a:t>itas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5895593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0872" y="5895593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6160769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12533" y="6160769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Fakultas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6160769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0,5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0872" y="6160769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75" y="6426708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2533" y="6426708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426708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0,25 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6426708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87"/>
          <p:cNvSpPr/>
          <p:nvPr/>
        </p:nvSpPr>
        <p:spPr>
          <a:xfrm>
            <a:off x="262775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9727" y="54330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51821" y="540257"/>
            <a:ext cx="0" cy="6095"/>
          </a:xfrm>
          <a:custGeom>
            <a:avLst/>
            <a:gdLst/>
            <a:ahLst/>
            <a:cxnLst/>
            <a:rect l="l" t="t" r="r" b="b"/>
            <a:pathLst>
              <a:path h="6095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2775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1253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64393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00872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251821" y="546353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9727" y="809243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2775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12533" y="81229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064393" y="812292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00872" y="81229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251821" y="812291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9727" y="107441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2775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2533" y="1077468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64393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00872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251821" y="1077467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9727" y="134035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2775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1253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064393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00872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251821" y="1343405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59727" y="160553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2775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2533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64393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00872" y="1608581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251821" y="1608581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9727" y="1871472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2775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2533" y="1874520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64393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00872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251821" y="1874519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727" y="2136647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2775" y="2139696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12533" y="2139696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64393" y="2139695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000872" y="2139695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251821" y="2139695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9727" y="255955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62775" y="256260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12533" y="256260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064393" y="256260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00872" y="256260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51821" y="2562605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59727" y="282549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62775" y="2828544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12533" y="2828544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064393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000872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51821" y="2828543"/>
            <a:ext cx="0" cy="259080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9727" y="309067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2775" y="30937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12533" y="3093720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064393" y="30937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000872" y="3093719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251821" y="3093719"/>
            <a:ext cx="0" cy="259842"/>
          </a:xfrm>
          <a:custGeom>
            <a:avLst/>
            <a:gdLst/>
            <a:ahLst/>
            <a:cxnLst/>
            <a:rect l="l" t="t" r="r" b="b"/>
            <a:pathLst>
              <a:path h="259842">
                <a:moveTo>
                  <a:pt x="0" y="0"/>
                </a:moveTo>
                <a:lnTo>
                  <a:pt x="0" y="25984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9727" y="335661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2775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12533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064393" y="3359658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000872" y="3359657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251821" y="3359657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59727" y="362178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62775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12533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064393" y="3624834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000872" y="362483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251821" y="3624833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59727" y="3887724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62775" y="389077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12533" y="389077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64393" y="389077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000872" y="389077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0251821" y="3890771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9727" y="415290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2775" y="415594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12533" y="415594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064393" y="4155948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000872" y="415594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251821" y="4155947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59727" y="441883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2775" y="4421886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12533" y="4421886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64393" y="4421886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000872" y="4421885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251821" y="4421885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59727" y="4841748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62775" y="484479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12533" y="484479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64393" y="4844796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000872" y="484479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251821" y="4844795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59727" y="5107686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2775" y="511073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12533" y="511073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64393" y="5110734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000872" y="51107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251821" y="5110733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59727" y="5530595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2775" y="553364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12533" y="553364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064393" y="553364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8000872" y="553364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0251821" y="5533644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59727" y="5795771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2775" y="579882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2533" y="579882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064393" y="579882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000872" y="579882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0251821" y="5798820"/>
            <a:ext cx="0" cy="259841"/>
          </a:xfrm>
          <a:custGeom>
            <a:avLst/>
            <a:gdLst/>
            <a:ahLst/>
            <a:cxnLst/>
            <a:rect l="l" t="t" r="r" b="b"/>
            <a:pathLst>
              <a:path h="259841">
                <a:moveTo>
                  <a:pt x="0" y="0"/>
                </a:moveTo>
                <a:lnTo>
                  <a:pt x="0" y="259841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59727" y="6061709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2775" y="6064758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2533" y="6064758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064393" y="6064758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000872" y="6064758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251821" y="6064758"/>
            <a:ext cx="0" cy="416813"/>
          </a:xfrm>
          <a:custGeom>
            <a:avLst/>
            <a:gdLst/>
            <a:ahLst/>
            <a:cxnLst/>
            <a:rect l="l" t="t" r="r" b="b"/>
            <a:pathLst>
              <a:path h="416813">
                <a:moveTo>
                  <a:pt x="0" y="0"/>
                </a:moveTo>
                <a:lnTo>
                  <a:pt x="0" y="41681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59727" y="6484620"/>
            <a:ext cx="9995154" cy="0"/>
          </a:xfrm>
          <a:custGeom>
            <a:avLst/>
            <a:gdLst/>
            <a:ahLst/>
            <a:cxnLst/>
            <a:rect l="l" t="t" r="r" b="b"/>
            <a:pathLst>
              <a:path w="9995154">
                <a:moveTo>
                  <a:pt x="999515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2775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59727" y="6750558"/>
            <a:ext cx="349758" cy="0"/>
          </a:xfrm>
          <a:custGeom>
            <a:avLst/>
            <a:gdLst/>
            <a:ahLst/>
            <a:cxnLst/>
            <a:rect l="l" t="t" r="r" b="b"/>
            <a:pathLst>
              <a:path w="349758">
                <a:moveTo>
                  <a:pt x="349758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2533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5581" y="6750558"/>
            <a:ext cx="3445764" cy="0"/>
          </a:xfrm>
          <a:custGeom>
            <a:avLst/>
            <a:gdLst/>
            <a:ahLst/>
            <a:cxnLst/>
            <a:rect l="l" t="t" r="r" b="b"/>
            <a:pathLst>
              <a:path w="3445764">
                <a:moveTo>
                  <a:pt x="3445764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064393" y="6487668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067441" y="6750558"/>
            <a:ext cx="3930395" cy="0"/>
          </a:xfrm>
          <a:custGeom>
            <a:avLst/>
            <a:gdLst/>
            <a:ahLst/>
            <a:cxnLst/>
            <a:rect l="l" t="t" r="r" b="b"/>
            <a:pathLst>
              <a:path w="3930395">
                <a:moveTo>
                  <a:pt x="3930395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000872" y="6487667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003921" y="6750558"/>
            <a:ext cx="2244852" cy="0"/>
          </a:xfrm>
          <a:custGeom>
            <a:avLst/>
            <a:gdLst/>
            <a:ahLst/>
            <a:cxnLst/>
            <a:rect l="l" t="t" r="r" b="b"/>
            <a:pathLst>
              <a:path w="2244852">
                <a:moveTo>
                  <a:pt x="2244852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251821" y="6487667"/>
            <a:ext cx="0" cy="265938"/>
          </a:xfrm>
          <a:custGeom>
            <a:avLst/>
            <a:gdLst/>
            <a:ahLst/>
            <a:cxnLst/>
            <a:rect l="l" t="t" r="r" b="b"/>
            <a:pathLst>
              <a:path h="265938">
                <a:moveTo>
                  <a:pt x="0" y="0"/>
                </a:moveTo>
                <a:lnTo>
                  <a:pt x="0" y="26593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0251821" y="6747509"/>
            <a:ext cx="0" cy="6096"/>
          </a:xfrm>
          <a:custGeom>
            <a:avLst/>
            <a:gdLst/>
            <a:ahLst/>
            <a:cxnLst/>
            <a:rect l="l" t="t" r="r" b="b"/>
            <a:pathLst>
              <a:path h="6096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301367" y="6809067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0" dirty="0" smtClean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2775" y="543305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626">
              <a:lnSpc>
                <a:spcPct val="95825"/>
              </a:lnSpc>
              <a:spcBef>
                <a:spcPts val="465"/>
              </a:spcBef>
            </a:pPr>
            <a:r>
              <a:rPr sz="1000" b="1" spc="0" dirty="0" smtClean="0">
                <a:latin typeface="Arial"/>
                <a:cs typeface="Arial"/>
              </a:rPr>
              <a:t>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2533" y="543305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65"/>
              </a:spcBef>
            </a:pPr>
            <a:r>
              <a:rPr sz="1000" b="1" spc="-19" dirty="0" smtClean="0">
                <a:latin typeface="Arial"/>
                <a:cs typeface="Arial"/>
              </a:rPr>
              <a:t>Se</a:t>
            </a:r>
            <a:r>
              <a:rPr sz="1000" b="1" spc="-25" dirty="0" smtClean="0">
                <a:latin typeface="Arial"/>
                <a:cs typeface="Arial"/>
              </a:rPr>
              <a:t>k</a:t>
            </a:r>
            <a:r>
              <a:rPr sz="1000" b="1" spc="-19" dirty="0" smtClean="0">
                <a:latin typeface="Arial"/>
                <a:cs typeface="Arial"/>
              </a:rPr>
              <a:t>o</a:t>
            </a:r>
            <a:r>
              <a:rPr sz="1000" b="1" spc="-25" dirty="0" smtClean="0">
                <a:latin typeface="Arial"/>
                <a:cs typeface="Arial"/>
              </a:rPr>
              <a:t>l</a:t>
            </a:r>
            <a:r>
              <a:rPr sz="1000" b="1" spc="-1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h</a:t>
            </a:r>
            <a:r>
              <a:rPr sz="1000" b="1" spc="-44" dirty="0" smtClean="0">
                <a:latin typeface="Arial"/>
                <a:cs typeface="Arial"/>
              </a:rPr>
              <a:t> </a:t>
            </a:r>
            <a:r>
              <a:rPr sz="1000" b="1" spc="-19" dirty="0" smtClean="0">
                <a:latin typeface="Arial"/>
                <a:cs typeface="Arial"/>
              </a:rPr>
              <a:t>Ti</a:t>
            </a:r>
            <a:r>
              <a:rPr sz="1000" b="1" spc="-25" dirty="0" smtClean="0">
                <a:latin typeface="Arial"/>
                <a:cs typeface="Arial"/>
              </a:rPr>
              <a:t>ng</a:t>
            </a:r>
            <a:r>
              <a:rPr sz="1000" b="1" spc="-19" dirty="0" smtClean="0">
                <a:latin typeface="Arial"/>
                <a:cs typeface="Arial"/>
              </a:rPr>
              <a:t>g</a:t>
            </a:r>
            <a:r>
              <a:rPr sz="1000" b="1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64393" y="543305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8000872" y="543305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2775" y="809243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612533" y="809243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59"/>
              </a:spcBef>
            </a:pPr>
            <a:r>
              <a:rPr sz="1000" b="1" spc="0" dirty="0" smtClean="0">
                <a:latin typeface="Arial"/>
                <a:cs typeface="Arial"/>
              </a:rPr>
              <a:t>Pejabat Struktural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64393" y="809243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8000872" y="809243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2775" y="1074420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2533" y="1074420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Ketua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4393" y="1074420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6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000872" y="1074420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2775" y="1340357"/>
            <a:ext cx="349757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2533" y="1340357"/>
            <a:ext cx="345185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Pembantu (wakil) Ket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a/D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rekt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 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ro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pasca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ar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64393" y="1340357"/>
            <a:ext cx="3936479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8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3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000872" y="1340357"/>
            <a:ext cx="2250948" cy="265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2775" y="1605534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263" marR="125799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2533" y="1605534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Ketua Pro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m Studi (Pen</a:t>
            </a:r>
            <a:r>
              <a:rPr sz="1000" spc="-4" dirty="0" smtClean="0">
                <a:latin typeface="Arial"/>
                <a:cs typeface="Arial"/>
              </a:rPr>
              <a:t>j</a:t>
            </a:r>
            <a:r>
              <a:rPr sz="1000" spc="0" dirty="0" smtClean="0">
                <a:latin typeface="Arial"/>
                <a:cs typeface="Arial"/>
              </a:rPr>
              <a:t>am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nan </a:t>
            </a:r>
            <a:r>
              <a:rPr sz="1000" spc="-4" dirty="0" smtClean="0">
                <a:latin typeface="Arial"/>
                <a:cs typeface="Arial"/>
              </a:rPr>
              <a:t>M</a:t>
            </a:r>
            <a:r>
              <a:rPr sz="1000" spc="0" dirty="0" smtClean="0">
                <a:latin typeface="Arial"/>
                <a:cs typeface="Arial"/>
              </a:rPr>
              <a:t>utu Fak/Progd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64393" y="1605534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39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00872" y="1605534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7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2775" y="1871472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70"/>
              </a:spcBef>
            </a:pPr>
            <a:r>
              <a:rPr sz="900" spc="0" dirty="0" smtClean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2533" y="1871472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Se</a:t>
            </a:r>
            <a:r>
              <a:rPr sz="1000" spc="4" dirty="0" smtClean="0">
                <a:latin typeface="Arial"/>
                <a:cs typeface="Arial"/>
              </a:rPr>
              <a:t>k</a:t>
            </a:r>
            <a:r>
              <a:rPr sz="1000" spc="-4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etaris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Program 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64393" y="1871472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43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1,5 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00872" y="1871472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2775" y="2136648"/>
            <a:ext cx="349757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21216" marR="122445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2533" y="2136648"/>
            <a:ext cx="345185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0" dirty="0" smtClean="0">
                <a:latin typeface="Arial"/>
                <a:cs typeface="Arial"/>
              </a:rPr>
              <a:t>Kepala 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sat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(Penelitian,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Penjami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an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Mutu tingkat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Sekol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Tin</a:t>
            </a:r>
            <a:r>
              <a:rPr sz="1000" spc="-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gi)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4393" y="2136648"/>
            <a:ext cx="393647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67806">
              <a:lnSpc>
                <a:spcPct val="95825"/>
              </a:lnSpc>
            </a:pPr>
            <a:r>
              <a:rPr sz="1000" spc="0" dirty="0" smtClean="0">
                <a:latin typeface="Arial"/>
                <a:cs typeface="Arial"/>
              </a:rPr>
              <a:t>3 s</a:t>
            </a:r>
            <a:r>
              <a:rPr sz="1000" spc="-4" dirty="0" smtClean="0">
                <a:latin typeface="Arial"/>
                <a:cs typeface="Arial"/>
              </a:rPr>
              <a:t>k</a:t>
            </a:r>
            <a:r>
              <a:rPr sz="1000" spc="0" dirty="0" smtClean="0">
                <a:latin typeface="Arial"/>
                <a:cs typeface="Arial"/>
              </a:rPr>
              <a:t>s/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00872" y="2136648"/>
            <a:ext cx="2250948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32594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2775" y="2559558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7217" marR="138220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f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533" y="2559558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P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64393" y="2559558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9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00872" y="2559558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2775" y="2825496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2533" y="2825496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Kepala Bag</a:t>
            </a:r>
            <a:r>
              <a:rPr sz="1000" spc="-4" dirty="0" smtClean="0">
                <a:latin typeface="Arial"/>
                <a:cs typeface="Arial"/>
              </a:rPr>
              <a:t>ia</a:t>
            </a:r>
            <a:r>
              <a:rPr sz="1000" spc="0" dirty="0" smtClean="0">
                <a:latin typeface="Arial"/>
                <a:cs typeface="Arial"/>
              </a:rPr>
              <a:t>n/Biro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4393" y="2825496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26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1,5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0872" y="2825496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2775" y="3090672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216" marR="122445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2533" y="3090672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Kepala Sub </a:t>
            </a:r>
            <a:r>
              <a:rPr sz="1000" spc="-9" dirty="0" smtClean="0">
                <a:latin typeface="Arial"/>
                <a:cs typeface="Arial"/>
              </a:rPr>
              <a:t>B</a:t>
            </a:r>
            <a:r>
              <a:rPr sz="1000" spc="0" dirty="0" smtClean="0">
                <a:latin typeface="Arial"/>
                <a:cs typeface="Arial"/>
              </a:rPr>
              <a:t>agian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4393" y="3090672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86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1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00872" y="3090672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2775" y="3356610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266" marR="141572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" y="3356610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Kepala UPT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393" y="3356610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603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0872" y="3356610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2775" y="3621786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266" marR="141572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j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533" y="3621786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Kepala 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b</a:t>
            </a:r>
            <a:r>
              <a:rPr sz="1000" spc="-4" dirty="0" smtClean="0">
                <a:latin typeface="Arial"/>
                <a:cs typeface="Arial"/>
              </a:rPr>
              <a:t>o</a:t>
            </a:r>
            <a:r>
              <a:rPr sz="1000" spc="0" dirty="0" smtClean="0">
                <a:latin typeface="Arial"/>
                <a:cs typeface="Arial"/>
              </a:rPr>
              <a:t>ratorium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4393" y="3621786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374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00872" y="3621786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775" y="3887724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12533" y="3887724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459"/>
              </a:spcBef>
            </a:pPr>
            <a:r>
              <a:rPr sz="1000" b="1" spc="0" dirty="0" smtClean="0">
                <a:latin typeface="Arial"/>
                <a:cs typeface="Arial"/>
              </a:rPr>
              <a:t>Jab</a:t>
            </a:r>
            <a:r>
              <a:rPr sz="1000" b="1" spc="-4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tan Non</a:t>
            </a:r>
            <a:r>
              <a:rPr sz="1000" b="1" spc="-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Strukt</a:t>
            </a:r>
            <a:r>
              <a:rPr sz="1000" b="1" spc="-4" dirty="0" smtClean="0">
                <a:latin typeface="Arial"/>
                <a:cs typeface="Arial"/>
              </a:rPr>
              <a:t>u</a:t>
            </a:r>
            <a:r>
              <a:rPr sz="1000" b="1" spc="0" dirty="0" smtClean="0">
                <a:latin typeface="Arial"/>
                <a:cs typeface="Arial"/>
              </a:rPr>
              <a:t>ral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4393" y="3887724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000872" y="3887724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62775" y="4152900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1)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533" y="4152900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Sekretar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nat Sekol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 Tinggi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4393" y="4152900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95825"/>
              </a:lnSpc>
              <a:spcBef>
                <a:spcPts val="20"/>
              </a:spcBef>
            </a:pPr>
            <a:r>
              <a:rPr sz="1000" spc="0" dirty="0" smtClean="0">
                <a:latin typeface="Arial"/>
                <a:cs typeface="Arial"/>
              </a:rPr>
              <a:t>2 sks/smt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0872" y="4152900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775" y="4418838"/>
            <a:ext cx="349757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02166" marR="103731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2)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2533" y="4418838"/>
            <a:ext cx="345185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-14" dirty="0" smtClean="0">
                <a:latin typeface="Arial"/>
                <a:cs typeface="Arial"/>
              </a:rPr>
              <a:t>K</a:t>
            </a:r>
            <a:r>
              <a:rPr sz="1000" spc="-9" dirty="0" smtClean="0">
                <a:latin typeface="Arial"/>
                <a:cs typeface="Arial"/>
              </a:rPr>
              <a:t>e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Hoc.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(umur panitia</a:t>
            </a:r>
            <a:r>
              <a:rPr sz="1000" spc="-4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kura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g-k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ra</a:t>
            </a:r>
            <a:r>
              <a:rPr sz="1000" spc="-4" dirty="0" smtClean="0">
                <a:latin typeface="Arial"/>
                <a:cs typeface="Arial"/>
              </a:rPr>
              <a:t>ng</a:t>
            </a:r>
            <a:r>
              <a:rPr sz="1000" spc="0" dirty="0" smtClean="0">
                <a:latin typeface="Arial"/>
                <a:cs typeface="Arial"/>
              </a:rPr>
              <a:t>nya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2 sem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st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64393" y="4418838"/>
            <a:ext cx="393647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67806">
              <a:lnSpc>
                <a:spcPct val="95825"/>
              </a:lnSpc>
            </a:pPr>
            <a:r>
              <a:rPr sz="1000" spc="-19" dirty="0" smtClean="0">
                <a:latin typeface="Arial"/>
                <a:cs typeface="Arial"/>
              </a:rPr>
              <a:t>0,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0872" y="4418838"/>
            <a:ext cx="2250948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3258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2775" y="4841748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66" marR="103731" algn="ctr">
              <a:lnSpc>
                <a:spcPct val="95825"/>
              </a:lnSpc>
              <a:spcBef>
                <a:spcPts val="80"/>
              </a:spcBef>
            </a:pPr>
            <a:r>
              <a:rPr sz="900" spc="0" dirty="0" smtClean="0">
                <a:latin typeface="Arial"/>
                <a:cs typeface="Arial"/>
              </a:rPr>
              <a:t>3)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33" y="4841748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20"/>
              </a:spcBef>
            </a:pPr>
            <a:r>
              <a:rPr sz="1000" spc="-19" dirty="0" smtClean="0">
                <a:latin typeface="Arial"/>
                <a:cs typeface="Arial"/>
              </a:rPr>
              <a:t>Anggot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3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P</a:t>
            </a:r>
            <a:r>
              <a:rPr sz="1000" spc="-9" dirty="0" smtClean="0">
                <a:latin typeface="Arial"/>
                <a:cs typeface="Arial"/>
              </a:rPr>
              <a:t>an</a:t>
            </a:r>
            <a:r>
              <a:rPr sz="1000" spc="-14" dirty="0" smtClean="0">
                <a:latin typeface="Arial"/>
                <a:cs typeface="Arial"/>
              </a:rPr>
              <a:t>iti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1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d</a:t>
            </a:r>
            <a:r>
              <a:rPr sz="1000" spc="-25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Ho</a:t>
            </a:r>
            <a:r>
              <a:rPr sz="1000" spc="0" dirty="0" smtClean="0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393" y="4841748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577">
              <a:lnSpc>
                <a:spcPct val="95825"/>
              </a:lnSpc>
              <a:spcBef>
                <a:spcPts val="20"/>
              </a:spcBef>
            </a:pPr>
            <a:r>
              <a:rPr sz="1000" spc="-14" dirty="0" smtClean="0">
                <a:latin typeface="Arial"/>
                <a:cs typeface="Arial"/>
              </a:rPr>
              <a:t>0</a:t>
            </a:r>
            <a:r>
              <a:rPr sz="1000" spc="-19" dirty="0" smtClean="0">
                <a:latin typeface="Arial"/>
                <a:cs typeface="Arial"/>
              </a:rPr>
              <a:t>,2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</a:t>
            </a:r>
            <a:r>
              <a:rPr sz="1000" spc="-1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00872" y="4841748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60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775" y="5107686"/>
            <a:ext cx="349757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02166" marR="103731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4)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533" y="5107686"/>
            <a:ext cx="345185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 marR="154246">
              <a:lnSpc>
                <a:spcPts val="1149"/>
              </a:lnSpc>
              <a:spcBef>
                <a:spcPts val="10"/>
              </a:spcBef>
            </a:pPr>
            <a:r>
              <a:rPr sz="1000" spc="-9" dirty="0" smtClean="0">
                <a:latin typeface="Arial"/>
                <a:cs typeface="Arial"/>
              </a:rPr>
              <a:t>Ketu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</a:t>
            </a:r>
            <a:r>
              <a:rPr sz="1000" spc="-14" dirty="0" smtClean="0">
                <a:latin typeface="Arial"/>
                <a:cs typeface="Arial"/>
              </a:rPr>
              <a:t>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9" dirty="0" smtClean="0">
                <a:latin typeface="Arial"/>
                <a:cs typeface="Arial"/>
              </a:rPr>
              <a:t> 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44" dirty="0" smtClean="0">
                <a:latin typeface="Arial"/>
                <a:cs typeface="Arial"/>
              </a:rPr>
              <a:t>p</a:t>
            </a:r>
            <a:r>
              <a:rPr sz="1000" spc="50" dirty="0" smtClean="0">
                <a:latin typeface="Arial"/>
                <a:cs typeface="Arial"/>
              </a:rPr>
              <a:t>a</a:t>
            </a:r>
            <a:r>
              <a:rPr sz="1000" spc="44" dirty="0" smtClean="0">
                <a:latin typeface="Arial"/>
                <a:cs typeface="Arial"/>
              </a:rPr>
              <a:t>ni</a:t>
            </a:r>
            <a:r>
              <a:rPr sz="1000" spc="39" dirty="0" smtClean="0">
                <a:latin typeface="Arial"/>
                <a:cs typeface="Arial"/>
              </a:rPr>
              <a:t>t</a:t>
            </a:r>
            <a:r>
              <a:rPr sz="1000" spc="4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kurang-kurangny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 </a:t>
            </a:r>
            <a:r>
              <a:rPr sz="1000" spc="-9" dirty="0" smtClean="0">
                <a:latin typeface="Arial"/>
                <a:cs typeface="Arial"/>
              </a:rPr>
              <a:t>semes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4393" y="5107686"/>
            <a:ext cx="3936479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000872" y="5107686"/>
            <a:ext cx="2250948" cy="422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0"/>
              </a:spcBef>
            </a:pPr>
            <a:endParaRPr sz="1000"/>
          </a:p>
          <a:p>
            <a:pPr marL="132587">
              <a:lnSpc>
                <a:spcPct val="102091"/>
              </a:lnSpc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775" y="5530595"/>
            <a:ext cx="349757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12533" y="5530595"/>
            <a:ext cx="345185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8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</a:t>
            </a:r>
            <a:r>
              <a:rPr sz="1000" spc="34" dirty="0" smtClean="0">
                <a:latin typeface="Arial"/>
                <a:cs typeface="Arial"/>
              </a:rPr>
              <a:t>S</a:t>
            </a:r>
            <a:r>
              <a:rPr sz="1000" spc="29" dirty="0" smtClean="0">
                <a:latin typeface="Arial"/>
                <a:cs typeface="Arial"/>
              </a:rPr>
              <a:t>e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29" dirty="0" smtClean="0">
                <a:latin typeface="Arial"/>
                <a:cs typeface="Arial"/>
              </a:rPr>
              <a:t>ol</a:t>
            </a:r>
            <a:r>
              <a:rPr sz="1000" spc="3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69" dirty="0" smtClean="0">
                <a:latin typeface="Arial"/>
                <a:cs typeface="Arial"/>
              </a:rPr>
              <a:t> </a:t>
            </a:r>
            <a:r>
              <a:rPr sz="1000" spc="34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i</a:t>
            </a:r>
            <a:r>
              <a:rPr sz="1000" spc="34" dirty="0" smtClean="0">
                <a:latin typeface="Arial"/>
                <a:cs typeface="Arial"/>
              </a:rPr>
              <a:t>n</a:t>
            </a:r>
            <a:r>
              <a:rPr sz="1000" spc="29" dirty="0" smtClean="0">
                <a:latin typeface="Arial"/>
                <a:cs typeface="Arial"/>
              </a:rPr>
              <a:t>g</a:t>
            </a:r>
            <a:r>
              <a:rPr sz="1000" spc="3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4393" y="5530595"/>
            <a:ext cx="3936479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15"/>
              </a:spcBef>
            </a:pPr>
            <a:r>
              <a:rPr sz="1000" spc="0" dirty="0" smtClean="0">
                <a:latin typeface="Arial"/>
                <a:cs typeface="Arial"/>
              </a:rPr>
              <a:t>1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</a:t>
            </a:r>
            <a:r>
              <a:rPr sz="1000" spc="-1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0872" y="5530595"/>
            <a:ext cx="2250948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2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775" y="5795771"/>
            <a:ext cx="349757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12533" y="5795771"/>
            <a:ext cx="345185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80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</a:t>
            </a:r>
            <a:r>
              <a:rPr sz="1000" spc="-4" dirty="0" smtClean="0">
                <a:latin typeface="Arial"/>
                <a:cs typeface="Arial"/>
              </a:rPr>
              <a:t>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Jurusan/Progra</a:t>
            </a:r>
            <a:r>
              <a:rPr sz="1000" spc="0" dirty="0" smtClean="0">
                <a:latin typeface="Arial"/>
                <a:cs typeface="Arial"/>
              </a:rPr>
              <a:t>m</a:t>
            </a:r>
            <a:r>
              <a:rPr sz="1000" spc="-9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Studi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4393" y="5795771"/>
            <a:ext cx="3936479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1">
              <a:lnSpc>
                <a:spcPct val="95825"/>
              </a:lnSpc>
              <a:spcBef>
                <a:spcPts val="20"/>
              </a:spcBef>
            </a:pPr>
            <a:r>
              <a:rPr sz="1000" spc="-19" dirty="0" smtClean="0">
                <a:latin typeface="Arial"/>
                <a:cs typeface="Arial"/>
              </a:rPr>
              <a:t>0,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44" dirty="0" smtClean="0">
                <a:latin typeface="Arial"/>
                <a:cs typeface="Arial"/>
              </a:rPr>
              <a:t> </a:t>
            </a:r>
            <a:r>
              <a:rPr sz="1000" spc="-19" dirty="0" smtClean="0">
                <a:latin typeface="Arial"/>
                <a:cs typeface="Arial"/>
              </a:rPr>
              <a:t>sks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0872" y="5795771"/>
            <a:ext cx="2250948" cy="265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92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75" y="6061709"/>
            <a:ext cx="349757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102166" marR="103731" algn="ctr">
              <a:lnSpc>
                <a:spcPct val="95825"/>
              </a:lnSpc>
            </a:pPr>
            <a:r>
              <a:rPr sz="900" spc="0" dirty="0" smtClean="0">
                <a:latin typeface="Arial"/>
                <a:cs typeface="Arial"/>
              </a:rPr>
              <a:t>5)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533" y="6061709"/>
            <a:ext cx="345185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2">
              <a:lnSpc>
                <a:spcPct val="95825"/>
              </a:lnSpc>
              <a:spcBef>
                <a:spcPts val="10"/>
              </a:spcBef>
            </a:pPr>
            <a:r>
              <a:rPr sz="1000" spc="-9" dirty="0" smtClean="0">
                <a:latin typeface="Arial"/>
                <a:cs typeface="Arial"/>
              </a:rPr>
              <a:t>Anggot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Pa</a:t>
            </a:r>
            <a:r>
              <a:rPr sz="1000" spc="-4" dirty="0" smtClean="0">
                <a:latin typeface="Arial"/>
                <a:cs typeface="Arial"/>
              </a:rPr>
              <a:t>ni</a:t>
            </a:r>
            <a:r>
              <a:rPr sz="1000" spc="-9" dirty="0" smtClean="0">
                <a:latin typeface="Arial"/>
                <a:cs typeface="Arial"/>
              </a:rPr>
              <a:t>ti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Teta</a:t>
            </a:r>
            <a:r>
              <a:rPr sz="1000" spc="-4" dirty="0" smtClean="0">
                <a:latin typeface="Arial"/>
                <a:cs typeface="Arial"/>
              </a:rPr>
              <a:t>p</a:t>
            </a:r>
            <a:r>
              <a:rPr sz="1000" spc="0" dirty="0" smtClean="0">
                <a:latin typeface="Arial"/>
                <a:cs typeface="Arial"/>
              </a:rPr>
              <a:t>:</a:t>
            </a:r>
            <a:r>
              <a:rPr sz="1000" spc="-1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(umu</a:t>
            </a:r>
            <a:r>
              <a:rPr sz="1000" spc="0" dirty="0" smtClean="0">
                <a:latin typeface="Arial"/>
                <a:cs typeface="Arial"/>
              </a:rPr>
              <a:t>r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50" dirty="0" smtClean="0">
                <a:latin typeface="Arial"/>
                <a:cs typeface="Arial"/>
              </a:rPr>
              <a:t>p</a:t>
            </a:r>
            <a:r>
              <a:rPr sz="1000" spc="44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n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44" dirty="0" smtClean="0">
                <a:latin typeface="Arial"/>
                <a:cs typeface="Arial"/>
              </a:rPr>
              <a:t>t</a:t>
            </a:r>
            <a:r>
              <a:rPr sz="1000" spc="39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a</a:t>
            </a:r>
            <a:r>
              <a:rPr sz="1000" spc="50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</a:t>
            </a:r>
            <a:r>
              <a:rPr sz="1000" spc="-14" dirty="0" smtClean="0">
                <a:latin typeface="Arial"/>
                <a:cs typeface="Arial"/>
              </a:rPr>
              <a:t>e</a:t>
            </a:r>
            <a:r>
              <a:rPr sz="1000" spc="-9" dirty="0" smtClean="0">
                <a:latin typeface="Arial"/>
                <a:cs typeface="Arial"/>
              </a:rPr>
              <a:t>kurang-kura</a:t>
            </a:r>
            <a:r>
              <a:rPr sz="1000" spc="-14" dirty="0" smtClean="0">
                <a:latin typeface="Arial"/>
                <a:cs typeface="Arial"/>
              </a:rPr>
              <a:t>n</a:t>
            </a:r>
            <a:r>
              <a:rPr sz="1000" spc="-9" dirty="0" smtClean="0">
                <a:latin typeface="Arial"/>
                <a:cs typeface="Arial"/>
              </a:rPr>
              <a:t>gnya</a:t>
            </a:r>
            <a:endParaRPr sz="1000">
              <a:latin typeface="Arial"/>
              <a:cs typeface="Arial"/>
            </a:endParaRPr>
          </a:p>
          <a:p>
            <a:pPr marL="67812">
              <a:lnSpc>
                <a:spcPct val="95825"/>
              </a:lnSpc>
              <a:spcBef>
                <a:spcPts val="95"/>
              </a:spcBef>
            </a:pP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24" dirty="0" smtClean="0">
                <a:latin typeface="Arial"/>
                <a:cs typeface="Arial"/>
              </a:rPr>
              <a:t> </a:t>
            </a:r>
            <a:r>
              <a:rPr sz="1000" spc="-9" dirty="0" smtClean="0">
                <a:latin typeface="Arial"/>
                <a:cs typeface="Arial"/>
              </a:rPr>
              <a:t>semes</a:t>
            </a:r>
            <a:r>
              <a:rPr sz="1000" spc="-14" dirty="0" smtClean="0">
                <a:latin typeface="Arial"/>
                <a:cs typeface="Arial"/>
              </a:rPr>
              <a:t>t</a:t>
            </a:r>
            <a:r>
              <a:rPr sz="1000" spc="-9" dirty="0" smtClean="0">
                <a:latin typeface="Arial"/>
                <a:cs typeface="Arial"/>
              </a:rPr>
              <a:t>er)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393" y="6061709"/>
            <a:ext cx="3936479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000872" y="6061709"/>
            <a:ext cx="2250948" cy="42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2775" y="6484620"/>
            <a:ext cx="349757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12533" y="6484620"/>
            <a:ext cx="345185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3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  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29" dirty="0" smtClean="0">
                <a:latin typeface="Arial"/>
                <a:cs typeface="Arial"/>
              </a:rPr>
              <a:t>tingka</a:t>
            </a:r>
            <a:r>
              <a:rPr sz="1000" spc="0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 </a:t>
            </a:r>
            <a:r>
              <a:rPr sz="1000" spc="34" dirty="0" smtClean="0">
                <a:latin typeface="Arial"/>
                <a:cs typeface="Arial"/>
              </a:rPr>
              <a:t>S</a:t>
            </a:r>
            <a:r>
              <a:rPr sz="1000" spc="29" dirty="0" smtClean="0">
                <a:latin typeface="Arial"/>
                <a:cs typeface="Arial"/>
              </a:rPr>
              <a:t>e</a:t>
            </a:r>
            <a:r>
              <a:rPr sz="1000" spc="39" dirty="0" smtClean="0">
                <a:latin typeface="Arial"/>
                <a:cs typeface="Arial"/>
              </a:rPr>
              <a:t>k</a:t>
            </a:r>
            <a:r>
              <a:rPr sz="1000" spc="29" dirty="0" smtClean="0">
                <a:latin typeface="Arial"/>
                <a:cs typeface="Arial"/>
              </a:rPr>
              <a:t>ol</a:t>
            </a:r>
            <a:r>
              <a:rPr sz="1000" spc="3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h</a:t>
            </a:r>
            <a:r>
              <a:rPr sz="1000" spc="69" dirty="0" smtClean="0">
                <a:latin typeface="Arial"/>
                <a:cs typeface="Arial"/>
              </a:rPr>
              <a:t> </a:t>
            </a:r>
            <a:r>
              <a:rPr sz="1000" spc="34" dirty="0" smtClean="0">
                <a:latin typeface="Arial"/>
                <a:cs typeface="Arial"/>
              </a:rPr>
              <a:t>T</a:t>
            </a:r>
            <a:r>
              <a:rPr sz="1000" spc="29" dirty="0" smtClean="0">
                <a:latin typeface="Arial"/>
                <a:cs typeface="Arial"/>
              </a:rPr>
              <a:t>i</a:t>
            </a:r>
            <a:r>
              <a:rPr sz="1000" spc="34" dirty="0" smtClean="0">
                <a:latin typeface="Arial"/>
                <a:cs typeface="Arial"/>
              </a:rPr>
              <a:t>n</a:t>
            </a:r>
            <a:r>
              <a:rPr sz="1000" spc="29" dirty="0" smtClean="0">
                <a:latin typeface="Arial"/>
                <a:cs typeface="Arial"/>
              </a:rPr>
              <a:t>g</a:t>
            </a:r>
            <a:r>
              <a:rPr sz="1000" spc="34" dirty="0" smtClean="0">
                <a:latin typeface="Arial"/>
                <a:cs typeface="Arial"/>
              </a:rPr>
              <a:t>g</a:t>
            </a:r>
            <a:r>
              <a:rPr sz="1000" spc="0" dirty="0" smtClean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393" y="6484620"/>
            <a:ext cx="3936479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03">
              <a:lnSpc>
                <a:spcPct val="95825"/>
              </a:lnSpc>
              <a:spcBef>
                <a:spcPts val="20"/>
              </a:spcBef>
            </a:pPr>
            <a:r>
              <a:rPr sz="1000" spc="-29" dirty="0" smtClean="0">
                <a:latin typeface="Arial"/>
                <a:cs typeface="Arial"/>
              </a:rPr>
              <a:t>0,</a:t>
            </a:r>
            <a:r>
              <a:rPr sz="1000" spc="0" dirty="0" smtClean="0">
                <a:latin typeface="Arial"/>
                <a:cs typeface="Arial"/>
              </a:rPr>
              <a:t>5</a:t>
            </a:r>
            <a:r>
              <a:rPr sz="1000" spc="-59" dirty="0" smtClean="0">
                <a:latin typeface="Arial"/>
                <a:cs typeface="Arial"/>
              </a:rPr>
              <a:t> </a:t>
            </a:r>
            <a:r>
              <a:rPr sz="1000" spc="-29" dirty="0" smtClean="0">
                <a:latin typeface="Arial"/>
                <a:cs typeface="Arial"/>
              </a:rPr>
              <a:t>sks</a:t>
            </a:r>
            <a:r>
              <a:rPr sz="1000" spc="0" dirty="0" smtClean="0">
                <a:latin typeface="Arial"/>
                <a:cs typeface="Arial"/>
              </a:rPr>
              <a:t>/</a:t>
            </a:r>
            <a:r>
              <a:rPr sz="1000" spc="-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mt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0872" y="6484620"/>
            <a:ext cx="2250948" cy="265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584">
              <a:lnSpc>
                <a:spcPct val="102091"/>
              </a:lnSpc>
              <a:spcBef>
                <a:spcPts val="420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19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Surat Tug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9" dirty="0" smtClean="0">
                <a:latin typeface="Arial"/>
                <a:cs typeface="Arial"/>
              </a:rPr>
              <a:t>/</a:t>
            </a:r>
            <a:r>
              <a:rPr sz="1000" spc="0" dirty="0" smtClean="0">
                <a:latin typeface="Arial"/>
                <a:cs typeface="Arial"/>
              </a:rPr>
              <a:t>Surat k</a:t>
            </a:r>
            <a:r>
              <a:rPr sz="1000" spc="-4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put</a:t>
            </a:r>
            <a:r>
              <a:rPr sz="1000" spc="-4" dirty="0" smtClean="0">
                <a:latin typeface="Arial"/>
                <a:cs typeface="Arial"/>
              </a:rPr>
              <a:t>u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5578</Words>
  <Application>Microsoft Office PowerPoint</Application>
  <PresentationFormat>Custom</PresentationFormat>
  <Paragraphs>1522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U009AU</dc:creator>
  <cp:lastModifiedBy>HP U009AU</cp:lastModifiedBy>
  <cp:revision>5</cp:revision>
  <dcterms:modified xsi:type="dcterms:W3CDTF">2019-07-08T02:58:39Z</dcterms:modified>
</cp:coreProperties>
</file>