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sldIdLst>
    <p:sldId id="279" r:id="rId2"/>
    <p:sldId id="300" r:id="rId3"/>
    <p:sldId id="302" r:id="rId4"/>
    <p:sldId id="304" r:id="rId5"/>
    <p:sldId id="306" r:id="rId6"/>
    <p:sldId id="308" r:id="rId7"/>
    <p:sldId id="310" r:id="rId8"/>
    <p:sldId id="312" r:id="rId9"/>
    <p:sldId id="314" r:id="rId10"/>
    <p:sldId id="316" r:id="rId11"/>
    <p:sldId id="318" r:id="rId12"/>
    <p:sldId id="319" r:id="rId13"/>
    <p:sldId id="286" r:id="rId14"/>
    <p:sldId id="320" r:id="rId15"/>
    <p:sldId id="322" r:id="rId16"/>
    <p:sldId id="324" r:id="rId17"/>
    <p:sldId id="327" r:id="rId18"/>
    <p:sldId id="326" r:id="rId19"/>
    <p:sldId id="338" r:id="rId20"/>
    <p:sldId id="329" r:id="rId21"/>
    <p:sldId id="335" r:id="rId22"/>
    <p:sldId id="331" r:id="rId23"/>
    <p:sldId id="336" r:id="rId24"/>
    <p:sldId id="297" r:id="rId25"/>
    <p:sldId id="340" r:id="rId26"/>
    <p:sldId id="342" r:id="rId27"/>
    <p:sldId id="344" r:id="rId28"/>
    <p:sldId id="349" r:id="rId29"/>
    <p:sldId id="347" r:id="rId30"/>
    <p:sldId id="258" r:id="rId31"/>
    <p:sldId id="260" r:id="rId32"/>
    <p:sldId id="261" r:id="rId33"/>
    <p:sldId id="356" r:id="rId34"/>
    <p:sldId id="358" r:id="rId35"/>
    <p:sldId id="361" r:id="rId36"/>
    <p:sldId id="362" r:id="rId37"/>
    <p:sldId id="364" r:id="rId38"/>
    <p:sldId id="366" r:id="rId39"/>
    <p:sldId id="262" r:id="rId40"/>
    <p:sldId id="351" r:id="rId41"/>
    <p:sldId id="353" r:id="rId42"/>
    <p:sldId id="367" r:id="rId43"/>
    <p:sldId id="277" r:id="rId4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A9CE6-76B5-4FA3-80D9-1AE3B22AE8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5E166B89-70CE-4E2F-A1D8-F98CB541DC3E}">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JELAS</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dapat diuraikan secara jelas</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054DE517-EE5A-4F54-82ED-37F0F40488DD}" type="parTrans" cxnId="{A7567B15-FC1F-457A-9C59-F2C6A7E8EBF6}">
      <dgm:prSet/>
      <dgm:spPr/>
      <dgm:t>
        <a:bodyPr/>
        <a:lstStyle/>
        <a:p>
          <a:endParaRPr lang="id-ID"/>
        </a:p>
      </dgm:t>
    </dgm:pt>
    <dgm:pt modelId="{4BDDE252-DA10-4AC8-A6E0-8858A71C1A23}" type="sibTrans" cxnId="{A7567B15-FC1F-457A-9C59-F2C6A7E8EBF6}">
      <dgm:prSet/>
      <dgm:spPr/>
      <dgm:t>
        <a:bodyPr/>
        <a:lstStyle/>
        <a:p>
          <a:endParaRPr lang="id-ID"/>
        </a:p>
      </dgm:t>
    </dgm:pt>
    <dgm:pt modelId="{91606C99-8FC2-451F-B0EE-2BA3BD7262CB}">
      <dgm:prSet phldrT="[Text]" custT="1"/>
      <dgm:spPr/>
      <dgm:t>
        <a:bodyPr/>
        <a:lstStyle/>
        <a:p>
          <a:pPr algn="just"/>
          <a:r>
            <a:rPr lang="id-ID"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DAPAT DIUKUR</a:t>
          </a:r>
          <a:r>
            <a:rPr lang="id-ID"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kegiatan yang dilakukan harus dapat diukur secara kuantitas maupun kualitas</a:t>
          </a:r>
          <a:endParaRPr lang="id-ID"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65775B4-BC18-48CA-900C-BE5F41BAAD84}" type="parTrans" cxnId="{C86438B3-386C-49AA-9BAF-563D086E580B}">
      <dgm:prSet/>
      <dgm:spPr/>
      <dgm:t>
        <a:bodyPr/>
        <a:lstStyle/>
        <a:p>
          <a:endParaRPr lang="id-ID"/>
        </a:p>
      </dgm:t>
    </dgm:pt>
    <dgm:pt modelId="{A4BAC841-FEAA-4D26-944E-1A3978F57D65}" type="sibTrans" cxnId="{C86438B3-386C-49AA-9BAF-563D086E580B}">
      <dgm:prSet/>
      <dgm:spPr/>
      <dgm:t>
        <a:bodyPr/>
        <a:lstStyle/>
        <a:p>
          <a:endParaRPr lang="id-ID"/>
        </a:p>
      </dgm:t>
    </dgm:pt>
    <dgm:pt modelId="{6DC38D3F-B940-4317-83FE-379AA2BF9846}">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RELEVAN</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berdasarkan lingkup tugas masing-masing </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BE0C356E-1AC9-413F-9705-13BE778BD5E5}" type="parTrans" cxnId="{15E986E2-7FAD-4F8B-BE64-5F66CB57BDAB}">
      <dgm:prSet/>
      <dgm:spPr/>
      <dgm:t>
        <a:bodyPr/>
        <a:lstStyle/>
        <a:p>
          <a:endParaRPr lang="id-ID"/>
        </a:p>
      </dgm:t>
    </dgm:pt>
    <dgm:pt modelId="{B2E68BDE-3938-402A-8184-231569C809D9}" type="sibTrans" cxnId="{15E986E2-7FAD-4F8B-BE64-5F66CB57BDAB}">
      <dgm:prSet/>
      <dgm:spPr/>
      <dgm:t>
        <a:bodyPr/>
        <a:lstStyle/>
        <a:p>
          <a:endParaRPr lang="id-ID"/>
        </a:p>
      </dgm:t>
    </dgm:pt>
    <dgm:pt modelId="{92D30FED-8018-4002-B483-6A16F294EFF6}">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DAPAT DICAPAI</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disesuaikan dengan kemampuan PNS</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F742B58E-8216-4F67-BC87-C48CD5B55774}" type="parTrans" cxnId="{BD36DE5D-431D-491E-9EC7-4171925261A8}">
      <dgm:prSet/>
      <dgm:spPr/>
      <dgm:t>
        <a:bodyPr/>
        <a:lstStyle/>
        <a:p>
          <a:endParaRPr lang="id-ID"/>
        </a:p>
      </dgm:t>
    </dgm:pt>
    <dgm:pt modelId="{B9D2621F-92C4-4D78-BC17-227AD664DF1C}" type="sibTrans" cxnId="{BD36DE5D-431D-491E-9EC7-4171925261A8}">
      <dgm:prSet/>
      <dgm:spPr/>
      <dgm:t>
        <a:bodyPr/>
        <a:lstStyle/>
        <a:p>
          <a:endParaRPr lang="id-ID"/>
        </a:p>
      </dgm:t>
    </dgm:pt>
    <dgm:pt modelId="{03E40D1C-428F-4964-AEA8-AEE078B07976}">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MEMILIKI TARGET WAKTU</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dapat ditentukan waktunya</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5CD9715E-6C39-45F7-A69F-B706DAECBB46}" type="parTrans" cxnId="{356A075A-117D-4AFC-814F-612A0C48ACB0}">
      <dgm:prSet/>
      <dgm:spPr/>
      <dgm:t>
        <a:bodyPr/>
        <a:lstStyle/>
        <a:p>
          <a:endParaRPr lang="id-ID"/>
        </a:p>
      </dgm:t>
    </dgm:pt>
    <dgm:pt modelId="{A6C5A018-A3B4-4F0E-A59E-DF6FDD2B834D}" type="sibTrans" cxnId="{356A075A-117D-4AFC-814F-612A0C48ACB0}">
      <dgm:prSet/>
      <dgm:spPr/>
      <dgm:t>
        <a:bodyPr/>
        <a:lstStyle/>
        <a:p>
          <a:endParaRPr lang="id-ID"/>
        </a:p>
      </dgm:t>
    </dgm:pt>
    <dgm:pt modelId="{29ED1231-E805-4149-85C8-1B5ED1EEE850}" type="pres">
      <dgm:prSet presAssocID="{5C7A9CE6-76B5-4FA3-80D9-1AE3B22AE87D}" presName="linear" presStyleCnt="0">
        <dgm:presLayoutVars>
          <dgm:dir/>
          <dgm:animLvl val="lvl"/>
          <dgm:resizeHandles val="exact"/>
        </dgm:presLayoutVars>
      </dgm:prSet>
      <dgm:spPr/>
      <dgm:t>
        <a:bodyPr/>
        <a:lstStyle/>
        <a:p>
          <a:endParaRPr lang="id-ID"/>
        </a:p>
      </dgm:t>
    </dgm:pt>
    <dgm:pt modelId="{A6FB45E6-D553-4E3F-97F8-599C624CA804}" type="pres">
      <dgm:prSet presAssocID="{5E166B89-70CE-4E2F-A1D8-F98CB541DC3E}" presName="parentLin" presStyleCnt="0"/>
      <dgm:spPr/>
    </dgm:pt>
    <dgm:pt modelId="{DDB8E021-5F0E-4418-80CE-8F1FED9974CD}" type="pres">
      <dgm:prSet presAssocID="{5E166B89-70CE-4E2F-A1D8-F98CB541DC3E}" presName="parentLeftMargin" presStyleLbl="node1" presStyleIdx="0" presStyleCnt="5"/>
      <dgm:spPr/>
      <dgm:t>
        <a:bodyPr/>
        <a:lstStyle/>
        <a:p>
          <a:endParaRPr lang="id-ID"/>
        </a:p>
      </dgm:t>
    </dgm:pt>
    <dgm:pt modelId="{B7E07587-7BCE-41D7-9C75-1E3E0348260E}" type="pres">
      <dgm:prSet presAssocID="{5E166B89-70CE-4E2F-A1D8-F98CB541DC3E}" presName="parentText" presStyleLbl="node1" presStyleIdx="0" presStyleCnt="5" custScaleX="142682" custScaleY="111294">
        <dgm:presLayoutVars>
          <dgm:chMax val="0"/>
          <dgm:bulletEnabled val="1"/>
        </dgm:presLayoutVars>
      </dgm:prSet>
      <dgm:spPr/>
      <dgm:t>
        <a:bodyPr/>
        <a:lstStyle/>
        <a:p>
          <a:endParaRPr lang="id-ID"/>
        </a:p>
      </dgm:t>
    </dgm:pt>
    <dgm:pt modelId="{A7148773-5196-4B72-9F2A-98A39B14F5A4}" type="pres">
      <dgm:prSet presAssocID="{5E166B89-70CE-4E2F-A1D8-F98CB541DC3E}" presName="negativeSpace" presStyleCnt="0"/>
      <dgm:spPr/>
    </dgm:pt>
    <dgm:pt modelId="{314F1EA4-76E8-4B70-B68E-C58E738AFBE2}" type="pres">
      <dgm:prSet presAssocID="{5E166B89-70CE-4E2F-A1D8-F98CB541DC3E}" presName="childText" presStyleLbl="conFgAcc1" presStyleIdx="0" presStyleCnt="5">
        <dgm:presLayoutVars>
          <dgm:bulletEnabled val="1"/>
        </dgm:presLayoutVars>
      </dgm:prSet>
      <dgm:spPr/>
    </dgm:pt>
    <dgm:pt modelId="{C6D8A944-A34B-4133-818B-530953CA0662}" type="pres">
      <dgm:prSet presAssocID="{4BDDE252-DA10-4AC8-A6E0-8858A71C1A23}" presName="spaceBetweenRectangles" presStyleCnt="0"/>
      <dgm:spPr/>
    </dgm:pt>
    <dgm:pt modelId="{4892710D-BC7F-47CF-B4A8-7CA624E3E02F}" type="pres">
      <dgm:prSet presAssocID="{91606C99-8FC2-451F-B0EE-2BA3BD7262CB}" presName="parentLin" presStyleCnt="0"/>
      <dgm:spPr/>
    </dgm:pt>
    <dgm:pt modelId="{E1E18914-7C9D-4E2A-93F0-876D3E064240}" type="pres">
      <dgm:prSet presAssocID="{91606C99-8FC2-451F-B0EE-2BA3BD7262CB}" presName="parentLeftMargin" presStyleLbl="node1" presStyleIdx="0" presStyleCnt="5"/>
      <dgm:spPr/>
      <dgm:t>
        <a:bodyPr/>
        <a:lstStyle/>
        <a:p>
          <a:endParaRPr lang="id-ID"/>
        </a:p>
      </dgm:t>
    </dgm:pt>
    <dgm:pt modelId="{C49512AC-180D-41A9-8169-58F0EC5294B4}" type="pres">
      <dgm:prSet presAssocID="{91606C99-8FC2-451F-B0EE-2BA3BD7262CB}" presName="parentText" presStyleLbl="node1" presStyleIdx="1" presStyleCnt="5" custScaleX="142682">
        <dgm:presLayoutVars>
          <dgm:chMax val="0"/>
          <dgm:bulletEnabled val="1"/>
        </dgm:presLayoutVars>
      </dgm:prSet>
      <dgm:spPr/>
      <dgm:t>
        <a:bodyPr/>
        <a:lstStyle/>
        <a:p>
          <a:endParaRPr lang="id-ID"/>
        </a:p>
      </dgm:t>
    </dgm:pt>
    <dgm:pt modelId="{1CF8279F-8D6F-4312-9CEF-2FEAA3DFEEDA}" type="pres">
      <dgm:prSet presAssocID="{91606C99-8FC2-451F-B0EE-2BA3BD7262CB}" presName="negativeSpace" presStyleCnt="0"/>
      <dgm:spPr/>
    </dgm:pt>
    <dgm:pt modelId="{AC185AAD-D2F0-4597-9072-35EFE286C4E5}" type="pres">
      <dgm:prSet presAssocID="{91606C99-8FC2-451F-B0EE-2BA3BD7262CB}" presName="childText" presStyleLbl="conFgAcc1" presStyleIdx="1" presStyleCnt="5">
        <dgm:presLayoutVars>
          <dgm:bulletEnabled val="1"/>
        </dgm:presLayoutVars>
      </dgm:prSet>
      <dgm:spPr/>
    </dgm:pt>
    <dgm:pt modelId="{80282817-407E-4C02-8CFB-9D32D9E27DAE}" type="pres">
      <dgm:prSet presAssocID="{A4BAC841-FEAA-4D26-944E-1A3978F57D65}" presName="spaceBetweenRectangles" presStyleCnt="0"/>
      <dgm:spPr/>
    </dgm:pt>
    <dgm:pt modelId="{A52C180B-C5AC-4F89-8536-41819A56FDAB}" type="pres">
      <dgm:prSet presAssocID="{6DC38D3F-B940-4317-83FE-379AA2BF9846}" presName="parentLin" presStyleCnt="0"/>
      <dgm:spPr/>
    </dgm:pt>
    <dgm:pt modelId="{7F0246F8-081E-4723-B7FF-2A540D3BCD5C}" type="pres">
      <dgm:prSet presAssocID="{6DC38D3F-B940-4317-83FE-379AA2BF9846}" presName="parentLeftMargin" presStyleLbl="node1" presStyleIdx="1" presStyleCnt="5"/>
      <dgm:spPr/>
      <dgm:t>
        <a:bodyPr/>
        <a:lstStyle/>
        <a:p>
          <a:endParaRPr lang="id-ID"/>
        </a:p>
      </dgm:t>
    </dgm:pt>
    <dgm:pt modelId="{1116D6BB-924A-4C9D-A0F3-8CC9D236A664}" type="pres">
      <dgm:prSet presAssocID="{6DC38D3F-B940-4317-83FE-379AA2BF9846}" presName="parentText" presStyleLbl="node1" presStyleIdx="2" presStyleCnt="5" custScaleX="142682">
        <dgm:presLayoutVars>
          <dgm:chMax val="0"/>
          <dgm:bulletEnabled val="1"/>
        </dgm:presLayoutVars>
      </dgm:prSet>
      <dgm:spPr/>
      <dgm:t>
        <a:bodyPr/>
        <a:lstStyle/>
        <a:p>
          <a:endParaRPr lang="id-ID"/>
        </a:p>
      </dgm:t>
    </dgm:pt>
    <dgm:pt modelId="{56D0BFB0-02B8-4761-8503-5F3FDD1659E3}" type="pres">
      <dgm:prSet presAssocID="{6DC38D3F-B940-4317-83FE-379AA2BF9846}" presName="negativeSpace" presStyleCnt="0"/>
      <dgm:spPr/>
    </dgm:pt>
    <dgm:pt modelId="{3475A3F4-1104-44D3-849A-0BE25FF85314}" type="pres">
      <dgm:prSet presAssocID="{6DC38D3F-B940-4317-83FE-379AA2BF9846}" presName="childText" presStyleLbl="conFgAcc1" presStyleIdx="2" presStyleCnt="5">
        <dgm:presLayoutVars>
          <dgm:bulletEnabled val="1"/>
        </dgm:presLayoutVars>
      </dgm:prSet>
      <dgm:spPr/>
    </dgm:pt>
    <dgm:pt modelId="{7954C71E-D51F-4A7E-B1EC-9CA68F61700C}" type="pres">
      <dgm:prSet presAssocID="{B2E68BDE-3938-402A-8184-231569C809D9}" presName="spaceBetweenRectangles" presStyleCnt="0"/>
      <dgm:spPr/>
    </dgm:pt>
    <dgm:pt modelId="{6FC0F35A-7883-4A71-B6FF-E7419C734FE2}" type="pres">
      <dgm:prSet presAssocID="{92D30FED-8018-4002-B483-6A16F294EFF6}" presName="parentLin" presStyleCnt="0"/>
      <dgm:spPr/>
    </dgm:pt>
    <dgm:pt modelId="{16B7030E-B722-47B8-9344-911F3E5ECE08}" type="pres">
      <dgm:prSet presAssocID="{92D30FED-8018-4002-B483-6A16F294EFF6}" presName="parentLeftMargin" presStyleLbl="node1" presStyleIdx="2" presStyleCnt="5"/>
      <dgm:spPr/>
      <dgm:t>
        <a:bodyPr/>
        <a:lstStyle/>
        <a:p>
          <a:endParaRPr lang="id-ID"/>
        </a:p>
      </dgm:t>
    </dgm:pt>
    <dgm:pt modelId="{6CD811BB-A1B0-4D9F-9118-86F3387DF5B3}" type="pres">
      <dgm:prSet presAssocID="{92D30FED-8018-4002-B483-6A16F294EFF6}" presName="parentText" presStyleLbl="node1" presStyleIdx="3" presStyleCnt="5" custScaleX="142682">
        <dgm:presLayoutVars>
          <dgm:chMax val="0"/>
          <dgm:bulletEnabled val="1"/>
        </dgm:presLayoutVars>
      </dgm:prSet>
      <dgm:spPr/>
      <dgm:t>
        <a:bodyPr/>
        <a:lstStyle/>
        <a:p>
          <a:endParaRPr lang="id-ID"/>
        </a:p>
      </dgm:t>
    </dgm:pt>
    <dgm:pt modelId="{8B10A638-CF3B-4895-AF5B-0A7F2698B265}" type="pres">
      <dgm:prSet presAssocID="{92D30FED-8018-4002-B483-6A16F294EFF6}" presName="negativeSpace" presStyleCnt="0"/>
      <dgm:spPr/>
    </dgm:pt>
    <dgm:pt modelId="{5A8E3508-E94F-4B20-9BC8-39407ACA0031}" type="pres">
      <dgm:prSet presAssocID="{92D30FED-8018-4002-B483-6A16F294EFF6}" presName="childText" presStyleLbl="conFgAcc1" presStyleIdx="3" presStyleCnt="5">
        <dgm:presLayoutVars>
          <dgm:bulletEnabled val="1"/>
        </dgm:presLayoutVars>
      </dgm:prSet>
      <dgm:spPr/>
    </dgm:pt>
    <dgm:pt modelId="{210AE6DC-E8EB-4C90-9BDB-C736B33825D2}" type="pres">
      <dgm:prSet presAssocID="{B9D2621F-92C4-4D78-BC17-227AD664DF1C}" presName="spaceBetweenRectangles" presStyleCnt="0"/>
      <dgm:spPr/>
    </dgm:pt>
    <dgm:pt modelId="{9E01107C-5718-4955-8BCE-B4563F2618B6}" type="pres">
      <dgm:prSet presAssocID="{03E40D1C-428F-4964-AEA8-AEE078B07976}" presName="parentLin" presStyleCnt="0"/>
      <dgm:spPr/>
    </dgm:pt>
    <dgm:pt modelId="{1F041A05-1F86-4B8D-A771-40FE7B02E587}" type="pres">
      <dgm:prSet presAssocID="{03E40D1C-428F-4964-AEA8-AEE078B07976}" presName="parentLeftMargin" presStyleLbl="node1" presStyleIdx="3" presStyleCnt="5"/>
      <dgm:spPr/>
      <dgm:t>
        <a:bodyPr/>
        <a:lstStyle/>
        <a:p>
          <a:endParaRPr lang="id-ID"/>
        </a:p>
      </dgm:t>
    </dgm:pt>
    <dgm:pt modelId="{284B8F23-CF03-4188-8B41-06D143DBA892}" type="pres">
      <dgm:prSet presAssocID="{03E40D1C-428F-4964-AEA8-AEE078B07976}" presName="parentText" presStyleLbl="node1" presStyleIdx="4" presStyleCnt="5" custScaleX="142682">
        <dgm:presLayoutVars>
          <dgm:chMax val="0"/>
          <dgm:bulletEnabled val="1"/>
        </dgm:presLayoutVars>
      </dgm:prSet>
      <dgm:spPr/>
      <dgm:t>
        <a:bodyPr/>
        <a:lstStyle/>
        <a:p>
          <a:endParaRPr lang="id-ID"/>
        </a:p>
      </dgm:t>
    </dgm:pt>
    <dgm:pt modelId="{741F3B98-EA6B-476B-AE20-AFC329F0E28D}" type="pres">
      <dgm:prSet presAssocID="{03E40D1C-428F-4964-AEA8-AEE078B07976}" presName="negativeSpace" presStyleCnt="0"/>
      <dgm:spPr/>
    </dgm:pt>
    <dgm:pt modelId="{AFD7EAA1-0BB2-4D24-BADC-B7E0574EA4E3}" type="pres">
      <dgm:prSet presAssocID="{03E40D1C-428F-4964-AEA8-AEE078B07976}" presName="childText" presStyleLbl="conFgAcc1" presStyleIdx="4" presStyleCnt="5">
        <dgm:presLayoutVars>
          <dgm:bulletEnabled val="1"/>
        </dgm:presLayoutVars>
      </dgm:prSet>
      <dgm:spPr/>
    </dgm:pt>
  </dgm:ptLst>
  <dgm:cxnLst>
    <dgm:cxn modelId="{BD36DE5D-431D-491E-9EC7-4171925261A8}" srcId="{5C7A9CE6-76B5-4FA3-80D9-1AE3B22AE87D}" destId="{92D30FED-8018-4002-B483-6A16F294EFF6}" srcOrd="3" destOrd="0" parTransId="{F742B58E-8216-4F67-BC87-C48CD5B55774}" sibTransId="{B9D2621F-92C4-4D78-BC17-227AD664DF1C}"/>
    <dgm:cxn modelId="{0BB54364-AF62-459B-9747-37A5AC8C45F7}" type="presOf" srcId="{92D30FED-8018-4002-B483-6A16F294EFF6}" destId="{6CD811BB-A1B0-4D9F-9118-86F3387DF5B3}" srcOrd="1" destOrd="0" presId="urn:microsoft.com/office/officeart/2005/8/layout/list1"/>
    <dgm:cxn modelId="{A7567B15-FC1F-457A-9C59-F2C6A7E8EBF6}" srcId="{5C7A9CE6-76B5-4FA3-80D9-1AE3B22AE87D}" destId="{5E166B89-70CE-4E2F-A1D8-F98CB541DC3E}" srcOrd="0" destOrd="0" parTransId="{054DE517-EE5A-4F54-82ED-37F0F40488DD}" sibTransId="{4BDDE252-DA10-4AC8-A6E0-8858A71C1A23}"/>
    <dgm:cxn modelId="{0AD99FBD-9188-4469-83AF-1A2C0249A256}" type="presOf" srcId="{03E40D1C-428F-4964-AEA8-AEE078B07976}" destId="{1F041A05-1F86-4B8D-A771-40FE7B02E587}" srcOrd="0" destOrd="0" presId="urn:microsoft.com/office/officeart/2005/8/layout/list1"/>
    <dgm:cxn modelId="{2FAF5758-3807-4A3F-8566-7E6197D920DB}" type="presOf" srcId="{91606C99-8FC2-451F-B0EE-2BA3BD7262CB}" destId="{E1E18914-7C9D-4E2A-93F0-876D3E064240}" srcOrd="0" destOrd="0" presId="urn:microsoft.com/office/officeart/2005/8/layout/list1"/>
    <dgm:cxn modelId="{15E986E2-7FAD-4F8B-BE64-5F66CB57BDAB}" srcId="{5C7A9CE6-76B5-4FA3-80D9-1AE3B22AE87D}" destId="{6DC38D3F-B940-4317-83FE-379AA2BF9846}" srcOrd="2" destOrd="0" parTransId="{BE0C356E-1AC9-413F-9705-13BE778BD5E5}" sibTransId="{B2E68BDE-3938-402A-8184-231569C809D9}"/>
    <dgm:cxn modelId="{CC33F7E4-B324-4C64-8B3E-D97CFAF5531C}" type="presOf" srcId="{5E166B89-70CE-4E2F-A1D8-F98CB541DC3E}" destId="{DDB8E021-5F0E-4418-80CE-8F1FED9974CD}" srcOrd="0" destOrd="0" presId="urn:microsoft.com/office/officeart/2005/8/layout/list1"/>
    <dgm:cxn modelId="{46A95588-7F07-4176-9EAE-F09D433AE0C9}" type="presOf" srcId="{03E40D1C-428F-4964-AEA8-AEE078B07976}" destId="{284B8F23-CF03-4188-8B41-06D143DBA892}" srcOrd="1" destOrd="0" presId="urn:microsoft.com/office/officeart/2005/8/layout/list1"/>
    <dgm:cxn modelId="{18347924-7DC1-490E-8E5A-AC14F218D16D}" type="presOf" srcId="{6DC38D3F-B940-4317-83FE-379AA2BF9846}" destId="{1116D6BB-924A-4C9D-A0F3-8CC9D236A664}" srcOrd="1" destOrd="0" presId="urn:microsoft.com/office/officeart/2005/8/layout/list1"/>
    <dgm:cxn modelId="{97D073E5-E387-4D4F-AF9F-7723B5D98AEE}" type="presOf" srcId="{6DC38D3F-B940-4317-83FE-379AA2BF9846}" destId="{7F0246F8-081E-4723-B7FF-2A540D3BCD5C}" srcOrd="0" destOrd="0" presId="urn:microsoft.com/office/officeart/2005/8/layout/list1"/>
    <dgm:cxn modelId="{C86438B3-386C-49AA-9BAF-563D086E580B}" srcId="{5C7A9CE6-76B5-4FA3-80D9-1AE3B22AE87D}" destId="{91606C99-8FC2-451F-B0EE-2BA3BD7262CB}" srcOrd="1" destOrd="0" parTransId="{665775B4-BC18-48CA-900C-BE5F41BAAD84}" sibTransId="{A4BAC841-FEAA-4D26-944E-1A3978F57D65}"/>
    <dgm:cxn modelId="{5B445658-F5E2-48CF-96FC-B3A6DDBADD01}" type="presOf" srcId="{5C7A9CE6-76B5-4FA3-80D9-1AE3B22AE87D}" destId="{29ED1231-E805-4149-85C8-1B5ED1EEE850}" srcOrd="0" destOrd="0" presId="urn:microsoft.com/office/officeart/2005/8/layout/list1"/>
    <dgm:cxn modelId="{CAD4C82D-C625-47C2-A8AE-83DA14F4CAF8}" type="presOf" srcId="{5E166B89-70CE-4E2F-A1D8-F98CB541DC3E}" destId="{B7E07587-7BCE-41D7-9C75-1E3E0348260E}" srcOrd="1" destOrd="0" presId="urn:microsoft.com/office/officeart/2005/8/layout/list1"/>
    <dgm:cxn modelId="{1EBFC1D5-C841-448A-AD10-0BA8AF911A80}" type="presOf" srcId="{92D30FED-8018-4002-B483-6A16F294EFF6}" destId="{16B7030E-B722-47B8-9344-911F3E5ECE08}" srcOrd="0" destOrd="0" presId="urn:microsoft.com/office/officeart/2005/8/layout/list1"/>
    <dgm:cxn modelId="{FA8F5A1C-1FB1-4B79-A378-8A2861F13B86}" type="presOf" srcId="{91606C99-8FC2-451F-B0EE-2BA3BD7262CB}" destId="{C49512AC-180D-41A9-8169-58F0EC5294B4}" srcOrd="1" destOrd="0" presId="urn:microsoft.com/office/officeart/2005/8/layout/list1"/>
    <dgm:cxn modelId="{356A075A-117D-4AFC-814F-612A0C48ACB0}" srcId="{5C7A9CE6-76B5-4FA3-80D9-1AE3B22AE87D}" destId="{03E40D1C-428F-4964-AEA8-AEE078B07976}" srcOrd="4" destOrd="0" parTransId="{5CD9715E-6C39-45F7-A69F-B706DAECBB46}" sibTransId="{A6C5A018-A3B4-4F0E-A59E-DF6FDD2B834D}"/>
    <dgm:cxn modelId="{E2476977-7876-4244-A9F0-E85E44C94179}" type="presParOf" srcId="{29ED1231-E805-4149-85C8-1B5ED1EEE850}" destId="{A6FB45E6-D553-4E3F-97F8-599C624CA804}" srcOrd="0" destOrd="0" presId="urn:microsoft.com/office/officeart/2005/8/layout/list1"/>
    <dgm:cxn modelId="{4A6EFF28-14FC-4615-9374-0720C6F98F81}" type="presParOf" srcId="{A6FB45E6-D553-4E3F-97F8-599C624CA804}" destId="{DDB8E021-5F0E-4418-80CE-8F1FED9974CD}" srcOrd="0" destOrd="0" presId="urn:microsoft.com/office/officeart/2005/8/layout/list1"/>
    <dgm:cxn modelId="{E5EE29B6-0479-4174-B840-20B9829975BE}" type="presParOf" srcId="{A6FB45E6-D553-4E3F-97F8-599C624CA804}" destId="{B7E07587-7BCE-41D7-9C75-1E3E0348260E}" srcOrd="1" destOrd="0" presId="urn:microsoft.com/office/officeart/2005/8/layout/list1"/>
    <dgm:cxn modelId="{7F9C3BD3-A47D-4A4D-8F06-F95A3AA0F692}" type="presParOf" srcId="{29ED1231-E805-4149-85C8-1B5ED1EEE850}" destId="{A7148773-5196-4B72-9F2A-98A39B14F5A4}" srcOrd="1" destOrd="0" presId="urn:microsoft.com/office/officeart/2005/8/layout/list1"/>
    <dgm:cxn modelId="{352EEAD8-EA0E-40D1-8AE5-956586E3C730}" type="presParOf" srcId="{29ED1231-E805-4149-85C8-1B5ED1EEE850}" destId="{314F1EA4-76E8-4B70-B68E-C58E738AFBE2}" srcOrd="2" destOrd="0" presId="urn:microsoft.com/office/officeart/2005/8/layout/list1"/>
    <dgm:cxn modelId="{2335BFC2-7FC9-41CF-AD8D-61BEB512927E}" type="presParOf" srcId="{29ED1231-E805-4149-85C8-1B5ED1EEE850}" destId="{C6D8A944-A34B-4133-818B-530953CA0662}" srcOrd="3" destOrd="0" presId="urn:microsoft.com/office/officeart/2005/8/layout/list1"/>
    <dgm:cxn modelId="{BBEECB73-3E53-4CAB-9FBC-B77FCF44898C}" type="presParOf" srcId="{29ED1231-E805-4149-85C8-1B5ED1EEE850}" destId="{4892710D-BC7F-47CF-B4A8-7CA624E3E02F}" srcOrd="4" destOrd="0" presId="urn:microsoft.com/office/officeart/2005/8/layout/list1"/>
    <dgm:cxn modelId="{5E34793A-DA34-435F-BF68-6702C0177BD8}" type="presParOf" srcId="{4892710D-BC7F-47CF-B4A8-7CA624E3E02F}" destId="{E1E18914-7C9D-4E2A-93F0-876D3E064240}" srcOrd="0" destOrd="0" presId="urn:microsoft.com/office/officeart/2005/8/layout/list1"/>
    <dgm:cxn modelId="{C8DEEC20-1C16-4F1C-A5D4-9C7B30D74B9A}" type="presParOf" srcId="{4892710D-BC7F-47CF-B4A8-7CA624E3E02F}" destId="{C49512AC-180D-41A9-8169-58F0EC5294B4}" srcOrd="1" destOrd="0" presId="urn:microsoft.com/office/officeart/2005/8/layout/list1"/>
    <dgm:cxn modelId="{B9C728C5-6DEC-4CA0-9487-3D536711293D}" type="presParOf" srcId="{29ED1231-E805-4149-85C8-1B5ED1EEE850}" destId="{1CF8279F-8D6F-4312-9CEF-2FEAA3DFEEDA}" srcOrd="5" destOrd="0" presId="urn:microsoft.com/office/officeart/2005/8/layout/list1"/>
    <dgm:cxn modelId="{7A7FA986-3DF1-4F96-A327-4E593C2FDBA0}" type="presParOf" srcId="{29ED1231-E805-4149-85C8-1B5ED1EEE850}" destId="{AC185AAD-D2F0-4597-9072-35EFE286C4E5}" srcOrd="6" destOrd="0" presId="urn:microsoft.com/office/officeart/2005/8/layout/list1"/>
    <dgm:cxn modelId="{70790854-E1EF-4DA4-93EF-ABFE61088892}" type="presParOf" srcId="{29ED1231-E805-4149-85C8-1B5ED1EEE850}" destId="{80282817-407E-4C02-8CFB-9D32D9E27DAE}" srcOrd="7" destOrd="0" presId="urn:microsoft.com/office/officeart/2005/8/layout/list1"/>
    <dgm:cxn modelId="{1AE9E2C6-87FB-4B7B-B31A-9E758424878F}" type="presParOf" srcId="{29ED1231-E805-4149-85C8-1B5ED1EEE850}" destId="{A52C180B-C5AC-4F89-8536-41819A56FDAB}" srcOrd="8" destOrd="0" presId="urn:microsoft.com/office/officeart/2005/8/layout/list1"/>
    <dgm:cxn modelId="{2A46DE16-3749-465E-9B35-1E108F701844}" type="presParOf" srcId="{A52C180B-C5AC-4F89-8536-41819A56FDAB}" destId="{7F0246F8-081E-4723-B7FF-2A540D3BCD5C}" srcOrd="0" destOrd="0" presId="urn:microsoft.com/office/officeart/2005/8/layout/list1"/>
    <dgm:cxn modelId="{43CA637D-B520-4F22-9E32-5E1F012937BA}" type="presParOf" srcId="{A52C180B-C5AC-4F89-8536-41819A56FDAB}" destId="{1116D6BB-924A-4C9D-A0F3-8CC9D236A664}" srcOrd="1" destOrd="0" presId="urn:microsoft.com/office/officeart/2005/8/layout/list1"/>
    <dgm:cxn modelId="{CF2B971F-B8D8-47FE-AAA9-E6CE5245FFF5}" type="presParOf" srcId="{29ED1231-E805-4149-85C8-1B5ED1EEE850}" destId="{56D0BFB0-02B8-4761-8503-5F3FDD1659E3}" srcOrd="9" destOrd="0" presId="urn:microsoft.com/office/officeart/2005/8/layout/list1"/>
    <dgm:cxn modelId="{032D7417-F17F-4F2D-958C-C8CE36288E2D}" type="presParOf" srcId="{29ED1231-E805-4149-85C8-1B5ED1EEE850}" destId="{3475A3F4-1104-44D3-849A-0BE25FF85314}" srcOrd="10" destOrd="0" presId="urn:microsoft.com/office/officeart/2005/8/layout/list1"/>
    <dgm:cxn modelId="{25F3836B-6364-4382-8114-AB321280D464}" type="presParOf" srcId="{29ED1231-E805-4149-85C8-1B5ED1EEE850}" destId="{7954C71E-D51F-4A7E-B1EC-9CA68F61700C}" srcOrd="11" destOrd="0" presId="urn:microsoft.com/office/officeart/2005/8/layout/list1"/>
    <dgm:cxn modelId="{C31CA7A9-BDE6-4700-B213-83E736353804}" type="presParOf" srcId="{29ED1231-E805-4149-85C8-1B5ED1EEE850}" destId="{6FC0F35A-7883-4A71-B6FF-E7419C734FE2}" srcOrd="12" destOrd="0" presId="urn:microsoft.com/office/officeart/2005/8/layout/list1"/>
    <dgm:cxn modelId="{4B5FAB15-8356-4056-BA25-14BD953BAA9D}" type="presParOf" srcId="{6FC0F35A-7883-4A71-B6FF-E7419C734FE2}" destId="{16B7030E-B722-47B8-9344-911F3E5ECE08}" srcOrd="0" destOrd="0" presId="urn:microsoft.com/office/officeart/2005/8/layout/list1"/>
    <dgm:cxn modelId="{DB6AC6B6-C6D1-4882-ACF7-3DD24A84635F}" type="presParOf" srcId="{6FC0F35A-7883-4A71-B6FF-E7419C734FE2}" destId="{6CD811BB-A1B0-4D9F-9118-86F3387DF5B3}" srcOrd="1" destOrd="0" presId="urn:microsoft.com/office/officeart/2005/8/layout/list1"/>
    <dgm:cxn modelId="{2E713FE1-7088-4388-93D6-987E0FB6450D}" type="presParOf" srcId="{29ED1231-E805-4149-85C8-1B5ED1EEE850}" destId="{8B10A638-CF3B-4895-AF5B-0A7F2698B265}" srcOrd="13" destOrd="0" presId="urn:microsoft.com/office/officeart/2005/8/layout/list1"/>
    <dgm:cxn modelId="{461BB49C-9823-409D-855A-ACF5ABCAC48D}" type="presParOf" srcId="{29ED1231-E805-4149-85C8-1B5ED1EEE850}" destId="{5A8E3508-E94F-4B20-9BC8-39407ACA0031}" srcOrd="14" destOrd="0" presId="urn:microsoft.com/office/officeart/2005/8/layout/list1"/>
    <dgm:cxn modelId="{BFF6F7D3-8905-4018-B2E2-87423796743A}" type="presParOf" srcId="{29ED1231-E805-4149-85C8-1B5ED1EEE850}" destId="{210AE6DC-E8EB-4C90-9BDB-C736B33825D2}" srcOrd="15" destOrd="0" presId="urn:microsoft.com/office/officeart/2005/8/layout/list1"/>
    <dgm:cxn modelId="{B0CC0BD5-BB4B-4A3B-84CA-68514287270E}" type="presParOf" srcId="{29ED1231-E805-4149-85C8-1B5ED1EEE850}" destId="{9E01107C-5718-4955-8BCE-B4563F2618B6}" srcOrd="16" destOrd="0" presId="urn:microsoft.com/office/officeart/2005/8/layout/list1"/>
    <dgm:cxn modelId="{6E12D098-9767-4D02-B8E5-67DCE29F456C}" type="presParOf" srcId="{9E01107C-5718-4955-8BCE-B4563F2618B6}" destId="{1F041A05-1F86-4B8D-A771-40FE7B02E587}" srcOrd="0" destOrd="0" presId="urn:microsoft.com/office/officeart/2005/8/layout/list1"/>
    <dgm:cxn modelId="{23CC06D0-30E6-4078-9F6D-0B575A52A7FD}" type="presParOf" srcId="{9E01107C-5718-4955-8BCE-B4563F2618B6}" destId="{284B8F23-CF03-4188-8B41-06D143DBA892}" srcOrd="1" destOrd="0" presId="urn:microsoft.com/office/officeart/2005/8/layout/list1"/>
    <dgm:cxn modelId="{0E3C2333-7505-4E67-93CA-80A7194DC9C0}" type="presParOf" srcId="{29ED1231-E805-4149-85C8-1B5ED1EEE850}" destId="{741F3B98-EA6B-476B-AE20-AFC329F0E28D}" srcOrd="17" destOrd="0" presId="urn:microsoft.com/office/officeart/2005/8/layout/list1"/>
    <dgm:cxn modelId="{2806F429-2EEB-480F-9417-87E2AB0C19F7}" type="presParOf" srcId="{29ED1231-E805-4149-85C8-1B5ED1EEE850}" destId="{AFD7EAA1-0BB2-4D24-BADC-B7E0574EA4E3}" srcOrd="18"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DDA6A-C719-471B-86D3-6BEE500E4ED3}" type="datetimeFigureOut">
              <a:rPr lang="id-ID" smtClean="0"/>
              <a:pPr/>
              <a:t>29/02/2020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F1073-116F-4867-9A8F-FA981752A302}" type="slidenum">
              <a:rPr lang="id-ID" smtClean="0"/>
              <a:pPr/>
              <a:t>‹#›</a:t>
            </a:fld>
            <a:endParaRPr lang="id-ID"/>
          </a:p>
        </p:txBody>
      </p:sp>
    </p:spTree>
    <p:extLst>
      <p:ext uri="{BB962C8B-B14F-4D97-AF65-F5344CB8AC3E}">
        <p14:creationId xmlns:p14="http://schemas.microsoft.com/office/powerpoint/2010/main" xmlns="" val="6411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EB83834-AADB-4CD2-97AB-331C16D02DFE}" type="slidenum">
              <a:rPr lang="id-ID" smtClean="0"/>
              <a:pPr/>
              <a:t>16</a:t>
            </a:fld>
            <a:endParaRPr lang="id-ID"/>
          </a:p>
        </p:txBody>
      </p:sp>
    </p:spTree>
    <p:extLst>
      <p:ext uri="{BB962C8B-B14F-4D97-AF65-F5344CB8AC3E}">
        <p14:creationId xmlns:p14="http://schemas.microsoft.com/office/powerpoint/2010/main" xmlns="" val="216451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76A6EC-4E79-454D-A50A-8EDEDE80D5A3}" type="slidenum">
              <a:rPr lang="en-US"/>
              <a:pPr/>
              <a:t>37</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 xmlns:p14="http://schemas.microsoft.com/office/powerpoint/2010/main" val="165411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39DDED3-FA30-4F65-83DB-95D2B4FD2750}" type="slidenum">
              <a:rPr lang="en-US"/>
              <a:pPr/>
              <a:t>38</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 xmlns:p14="http://schemas.microsoft.com/office/powerpoint/2010/main" val="108128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D3E431-787D-4554-A170-0D1FA2C9B115}"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27688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EB83834-AADB-4CD2-97AB-331C16D02DFE}" type="slidenum">
              <a:rPr lang="id-ID" smtClean="0"/>
              <a:pPr/>
              <a:t>18</a:t>
            </a:fld>
            <a:endParaRPr lang="id-ID"/>
          </a:p>
        </p:txBody>
      </p:sp>
    </p:spTree>
    <p:extLst>
      <p:ext uri="{BB962C8B-B14F-4D97-AF65-F5344CB8AC3E}">
        <p14:creationId xmlns:p14="http://schemas.microsoft.com/office/powerpoint/2010/main" xmlns="" val="254947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EB83834-AADB-4CD2-97AB-331C16D02DFE}" type="slidenum">
              <a:rPr lang="id-ID" smtClean="0"/>
              <a:pPr/>
              <a:t>20</a:t>
            </a:fld>
            <a:endParaRPr lang="id-ID"/>
          </a:p>
        </p:txBody>
      </p:sp>
    </p:spTree>
    <p:extLst>
      <p:ext uri="{BB962C8B-B14F-4D97-AF65-F5344CB8AC3E}">
        <p14:creationId xmlns:p14="http://schemas.microsoft.com/office/powerpoint/2010/main" xmlns="" val="327811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EB83834-AADB-4CD2-97AB-331C16D02DFE}" type="slidenum">
              <a:rPr lang="id-ID" smtClean="0"/>
              <a:pPr/>
              <a:t>21</a:t>
            </a:fld>
            <a:endParaRPr lang="id-ID"/>
          </a:p>
        </p:txBody>
      </p:sp>
    </p:spTree>
    <p:extLst>
      <p:ext uri="{BB962C8B-B14F-4D97-AF65-F5344CB8AC3E}">
        <p14:creationId xmlns:p14="http://schemas.microsoft.com/office/powerpoint/2010/main" xmlns="" val="111614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303D924-66C6-47D5-B502-32940E4BD25E}" type="slidenum">
              <a:rPr lang="id-ID" smtClean="0"/>
              <a:pPr/>
              <a:t>23</a:t>
            </a:fld>
            <a:endParaRPr lang="id-ID"/>
          </a:p>
        </p:txBody>
      </p:sp>
    </p:spTree>
    <p:extLst>
      <p:ext uri="{BB962C8B-B14F-4D97-AF65-F5344CB8AC3E}">
        <p14:creationId xmlns:p14="http://schemas.microsoft.com/office/powerpoint/2010/main" xmlns="" val="153518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238F4CD-BB62-495E-B9B6-ADFFC2F83092}" type="slidenum">
              <a:rPr lang="en-US"/>
              <a:pPr/>
              <a:t>33</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 xmlns:p14="http://schemas.microsoft.com/office/powerpoint/2010/main" val="424739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E8E3E9-9828-469E-AB71-05B526CC3F77}" type="slidenum">
              <a:rPr lang="en-US"/>
              <a:pPr/>
              <a:t>34</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 xmlns:p14="http://schemas.microsoft.com/office/powerpoint/2010/main" val="285262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B7953D-9355-4820-BBAF-A0B84C4910D8}" type="slidenum">
              <a:rPr lang="en-US"/>
              <a:pPr/>
              <a:t>35</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 xmlns:p14="http://schemas.microsoft.com/office/powerpoint/2010/main" val="282661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617049-2E62-4157-A077-1F22DE50CE7D}" type="slidenum">
              <a:rPr lang="en-US"/>
              <a:pPr/>
              <a:t>36</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 xmlns:p14="http://schemas.microsoft.com/office/powerpoint/2010/main" val="33173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25756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19988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5300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43789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73796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119940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45506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117976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F2871F5-B38E-425A-A807-8FF2282E9A9C}" type="slidenum">
              <a:rPr lang="en-US"/>
              <a:pPr/>
              <a:t>‹#›</a:t>
            </a:fld>
            <a:endParaRPr lang="en-US"/>
          </a:p>
        </p:txBody>
      </p:sp>
    </p:spTree>
    <p:extLst>
      <p:ext uri="{BB962C8B-B14F-4D97-AF65-F5344CB8AC3E}">
        <p14:creationId xmlns="" xmlns:p14="http://schemas.microsoft.com/office/powerpoint/2010/main" val="863763409"/>
      </p:ext>
    </p:extLst>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34426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74441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41256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302878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386027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335339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270730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9E98-A961-459D-A464-5C02F78C6CFA}" type="datetimeFigureOut">
              <a:rPr lang="id-ID" smtClean="0"/>
              <a:pPr/>
              <a:t>29/02/2020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321425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479E98-A961-459D-A464-5C02F78C6CFA}" type="datetimeFigureOut">
              <a:rPr lang="id-ID" smtClean="0"/>
              <a:pPr/>
              <a:t>29/02/2020</a:t>
            </a:fld>
            <a:endParaRPr lang="id-ID"/>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6B017FA-886D-46FC-83BD-42EE4893E0F5}" type="slidenum">
              <a:rPr lang="id-ID" smtClean="0"/>
              <a:pPr/>
              <a:t>‹#›</a:t>
            </a:fld>
            <a:endParaRPr lang="id-ID"/>
          </a:p>
        </p:txBody>
      </p:sp>
    </p:spTree>
    <p:extLst>
      <p:ext uri="{BB962C8B-B14F-4D97-AF65-F5344CB8AC3E}">
        <p14:creationId xmlns:p14="http://schemas.microsoft.com/office/powerpoint/2010/main" xmlns="" val="7974408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204864"/>
            <a:ext cx="7632848" cy="9541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2800" b="1" dirty="0">
                <a:ln w="1905"/>
                <a:effectLst>
                  <a:innerShdw blurRad="69850" dist="43180" dir="5400000">
                    <a:srgbClr val="000000">
                      <a:alpha val="65000"/>
                    </a:srgbClr>
                  </a:innerShdw>
                </a:effectLst>
                <a:latin typeface="Arial" pitchFamily="34" charset="0"/>
                <a:ea typeface="Tahoma" pitchFamily="34" charset="0"/>
                <a:cs typeface="Arial" pitchFamily="34" charset="0"/>
              </a:rPr>
              <a:t>PENILAIAN PRESTASI </a:t>
            </a:r>
            <a:r>
              <a:rPr lang="en-US" sz="2800" b="1" dirty="0" smtClean="0">
                <a:ln w="1905"/>
                <a:effectLst>
                  <a:innerShdw blurRad="69850" dist="43180" dir="5400000">
                    <a:srgbClr val="000000">
                      <a:alpha val="65000"/>
                    </a:srgbClr>
                  </a:innerShdw>
                </a:effectLst>
                <a:latin typeface="Arial" pitchFamily="34" charset="0"/>
                <a:ea typeface="Tahoma" pitchFamily="34" charset="0"/>
                <a:cs typeface="Arial" pitchFamily="34" charset="0"/>
              </a:rPr>
              <a:t>KERJA</a:t>
            </a:r>
            <a:endParaRPr lang="id-ID" sz="2800" b="1" dirty="0" smtClean="0">
              <a:ln w="1905"/>
              <a:effectLst>
                <a:innerShdw blurRad="69850" dist="43180" dir="5400000">
                  <a:srgbClr val="000000">
                    <a:alpha val="65000"/>
                  </a:srgbClr>
                </a:innerShdw>
              </a:effectLst>
              <a:latin typeface="Arial" pitchFamily="34" charset="0"/>
              <a:ea typeface="Tahoma" pitchFamily="34" charset="0"/>
              <a:cs typeface="Arial" pitchFamily="34" charset="0"/>
            </a:endParaRPr>
          </a:p>
          <a:p>
            <a:pPr algn="ctr" fontAlgn="auto">
              <a:spcBef>
                <a:spcPts val="0"/>
              </a:spcBef>
              <a:spcAft>
                <a:spcPts val="0"/>
              </a:spcAft>
              <a:defRPr/>
            </a:pPr>
            <a:r>
              <a:rPr lang="en-US" sz="2800" b="1" dirty="0" smtClean="0">
                <a:ln w="1905"/>
                <a:effectLst>
                  <a:innerShdw blurRad="69850" dist="43180" dir="5400000">
                    <a:srgbClr val="000000">
                      <a:alpha val="65000"/>
                    </a:srgbClr>
                  </a:innerShdw>
                </a:effectLst>
                <a:latin typeface="Arial" pitchFamily="34" charset="0"/>
                <a:ea typeface="Tahoma" pitchFamily="34" charset="0"/>
                <a:cs typeface="Arial" pitchFamily="34" charset="0"/>
              </a:rPr>
              <a:t> </a:t>
            </a:r>
            <a:endParaRPr lang="en-US" sz="2800" b="1" dirty="0">
              <a:ln w="1905"/>
              <a:effectLst>
                <a:innerShdw blurRad="69850" dist="43180" dir="5400000">
                  <a:srgbClr val="000000">
                    <a:alpha val="65000"/>
                  </a:srgbClr>
                </a:innerShdw>
              </a:effectLst>
              <a:latin typeface="Arial" pitchFamily="34" charset="0"/>
              <a:ea typeface="Tahoma" pitchFamily="34" charset="0"/>
              <a:cs typeface="Arial" pitchFamily="34" charset="0"/>
            </a:endParaRPr>
          </a:p>
        </p:txBody>
      </p:sp>
      <p:sp>
        <p:nvSpPr>
          <p:cNvPr id="7" name="Rectangle 6"/>
          <p:cNvSpPr/>
          <p:nvPr/>
        </p:nvSpPr>
        <p:spPr>
          <a:xfrm>
            <a:off x="107504" y="5517232"/>
            <a:ext cx="9144000" cy="769441"/>
          </a:xfrm>
          <a:prstGeom prst="rect">
            <a:avLst/>
          </a:prstGeom>
        </p:spPr>
        <p:txBody>
          <a:bodyPr>
            <a:spAutoFit/>
          </a:bodyPr>
          <a:lstStyle/>
          <a:p>
            <a:pPr marL="292219" indent="-292219" algn="ctr" defTabSz="779252">
              <a:spcBef>
                <a:spcPct val="20000"/>
              </a:spcBef>
              <a:defRPr/>
            </a:pPr>
            <a:r>
              <a:rPr lang="id-ID" sz="2000" b="1" dirty="0" smtClean="0">
                <a:latin typeface="Arial" pitchFamily="34" charset="0"/>
                <a:cs typeface="Arial" pitchFamily="34" charset="0"/>
              </a:rPr>
              <a:t>Subbagian </a:t>
            </a:r>
            <a:r>
              <a:rPr lang="id-ID" sz="2000" b="1" dirty="0" smtClean="0">
                <a:latin typeface="Arial" pitchFamily="34" charset="0"/>
                <a:cs typeface="Arial" pitchFamily="34" charset="0"/>
              </a:rPr>
              <a:t>Hukum, Kepegawaian, dan Tata Laksana</a:t>
            </a:r>
          </a:p>
          <a:p>
            <a:pPr marL="292219" indent="-292219" algn="ctr" defTabSz="779252">
              <a:spcBef>
                <a:spcPct val="20000"/>
              </a:spcBef>
              <a:defRPr/>
            </a:pPr>
            <a:r>
              <a:rPr lang="id-ID" sz="2000" b="1" dirty="0" smtClean="0">
                <a:latin typeface="Arial" pitchFamily="34" charset="0"/>
                <a:cs typeface="Arial" pitchFamily="34" charset="0"/>
              </a:rPr>
              <a:t>LLDIKTI Wilayah V</a:t>
            </a:r>
            <a:endParaRPr lang="id-ID" b="1" dirty="0">
              <a:latin typeface="Arial" pitchFamily="34" charset="0"/>
              <a:cs typeface="Arial"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755775" y="3413125"/>
            <a:ext cx="6865938" cy="1200329"/>
          </a:xfrm>
          <a:prstGeom prst="rect">
            <a:avLst/>
          </a:prstGeom>
          <a:noFill/>
          <a:ln w="9525">
            <a:noFill/>
            <a:miter lim="800000"/>
            <a:headEnd/>
            <a:tailEnd/>
          </a:ln>
        </p:spPr>
        <p:txBody>
          <a:bodyPr>
            <a:spAutoFit/>
          </a:bodyPr>
          <a:lstStyle/>
          <a:p>
            <a:pPr algn="ctr"/>
            <a:r>
              <a:rPr lang="id-ID" sz="2400" dirty="0">
                <a:latin typeface="Arial" pitchFamily="34" charset="0"/>
                <a:cs typeface="Arial" pitchFamily="34" charset="0"/>
              </a:rPr>
              <a:t>kecenderungan penilai terlalu ketat dan keras serta mahal dalam evaluasi pelaksanaan kerja para </a:t>
            </a:r>
            <a:r>
              <a:rPr lang="en-US" sz="2400" dirty="0" err="1">
                <a:latin typeface="Arial" pitchFamily="34" charset="0"/>
                <a:cs typeface="Arial" pitchFamily="34" charset="0"/>
              </a:rPr>
              <a:t>pegawai</a:t>
            </a:r>
            <a:endParaRPr lang="id-ID" sz="2400" dirty="0">
              <a:latin typeface="Arial" pitchFamily="34" charset="0"/>
              <a:cs typeface="Arial" pitchFamily="34" charset="0"/>
            </a:endParaRPr>
          </a:p>
        </p:txBody>
      </p:sp>
      <p:sp>
        <p:nvSpPr>
          <p:cNvPr id="6" name="TextBox 5"/>
          <p:cNvSpPr txBox="1"/>
          <p:nvPr/>
        </p:nvSpPr>
        <p:spPr>
          <a:xfrm>
            <a:off x="-1" y="1571305"/>
            <a:ext cx="8307415" cy="830997"/>
          </a:xfrm>
          <a:prstGeom prst="rect">
            <a:avLst/>
          </a:prstGeom>
        </p:spPr>
        <p:txBody>
          <a:bodyPr>
            <a:spAutoFit/>
          </a:bodyPr>
          <a:lstStyle/>
          <a:p>
            <a:pPr algn="r" fontAlgn="auto">
              <a:spcBef>
                <a:spcPts val="0"/>
              </a:spcBef>
              <a:spcAft>
                <a:spcPts val="0"/>
              </a:spcAft>
              <a:defRPr/>
            </a:pPr>
            <a:r>
              <a:rPr lang="en-US" sz="4800" b="1" dirty="0" err="1">
                <a:solidFill>
                  <a:srgbClr val="FF0000"/>
                </a:solidFill>
                <a:latin typeface="Arial" pitchFamily="34" charset="0"/>
                <a:cs typeface="Arial" pitchFamily="34" charset="0"/>
              </a:rPr>
              <a:t>Strickness</a:t>
            </a:r>
            <a:r>
              <a:rPr lang="en-US" sz="4800" b="1" dirty="0">
                <a:solidFill>
                  <a:srgbClr val="FF0000"/>
                </a:solidFill>
                <a:latin typeface="Arial" pitchFamily="34" charset="0"/>
                <a:cs typeface="Arial" pitchFamily="34" charset="0"/>
              </a:rPr>
              <a:t> Bias</a:t>
            </a:r>
            <a:endParaRPr lang="id-ID" sz="4800" b="1" dirty="0">
              <a:solidFill>
                <a:srgbClr val="FF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7500959" cy="830997"/>
          </a:xfrm>
          <a:prstGeom prst="rect">
            <a:avLst/>
          </a:prstGeom>
        </p:spPr>
        <p:txBody>
          <a:bodyPr wrap="square">
            <a:spAutoFit/>
          </a:bodyPr>
          <a:lstStyle/>
          <a:p>
            <a:pPr algn="r" fontAlgn="auto">
              <a:spcBef>
                <a:spcPts val="0"/>
              </a:spcBef>
              <a:spcAft>
                <a:spcPts val="0"/>
              </a:spcAft>
              <a:defRPr/>
            </a:pPr>
            <a:r>
              <a:rPr lang="en-US" sz="4800" dirty="0" err="1">
                <a:solidFill>
                  <a:srgbClr val="FF0000"/>
                </a:solidFill>
                <a:latin typeface="Arial" pitchFamily="34" charset="0"/>
                <a:cs typeface="Arial" pitchFamily="34" charset="0"/>
              </a:rPr>
              <a:t>Recency</a:t>
            </a:r>
            <a:r>
              <a:rPr lang="en-US" sz="4800" dirty="0">
                <a:solidFill>
                  <a:srgbClr val="FF0000"/>
                </a:solidFill>
                <a:latin typeface="Arial" pitchFamily="34" charset="0"/>
                <a:cs typeface="Arial" pitchFamily="34" charset="0"/>
              </a:rPr>
              <a:t>  Effect</a:t>
            </a:r>
            <a:endParaRPr lang="id-ID" sz="4800" dirty="0">
              <a:solidFill>
                <a:srgbClr val="FF0000"/>
              </a:solidFill>
              <a:latin typeface="Arial" pitchFamily="34" charset="0"/>
              <a:cs typeface="Arial" pitchFamily="34" charset="0"/>
            </a:endParaRPr>
          </a:p>
        </p:txBody>
      </p:sp>
      <p:sp>
        <p:nvSpPr>
          <p:cNvPr id="19459" name="TextBox 4"/>
          <p:cNvSpPr txBox="1">
            <a:spLocks noChangeArrowheads="1"/>
          </p:cNvSpPr>
          <p:nvPr/>
        </p:nvSpPr>
        <p:spPr bwMode="auto">
          <a:xfrm>
            <a:off x="1755775" y="3413125"/>
            <a:ext cx="6865938" cy="1200329"/>
          </a:xfrm>
          <a:prstGeom prst="rect">
            <a:avLst/>
          </a:prstGeom>
          <a:noFill/>
          <a:ln w="9525">
            <a:noFill/>
            <a:miter lim="800000"/>
            <a:headEnd/>
            <a:tailEnd/>
          </a:ln>
        </p:spPr>
        <p:txBody>
          <a:bodyPr>
            <a:spAutoFit/>
          </a:bodyPr>
          <a:lstStyle/>
          <a:p>
            <a:pPr algn="ctr"/>
            <a:r>
              <a:rPr lang="id-ID" sz="2400" dirty="0">
                <a:latin typeface="Arial" pitchFamily="34" charset="0"/>
                <a:cs typeface="Arial" pitchFamily="34" charset="0"/>
              </a:rPr>
              <a:t>kegiatan terakhir dari </a:t>
            </a:r>
            <a:r>
              <a:rPr lang="en-US" sz="2400" dirty="0" err="1">
                <a:latin typeface="Arial" pitchFamily="34" charset="0"/>
                <a:cs typeface="Arial" pitchFamily="34" charset="0"/>
              </a:rPr>
              <a:t>pegawai</a:t>
            </a:r>
            <a:r>
              <a:rPr lang="en-US" sz="2400" dirty="0">
                <a:latin typeface="Arial" pitchFamily="34" charset="0"/>
                <a:cs typeface="Arial" pitchFamily="34" charset="0"/>
              </a:rPr>
              <a:t> </a:t>
            </a:r>
            <a:r>
              <a:rPr lang="id-ID" sz="2400" dirty="0">
                <a:latin typeface="Arial" pitchFamily="34" charset="0"/>
                <a:cs typeface="Arial" pitchFamily="34" charset="0"/>
              </a:rPr>
              <a:t>yang terkesan baik atau buruk, cenderung dijadikan dasar penilaian prestasi kerja oleh atasannya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solidFill>
                  <a:schemeClr val="tx1"/>
                </a:solidFill>
                <a:latin typeface="Arial" pitchFamily="34" charset="0"/>
                <a:ea typeface="Verdana" panose="020B0604030504040204" pitchFamily="34" charset="0"/>
                <a:cs typeface="Arial" pitchFamily="34" charset="0"/>
              </a:rPr>
              <a:t>Penilaian Prestasi Kerja</a:t>
            </a:r>
            <a:endParaRPr lang="id-ID" sz="3200" dirty="0">
              <a:latin typeface="Arial" pitchFamily="34" charset="0"/>
              <a:cs typeface="Arial" pitchFamily="34" charset="0"/>
            </a:endParaRPr>
          </a:p>
        </p:txBody>
      </p:sp>
      <p:sp>
        <p:nvSpPr>
          <p:cNvPr id="3" name="Content Placeholder 2"/>
          <p:cNvSpPr>
            <a:spLocks noGrp="1"/>
          </p:cNvSpPr>
          <p:nvPr>
            <p:ph idx="1"/>
          </p:nvPr>
        </p:nvSpPr>
        <p:spPr>
          <a:xfrm>
            <a:off x="609598" y="1285860"/>
            <a:ext cx="8177243" cy="4755503"/>
          </a:xfrm>
        </p:spPr>
        <p:txBody>
          <a:bodyPr>
            <a:normAutofit fontScale="85000" lnSpcReduction="20000"/>
          </a:bodyPr>
          <a:lstStyle/>
          <a:p>
            <a:pPr marL="0" indent="0" algn="just">
              <a:buNone/>
            </a:pPr>
            <a:r>
              <a:rPr lang="id-ID" sz="2000" dirty="0" smtClean="0">
                <a:solidFill>
                  <a:schemeClr val="tx1"/>
                </a:solidFill>
                <a:latin typeface="Arial" pitchFamily="34" charset="0"/>
                <a:ea typeface="Verdana" panose="020B0604030504040204" pitchFamily="34" charset="0"/>
                <a:cs typeface="Arial" pitchFamily="34" charset="0"/>
              </a:rPr>
              <a:t>adalah suatu proses penilaian secara sistematis yang dilakukan oleh pejabat penilai terhadap:</a:t>
            </a:r>
          </a:p>
          <a:p>
            <a:pPr algn="just">
              <a:buFont typeface="Arial" pitchFamily="34" charset="0"/>
              <a:buChar char="•"/>
            </a:pPr>
            <a:r>
              <a:rPr lang="id-ID" sz="2000" dirty="0" smtClean="0">
                <a:solidFill>
                  <a:schemeClr val="tx1"/>
                </a:solidFill>
                <a:latin typeface="Arial" pitchFamily="34" charset="0"/>
                <a:ea typeface="Verdana" panose="020B0604030504040204" pitchFamily="34" charset="0"/>
                <a:cs typeface="Arial" pitchFamily="34" charset="0"/>
              </a:rPr>
              <a:t>Sasaran Kerja Pegawai </a:t>
            </a:r>
          </a:p>
          <a:p>
            <a:pPr algn="just">
              <a:buFont typeface="Arial" pitchFamily="34" charset="0"/>
              <a:buChar char="•"/>
            </a:pPr>
            <a:r>
              <a:rPr lang="id-ID" sz="2000" dirty="0" smtClean="0">
                <a:solidFill>
                  <a:schemeClr val="tx1"/>
                </a:solidFill>
                <a:latin typeface="Arial" pitchFamily="34" charset="0"/>
                <a:ea typeface="Verdana" panose="020B0604030504040204" pitchFamily="34" charset="0"/>
                <a:cs typeface="Arial" pitchFamily="34" charset="0"/>
              </a:rPr>
              <a:t>Perilaku Kerja</a:t>
            </a:r>
          </a:p>
          <a:p>
            <a:pPr algn="just">
              <a:buNone/>
            </a:pPr>
            <a:endParaRPr lang="id-ID" sz="2000" dirty="0" smtClean="0">
              <a:solidFill>
                <a:schemeClr val="tx1"/>
              </a:solidFill>
              <a:latin typeface="Arial" pitchFamily="34" charset="0"/>
              <a:ea typeface="Verdana" panose="020B0604030504040204" pitchFamily="34" charset="0"/>
              <a:cs typeface="Arial" pitchFamily="34" charset="0"/>
            </a:endParaRPr>
          </a:p>
          <a:p>
            <a:pPr algn="just">
              <a:buNone/>
            </a:pPr>
            <a:r>
              <a:rPr lang="id-ID" sz="3800" dirty="0" smtClean="0">
                <a:solidFill>
                  <a:schemeClr val="tx1"/>
                </a:solidFill>
                <a:latin typeface="Arial" pitchFamily="34" charset="0"/>
                <a:ea typeface="Verdana" panose="020B0604030504040204" pitchFamily="34" charset="0"/>
                <a:cs typeface="Arial" pitchFamily="34" charset="0"/>
              </a:rPr>
              <a:t>Manfaat</a:t>
            </a:r>
          </a:p>
          <a:p>
            <a:pPr lvl="2" algn="just">
              <a:buFont typeface="Wingdings" pitchFamily="2" charset="2"/>
              <a:buChar char="q"/>
            </a:pPr>
            <a:r>
              <a:rPr lang="id-ID" sz="1900" b="1" dirty="0" smtClean="0">
                <a:latin typeface="Arial" pitchFamily="34" charset="0"/>
                <a:ea typeface="Tahoma" pitchFamily="34" charset="0"/>
                <a:cs typeface="Arial" pitchFamily="34" charset="0"/>
              </a:rPr>
              <a:t>menetapkan 		 ;   </a:t>
            </a:r>
            <a:r>
              <a:rPr lang="id-ID" sz="1900" b="1" dirty="0" smtClean="0">
                <a:solidFill>
                  <a:schemeClr val="accent1">
                    <a:lumMod val="75000"/>
                  </a:schemeClr>
                </a:solidFill>
                <a:latin typeface="Arial" pitchFamily="34" charset="0"/>
                <a:ea typeface="Tahoma" pitchFamily="34" charset="0"/>
                <a:cs typeface="Arial" pitchFamily="34" charset="0"/>
              </a:rPr>
              <a:t>pengembangan karier atau promosi</a:t>
            </a:r>
          </a:p>
          <a:p>
            <a:pPr lvl="2" algn="just">
              <a:buFont typeface="Wingdings" pitchFamily="2" charset="2"/>
              <a:buChar char="q"/>
            </a:pPr>
            <a:r>
              <a:rPr lang="id-ID" sz="1900" b="1" dirty="0" smtClean="0">
                <a:latin typeface="Arial" pitchFamily="34" charset="0"/>
                <a:ea typeface="Tahoma" pitchFamily="34" charset="0"/>
                <a:cs typeface="Arial" pitchFamily="34" charset="0"/>
              </a:rPr>
              <a:t>Menentukan		 ;  </a:t>
            </a:r>
            <a:r>
              <a:rPr lang="id-ID" sz="1900" b="1" dirty="0" smtClean="0">
                <a:solidFill>
                  <a:schemeClr val="accent1">
                    <a:lumMod val="75000"/>
                  </a:schemeClr>
                </a:solidFill>
                <a:latin typeface="Arial" pitchFamily="34" charset="0"/>
                <a:ea typeface="Tahoma" pitchFamily="34" charset="0"/>
                <a:cs typeface="Arial" pitchFamily="34" charset="0"/>
              </a:rPr>
              <a:t>training</a:t>
            </a:r>
            <a:endParaRPr lang="en-US" sz="1900" b="1" dirty="0" smtClean="0">
              <a:solidFill>
                <a:schemeClr val="accent1">
                  <a:lumMod val="75000"/>
                </a:schemeClr>
              </a:solidFill>
              <a:latin typeface="Arial" pitchFamily="34" charset="0"/>
              <a:ea typeface="Tahoma" pitchFamily="34" charset="0"/>
              <a:cs typeface="Arial" pitchFamily="34" charset="0"/>
            </a:endParaRPr>
          </a:p>
          <a:p>
            <a:pPr lvl="2" algn="just">
              <a:buNone/>
              <a:tabLst>
                <a:tab pos="892175" algn="l"/>
              </a:tabLst>
              <a:defRPr/>
            </a:pPr>
            <a:r>
              <a:rPr lang="id-ID" sz="1900" b="1" dirty="0" smtClean="0">
                <a:solidFill>
                  <a:schemeClr val="accent1">
                    <a:lumMod val="75000"/>
                  </a:schemeClr>
                </a:solidFill>
                <a:latin typeface="Arial" pitchFamily="34" charset="0"/>
                <a:ea typeface="Tahoma" pitchFamily="34" charset="0"/>
                <a:cs typeface="Arial" pitchFamily="34" charset="0"/>
              </a:rPr>
              <a:t>	           				 </a:t>
            </a:r>
            <a:r>
              <a:rPr lang="id-ID" sz="1900" b="1" dirty="0" smtClean="0">
                <a:latin typeface="Arial" pitchFamily="34" charset="0"/>
                <a:ea typeface="Tahoma" pitchFamily="34" charset="0"/>
                <a:cs typeface="Arial" pitchFamily="34" charset="0"/>
              </a:rPr>
              <a:t>;</a:t>
            </a:r>
            <a:r>
              <a:rPr lang="id-ID" sz="1900" b="1" dirty="0" smtClean="0">
                <a:solidFill>
                  <a:schemeClr val="accent1">
                    <a:lumMod val="75000"/>
                  </a:schemeClr>
                </a:solidFill>
                <a:latin typeface="Arial" pitchFamily="34" charset="0"/>
                <a:ea typeface="Tahoma" pitchFamily="34" charset="0"/>
                <a:cs typeface="Arial" pitchFamily="34" charset="0"/>
              </a:rPr>
              <a:t>  standar penggajian</a:t>
            </a:r>
          </a:p>
          <a:p>
            <a:pPr lvl="2" algn="just">
              <a:buNone/>
              <a:tabLst>
                <a:tab pos="892175" algn="l"/>
              </a:tabLst>
              <a:defRPr/>
            </a:pPr>
            <a:r>
              <a:rPr lang="id-ID" sz="1900" b="1" dirty="0" smtClean="0">
                <a:latin typeface="Arial" pitchFamily="34" charset="0"/>
                <a:ea typeface="Tahoma" pitchFamily="34" charset="0"/>
                <a:cs typeface="Arial" pitchFamily="34" charset="0"/>
              </a:rPr>
              <a:t>               				 ;  </a:t>
            </a:r>
            <a:r>
              <a:rPr lang="id-ID" sz="1900" b="1" dirty="0" smtClean="0">
                <a:solidFill>
                  <a:schemeClr val="accent1">
                    <a:lumMod val="75000"/>
                  </a:schemeClr>
                </a:solidFill>
                <a:latin typeface="Arial" pitchFamily="34" charset="0"/>
                <a:ea typeface="Tahoma" pitchFamily="34" charset="0"/>
                <a:cs typeface="Arial" pitchFamily="34" charset="0"/>
              </a:rPr>
              <a:t>mutasi</a:t>
            </a:r>
            <a:r>
              <a:rPr lang="id-ID" sz="1900" b="1" dirty="0" smtClean="0">
                <a:solidFill>
                  <a:srgbClr val="663300"/>
                </a:solidFill>
                <a:latin typeface="Arial" pitchFamily="34" charset="0"/>
                <a:ea typeface="Tahoma" pitchFamily="34" charset="0"/>
                <a:cs typeface="Arial" pitchFamily="34" charset="0"/>
              </a:rPr>
              <a:t> </a:t>
            </a:r>
            <a:r>
              <a:rPr lang="id-ID" sz="1900" b="1" dirty="0" smtClean="0">
                <a:latin typeface="Arial" pitchFamily="34" charset="0"/>
                <a:ea typeface="Tahoma" pitchFamily="34" charset="0"/>
                <a:cs typeface="Arial" pitchFamily="34" charset="0"/>
              </a:rPr>
              <a:t>atau</a:t>
            </a:r>
            <a:r>
              <a:rPr lang="id-ID" sz="1900" b="1" dirty="0" smtClean="0">
                <a:solidFill>
                  <a:srgbClr val="663300"/>
                </a:solidFill>
                <a:latin typeface="Arial" pitchFamily="34" charset="0"/>
                <a:ea typeface="Tahoma" pitchFamily="34" charset="0"/>
                <a:cs typeface="Arial" pitchFamily="34" charset="0"/>
              </a:rPr>
              <a:t> </a:t>
            </a:r>
            <a:r>
              <a:rPr lang="id-ID" sz="1900" b="1" dirty="0" smtClean="0">
                <a:solidFill>
                  <a:schemeClr val="accent1">
                    <a:lumMod val="75000"/>
                  </a:schemeClr>
                </a:solidFill>
                <a:latin typeface="Arial" pitchFamily="34" charset="0"/>
                <a:ea typeface="Tahoma" pitchFamily="34" charset="0"/>
                <a:cs typeface="Arial" pitchFamily="34" charset="0"/>
              </a:rPr>
              <a:t>perpindahan</a:t>
            </a:r>
            <a:r>
              <a:rPr lang="id-ID" sz="1900" b="1" dirty="0" smtClean="0">
                <a:solidFill>
                  <a:srgbClr val="663300"/>
                </a:solidFill>
                <a:latin typeface="Arial" pitchFamily="34" charset="0"/>
                <a:ea typeface="Tahoma" pitchFamily="34" charset="0"/>
                <a:cs typeface="Arial" pitchFamily="34" charset="0"/>
              </a:rPr>
              <a:t> </a:t>
            </a:r>
            <a:r>
              <a:rPr lang="id-ID" sz="1900" b="1" dirty="0" smtClean="0">
                <a:latin typeface="Arial" pitchFamily="34" charset="0"/>
                <a:ea typeface="Tahoma" pitchFamily="34" charset="0"/>
                <a:cs typeface="Arial" pitchFamily="34" charset="0"/>
              </a:rPr>
              <a:t>pegawai</a:t>
            </a:r>
          </a:p>
          <a:p>
            <a:pPr lvl="2" algn="just">
              <a:buFont typeface="Wingdings" pitchFamily="2" charset="2"/>
              <a:buChar char="q"/>
              <a:tabLst>
                <a:tab pos="892175" algn="l"/>
              </a:tabLst>
              <a:defRPr/>
            </a:pPr>
            <a:r>
              <a:rPr lang="id-ID" sz="1900" b="1" dirty="0" smtClean="0">
                <a:latin typeface="Arial" pitchFamily="34" charset="0"/>
                <a:ea typeface="Tahoma" pitchFamily="34" charset="0"/>
                <a:cs typeface="Arial" pitchFamily="34" charset="0"/>
              </a:rPr>
              <a:t>meningkatkan</a:t>
            </a:r>
            <a:r>
              <a:rPr lang="id-ID" sz="1900" b="1" dirty="0" smtClean="0">
                <a:solidFill>
                  <a:srgbClr val="003300"/>
                </a:solidFill>
                <a:latin typeface="Arial" pitchFamily="34" charset="0"/>
                <a:ea typeface="Tahoma" pitchFamily="34" charset="0"/>
                <a:cs typeface="Arial" pitchFamily="34" charset="0"/>
              </a:rPr>
              <a:t>             ;  </a:t>
            </a:r>
            <a:r>
              <a:rPr lang="id-ID" sz="1900" b="1" dirty="0" smtClean="0">
                <a:solidFill>
                  <a:schemeClr val="accent1">
                    <a:lumMod val="75000"/>
                  </a:schemeClr>
                </a:solidFill>
                <a:latin typeface="Arial" pitchFamily="34" charset="0"/>
                <a:ea typeface="Tahoma" pitchFamily="34" charset="0"/>
                <a:cs typeface="Arial" pitchFamily="34" charset="0"/>
              </a:rPr>
              <a:t>produktivitas &amp; tanggung jawab </a:t>
            </a:r>
            <a:r>
              <a:rPr lang="id-ID" sz="1900" b="1" dirty="0" smtClean="0">
                <a:latin typeface="Arial" pitchFamily="34" charset="0"/>
                <a:ea typeface="Tahoma" pitchFamily="34" charset="0"/>
                <a:cs typeface="Arial" pitchFamily="34" charset="0"/>
              </a:rPr>
              <a:t>pegawai</a:t>
            </a:r>
          </a:p>
          <a:p>
            <a:pPr lvl="2" algn="just">
              <a:buNone/>
              <a:tabLst>
                <a:tab pos="892175" algn="l"/>
              </a:tabLst>
              <a:defRPr/>
            </a:pPr>
            <a:r>
              <a:rPr lang="id-ID" sz="1900" b="1" dirty="0" smtClean="0">
                <a:latin typeface="Arial" pitchFamily="34" charset="0"/>
                <a:ea typeface="Tahoma" pitchFamily="34" charset="0"/>
                <a:cs typeface="Arial" pitchFamily="34" charset="0"/>
              </a:rPr>
              <a:t>		                                 ;  </a:t>
            </a:r>
            <a:r>
              <a:rPr lang="id-ID" sz="1900" b="1" dirty="0" smtClean="0">
                <a:solidFill>
                  <a:schemeClr val="accent1">
                    <a:lumMod val="75000"/>
                  </a:schemeClr>
                </a:solidFill>
                <a:latin typeface="Arial" pitchFamily="34" charset="0"/>
                <a:ea typeface="Tahoma" pitchFamily="34" charset="0"/>
                <a:cs typeface="Arial" pitchFamily="34" charset="0"/>
              </a:rPr>
              <a:t>motivasi </a:t>
            </a:r>
            <a:r>
              <a:rPr lang="id-ID" sz="1900" b="1" dirty="0" smtClean="0">
                <a:latin typeface="Arial" pitchFamily="34" charset="0"/>
                <a:ea typeface="Tahoma" pitchFamily="34" charset="0"/>
                <a:cs typeface="Arial" pitchFamily="34" charset="0"/>
              </a:rPr>
              <a:t>pegawai</a:t>
            </a:r>
          </a:p>
          <a:p>
            <a:pPr lvl="2" algn="just">
              <a:buFont typeface="Wingdings" pitchFamily="2" charset="2"/>
              <a:buChar char="q"/>
              <a:tabLst>
                <a:tab pos="892175" algn="l"/>
              </a:tabLst>
              <a:defRPr/>
            </a:pPr>
            <a:r>
              <a:rPr lang="id-ID" sz="1900" b="1" dirty="0" smtClean="0">
                <a:latin typeface="Arial" pitchFamily="34" charset="0"/>
                <a:ea typeface="Tahoma" pitchFamily="34" charset="0"/>
                <a:cs typeface="Arial" pitchFamily="34" charset="0"/>
              </a:rPr>
              <a:t>menghindari                ;  </a:t>
            </a:r>
            <a:r>
              <a:rPr lang="id-ID" sz="1900" b="1" dirty="0" smtClean="0">
                <a:solidFill>
                  <a:schemeClr val="accent1">
                    <a:lumMod val="75000"/>
                  </a:schemeClr>
                </a:solidFill>
                <a:latin typeface="Arial" pitchFamily="34" charset="0"/>
                <a:ea typeface="Tahoma" pitchFamily="34" charset="0"/>
                <a:cs typeface="Arial" pitchFamily="34" charset="0"/>
              </a:rPr>
              <a:t>pilih kasih</a:t>
            </a:r>
          </a:p>
          <a:p>
            <a:pPr lvl="2" algn="just">
              <a:buFont typeface="Wingdings" pitchFamily="2" charset="2"/>
              <a:buChar char="q"/>
              <a:tabLst>
                <a:tab pos="892175" algn="l"/>
              </a:tabLst>
              <a:defRPr/>
            </a:pPr>
            <a:r>
              <a:rPr lang="id-ID" sz="1900" b="1" dirty="0" smtClean="0">
                <a:latin typeface="Arial" pitchFamily="34" charset="0"/>
                <a:ea typeface="Tahoma" pitchFamily="34" charset="0"/>
                <a:cs typeface="Arial" pitchFamily="34" charset="0"/>
              </a:rPr>
              <a:t>mengukur                    ;</a:t>
            </a:r>
            <a:r>
              <a:rPr lang="id-ID" sz="1900" b="1" dirty="0" smtClean="0">
                <a:solidFill>
                  <a:srgbClr val="CC0000"/>
                </a:solidFill>
                <a:latin typeface="Arial" pitchFamily="34" charset="0"/>
                <a:ea typeface="Tahoma" pitchFamily="34" charset="0"/>
                <a:cs typeface="Arial" pitchFamily="34" charset="0"/>
              </a:rPr>
              <a:t>  </a:t>
            </a:r>
            <a:r>
              <a:rPr lang="id-ID" sz="1900" b="1" dirty="0" smtClean="0">
                <a:solidFill>
                  <a:schemeClr val="accent1">
                    <a:lumMod val="75000"/>
                  </a:schemeClr>
                </a:solidFill>
                <a:latin typeface="Arial" pitchFamily="34" charset="0"/>
                <a:ea typeface="Tahoma" pitchFamily="34" charset="0"/>
                <a:cs typeface="Arial" pitchFamily="34" charset="0"/>
              </a:rPr>
              <a:t>keberhasilan kepemimpinan </a:t>
            </a:r>
            <a:r>
              <a:rPr lang="id-ID" sz="1900" b="1" dirty="0" smtClean="0">
                <a:latin typeface="Arial" pitchFamily="34" charset="0"/>
                <a:ea typeface="Tahoma" pitchFamily="34" charset="0"/>
                <a:cs typeface="Arial" pitchFamily="34" charset="0"/>
              </a:rPr>
              <a:t>seseorang</a:t>
            </a:r>
          </a:p>
          <a:p>
            <a:pPr algn="just">
              <a:buNone/>
            </a:pPr>
            <a:endParaRPr lang="id-ID" sz="2000" dirty="0" smtClean="0">
              <a:solidFill>
                <a:schemeClr val="tx1"/>
              </a:solidFill>
              <a:latin typeface="Arial" pitchFamily="34" charset="0"/>
              <a:ea typeface="Verdana" panose="020B0604030504040204" pitchFamily="34" charset="0"/>
              <a:cs typeface="Arial" pitchFamily="34" charset="0"/>
            </a:endParaRPr>
          </a:p>
          <a:p>
            <a:pPr>
              <a:buNone/>
            </a:pP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23528" y="267812"/>
            <a:ext cx="6284913" cy="1657350"/>
            <a:chOff x="756406" y="864492"/>
            <a:chExt cx="6354044" cy="1224601"/>
          </a:xfrm>
        </p:grpSpPr>
        <p:sp>
          <p:nvSpPr>
            <p:cNvPr id="11" name="Rounded Rectangle 10"/>
            <p:cNvSpPr/>
            <p:nvPr/>
          </p:nvSpPr>
          <p:spPr>
            <a:xfrm>
              <a:off x="756406" y="864492"/>
              <a:ext cx="6354044" cy="122460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424" name="TextBox 4"/>
            <p:cNvSpPr txBox="1">
              <a:spLocks noChangeArrowheads="1"/>
            </p:cNvSpPr>
            <p:nvPr/>
          </p:nvSpPr>
          <p:spPr bwMode="auto">
            <a:xfrm>
              <a:off x="973077" y="873905"/>
              <a:ext cx="5710170" cy="886912"/>
            </a:xfrm>
            <a:prstGeom prst="rect">
              <a:avLst/>
            </a:prstGeom>
            <a:noFill/>
            <a:ln w="9525">
              <a:noFill/>
              <a:miter lim="800000"/>
              <a:headEnd/>
              <a:tailEnd/>
            </a:ln>
          </p:spPr>
          <p:txBody>
            <a:bodyPr>
              <a:spAutoFit/>
            </a:bodyPr>
            <a:lstStyle/>
            <a:p>
              <a:pPr algn="just"/>
              <a:r>
                <a:rPr lang="id-ID" dirty="0">
                  <a:latin typeface="Tahoma" pitchFamily="34" charset="0"/>
                  <a:cs typeface="Tahoma" pitchFamily="34" charset="0"/>
                </a:rPr>
                <a:t>Penilaian prestasi kerja </a:t>
              </a:r>
              <a:r>
                <a:rPr lang="id-ID" dirty="0" smtClean="0">
                  <a:latin typeface="Tahoma" pitchFamily="34" charset="0"/>
                  <a:cs typeface="Tahoma" pitchFamily="34" charset="0"/>
                </a:rPr>
                <a:t>bertujuan </a:t>
              </a:r>
              <a:r>
                <a:rPr lang="id-ID" dirty="0">
                  <a:latin typeface="Tahoma" pitchFamily="34" charset="0"/>
                  <a:cs typeface="Tahoma" pitchFamily="34" charset="0"/>
                </a:rPr>
                <a:t>untuk menjamin objektivitas pembinaan </a:t>
              </a:r>
              <a:r>
                <a:rPr lang="id-ID" dirty="0" smtClean="0">
                  <a:latin typeface="Tahoma" pitchFamily="34" charset="0"/>
                  <a:cs typeface="Tahoma" pitchFamily="34" charset="0"/>
                </a:rPr>
                <a:t>pegawai </a:t>
              </a:r>
              <a:r>
                <a:rPr lang="id-ID" dirty="0">
                  <a:latin typeface="Tahoma" pitchFamily="34" charset="0"/>
                  <a:cs typeface="Tahoma" pitchFamily="34" charset="0"/>
                </a:rPr>
                <a:t>yang dilakukan berdasarkan sistem prestasi kerja dan sistem karier yang </a:t>
              </a:r>
              <a:r>
                <a:rPr lang="id-ID" dirty="0" smtClean="0">
                  <a:latin typeface="Tahoma" pitchFamily="34" charset="0"/>
                  <a:cs typeface="Tahoma" pitchFamily="34" charset="0"/>
                </a:rPr>
                <a:t>dititik beratkan </a:t>
              </a:r>
              <a:r>
                <a:rPr lang="id-ID" dirty="0">
                  <a:latin typeface="Tahoma" pitchFamily="34" charset="0"/>
                  <a:cs typeface="Tahoma" pitchFamily="34" charset="0"/>
                </a:rPr>
                <a:t>pada sistem prestasi kerja.</a:t>
              </a:r>
            </a:p>
          </p:txBody>
        </p:sp>
      </p:grpSp>
      <p:grpSp>
        <p:nvGrpSpPr>
          <p:cNvPr id="3" name="Group 20"/>
          <p:cNvGrpSpPr>
            <a:grpSpLocks/>
          </p:cNvGrpSpPr>
          <p:nvPr/>
        </p:nvGrpSpPr>
        <p:grpSpPr bwMode="auto">
          <a:xfrm>
            <a:off x="881805" y="2451177"/>
            <a:ext cx="4929187" cy="2234415"/>
            <a:chOff x="502018" y="2911928"/>
            <a:chExt cx="8136904" cy="1728192"/>
          </a:xfrm>
        </p:grpSpPr>
        <p:sp>
          <p:nvSpPr>
            <p:cNvPr id="14" name="Rounded Rectangle 13"/>
            <p:cNvSpPr/>
            <p:nvPr/>
          </p:nvSpPr>
          <p:spPr>
            <a:xfrm>
              <a:off x="502018" y="2911928"/>
              <a:ext cx="8136904" cy="17281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TextBox 6"/>
            <p:cNvSpPr txBox="1"/>
            <p:nvPr/>
          </p:nvSpPr>
          <p:spPr>
            <a:xfrm>
              <a:off x="737870" y="2911928"/>
              <a:ext cx="7272112" cy="1571113"/>
            </a:xfrm>
            <a:prstGeom prst="rect">
              <a:avLst/>
            </a:prstGeom>
            <a:noFill/>
          </p:spPr>
          <p:txBody>
            <a:bodyPr>
              <a:spAutoFit/>
            </a:bodyPr>
            <a:lstStyle/>
            <a:p>
              <a:pPr algn="just" fontAlgn="auto">
                <a:spcBef>
                  <a:spcPts val="0"/>
                </a:spcBef>
                <a:spcAft>
                  <a:spcPts val="0"/>
                </a:spcAft>
                <a:defRPr/>
              </a:pPr>
              <a:r>
                <a:rPr lang="id-ID" dirty="0">
                  <a:solidFill>
                    <a:srgbClr val="FF0000"/>
                  </a:solidFill>
                  <a:latin typeface="Tahoma" pitchFamily="34" charset="0"/>
                  <a:ea typeface="Tahoma" pitchFamily="34" charset="0"/>
                  <a:cs typeface="Tahoma" pitchFamily="34" charset="0"/>
                </a:rPr>
                <a:t>Penilaian prestasi kerja </a:t>
              </a:r>
              <a:r>
                <a:rPr lang="id-ID" dirty="0" smtClean="0">
                  <a:solidFill>
                    <a:srgbClr val="FF0000"/>
                  </a:solidFill>
                  <a:latin typeface="Tahoma" pitchFamily="34" charset="0"/>
                  <a:ea typeface="Tahoma" pitchFamily="34" charset="0"/>
                  <a:cs typeface="Tahoma" pitchFamily="34" charset="0"/>
                </a:rPr>
                <a:t>pegawai dilakukan </a:t>
              </a:r>
              <a:r>
                <a:rPr lang="id-ID" dirty="0">
                  <a:solidFill>
                    <a:srgbClr val="FF0000"/>
                  </a:solidFill>
                  <a:latin typeface="Tahoma" pitchFamily="34" charset="0"/>
                  <a:ea typeface="Tahoma" pitchFamily="34" charset="0"/>
                  <a:cs typeface="Tahoma" pitchFamily="34" charset="0"/>
                </a:rPr>
                <a:t>berdasarkan prinsip :</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objektif;</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Terukur;</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Akuntabel;</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Partisipatif; dan</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Transparan.</a:t>
              </a:r>
            </a:p>
          </p:txBody>
        </p:sp>
      </p:grpSp>
      <p:grpSp>
        <p:nvGrpSpPr>
          <p:cNvPr id="4" name="Group 22"/>
          <p:cNvGrpSpPr>
            <a:grpSpLocks/>
          </p:cNvGrpSpPr>
          <p:nvPr/>
        </p:nvGrpSpPr>
        <p:grpSpPr bwMode="auto">
          <a:xfrm>
            <a:off x="2928938" y="5214939"/>
            <a:ext cx="6000750" cy="1331370"/>
            <a:chOff x="619944" y="5517232"/>
            <a:chExt cx="8136904" cy="1243720"/>
          </a:xfrm>
        </p:grpSpPr>
        <p:sp>
          <p:nvSpPr>
            <p:cNvPr id="13" name="Rounded Rectangle 12"/>
            <p:cNvSpPr/>
            <p:nvPr/>
          </p:nvSpPr>
          <p:spPr>
            <a:xfrm>
              <a:off x="619944" y="5517232"/>
              <a:ext cx="8136904" cy="12241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TextBox 8"/>
            <p:cNvSpPr txBox="1"/>
            <p:nvPr/>
          </p:nvSpPr>
          <p:spPr>
            <a:xfrm>
              <a:off x="910547" y="5610895"/>
              <a:ext cx="7486813" cy="1150057"/>
            </a:xfrm>
            <a:prstGeom prst="rect">
              <a:avLst/>
            </a:prstGeom>
            <a:noFill/>
          </p:spPr>
          <p:txBody>
            <a:bodyPr wrap="square">
              <a:spAutoFit/>
            </a:bodyPr>
            <a:lstStyle/>
            <a:p>
              <a:pPr algn="just" fontAlgn="auto">
                <a:spcBef>
                  <a:spcPts val="0"/>
                </a:spcBef>
                <a:spcAft>
                  <a:spcPts val="0"/>
                </a:spcAft>
                <a:defRPr/>
              </a:pPr>
              <a:r>
                <a:rPr lang="id-ID" dirty="0">
                  <a:solidFill>
                    <a:srgbClr val="FF0000"/>
                  </a:solidFill>
                  <a:latin typeface="Tahoma" pitchFamily="34" charset="0"/>
                  <a:ea typeface="Tahoma" pitchFamily="34" charset="0"/>
                  <a:cs typeface="Tahoma" pitchFamily="34" charset="0"/>
                </a:rPr>
                <a:t>Penilaian prestasi kerja </a:t>
              </a:r>
              <a:r>
                <a:rPr lang="id-ID" dirty="0" smtClean="0">
                  <a:solidFill>
                    <a:srgbClr val="FF0000"/>
                  </a:solidFill>
                  <a:latin typeface="Tahoma" pitchFamily="34" charset="0"/>
                  <a:ea typeface="Tahoma" pitchFamily="34" charset="0"/>
                  <a:cs typeface="Tahoma" pitchFamily="34" charset="0"/>
                </a:rPr>
                <a:t>pegawai  </a:t>
              </a:r>
              <a:r>
                <a:rPr lang="id-ID" dirty="0">
                  <a:solidFill>
                    <a:srgbClr val="FF0000"/>
                  </a:solidFill>
                  <a:latin typeface="Tahoma" pitchFamily="34" charset="0"/>
                  <a:ea typeface="Tahoma" pitchFamily="34" charset="0"/>
                  <a:cs typeface="Tahoma" pitchFamily="34" charset="0"/>
                </a:rPr>
                <a:t>terdiri atas unsur :</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SKP; dan</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Perilaku kerja</a:t>
              </a:r>
              <a:r>
                <a:rPr lang="id-ID" sz="2000" dirty="0">
                  <a:latin typeface="Tahoma" pitchFamily="34" charset="0"/>
                  <a:ea typeface="Tahoma" pitchFamily="34" charset="0"/>
                  <a:cs typeface="Tahoma" pitchFamily="34" charset="0"/>
                </a:rPr>
                <a:t>.</a:t>
              </a:r>
            </a:p>
            <a:p>
              <a:pPr marL="342900" indent="-342900" algn="just" fontAlgn="auto">
                <a:spcBef>
                  <a:spcPts val="0"/>
                </a:spcBef>
                <a:spcAft>
                  <a:spcPts val="0"/>
                </a:spcAft>
                <a:defRPr/>
              </a:pPr>
              <a:endParaRPr lang="id-ID" dirty="0">
                <a:latin typeface="Berlin Sans FB" pitchFamily="34" charset="0"/>
                <a:cs typeface="+mn-cs"/>
              </a:endParaRPr>
            </a:p>
          </p:txBody>
        </p:sp>
      </p:grpSp>
      <p:sp>
        <p:nvSpPr>
          <p:cNvPr id="20" name="Down Arrow 19"/>
          <p:cNvSpPr/>
          <p:nvPr/>
        </p:nvSpPr>
        <p:spPr>
          <a:xfrm>
            <a:off x="2346273" y="1999006"/>
            <a:ext cx="2000250"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a:off x="4786313" y="4714875"/>
            <a:ext cx="2000250"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04822"/>
          </a:xfrm>
        </p:spPr>
        <p:txBody>
          <a:bodyPr>
            <a:normAutofit/>
          </a:bodyPr>
          <a:lstStyle/>
          <a:p>
            <a:r>
              <a:rPr lang="id-ID" sz="2400" b="1" dirty="0" smtClean="0">
                <a:solidFill>
                  <a:schemeClr val="tx1"/>
                </a:solidFill>
                <a:latin typeface="Arial" pitchFamily="34" charset="0"/>
                <a:ea typeface="Verdana" panose="020B0604030504040204" pitchFamily="34" charset="0"/>
                <a:cs typeface="Arial" pitchFamily="34" charset="0"/>
              </a:rPr>
              <a:t>SASARAN KERJA PEGAWAI</a:t>
            </a:r>
            <a:endParaRPr lang="id-ID" sz="24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609598" y="1285860"/>
            <a:ext cx="7891491" cy="4755503"/>
          </a:xfrm>
        </p:spPr>
        <p:txBody>
          <a:bodyPr/>
          <a:lstStyle/>
          <a:p>
            <a:pPr algn="just">
              <a:spcBef>
                <a:spcPct val="50000"/>
              </a:spcBef>
              <a:defRPr/>
            </a:pPr>
            <a:r>
              <a:rPr lang="id-ID" dirty="0" smtClean="0">
                <a:solidFill>
                  <a:schemeClr val="tx1"/>
                </a:solidFill>
                <a:latin typeface="Arial" pitchFamily="34" charset="0"/>
                <a:ea typeface="Tahoma" pitchFamily="34" charset="0"/>
                <a:cs typeface="Arial" pitchFamily="34" charset="0"/>
              </a:rPr>
              <a:t>Penilaian prestasi kerja pegawai penekanannya pada pengukuran tingkat capaian sasaran kerja pegawai atau tingkat capaian </a:t>
            </a:r>
            <a:r>
              <a:rPr lang="id-ID" dirty="0" smtClean="0">
                <a:solidFill>
                  <a:srgbClr val="FF0000"/>
                </a:solidFill>
                <a:latin typeface="Arial" pitchFamily="34" charset="0"/>
                <a:ea typeface="Tahoma" pitchFamily="34" charset="0"/>
                <a:cs typeface="Arial" pitchFamily="34" charset="0"/>
              </a:rPr>
              <a:t>hasil kerja (output)</a:t>
            </a:r>
            <a:r>
              <a:rPr lang="id-ID" dirty="0" smtClean="0">
                <a:solidFill>
                  <a:schemeClr val="tx1"/>
                </a:solidFill>
                <a:latin typeface="Arial" pitchFamily="34" charset="0"/>
                <a:ea typeface="Tahoma" pitchFamily="34" charset="0"/>
                <a:cs typeface="Arial" pitchFamily="34" charset="0"/>
              </a:rPr>
              <a:t> yang direncanakan dan disepakati antara pejabat penilaian dan pegawai yang dinilai sebagai </a:t>
            </a:r>
            <a:r>
              <a:rPr lang="id-ID" dirty="0" smtClean="0">
                <a:solidFill>
                  <a:srgbClr val="FF0000"/>
                </a:solidFill>
                <a:latin typeface="Arial" pitchFamily="34" charset="0"/>
                <a:ea typeface="Tahoma" pitchFamily="34" charset="0"/>
                <a:cs typeface="Arial" pitchFamily="34" charset="0"/>
              </a:rPr>
              <a:t>kontrak prestasi kerja</a:t>
            </a:r>
            <a:r>
              <a:rPr lang="id-ID" dirty="0" smtClean="0">
                <a:solidFill>
                  <a:schemeClr val="tx1"/>
                </a:solidFill>
                <a:latin typeface="Arial" pitchFamily="34" charset="0"/>
                <a:ea typeface="Tahoma" pitchFamily="34" charset="0"/>
                <a:cs typeface="Arial" pitchFamily="34" charset="0"/>
              </a:rPr>
              <a:t>.</a:t>
            </a:r>
          </a:p>
          <a:p>
            <a:pPr algn="just">
              <a:spcBef>
                <a:spcPct val="50000"/>
              </a:spcBef>
              <a:defRPr/>
            </a:pPr>
            <a:r>
              <a:rPr lang="id-ID" dirty="0" smtClean="0">
                <a:solidFill>
                  <a:schemeClr val="tx1"/>
                </a:solidFill>
                <a:latin typeface="Arial" pitchFamily="34" charset="0"/>
                <a:ea typeface="Tahoma" pitchFamily="34" charset="0"/>
                <a:cs typeface="Arial" pitchFamily="34" charset="0"/>
              </a:rPr>
              <a:t>Obyektivitas penilaian prestasi kerja pegawai diperlukan </a:t>
            </a:r>
            <a:r>
              <a:rPr lang="id-ID" dirty="0" smtClean="0">
                <a:solidFill>
                  <a:srgbClr val="FF0000"/>
                </a:solidFill>
                <a:latin typeface="Arial" pitchFamily="34" charset="0"/>
                <a:ea typeface="Tahoma" pitchFamily="34" charset="0"/>
                <a:cs typeface="Arial" pitchFamily="34" charset="0"/>
              </a:rPr>
              <a:t>parameter penilaian</a:t>
            </a:r>
            <a:r>
              <a:rPr lang="id-ID" dirty="0" smtClean="0">
                <a:solidFill>
                  <a:schemeClr val="tx1"/>
                </a:solidFill>
                <a:latin typeface="Arial" pitchFamily="34" charset="0"/>
                <a:ea typeface="Tahoma" pitchFamily="34" charset="0"/>
                <a:cs typeface="Arial" pitchFamily="34" charset="0"/>
              </a:rPr>
              <a:t> sebagai ukuran dan standar penilaian hasil kerja dari tingkat capaian </a:t>
            </a:r>
            <a:r>
              <a:rPr lang="id-ID" dirty="0" smtClean="0">
                <a:solidFill>
                  <a:srgbClr val="FF0000"/>
                </a:solidFill>
                <a:latin typeface="Arial" pitchFamily="34" charset="0"/>
                <a:ea typeface="Tahoma" pitchFamily="34" charset="0"/>
                <a:cs typeface="Arial" pitchFamily="34" charset="0"/>
              </a:rPr>
              <a:t>Sasaran Kerja Pegawai (SKP)</a:t>
            </a:r>
          </a:p>
          <a:p>
            <a:pPr algn="just">
              <a:spcBef>
                <a:spcPct val="50000"/>
              </a:spcBef>
              <a:defRPr/>
            </a:pPr>
            <a:r>
              <a:rPr lang="id-ID" dirty="0" smtClean="0">
                <a:solidFill>
                  <a:schemeClr val="tx1"/>
                </a:solidFill>
                <a:latin typeface="Arial" pitchFamily="34" charset="0"/>
                <a:ea typeface="Verdana" panose="020B0604030504040204" pitchFamily="34" charset="0"/>
                <a:cs typeface="Arial" pitchFamily="34" charset="0"/>
              </a:rPr>
              <a:t>Sasaran Kerja Pegawai selanjutnya disingkat </a:t>
            </a:r>
            <a:r>
              <a:rPr lang="id-ID" b="1" dirty="0" smtClean="0">
                <a:solidFill>
                  <a:schemeClr val="tx1"/>
                </a:solidFill>
                <a:latin typeface="Arial" pitchFamily="34" charset="0"/>
                <a:ea typeface="Verdana" panose="020B0604030504040204" pitchFamily="34" charset="0"/>
                <a:cs typeface="Arial" pitchFamily="34" charset="0"/>
              </a:rPr>
              <a:t>SKP </a:t>
            </a:r>
            <a:r>
              <a:rPr lang="id-ID" dirty="0" smtClean="0">
                <a:solidFill>
                  <a:schemeClr val="tx1"/>
                </a:solidFill>
                <a:latin typeface="Arial" pitchFamily="34" charset="0"/>
                <a:ea typeface="Verdana" panose="020B0604030504040204" pitchFamily="34" charset="0"/>
                <a:cs typeface="Arial" pitchFamily="34" charset="0"/>
              </a:rPr>
              <a:t>adalah </a:t>
            </a:r>
            <a:r>
              <a:rPr lang="id-ID" dirty="0" smtClean="0">
                <a:solidFill>
                  <a:srgbClr val="FF0000"/>
                </a:solidFill>
                <a:latin typeface="Arial" pitchFamily="34" charset="0"/>
                <a:ea typeface="Verdana" panose="020B0604030504040204" pitchFamily="34" charset="0"/>
                <a:cs typeface="Arial" pitchFamily="34" charset="0"/>
              </a:rPr>
              <a:t>rencana kerja </a:t>
            </a:r>
            <a:r>
              <a:rPr lang="id-ID" dirty="0" smtClean="0">
                <a:solidFill>
                  <a:schemeClr val="tx1"/>
                </a:solidFill>
                <a:latin typeface="Arial" pitchFamily="34" charset="0"/>
                <a:ea typeface="Verdana" panose="020B0604030504040204" pitchFamily="34" charset="0"/>
                <a:cs typeface="Arial" pitchFamily="34" charset="0"/>
              </a:rPr>
              <a:t>dan </a:t>
            </a:r>
            <a:r>
              <a:rPr lang="id-ID" dirty="0" smtClean="0">
                <a:solidFill>
                  <a:srgbClr val="FF0000"/>
                </a:solidFill>
                <a:latin typeface="Arial" pitchFamily="34" charset="0"/>
                <a:ea typeface="Verdana" panose="020B0604030504040204" pitchFamily="34" charset="0"/>
                <a:cs typeface="Arial" pitchFamily="34" charset="0"/>
              </a:rPr>
              <a:t>target </a:t>
            </a:r>
            <a:r>
              <a:rPr lang="id-ID" dirty="0" smtClean="0">
                <a:solidFill>
                  <a:schemeClr val="tx1"/>
                </a:solidFill>
                <a:latin typeface="Arial" pitchFamily="34" charset="0"/>
                <a:ea typeface="Verdana" panose="020B0604030504040204" pitchFamily="34" charset="0"/>
                <a:cs typeface="Arial" pitchFamily="34" charset="0"/>
              </a:rPr>
              <a:t>yang akan dicapai oleh seorang pegawai</a:t>
            </a:r>
          </a:p>
          <a:p>
            <a:pPr algn="just">
              <a:spcBef>
                <a:spcPct val="50000"/>
              </a:spcBef>
              <a:defRPr/>
            </a:pPr>
            <a:r>
              <a:rPr lang="id-ID" dirty="0" smtClean="0">
                <a:solidFill>
                  <a:schemeClr val="tx1"/>
                </a:solidFill>
                <a:latin typeface="Arial" pitchFamily="34" charset="0"/>
                <a:ea typeface="Verdana" panose="020B0604030504040204" pitchFamily="34" charset="0"/>
                <a:cs typeface="Arial" pitchFamily="34" charset="0"/>
              </a:rPr>
              <a:t>Setiap pegawai pada </a:t>
            </a:r>
            <a:r>
              <a:rPr lang="id-ID" dirty="0" smtClean="0">
                <a:solidFill>
                  <a:srgbClr val="FF0000"/>
                </a:solidFill>
                <a:latin typeface="Arial" pitchFamily="34" charset="0"/>
                <a:ea typeface="Verdana" panose="020B0604030504040204" pitchFamily="34" charset="0"/>
                <a:cs typeface="Arial" pitchFamily="34" charset="0"/>
              </a:rPr>
              <a:t>awal tahun</a:t>
            </a:r>
            <a:r>
              <a:rPr lang="id-ID" dirty="0" smtClean="0">
                <a:solidFill>
                  <a:schemeClr val="tx1"/>
                </a:solidFill>
                <a:latin typeface="Arial" pitchFamily="34" charset="0"/>
                <a:ea typeface="Verdana" panose="020B0604030504040204" pitchFamily="34" charset="0"/>
                <a:cs typeface="Arial" pitchFamily="34" charset="0"/>
              </a:rPr>
              <a:t> wajib menyusun </a:t>
            </a:r>
            <a:r>
              <a:rPr lang="en-AU" dirty="0" smtClean="0">
                <a:solidFill>
                  <a:schemeClr val="tx1"/>
                </a:solidFill>
                <a:latin typeface="Arial" pitchFamily="34" charset="0"/>
                <a:ea typeface="Verdana" panose="020B0604030504040204" pitchFamily="34" charset="0"/>
                <a:cs typeface="Arial" pitchFamily="34" charset="0"/>
              </a:rPr>
              <a:t>SKP</a:t>
            </a:r>
            <a:r>
              <a:rPr lang="id-ID" dirty="0" smtClean="0">
                <a:solidFill>
                  <a:schemeClr val="tx1"/>
                </a:solidFill>
                <a:latin typeface="Arial" pitchFamily="34" charset="0"/>
                <a:ea typeface="Verdana" panose="020B0604030504040204" pitchFamily="34" charset="0"/>
                <a:cs typeface="Arial" pitchFamily="34" charset="0"/>
              </a:rPr>
              <a:t> berdasarkan rencana kerja tahunan instansi</a:t>
            </a:r>
          </a:p>
          <a:p>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9451" y="2370620"/>
            <a:ext cx="1384300" cy="212654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itchFamily="34" charset="0"/>
                <a:ea typeface="Verdana" panose="020B0604030504040204" pitchFamily="34" charset="0"/>
                <a:cs typeface="Arial" pitchFamily="34" charset="0"/>
              </a:rPr>
              <a:t>Memuat kegiatan tugas jabatan</a:t>
            </a:r>
            <a:endParaRPr lang="id-ID" sz="1600" dirty="0">
              <a:solidFill>
                <a:schemeClr val="tx1"/>
              </a:solidFill>
              <a:latin typeface="Arial" pitchFamily="34" charset="0"/>
              <a:ea typeface="Verdana" panose="020B0604030504040204" pitchFamily="34" charset="0"/>
              <a:cs typeface="Arial" pitchFamily="34" charset="0"/>
            </a:endParaRPr>
          </a:p>
        </p:txBody>
      </p:sp>
      <p:sp>
        <p:nvSpPr>
          <p:cNvPr id="4" name="Rectangle 3"/>
          <p:cNvSpPr/>
          <p:nvPr/>
        </p:nvSpPr>
        <p:spPr>
          <a:xfrm>
            <a:off x="3390900" y="2370620"/>
            <a:ext cx="1384300" cy="21526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itchFamily="34" charset="0"/>
                <a:ea typeface="Verdana" panose="020B0604030504040204" pitchFamily="34" charset="0"/>
                <a:cs typeface="Arial" pitchFamily="34" charset="0"/>
              </a:rPr>
              <a:t>Mengacu kepada rkt/pkt</a:t>
            </a:r>
            <a:endParaRPr lang="id-ID" sz="1600" dirty="0">
              <a:solidFill>
                <a:schemeClr val="tx1"/>
              </a:solidFill>
              <a:latin typeface="Arial" pitchFamily="34" charset="0"/>
              <a:ea typeface="Verdana" panose="020B0604030504040204" pitchFamily="34" charset="0"/>
              <a:cs typeface="Arial" pitchFamily="34" charset="0"/>
            </a:endParaRPr>
          </a:p>
        </p:txBody>
      </p:sp>
      <p:sp>
        <p:nvSpPr>
          <p:cNvPr id="5" name="Rectangle 4"/>
          <p:cNvSpPr/>
          <p:nvPr/>
        </p:nvSpPr>
        <p:spPr>
          <a:xfrm>
            <a:off x="4845398" y="1522611"/>
            <a:ext cx="3975642" cy="18197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smtClean="0">
                <a:solidFill>
                  <a:schemeClr val="bg1"/>
                </a:solidFill>
                <a:latin typeface="Arial" pitchFamily="34" charset="0"/>
                <a:ea typeface="Verdana" panose="020B0604030504040204" pitchFamily="34" charset="0"/>
                <a:cs typeface="Arial" pitchFamily="34" charset="0"/>
              </a:rPr>
              <a:t>Sebagai implementasi kebijakan dalam rangka mencapai tujuan dan sasaran organisasi yang telah ditetapkan dan harus berorientasi pada hasil secara nyata dan terukur</a:t>
            </a:r>
            <a:endParaRPr lang="id-ID" sz="1600" dirty="0">
              <a:solidFill>
                <a:schemeClr val="bg1"/>
              </a:solidFill>
              <a:latin typeface="Arial" pitchFamily="34" charset="0"/>
              <a:ea typeface="Verdana" panose="020B0604030504040204" pitchFamily="34" charset="0"/>
              <a:cs typeface="Arial" pitchFamily="34" charset="0"/>
            </a:endParaRPr>
          </a:p>
        </p:txBody>
      </p:sp>
      <p:sp>
        <p:nvSpPr>
          <p:cNvPr id="6" name="Rectangle 5"/>
          <p:cNvSpPr/>
          <p:nvPr/>
        </p:nvSpPr>
        <p:spPr>
          <a:xfrm>
            <a:off x="4857752" y="3479554"/>
            <a:ext cx="3924141" cy="2074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smtClean="0">
                <a:solidFill>
                  <a:schemeClr val="bg1"/>
                </a:solidFill>
                <a:latin typeface="Arial" pitchFamily="34" charset="0"/>
                <a:ea typeface="Verdana" panose="020B0604030504040204" pitchFamily="34" charset="0"/>
                <a:cs typeface="Arial" pitchFamily="34" charset="0"/>
              </a:rPr>
              <a:t>Dalam melaksanakan kegiatan   tugas jabatan pada prinsipnya pekerjaan dibagi habis dari tingkat yang tertinggi sampai dengan tingkat </a:t>
            </a:r>
            <a:r>
              <a:rPr lang="en-AU" sz="1600" dirty="0" smtClean="0">
                <a:solidFill>
                  <a:schemeClr val="bg1"/>
                </a:solidFill>
                <a:latin typeface="Arial" pitchFamily="34" charset="0"/>
                <a:ea typeface="Verdana" panose="020B0604030504040204" pitchFamily="34" charset="0"/>
                <a:cs typeface="Arial" pitchFamily="34" charset="0"/>
              </a:rPr>
              <a:t>yang </a:t>
            </a:r>
            <a:r>
              <a:rPr lang="id-ID" sz="1600" dirty="0" smtClean="0">
                <a:solidFill>
                  <a:schemeClr val="bg1"/>
                </a:solidFill>
                <a:latin typeface="Arial" pitchFamily="34" charset="0"/>
                <a:ea typeface="Verdana" panose="020B0604030504040204" pitchFamily="34" charset="0"/>
                <a:cs typeface="Arial" pitchFamily="34" charset="0"/>
              </a:rPr>
              <a:t>terendah secara hierarki</a:t>
            </a:r>
            <a:endParaRPr lang="id-ID" sz="1600" dirty="0">
              <a:solidFill>
                <a:schemeClr val="bg1"/>
              </a:solidFill>
              <a:latin typeface="Arial" pitchFamily="34" charset="0"/>
              <a:ea typeface="Verdana" panose="020B0604030504040204" pitchFamily="34" charset="0"/>
              <a:cs typeface="Arial" pitchFamily="34" charset="0"/>
            </a:endParaRPr>
          </a:p>
        </p:txBody>
      </p:sp>
      <p:sp>
        <p:nvSpPr>
          <p:cNvPr id="8" name="Hexagon 7"/>
          <p:cNvSpPr/>
          <p:nvPr/>
        </p:nvSpPr>
        <p:spPr>
          <a:xfrm>
            <a:off x="260350" y="2368550"/>
            <a:ext cx="1689101" cy="2114550"/>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tx1"/>
                </a:solidFill>
                <a:latin typeface="Arial" pitchFamily="34" charset="0"/>
                <a:ea typeface="Verdana" panose="020B0604030504040204" pitchFamily="34" charset="0"/>
                <a:cs typeface="Arial" pitchFamily="34" charset="0"/>
              </a:rPr>
              <a:t>SKP</a:t>
            </a:r>
            <a:endParaRPr lang="id-ID" sz="1600" b="1" dirty="0">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xmlns="" val="16346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0355" y="624110"/>
            <a:ext cx="7047735" cy="754314"/>
          </a:xfrm>
        </p:spPr>
        <p:txBody>
          <a:bodyPr>
            <a:normAutofit/>
          </a:bodyPr>
          <a:lstStyle/>
          <a:p>
            <a:r>
              <a:rPr lang="id-ID" sz="2800" b="1" dirty="0" smtClean="0">
                <a:solidFill>
                  <a:schemeClr val="tx1"/>
                </a:solidFill>
                <a:latin typeface="Arial" pitchFamily="34" charset="0"/>
                <a:ea typeface="Verdana" panose="020B0604030504040204" pitchFamily="34" charset="0"/>
                <a:cs typeface="Arial" pitchFamily="34" charset="0"/>
              </a:rPr>
              <a:t>BAHAN-BAHAN PENYUSUNAN SKP</a:t>
            </a:r>
            <a:endParaRPr lang="id-ID" sz="2800" b="1" dirty="0">
              <a:solidFill>
                <a:schemeClr val="tx1"/>
              </a:solidFill>
              <a:latin typeface="Arial" pitchFamily="34" charset="0"/>
              <a:ea typeface="Verdana" panose="020B0604030504040204" pitchFamily="34" charset="0"/>
              <a:cs typeface="Arial" pitchFamily="34" charset="0"/>
            </a:endParaRPr>
          </a:p>
        </p:txBody>
      </p:sp>
      <p:sp>
        <p:nvSpPr>
          <p:cNvPr id="8" name="Content Placeholder 7"/>
          <p:cNvSpPr>
            <a:spLocks noGrp="1"/>
          </p:cNvSpPr>
          <p:nvPr>
            <p:ph idx="1"/>
          </p:nvPr>
        </p:nvSpPr>
        <p:spPr>
          <a:xfrm>
            <a:off x="600502" y="1555845"/>
            <a:ext cx="7997588" cy="4804012"/>
          </a:xfrm>
        </p:spPr>
        <p:txBody>
          <a:bodyPr>
            <a:normAutofit/>
          </a:bodyPr>
          <a:lstStyle/>
          <a:p>
            <a:pPr>
              <a:buFont typeface="Wingdings" panose="05000000000000000000" pitchFamily="2" charset="2"/>
              <a:buChar char="v"/>
            </a:pPr>
            <a:r>
              <a:rPr lang="id-ID" sz="2000" dirty="0">
                <a:solidFill>
                  <a:schemeClr val="tx1"/>
                </a:solidFill>
                <a:latin typeface="Arial" pitchFamily="34" charset="0"/>
                <a:ea typeface="Verdana" panose="020B0604030504040204" pitchFamily="34" charset="0"/>
                <a:cs typeface="Arial" pitchFamily="34" charset="0"/>
              </a:rPr>
              <a:t>Rencana Kerja Tahunan atau Penetapan Kinerja Tahunan </a:t>
            </a:r>
            <a:r>
              <a:rPr lang="en-AU" sz="2000" dirty="0" smtClean="0">
                <a:solidFill>
                  <a:schemeClr val="tx1"/>
                </a:solidFill>
                <a:latin typeface="Arial" pitchFamily="34" charset="0"/>
                <a:ea typeface="Verdana" panose="020B0604030504040204" pitchFamily="34" charset="0"/>
                <a:cs typeface="Arial" pitchFamily="34" charset="0"/>
              </a:rPr>
              <a:t>o</a:t>
            </a:r>
            <a:r>
              <a:rPr lang="id-ID" sz="2000" dirty="0" smtClean="0">
                <a:solidFill>
                  <a:schemeClr val="tx1"/>
                </a:solidFill>
                <a:latin typeface="Arial" pitchFamily="34" charset="0"/>
                <a:ea typeface="Verdana" panose="020B0604030504040204" pitchFamily="34" charset="0"/>
                <a:cs typeface="Arial" pitchFamily="34" charset="0"/>
              </a:rPr>
              <a:t>rganisasi </a:t>
            </a:r>
            <a:r>
              <a:rPr lang="id-ID" sz="2000" dirty="0">
                <a:solidFill>
                  <a:schemeClr val="tx1"/>
                </a:solidFill>
                <a:latin typeface="Arial" pitchFamily="34" charset="0"/>
                <a:ea typeface="Verdana" panose="020B0604030504040204" pitchFamily="34" charset="0"/>
                <a:cs typeface="Arial" pitchFamily="34" charset="0"/>
              </a:rPr>
              <a:t>bersangkutan</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Dokumen </a:t>
            </a:r>
            <a:r>
              <a:rPr lang="id-ID" sz="2000" dirty="0">
                <a:solidFill>
                  <a:schemeClr val="tx1"/>
                </a:solidFill>
                <a:latin typeface="Arial" pitchFamily="34" charset="0"/>
                <a:ea typeface="Verdana" panose="020B0604030504040204" pitchFamily="34" charset="0"/>
                <a:cs typeface="Arial" pitchFamily="34" charset="0"/>
              </a:rPr>
              <a:t>Organisasi dan Tata Kerja </a:t>
            </a:r>
            <a:r>
              <a:rPr lang="en-AU" sz="2000" dirty="0" smtClean="0">
                <a:solidFill>
                  <a:schemeClr val="tx1"/>
                </a:solidFill>
                <a:latin typeface="Arial" pitchFamily="34" charset="0"/>
                <a:ea typeface="Verdana" panose="020B0604030504040204" pitchFamily="34" charset="0"/>
                <a:cs typeface="Arial" pitchFamily="34" charset="0"/>
              </a:rPr>
              <a:t>o</a:t>
            </a:r>
            <a:r>
              <a:rPr lang="id-ID" sz="2000" dirty="0" smtClean="0">
                <a:solidFill>
                  <a:schemeClr val="tx1"/>
                </a:solidFill>
                <a:latin typeface="Arial" pitchFamily="34" charset="0"/>
                <a:ea typeface="Verdana" panose="020B0604030504040204" pitchFamily="34" charset="0"/>
                <a:cs typeface="Arial" pitchFamily="34" charset="0"/>
              </a:rPr>
              <a:t>rganisasi </a:t>
            </a:r>
            <a:r>
              <a:rPr lang="id-ID" sz="2000" dirty="0">
                <a:solidFill>
                  <a:schemeClr val="tx1"/>
                </a:solidFill>
                <a:latin typeface="Arial" pitchFamily="34" charset="0"/>
                <a:ea typeface="Verdana" panose="020B0604030504040204" pitchFamily="34" charset="0"/>
                <a:cs typeface="Arial" pitchFamily="34" charset="0"/>
              </a:rPr>
              <a:t>bersangkutan yang ditetapkan oleh pejabat yang berwenang</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Dokumen </a:t>
            </a:r>
            <a:r>
              <a:rPr lang="id-ID" sz="2000" dirty="0">
                <a:solidFill>
                  <a:schemeClr val="tx1"/>
                </a:solidFill>
                <a:latin typeface="Arial" pitchFamily="34" charset="0"/>
                <a:ea typeface="Verdana" panose="020B0604030504040204" pitchFamily="34" charset="0"/>
                <a:cs typeface="Arial" pitchFamily="34" charset="0"/>
              </a:rPr>
              <a:t>DIPA/RKAKL/POK</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Dokumen </a:t>
            </a:r>
            <a:r>
              <a:rPr lang="id-ID" sz="2000" dirty="0">
                <a:solidFill>
                  <a:schemeClr val="tx1"/>
                </a:solidFill>
                <a:latin typeface="Arial" pitchFamily="34" charset="0"/>
                <a:ea typeface="Verdana" panose="020B0604030504040204" pitchFamily="34" charset="0"/>
                <a:cs typeface="Arial" pitchFamily="34" charset="0"/>
              </a:rPr>
              <a:t>u</a:t>
            </a:r>
            <a:r>
              <a:rPr lang="id-ID" sz="2000" dirty="0" smtClean="0">
                <a:solidFill>
                  <a:schemeClr val="tx1"/>
                </a:solidFill>
                <a:latin typeface="Arial" pitchFamily="34" charset="0"/>
                <a:ea typeface="Verdana" panose="020B0604030504040204" pitchFamily="34" charset="0"/>
                <a:cs typeface="Arial" pitchFamily="34" charset="0"/>
              </a:rPr>
              <a:t>raian </a:t>
            </a:r>
            <a:r>
              <a:rPr lang="id-ID" sz="2000" dirty="0">
                <a:solidFill>
                  <a:schemeClr val="tx1"/>
                </a:solidFill>
                <a:latin typeface="Arial" pitchFamily="34" charset="0"/>
                <a:ea typeface="Verdana" panose="020B0604030504040204" pitchFamily="34" charset="0"/>
                <a:cs typeface="Arial" pitchFamily="34" charset="0"/>
              </a:rPr>
              <a:t>t</a:t>
            </a:r>
            <a:r>
              <a:rPr lang="id-ID" sz="2000" dirty="0" smtClean="0">
                <a:solidFill>
                  <a:schemeClr val="tx1"/>
                </a:solidFill>
                <a:latin typeface="Arial" pitchFamily="34" charset="0"/>
                <a:ea typeface="Verdana" panose="020B0604030504040204" pitchFamily="34" charset="0"/>
                <a:cs typeface="Arial" pitchFamily="34" charset="0"/>
              </a:rPr>
              <a:t>ugas/jabatan </a:t>
            </a:r>
            <a:r>
              <a:rPr lang="id-ID" sz="2000" dirty="0">
                <a:solidFill>
                  <a:schemeClr val="tx1"/>
                </a:solidFill>
                <a:latin typeface="Arial" pitchFamily="34" charset="0"/>
                <a:ea typeface="Verdana" panose="020B0604030504040204" pitchFamily="34" charset="0"/>
                <a:cs typeface="Arial" pitchFamily="34" charset="0"/>
              </a:rPr>
              <a:t>pemegang jabatan</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Peta jabatan</a:t>
            </a:r>
            <a:endParaRPr lang="id-ID" sz="2000" dirty="0">
              <a:solidFill>
                <a:schemeClr val="tx1"/>
              </a:solidFill>
              <a:latin typeface="Arial" pitchFamily="34" charset="0"/>
              <a:ea typeface="Verdana" panose="020B0604030504040204" pitchFamily="34" charset="0"/>
              <a:cs typeface="Arial" pitchFamily="34" charset="0"/>
            </a:endParaRP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Prosedur </a:t>
            </a:r>
            <a:r>
              <a:rPr lang="id-ID" sz="2000" dirty="0">
                <a:solidFill>
                  <a:schemeClr val="tx1"/>
                </a:solidFill>
                <a:latin typeface="Arial" pitchFamily="34" charset="0"/>
                <a:ea typeface="Verdana" panose="020B0604030504040204" pitchFamily="34" charset="0"/>
                <a:cs typeface="Arial" pitchFamily="34" charset="0"/>
              </a:rPr>
              <a:t>Operasional Standar  (SOP) pelaksanaan tugas/pekerjaan</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Laporan </a:t>
            </a:r>
            <a:r>
              <a:rPr lang="id-ID" sz="2000" dirty="0">
                <a:solidFill>
                  <a:schemeClr val="tx1"/>
                </a:solidFill>
                <a:latin typeface="Arial" pitchFamily="34" charset="0"/>
                <a:ea typeface="Verdana" panose="020B0604030504040204" pitchFamily="34" charset="0"/>
                <a:cs typeface="Arial" pitchFamily="34" charset="0"/>
              </a:rPr>
              <a:t>capaian pelaksanaan tugas tahun sebelumnya</a:t>
            </a:r>
          </a:p>
          <a:p>
            <a:pPr marL="0" indent="0" algn="just">
              <a:buNone/>
            </a:pPr>
            <a:endParaRPr lang="id-ID"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169524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solidFill>
                  <a:schemeClr val="tx1"/>
                </a:solidFill>
                <a:latin typeface="Arial" pitchFamily="34" charset="0"/>
                <a:cs typeface="Arial" pitchFamily="34" charset="0"/>
              </a:rPr>
              <a:t>Unsur-Unsur SKP</a:t>
            </a:r>
            <a:endParaRPr lang="id-ID" sz="32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609598" y="1428736"/>
            <a:ext cx="7677177" cy="4612627"/>
          </a:xfrm>
        </p:spPr>
        <p:txBody>
          <a:bodyPr>
            <a:normAutofit lnSpcReduction="10000"/>
          </a:bodyPr>
          <a:lstStyle/>
          <a:p>
            <a:pPr>
              <a:buNone/>
            </a:pPr>
            <a:r>
              <a:rPr lang="id-ID" sz="1600" dirty="0" smtClean="0">
                <a:solidFill>
                  <a:schemeClr val="accent1">
                    <a:lumMod val="75000"/>
                  </a:schemeClr>
                </a:solidFill>
                <a:latin typeface="Arial" pitchFamily="34" charset="0"/>
                <a:ea typeface="Tahoma" pitchFamily="34" charset="0"/>
                <a:cs typeface="Arial" pitchFamily="34" charset="0"/>
              </a:rPr>
              <a:t>Kegiatan Tugas Jabatan</a:t>
            </a:r>
          </a:p>
          <a:p>
            <a:pPr>
              <a:buNone/>
            </a:pPr>
            <a:r>
              <a:rPr lang="id-ID" sz="1600" dirty="0" smtClean="0">
                <a:latin typeface="Arial" pitchFamily="34" charset="0"/>
                <a:ea typeface="Tahoma" pitchFamily="34" charset="0"/>
                <a:cs typeface="Arial" pitchFamily="34" charset="0"/>
              </a:rPr>
              <a:t>	Yang dilakukan harus didasarkan pada rincian tugas, tanggung jawab dan wewenang jabatan sesuai yang ditetapkan dalam struktur dan tata kerja organisasi</a:t>
            </a:r>
            <a:endParaRPr lang="id-ID" sz="1600" dirty="0" smtClean="0">
              <a:solidFill>
                <a:schemeClr val="accent1">
                  <a:lumMod val="75000"/>
                </a:schemeClr>
              </a:solidFill>
              <a:latin typeface="Arial" pitchFamily="34" charset="0"/>
              <a:ea typeface="Tahoma" pitchFamily="34" charset="0"/>
              <a:cs typeface="Arial" pitchFamily="34" charset="0"/>
            </a:endParaRPr>
          </a:p>
          <a:p>
            <a:pPr>
              <a:buNone/>
            </a:pPr>
            <a:r>
              <a:rPr lang="id-ID" sz="1600" dirty="0" smtClean="0">
                <a:solidFill>
                  <a:schemeClr val="accent1">
                    <a:lumMod val="75000"/>
                  </a:schemeClr>
                </a:solidFill>
                <a:latin typeface="Arial" pitchFamily="34" charset="0"/>
                <a:ea typeface="Tahoma" pitchFamily="34" charset="0"/>
                <a:cs typeface="Arial" pitchFamily="34" charset="0"/>
              </a:rPr>
              <a:t>Angka Kredit</a:t>
            </a:r>
          </a:p>
          <a:p>
            <a:pPr>
              <a:buNone/>
            </a:pPr>
            <a:r>
              <a:rPr lang="id-ID" sz="1600" dirty="0" smtClean="0">
                <a:solidFill>
                  <a:schemeClr val="accent1">
                    <a:lumMod val="75000"/>
                  </a:schemeClr>
                </a:solidFill>
                <a:latin typeface="Arial" pitchFamily="34" charset="0"/>
                <a:ea typeface="Tahoma" pitchFamily="34" charset="0"/>
                <a:cs typeface="Arial" pitchFamily="34" charset="0"/>
              </a:rPr>
              <a:t>	</a:t>
            </a:r>
            <a:r>
              <a:rPr lang="id-ID" sz="1600" dirty="0" smtClean="0">
                <a:latin typeface="Arial" pitchFamily="34" charset="0"/>
                <a:ea typeface="Tahoma" pitchFamily="34" charset="0"/>
                <a:cs typeface="Arial" pitchFamily="34" charset="0"/>
              </a:rPr>
              <a:t> Yang dilakukan harus didasarkan pada rincian tugas, tanggung jawab dan wewenang jabatan sesuai yang ditetapkan dalam struktur dan tata kerja organisasi</a:t>
            </a:r>
          </a:p>
          <a:p>
            <a:pPr>
              <a:buNone/>
            </a:pPr>
            <a:r>
              <a:rPr lang="id-ID" sz="1600" dirty="0" smtClean="0">
                <a:solidFill>
                  <a:schemeClr val="accent1">
                    <a:lumMod val="75000"/>
                  </a:schemeClr>
                </a:solidFill>
                <a:latin typeface="Arial" pitchFamily="34" charset="0"/>
                <a:ea typeface="Tahoma" pitchFamily="34" charset="0"/>
                <a:cs typeface="Arial" pitchFamily="34" charset="0"/>
              </a:rPr>
              <a:t>Target</a:t>
            </a:r>
          </a:p>
          <a:p>
            <a:pPr>
              <a:buNone/>
            </a:pPr>
            <a:r>
              <a:rPr lang="id-ID" sz="1600" dirty="0" smtClean="0">
                <a:solidFill>
                  <a:schemeClr val="accent1">
                    <a:lumMod val="75000"/>
                  </a:schemeClr>
                </a:solidFill>
                <a:latin typeface="Arial" pitchFamily="34" charset="0"/>
                <a:ea typeface="Tahoma" pitchFamily="34" charset="0"/>
                <a:cs typeface="Arial" pitchFamily="34" charset="0"/>
              </a:rPr>
              <a:t>	</a:t>
            </a:r>
            <a:r>
              <a:rPr lang="id-ID" sz="1600" dirty="0" smtClean="0">
                <a:solidFill>
                  <a:srgbClr val="333300"/>
                </a:solidFill>
                <a:latin typeface="Arial" pitchFamily="34" charset="0"/>
                <a:ea typeface="Tahoma" pitchFamily="34" charset="0"/>
                <a:cs typeface="Arial" pitchFamily="34" charset="0"/>
              </a:rPr>
              <a:t>Setiap pelaksanaan Kegiatan Tugas Jabatan harus ditetapkan target yang diwujudkan dengan jelas sebagai ukuran prestasi kerja, baik dari aspek kuantitas, kualitas, waktu dapat disertai biaya</a:t>
            </a:r>
          </a:p>
          <a:p>
            <a:pPr>
              <a:buNone/>
            </a:pPr>
            <a:r>
              <a:rPr lang="id-ID" sz="1600" dirty="0" smtClean="0">
                <a:solidFill>
                  <a:schemeClr val="accent1">
                    <a:lumMod val="75000"/>
                  </a:schemeClr>
                </a:solidFill>
                <a:latin typeface="Arial" pitchFamily="34" charset="0"/>
                <a:ea typeface="Tahoma" pitchFamily="34" charset="0"/>
                <a:cs typeface="Arial" pitchFamily="34" charset="0"/>
              </a:rPr>
              <a:t>Tugas Tambahan dan/atau Kreativitas</a:t>
            </a:r>
          </a:p>
          <a:p>
            <a:pPr>
              <a:buNone/>
            </a:pPr>
            <a:r>
              <a:rPr lang="id-ID" sz="1600" dirty="0" smtClean="0">
                <a:solidFill>
                  <a:schemeClr val="accent1">
                    <a:lumMod val="75000"/>
                  </a:schemeClr>
                </a:solidFill>
                <a:latin typeface="Arial" pitchFamily="34" charset="0"/>
                <a:ea typeface="Tahoma" pitchFamily="34" charset="0"/>
                <a:cs typeface="Arial" pitchFamily="34" charset="0"/>
              </a:rPr>
              <a:t>	</a:t>
            </a:r>
            <a:r>
              <a:rPr lang="id-ID" sz="1600" dirty="0" smtClean="0">
                <a:solidFill>
                  <a:srgbClr val="333300"/>
                </a:solidFill>
                <a:latin typeface="Arial" pitchFamily="34" charset="0"/>
                <a:ea typeface="Tahoma" pitchFamily="34" charset="0"/>
                <a:cs typeface="Arial" pitchFamily="34" charset="0"/>
              </a:rPr>
              <a:t>Selain melakukan Kegiatan Tugas Jabatan ap</a:t>
            </a:r>
            <a:r>
              <a:rPr lang="en-US" sz="1600" dirty="0" smtClean="0">
                <a:solidFill>
                  <a:srgbClr val="333300"/>
                </a:solidFill>
                <a:latin typeface="Arial" pitchFamily="34" charset="0"/>
                <a:ea typeface="Tahoma" pitchFamily="34" charset="0"/>
                <a:cs typeface="Arial" pitchFamily="34" charset="0"/>
              </a:rPr>
              <a:t>a</a:t>
            </a:r>
            <a:r>
              <a:rPr lang="id-ID" sz="1600" dirty="0" smtClean="0">
                <a:solidFill>
                  <a:srgbClr val="333300"/>
                </a:solidFill>
                <a:latin typeface="Arial" pitchFamily="34" charset="0"/>
                <a:ea typeface="Tahoma" pitchFamily="34" charset="0"/>
                <a:cs typeface="Arial" pitchFamily="34" charset="0"/>
              </a:rPr>
              <a:t>bila </a:t>
            </a:r>
            <a:r>
              <a:rPr lang="en-US" sz="1600" dirty="0" smtClean="0">
                <a:solidFill>
                  <a:srgbClr val="333300"/>
                </a:solidFill>
                <a:latin typeface="Arial" pitchFamily="34" charset="0"/>
                <a:ea typeface="Tahoma" pitchFamily="34" charset="0"/>
                <a:cs typeface="Arial" pitchFamily="34" charset="0"/>
              </a:rPr>
              <a:t>  </a:t>
            </a:r>
            <a:r>
              <a:rPr lang="id-ID" sz="1600" dirty="0" smtClean="0">
                <a:solidFill>
                  <a:srgbClr val="333300"/>
                </a:solidFill>
                <a:latin typeface="Arial" pitchFamily="34" charset="0"/>
                <a:ea typeface="Tahoma" pitchFamily="34" charset="0"/>
                <a:cs typeface="Arial" pitchFamily="34" charset="0"/>
              </a:rPr>
              <a:t>ada tugas tambahan terkait dengan jabatan dapat ditetapkan menjadi tugas tambahan dan/atau kreati</a:t>
            </a:r>
            <a:r>
              <a:rPr lang="en-US" sz="1600" dirty="0" smtClean="0">
                <a:solidFill>
                  <a:srgbClr val="333300"/>
                </a:solidFill>
                <a:latin typeface="Arial" pitchFamily="34" charset="0"/>
                <a:ea typeface="Tahoma" pitchFamily="34" charset="0"/>
                <a:cs typeface="Arial" pitchFamily="34" charset="0"/>
              </a:rPr>
              <a:t>f</a:t>
            </a:r>
            <a:r>
              <a:rPr lang="id-ID" sz="1600" dirty="0" smtClean="0">
                <a:solidFill>
                  <a:srgbClr val="333300"/>
                </a:solidFill>
                <a:latin typeface="Arial" pitchFamily="34" charset="0"/>
                <a:ea typeface="Tahoma" pitchFamily="34" charset="0"/>
                <a:cs typeface="Arial" pitchFamily="34" charset="0"/>
              </a:rPr>
              <a:t>itas dalam pelaksanaan Kegiatan Tugas Jabatan</a:t>
            </a:r>
          </a:p>
          <a:p>
            <a:pPr>
              <a:buNone/>
            </a:pPr>
            <a:endParaRPr lang="id-ID" sz="1600" dirty="0" smtClean="0">
              <a:solidFill>
                <a:schemeClr val="accent1">
                  <a:lumMod val="75000"/>
                </a:schemeClr>
              </a:solidFill>
              <a:latin typeface="Arial" pitchFamily="34" charset="0"/>
              <a:ea typeface="Tahoma" pitchFamily="34" charset="0"/>
              <a:cs typeface="Arial" pitchFamily="34" charset="0"/>
            </a:endParaRPr>
          </a:p>
          <a:p>
            <a:pPr>
              <a:buNone/>
            </a:pPr>
            <a:endParaRPr lang="id-ID" b="1" dirty="0" smtClean="0">
              <a:solidFill>
                <a:schemeClr val="accent1">
                  <a:lumMod val="75000"/>
                </a:schemeClr>
              </a:solidFill>
              <a:latin typeface="Tahoma" pitchFamily="34" charset="0"/>
              <a:ea typeface="Tahoma" pitchFamily="34" charset="0"/>
              <a:cs typeface="Tahoma" pitchFamily="34" charset="0"/>
            </a:endParaRPr>
          </a:p>
          <a:p>
            <a:pPr>
              <a:buNone/>
            </a:pP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86188" y="2143125"/>
            <a:ext cx="1571625" cy="19288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a:spLocks noChangeArrowheads="1"/>
          </p:cNvSpPr>
          <p:nvPr/>
        </p:nvSpPr>
        <p:spPr bwMode="auto">
          <a:xfrm>
            <a:off x="4009776" y="2786063"/>
            <a:ext cx="1143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b="1" dirty="0">
                <a:latin typeface="Verdana" panose="020B0604030504040204" pitchFamily="34" charset="0"/>
                <a:ea typeface="Verdana" panose="020B0604030504040204" pitchFamily="34" charset="0"/>
                <a:cs typeface="Verdana" panose="020B0604030504040204" pitchFamily="34" charset="0"/>
              </a:rPr>
              <a:t>TARGET</a:t>
            </a:r>
          </a:p>
          <a:p>
            <a:pPr algn="ctr"/>
            <a:r>
              <a:rPr lang="id-ID" sz="1600" b="1" dirty="0">
                <a:latin typeface="Verdana" panose="020B0604030504040204" pitchFamily="34" charset="0"/>
                <a:ea typeface="Verdana" panose="020B0604030504040204" pitchFamily="34" charset="0"/>
                <a:cs typeface="Verdana" panose="020B0604030504040204" pitchFamily="34" charset="0"/>
              </a:rPr>
              <a:t>SKP</a:t>
            </a:r>
          </a:p>
        </p:txBody>
      </p:sp>
      <p:sp>
        <p:nvSpPr>
          <p:cNvPr id="7" name="Rectangle 6"/>
          <p:cNvSpPr/>
          <p:nvPr/>
        </p:nvSpPr>
        <p:spPr>
          <a:xfrm>
            <a:off x="3643313" y="428625"/>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p:nvSpPr>
        <p:spPr bwMode="auto">
          <a:xfrm>
            <a:off x="3714750" y="500063"/>
            <a:ext cx="2000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KUANTITAS</a:t>
            </a:r>
          </a:p>
          <a:p>
            <a:pPr algn="ctr"/>
            <a:r>
              <a:rPr lang="id-ID" sz="1600">
                <a:latin typeface="Verdana" panose="020B0604030504040204" pitchFamily="34" charset="0"/>
                <a:ea typeface="Verdana" panose="020B0604030504040204" pitchFamily="34" charset="0"/>
                <a:cs typeface="Verdana" panose="020B0604030504040204" pitchFamily="34" charset="0"/>
              </a:rPr>
              <a:t>(target output)</a:t>
            </a:r>
          </a:p>
        </p:txBody>
      </p:sp>
      <p:sp>
        <p:nvSpPr>
          <p:cNvPr id="11" name="Down Arrow 10"/>
          <p:cNvSpPr/>
          <p:nvPr/>
        </p:nvSpPr>
        <p:spPr>
          <a:xfrm rot="10800000">
            <a:off x="4357688" y="1143000"/>
            <a:ext cx="484187"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714750" y="6000750"/>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a:spLocks noChangeArrowheads="1"/>
          </p:cNvSpPr>
          <p:nvPr/>
        </p:nvSpPr>
        <p:spPr bwMode="auto">
          <a:xfrm>
            <a:off x="3786188" y="6000750"/>
            <a:ext cx="2000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KUALITAS</a:t>
            </a:r>
          </a:p>
          <a:p>
            <a:pPr algn="ctr"/>
            <a:r>
              <a:rPr lang="id-ID" sz="1600">
                <a:latin typeface="Verdana" panose="020B0604030504040204" pitchFamily="34" charset="0"/>
                <a:ea typeface="Verdana" panose="020B0604030504040204" pitchFamily="34" charset="0"/>
                <a:cs typeface="Verdana" panose="020B0604030504040204" pitchFamily="34" charset="0"/>
              </a:rPr>
              <a:t>(target kualitas)</a:t>
            </a:r>
          </a:p>
        </p:txBody>
      </p:sp>
      <p:sp>
        <p:nvSpPr>
          <p:cNvPr id="14" name="TextBox 13"/>
          <p:cNvSpPr txBox="1">
            <a:spLocks noChangeArrowheads="1"/>
          </p:cNvSpPr>
          <p:nvPr/>
        </p:nvSpPr>
        <p:spPr bwMode="auto">
          <a:xfrm>
            <a:off x="6715125" y="5214938"/>
            <a:ext cx="21431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a:latin typeface="Verdana" panose="020B0604030504040204" pitchFamily="34" charset="0"/>
                <a:ea typeface="Verdana" panose="020B0604030504040204" pitchFamily="34" charset="0"/>
                <a:cs typeface="Verdana" panose="020B0604030504040204" pitchFamily="34" charset="0"/>
              </a:rPr>
              <a:t>Diprediksi pada mutu hasil kerja yg terbaik, kualitas diberikan nilai paling tinggi 100</a:t>
            </a:r>
          </a:p>
        </p:txBody>
      </p:sp>
      <p:sp>
        <p:nvSpPr>
          <p:cNvPr id="16" name="Right Arrow 15"/>
          <p:cNvSpPr/>
          <p:nvPr/>
        </p:nvSpPr>
        <p:spPr>
          <a:xfrm>
            <a:off x="5929313" y="6357938"/>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7" name="Down Arrow 16"/>
          <p:cNvSpPr/>
          <p:nvPr/>
        </p:nvSpPr>
        <p:spPr>
          <a:xfrm>
            <a:off x="4357688" y="4286250"/>
            <a:ext cx="500062"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5857875" y="2643188"/>
            <a:ext cx="2143125"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a:spLocks noChangeArrowheads="1"/>
          </p:cNvSpPr>
          <p:nvPr/>
        </p:nvSpPr>
        <p:spPr bwMode="auto">
          <a:xfrm>
            <a:off x="5929313" y="2643188"/>
            <a:ext cx="2000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WAKTU</a:t>
            </a:r>
          </a:p>
          <a:p>
            <a:pPr algn="ctr"/>
            <a:r>
              <a:rPr lang="id-ID" sz="1600">
                <a:latin typeface="Verdana" panose="020B0604030504040204" pitchFamily="34" charset="0"/>
                <a:ea typeface="Verdana" panose="020B0604030504040204" pitchFamily="34" charset="0"/>
                <a:cs typeface="Verdana" panose="020B0604030504040204" pitchFamily="34" charset="0"/>
              </a:rPr>
              <a:t>(target waktu)</a:t>
            </a:r>
          </a:p>
        </p:txBody>
      </p:sp>
      <p:sp>
        <p:nvSpPr>
          <p:cNvPr id="20" name="TextBox 19"/>
          <p:cNvSpPr txBox="1">
            <a:spLocks noChangeArrowheads="1"/>
          </p:cNvSpPr>
          <p:nvPr/>
        </p:nvSpPr>
        <p:spPr bwMode="auto">
          <a:xfrm>
            <a:off x="5857875" y="3429000"/>
            <a:ext cx="300037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a:latin typeface="Verdana" panose="020B0604030504040204" pitchFamily="34" charset="0"/>
                <a:ea typeface="Verdana" panose="020B0604030504040204" pitchFamily="34" charset="0"/>
                <a:cs typeface="Verdana" panose="020B0604030504040204" pitchFamily="34" charset="0"/>
              </a:rPr>
              <a:t>Waktu yg dibutuhkan yg dibutuhkan utk menyelesaikan, mis:</a:t>
            </a:r>
          </a:p>
          <a:p>
            <a:r>
              <a:rPr lang="id-ID" sz="1600">
                <a:latin typeface="Verdana" panose="020B0604030504040204" pitchFamily="34" charset="0"/>
                <a:ea typeface="Verdana" panose="020B0604030504040204" pitchFamily="34" charset="0"/>
                <a:cs typeface="Verdana" panose="020B0604030504040204" pitchFamily="34" charset="0"/>
              </a:rPr>
              <a:t>bulan, triwulan, kuartal, semesteran, dan tahunan</a:t>
            </a:r>
          </a:p>
        </p:txBody>
      </p:sp>
      <p:sp>
        <p:nvSpPr>
          <p:cNvPr id="21" name="Right Arrow 20"/>
          <p:cNvSpPr/>
          <p:nvPr/>
        </p:nvSpPr>
        <p:spPr>
          <a:xfrm>
            <a:off x="5429250" y="2857500"/>
            <a:ext cx="357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a:xfrm>
            <a:off x="1071563" y="2714625"/>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3" name="Right Arrow 22"/>
          <p:cNvSpPr/>
          <p:nvPr/>
        </p:nvSpPr>
        <p:spPr>
          <a:xfrm rot="10800000">
            <a:off x="3286125" y="2857500"/>
            <a:ext cx="42862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a:spLocks noChangeArrowheads="1"/>
          </p:cNvSpPr>
          <p:nvPr/>
        </p:nvSpPr>
        <p:spPr bwMode="auto">
          <a:xfrm>
            <a:off x="1143000" y="2714625"/>
            <a:ext cx="2000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BIAYA</a:t>
            </a:r>
          </a:p>
          <a:p>
            <a:pPr algn="ctr"/>
            <a:r>
              <a:rPr lang="id-ID" sz="1600">
                <a:latin typeface="Verdana" panose="020B0604030504040204" pitchFamily="34" charset="0"/>
                <a:ea typeface="Verdana" panose="020B0604030504040204" pitchFamily="34" charset="0"/>
                <a:cs typeface="Verdana" panose="020B0604030504040204" pitchFamily="34" charset="0"/>
              </a:rPr>
              <a:t>(target Biaya)</a:t>
            </a:r>
          </a:p>
        </p:txBody>
      </p:sp>
      <p:sp>
        <p:nvSpPr>
          <p:cNvPr id="25" name="TextBox 24"/>
          <p:cNvSpPr txBox="1">
            <a:spLocks noChangeArrowheads="1"/>
          </p:cNvSpPr>
          <p:nvPr/>
        </p:nvSpPr>
        <p:spPr bwMode="auto">
          <a:xfrm>
            <a:off x="500062" y="4143375"/>
            <a:ext cx="27860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Biaya yang dibutuhkan utk menyelesaikan suatu pekerjaan dalam 1 tahun, mis: jutaan, ratusan juta, miliaran, dll.</a:t>
            </a:r>
          </a:p>
        </p:txBody>
      </p:sp>
      <p:sp>
        <p:nvSpPr>
          <p:cNvPr id="26" name="Down Arrow 25"/>
          <p:cNvSpPr/>
          <p:nvPr/>
        </p:nvSpPr>
        <p:spPr>
          <a:xfrm>
            <a:off x="1571625" y="3500438"/>
            <a:ext cx="21431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9" name="Right Arrow 28"/>
          <p:cNvSpPr/>
          <p:nvPr/>
        </p:nvSpPr>
        <p:spPr>
          <a:xfrm>
            <a:off x="6072187" y="678656"/>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a:spLocks noChangeArrowheads="1"/>
          </p:cNvSpPr>
          <p:nvPr/>
        </p:nvSpPr>
        <p:spPr bwMode="auto">
          <a:xfrm>
            <a:off x="392907" y="1263982"/>
            <a:ext cx="278606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b="1" dirty="0">
                <a:latin typeface="Verdana" panose="020B0604030504040204" pitchFamily="34" charset="0"/>
                <a:ea typeface="Verdana" panose="020B0604030504040204" pitchFamily="34" charset="0"/>
                <a:cs typeface="Verdana" panose="020B0604030504040204" pitchFamily="34" charset="0"/>
              </a:rPr>
              <a:t>SKP PALING SEDIKIT MELIPUTI ASPEK KUALITAS, KUANTITAS, DAN WAKTU</a:t>
            </a:r>
          </a:p>
        </p:txBody>
      </p:sp>
      <p:sp>
        <p:nvSpPr>
          <p:cNvPr id="27" name="TextBox 26"/>
          <p:cNvSpPr txBox="1">
            <a:spLocks noChangeArrowheads="1"/>
          </p:cNvSpPr>
          <p:nvPr/>
        </p:nvSpPr>
        <p:spPr bwMode="auto">
          <a:xfrm>
            <a:off x="6965157" y="369455"/>
            <a:ext cx="2143125"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6213" indent="-1762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dokumen,</a:t>
            </a:r>
          </a:p>
          <a:p>
            <a:r>
              <a:rPr lang="id-ID" sz="1600" dirty="0">
                <a:latin typeface="Verdana" panose="020B0604030504040204" pitchFamily="34" charset="0"/>
                <a:ea typeface="Verdana" panose="020B0604030504040204" pitchFamily="34" charset="0"/>
                <a:cs typeface="Verdana" panose="020B0604030504040204" pitchFamily="34" charset="0"/>
              </a:rPr>
              <a:t>●	konsep</a:t>
            </a:r>
          </a:p>
          <a:p>
            <a:r>
              <a:rPr lang="id-ID" sz="1600" dirty="0">
                <a:latin typeface="Verdana" panose="020B0604030504040204" pitchFamily="34" charset="0"/>
                <a:ea typeface="Verdana" panose="020B0604030504040204" pitchFamily="34" charset="0"/>
                <a:cs typeface="Verdana" panose="020B0604030504040204" pitchFamily="34" charset="0"/>
              </a:rPr>
              <a:t>●	naskah</a:t>
            </a:r>
          </a:p>
          <a:p>
            <a:r>
              <a:rPr lang="id-ID" sz="1600" dirty="0">
                <a:latin typeface="Verdana" panose="020B0604030504040204" pitchFamily="34" charset="0"/>
                <a:ea typeface="Verdana" panose="020B0604030504040204" pitchFamily="34" charset="0"/>
                <a:cs typeface="Verdana" panose="020B0604030504040204" pitchFamily="34" charset="0"/>
              </a:rPr>
              <a:t>●	SK</a:t>
            </a:r>
          </a:p>
          <a:p>
            <a:r>
              <a:rPr lang="id-ID" sz="1600" dirty="0">
                <a:latin typeface="Verdana" panose="020B0604030504040204" pitchFamily="34" charset="0"/>
                <a:ea typeface="Verdana" panose="020B0604030504040204" pitchFamily="34" charset="0"/>
                <a:cs typeface="Verdana" panose="020B0604030504040204" pitchFamily="34" charset="0"/>
              </a:rPr>
              <a:t>●	paket</a:t>
            </a:r>
          </a:p>
          <a:p>
            <a:r>
              <a:rPr lang="id-ID" sz="1600" dirty="0">
                <a:latin typeface="Verdana" panose="020B0604030504040204" pitchFamily="34" charset="0"/>
                <a:ea typeface="Verdana" panose="020B0604030504040204" pitchFamily="34" charset="0"/>
                <a:cs typeface="Verdana" panose="020B0604030504040204" pitchFamily="34" charset="0"/>
              </a:rPr>
              <a:t>●	laporan</a:t>
            </a:r>
          </a:p>
          <a:p>
            <a:r>
              <a:rPr lang="id-ID" sz="1600" dirty="0">
                <a:latin typeface="Verdana" panose="020B0604030504040204" pitchFamily="34" charset="0"/>
                <a:ea typeface="Verdana" panose="020B0604030504040204" pitchFamily="34" charset="0"/>
                <a:cs typeface="Verdana" panose="020B0604030504040204" pitchFamily="34" charset="0"/>
              </a:rPr>
              <a:t>●	dll.</a:t>
            </a:r>
          </a:p>
        </p:txBody>
      </p:sp>
      <p:sp>
        <p:nvSpPr>
          <p:cNvPr id="28" name="Rounded Rectangle 27"/>
          <p:cNvSpPr/>
          <p:nvPr/>
        </p:nvSpPr>
        <p:spPr>
          <a:xfrm>
            <a:off x="500034" y="285728"/>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Aspek SKP</a:t>
            </a:r>
            <a:endParaRPr lang="id-ID" dirty="0"/>
          </a:p>
        </p:txBody>
      </p:sp>
    </p:spTree>
    <p:extLst>
      <p:ext uri="{BB962C8B-B14F-4D97-AF65-F5344CB8AC3E}">
        <p14:creationId xmlns:p14="http://schemas.microsoft.com/office/powerpoint/2010/main" xmlns="" val="82600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0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2000"/>
                                        <p:tgtEl>
                                          <p:spTgt spid="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2000"/>
                                        <p:tgtEl>
                                          <p:spTgt spid="2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0"/>
                                        <p:tgtEl>
                                          <p:spTgt spid="2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 to="" calcmode="lin" valueType="num">
                                      <p:cBhvr>
                                        <p:cTn id="107" dur="1" fill="hold"/>
                                        <p:tgtEl>
                                          <p:spTgt spid="30"/>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1" grpId="0" animBg="1"/>
      <p:bldP spid="12" grpId="0" animBg="1"/>
      <p:bldP spid="13" grpId="0"/>
      <p:bldP spid="14" grpId="0"/>
      <p:bldP spid="16" grpId="0" animBg="1"/>
      <p:bldP spid="17" grpId="0" animBg="1"/>
      <p:bldP spid="18" grpId="0" animBg="1"/>
      <p:bldP spid="19" grpId="0"/>
      <p:bldP spid="20" grpId="0"/>
      <p:bldP spid="21" grpId="0" animBg="1"/>
      <p:bldP spid="22" grpId="0" animBg="1"/>
      <p:bldP spid="23" grpId="0" animBg="1"/>
      <p:bldP spid="24" grpId="0"/>
      <p:bldP spid="25" grpId="0"/>
      <p:bldP spid="26" grpId="0" animBg="1"/>
      <p:bldP spid="29" grpId="0" animBg="1"/>
      <p:bldP spid="30"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81"/>
          <p:cNvSpPr txBox="1">
            <a:spLocks noChangeArrowheads="1"/>
          </p:cNvSpPr>
          <p:nvPr/>
        </p:nvSpPr>
        <p:spPr bwMode="auto">
          <a:xfrm>
            <a:off x="2414588" y="334963"/>
            <a:ext cx="4392612" cy="862012"/>
          </a:xfrm>
          <a:prstGeom prst="rect">
            <a:avLst/>
          </a:prstGeom>
          <a:noFill/>
          <a:ln w="9525">
            <a:noFill/>
            <a:miter lim="800000"/>
            <a:headEnd/>
            <a:tailEnd/>
          </a:ln>
        </p:spPr>
        <p:txBody>
          <a:bodyPr>
            <a:spAutoFit/>
          </a:bodyPr>
          <a:lstStyle/>
          <a:p>
            <a:pPr algn="ctr">
              <a:spcBef>
                <a:spcPct val="50000"/>
              </a:spcBef>
            </a:pPr>
            <a:r>
              <a:rPr lang="en-US" sz="2000" b="1" dirty="0">
                <a:latin typeface="Tahoma" pitchFamily="34" charset="0"/>
                <a:cs typeface="Tahoma" pitchFamily="34" charset="0"/>
              </a:rPr>
              <a:t>FORMULIR SASARAN KERJA</a:t>
            </a:r>
          </a:p>
          <a:p>
            <a:pPr algn="ctr">
              <a:spcBef>
                <a:spcPct val="50000"/>
              </a:spcBef>
            </a:pPr>
            <a:r>
              <a:rPr lang="en-US" sz="2000" b="1" dirty="0" smtClean="0">
                <a:latin typeface="Tahoma" pitchFamily="34" charset="0"/>
                <a:cs typeface="Tahoma" pitchFamily="34" charset="0"/>
              </a:rPr>
              <a:t>PEGAWAI</a:t>
            </a:r>
            <a:endParaRPr lang="en-US" sz="2000" b="1" dirty="0">
              <a:latin typeface="Tahoma" pitchFamily="34" charset="0"/>
              <a:cs typeface="Tahoma" pitchFamily="34" charset="0"/>
            </a:endParaRPr>
          </a:p>
        </p:txBody>
      </p:sp>
      <p:graphicFrame>
        <p:nvGraphicFramePr>
          <p:cNvPr id="8" name="Group 171"/>
          <p:cNvGraphicFramePr>
            <a:graphicFrameLocks noGrp="1"/>
          </p:cNvGraphicFramePr>
          <p:nvPr/>
        </p:nvGraphicFramePr>
        <p:xfrm>
          <a:off x="98425" y="1430338"/>
          <a:ext cx="8904288" cy="3422016"/>
        </p:xfrm>
        <a:graphic>
          <a:graphicData uri="http://schemas.openxmlformats.org/drawingml/2006/table">
            <a:tbl>
              <a:tblPr/>
              <a:tblGrid>
                <a:gridCol w="441325">
                  <a:extLst>
                    <a:ext uri="{9D8B030D-6E8A-4147-A177-3AD203B41FA5}">
                      <a16:colId xmlns:a16="http://schemas.microsoft.com/office/drawing/2014/main" xmlns="" val="20000"/>
                    </a:ext>
                  </a:extLst>
                </a:gridCol>
                <a:gridCol w="1725613">
                  <a:extLst>
                    <a:ext uri="{9D8B030D-6E8A-4147-A177-3AD203B41FA5}">
                      <a16:colId xmlns:a16="http://schemas.microsoft.com/office/drawing/2014/main" xmlns="" val="20001"/>
                    </a:ext>
                  </a:extLst>
                </a:gridCol>
                <a:gridCol w="1927225">
                  <a:extLst>
                    <a:ext uri="{9D8B030D-6E8A-4147-A177-3AD203B41FA5}">
                      <a16:colId xmlns:a16="http://schemas.microsoft.com/office/drawing/2014/main" xmlns="" val="20002"/>
                    </a:ext>
                  </a:extLst>
                </a:gridCol>
                <a:gridCol w="739775">
                  <a:extLst>
                    <a:ext uri="{9D8B030D-6E8A-4147-A177-3AD203B41FA5}">
                      <a16:colId xmlns:a16="http://schemas.microsoft.com/office/drawing/2014/main" xmlns="" val="20003"/>
                    </a:ext>
                  </a:extLst>
                </a:gridCol>
                <a:gridCol w="1443037">
                  <a:extLst>
                    <a:ext uri="{9D8B030D-6E8A-4147-A177-3AD203B41FA5}">
                      <a16:colId xmlns:a16="http://schemas.microsoft.com/office/drawing/2014/main" xmlns="" val="20004"/>
                    </a:ext>
                  </a:extLst>
                </a:gridCol>
                <a:gridCol w="698500">
                  <a:extLst>
                    <a:ext uri="{9D8B030D-6E8A-4147-A177-3AD203B41FA5}">
                      <a16:colId xmlns:a16="http://schemas.microsoft.com/office/drawing/2014/main" xmlns="" val="20005"/>
                    </a:ext>
                  </a:extLst>
                </a:gridCol>
                <a:gridCol w="882650">
                  <a:extLst>
                    <a:ext uri="{9D8B030D-6E8A-4147-A177-3AD203B41FA5}">
                      <a16:colId xmlns:a16="http://schemas.microsoft.com/office/drawing/2014/main" xmlns="" val="20006"/>
                    </a:ext>
                  </a:extLst>
                </a:gridCol>
                <a:gridCol w="1046163">
                  <a:extLst>
                    <a:ext uri="{9D8B030D-6E8A-4147-A177-3AD203B41FA5}">
                      <a16:colId xmlns:a16="http://schemas.microsoft.com/office/drawing/2014/main" xmlns="" val="20007"/>
                    </a:ext>
                  </a:extLst>
                </a:gridCol>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 PEJABAT PENILAI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II. PEGAWAI  YANG DINILAI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1"/>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NIP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NIP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2"/>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Pangkat/Gol.Ruang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Pangkat/Gol.Ruang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3"/>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Jabatan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Jabatan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4"/>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Unit Kerja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Unit Kerja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5"/>
                  </a:ext>
                </a:extLst>
              </a:tr>
              <a:tr h="3000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III. KEGIATAN TUGAS  JABATAN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ANGKA KREDIT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TARGET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6"/>
                  </a:ext>
                </a:extLst>
              </a:tr>
              <a:tr h="336550">
                <a:tc vMerge="1">
                  <a:txBody>
                    <a:bodyPr/>
                    <a:lstStyle/>
                    <a:p>
                      <a:endParaRPr lang="id-ID"/>
                    </a:p>
                  </a:txBody>
                  <a:tcPr/>
                </a:tc>
                <a:tc gridSpan="2" vMerge="1">
                  <a:txBody>
                    <a:bodyPr/>
                    <a:lstStyle/>
                    <a:p>
                      <a:endParaRPr lang="id-ID"/>
                    </a:p>
                  </a:txBody>
                  <a:tcPr/>
                </a:tc>
                <a:tc hMerge="1"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KUANT/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OUTPUT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KUAL/ MUTU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WAKTU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BIAYA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2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graphicFrame>
        <p:nvGraphicFramePr>
          <p:cNvPr id="9" name="Group 168"/>
          <p:cNvGraphicFramePr>
            <a:graphicFrameLocks noGrp="1"/>
          </p:cNvGraphicFramePr>
          <p:nvPr/>
        </p:nvGraphicFramePr>
        <p:xfrm>
          <a:off x="539750" y="5100638"/>
          <a:ext cx="8064500" cy="1645920"/>
        </p:xfrm>
        <a:graphic>
          <a:graphicData uri="http://schemas.openxmlformats.org/drawingml/2006/table">
            <a:tbl>
              <a:tblPr/>
              <a:tblGrid>
                <a:gridCol w="3584575">
                  <a:extLst>
                    <a:ext uri="{9D8B030D-6E8A-4147-A177-3AD203B41FA5}">
                      <a16:colId xmlns:a16="http://schemas.microsoft.com/office/drawing/2014/main" xmlns="" val="20000"/>
                    </a:ext>
                  </a:extLst>
                </a:gridCol>
                <a:gridCol w="895350">
                  <a:extLst>
                    <a:ext uri="{9D8B030D-6E8A-4147-A177-3AD203B41FA5}">
                      <a16:colId xmlns:a16="http://schemas.microsoft.com/office/drawing/2014/main" xmlns="" val="20001"/>
                    </a:ext>
                  </a:extLst>
                </a:gridCol>
                <a:gridCol w="3584575">
                  <a:extLst>
                    <a:ext uri="{9D8B030D-6E8A-4147-A177-3AD203B41FA5}">
                      <a16:colId xmlns:a16="http://schemas.microsoft.com/office/drawing/2014/main" xmlns="" val="20002"/>
                    </a:ext>
                  </a:extLst>
                </a:gridCol>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Yogyakarta  </a:t>
                      </a:r>
                      <a:r>
                        <a:rPr kumimoji="0" lang="en-US" sz="1200" b="1" i="0" u="none" strike="noStrike" cap="none" normalizeH="0" baseline="0" dirty="0" smtClean="0">
                          <a:ln>
                            <a:noFill/>
                          </a:ln>
                          <a:solidFill>
                            <a:schemeClr val="tx1"/>
                          </a:solidFill>
                          <a:effectLst/>
                          <a:latin typeface="Arial" charset="0"/>
                          <a:cs typeface="Times New Roman" pitchFamily="18" charset="0"/>
                        </a:rPr>
                        <a:t>… </a:t>
                      </a:r>
                      <a:r>
                        <a:rPr kumimoji="0" lang="id-ID" sz="1200" b="1" i="0" u="none" strike="noStrike" cap="none" normalizeH="0" baseline="0" dirty="0" smtClean="0">
                          <a:ln>
                            <a:noFill/>
                          </a:ln>
                          <a:solidFill>
                            <a:schemeClr val="tx1"/>
                          </a:solidFill>
                          <a:effectLst/>
                          <a:latin typeface="Arial" charset="0"/>
                          <a:cs typeface="Times New Roman" pitchFamily="18" charset="0"/>
                        </a:rPr>
                        <a:t>Januari 20</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Pejabat Penilai</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Pegawai Yang Dinilai</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146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charset="0"/>
                          <a:cs typeface="Times New Roman" pitchFamily="18" charset="0"/>
                        </a:rPr>
                        <a:t>…………………………</a:t>
                      </a:r>
                      <a:endParaRPr kumimoji="0" lang="id-ID" sz="1200" b="1" i="0" u="sng" strike="noStrike" cap="none" normalizeH="0" baseline="0" dirty="0" smtClean="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NIP. </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NIP. </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6347713" cy="890574"/>
          </a:xfrm>
        </p:spPr>
        <p:txBody>
          <a:bodyPr/>
          <a:lstStyle/>
          <a:p>
            <a:r>
              <a:rPr lang="id-ID" dirty="0" smtClean="0">
                <a:solidFill>
                  <a:schemeClr val="tx1"/>
                </a:solidFill>
                <a:latin typeface="Arial" pitchFamily="34" charset="0"/>
                <a:cs typeface="Arial" pitchFamily="34" charset="0"/>
              </a:rPr>
              <a:t>Dasar Hukum</a:t>
            </a:r>
            <a:endParaRPr lang="id-ID" dirty="0">
              <a:solidFill>
                <a:schemeClr val="tx1"/>
              </a:solidFill>
              <a:latin typeface="Arial" pitchFamily="34" charset="0"/>
              <a:cs typeface="Arial" pitchFamily="34" charset="0"/>
            </a:endParaRPr>
          </a:p>
        </p:txBody>
      </p:sp>
      <p:sp>
        <p:nvSpPr>
          <p:cNvPr id="4" name="Content Placeholder 3"/>
          <p:cNvSpPr>
            <a:spLocks noGrp="1"/>
          </p:cNvSpPr>
          <p:nvPr>
            <p:ph idx="1"/>
          </p:nvPr>
        </p:nvSpPr>
        <p:spPr>
          <a:xfrm>
            <a:off x="609598" y="1500174"/>
            <a:ext cx="7820053" cy="4541189"/>
          </a:xfrm>
        </p:spPr>
        <p:txBody>
          <a:bodyPr>
            <a:normAutofit/>
          </a:bodyPr>
          <a:lstStyle/>
          <a:p>
            <a:r>
              <a:rPr lang="en-US" sz="2400" b="1" dirty="0" err="1"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Peraturan</a:t>
            </a:r>
            <a:r>
              <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 </a:t>
            </a:r>
            <a:r>
              <a:rPr lang="en-US" sz="2400" b="1" dirty="0" err="1"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Pemerintah</a:t>
            </a:r>
            <a:r>
              <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 </a:t>
            </a:r>
            <a:r>
              <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No.46 </a:t>
            </a:r>
            <a:r>
              <a:rPr lang="en-US" sz="2400" b="1" dirty="0" err="1"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Tahun</a:t>
            </a:r>
            <a:r>
              <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 2011</a:t>
            </a:r>
            <a:endPar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endParaRPr>
          </a:p>
          <a:p>
            <a:r>
              <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Peraturan Kepala  BKN No.1 Tahun 2013</a:t>
            </a:r>
            <a:endPar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endParaRPr>
          </a:p>
          <a:p>
            <a:r>
              <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Surat Edaran Menteri Pendayagunaan Aparatur Negara dan Reformasi Birokrasi No. 02 Tahun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0355" y="465317"/>
            <a:ext cx="5505538" cy="754314"/>
          </a:xfrm>
        </p:spPr>
        <p:txBody>
          <a:bodyPr>
            <a:normAutofit/>
          </a:bodyPr>
          <a:lstStyle/>
          <a:p>
            <a:r>
              <a:rPr lang="id-ID" sz="3200" b="1" dirty="0" smtClean="0">
                <a:solidFill>
                  <a:schemeClr val="tx1"/>
                </a:solidFill>
                <a:latin typeface="Arial" pitchFamily="34" charset="0"/>
                <a:ea typeface="Verdana" panose="020B0604030504040204" pitchFamily="34" charset="0"/>
                <a:cs typeface="Arial" pitchFamily="34" charset="0"/>
              </a:rPr>
              <a:t>PRINSIP PENYUSUNAN</a:t>
            </a:r>
            <a:endParaRPr lang="id-ID" sz="3200" b="1" dirty="0">
              <a:solidFill>
                <a:schemeClr val="tx1"/>
              </a:solidFill>
              <a:latin typeface="Arial" pitchFamily="34" charset="0"/>
              <a:ea typeface="Verdana" panose="020B0604030504040204"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xmlns="" val="3933629698"/>
              </p:ext>
            </p:extLst>
          </p:nvPr>
        </p:nvGraphicFramePr>
        <p:xfrm>
          <a:off x="1937982" y="1342461"/>
          <a:ext cx="6974006" cy="491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150125" y="3302760"/>
            <a:ext cx="1277400" cy="12010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SKP</a:t>
            </a:r>
            <a:endParaRPr lang="id-ID"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Isosceles Triangle 6"/>
          <p:cNvSpPr/>
          <p:nvPr/>
        </p:nvSpPr>
        <p:spPr>
          <a:xfrm rot="16200000">
            <a:off x="-820022" y="3570715"/>
            <a:ext cx="4740754" cy="711013"/>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1197796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14" y="1499131"/>
            <a:ext cx="1017872" cy="4638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I</a:t>
            </a:r>
          </a:p>
        </p:txBody>
      </p:sp>
      <p:sp>
        <p:nvSpPr>
          <p:cNvPr id="3" name="Right Arrow 2"/>
          <p:cNvSpPr/>
          <p:nvPr/>
        </p:nvSpPr>
        <p:spPr>
          <a:xfrm>
            <a:off x="1580713" y="1647720"/>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4" name="Rectangle 3"/>
          <p:cNvSpPr/>
          <p:nvPr/>
        </p:nvSpPr>
        <p:spPr>
          <a:xfrm>
            <a:off x="2761014" y="1499130"/>
            <a:ext cx="6063916" cy="77121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pada renstra dan RKT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yang dijabarkan sesuai dengan tugas dan fungsi, wewenang, tanggung jawab dan uraian tugasnya sebagai kegiatan dalam SKP pejabat struktural eselon I</a:t>
            </a:r>
          </a:p>
        </p:txBody>
      </p:sp>
      <p:sp>
        <p:nvSpPr>
          <p:cNvPr id="7" name="Rectangle 6"/>
          <p:cNvSpPr/>
          <p:nvPr/>
        </p:nvSpPr>
        <p:spPr>
          <a:xfrm>
            <a:off x="2761012" y="2385255"/>
            <a:ext cx="6063916" cy="7916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dijabarkan sesuai dengan tugas dan fungsi, wewenang, tanggung jawab dan uraian tugasnya sebagai kegiatan dalam SKP pejabat struktural eselon II</a:t>
            </a:r>
          </a:p>
        </p:txBody>
      </p:sp>
      <p:sp>
        <p:nvSpPr>
          <p:cNvPr id="8" name="Right Arrow 7"/>
          <p:cNvSpPr/>
          <p:nvPr/>
        </p:nvSpPr>
        <p:spPr>
          <a:xfrm>
            <a:off x="1580712" y="2467070"/>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9" name="Rectangle 8"/>
          <p:cNvSpPr/>
          <p:nvPr/>
        </p:nvSpPr>
        <p:spPr>
          <a:xfrm>
            <a:off x="436511" y="2339232"/>
            <a:ext cx="1017872" cy="576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II</a:t>
            </a:r>
          </a:p>
        </p:txBody>
      </p:sp>
      <p:sp>
        <p:nvSpPr>
          <p:cNvPr id="10" name="Rectangle 9"/>
          <p:cNvSpPr/>
          <p:nvPr/>
        </p:nvSpPr>
        <p:spPr>
          <a:xfrm>
            <a:off x="2761012" y="3291840"/>
            <a:ext cx="6063916" cy="844617"/>
          </a:xfrm>
          <a:prstGeom prst="rect">
            <a:avLst/>
          </a:prstGeom>
          <a:solidFill>
            <a:srgbClr val="8DA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II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dijabarkan sesuai dengan tugas dan fungsi, wewenang, tanggung jawab dan uraian tugasnya sebagai kegiatan dalam SKP pejabat struktural eselon III</a:t>
            </a:r>
          </a:p>
        </p:txBody>
      </p:sp>
      <p:sp>
        <p:nvSpPr>
          <p:cNvPr id="11" name="Right Arrow 10"/>
          <p:cNvSpPr/>
          <p:nvPr/>
        </p:nvSpPr>
        <p:spPr>
          <a:xfrm>
            <a:off x="1580711" y="3410647"/>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2" name="Rectangle 11"/>
          <p:cNvSpPr/>
          <p:nvPr/>
        </p:nvSpPr>
        <p:spPr>
          <a:xfrm>
            <a:off x="436511" y="3332784"/>
            <a:ext cx="1017872" cy="5227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III</a:t>
            </a:r>
          </a:p>
        </p:txBody>
      </p:sp>
      <p:sp>
        <p:nvSpPr>
          <p:cNvPr id="13" name="Rectangle 12"/>
          <p:cNvSpPr/>
          <p:nvPr/>
        </p:nvSpPr>
        <p:spPr>
          <a:xfrm>
            <a:off x="2761012" y="4332568"/>
            <a:ext cx="6063916" cy="851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III</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dijabarkan sesuai dengan tugas, wewenang, tanggung jawab dan uraian tugasnya sebagai kegiatan dalam SKP pejabat struktural eselon IV</a:t>
            </a:r>
          </a:p>
        </p:txBody>
      </p:sp>
      <p:sp>
        <p:nvSpPr>
          <p:cNvPr id="14" name="Right Arrow 13"/>
          <p:cNvSpPr/>
          <p:nvPr/>
        </p:nvSpPr>
        <p:spPr>
          <a:xfrm>
            <a:off x="1580711" y="4489580"/>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5" name="Rectangle 14"/>
          <p:cNvSpPr/>
          <p:nvPr/>
        </p:nvSpPr>
        <p:spPr>
          <a:xfrm>
            <a:off x="436511" y="4336179"/>
            <a:ext cx="1017872" cy="50893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VI</a:t>
            </a:r>
          </a:p>
        </p:txBody>
      </p:sp>
      <p:sp>
        <p:nvSpPr>
          <p:cNvPr id="16" name="Rectangle 15"/>
          <p:cNvSpPr/>
          <p:nvPr/>
        </p:nvSpPr>
        <p:spPr>
          <a:xfrm>
            <a:off x="2761013" y="5356455"/>
            <a:ext cx="6063916" cy="7303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IV</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dijabarkan sesuai dengan tugas, wewenang, tanggung jawab dan uraian tugasnya sebagai kegiatan dalam SKP pejabat fungsional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umum</a:t>
            </a:r>
            <a:endPar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300251" y="5370893"/>
            <a:ext cx="1154132" cy="50592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STAF</a:t>
            </a:r>
            <a:endParaRPr lang="id-ID"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ight Arrow 17"/>
          <p:cNvSpPr/>
          <p:nvPr/>
        </p:nvSpPr>
        <p:spPr>
          <a:xfrm>
            <a:off x="1580711" y="5476771"/>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9" name="Down Arrow 18"/>
          <p:cNvSpPr/>
          <p:nvPr/>
        </p:nvSpPr>
        <p:spPr>
          <a:xfrm>
            <a:off x="837163" y="2004539"/>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0" name="Down Arrow 19"/>
          <p:cNvSpPr/>
          <p:nvPr/>
        </p:nvSpPr>
        <p:spPr>
          <a:xfrm>
            <a:off x="837162" y="2962705"/>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1" name="Down Arrow 20"/>
          <p:cNvSpPr/>
          <p:nvPr/>
        </p:nvSpPr>
        <p:spPr>
          <a:xfrm>
            <a:off x="837162" y="3959179"/>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2" name="Down Arrow 21"/>
          <p:cNvSpPr/>
          <p:nvPr/>
        </p:nvSpPr>
        <p:spPr>
          <a:xfrm>
            <a:off x="826330" y="4954304"/>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Tree>
    <p:extLst>
      <p:ext uri="{BB962C8B-B14F-4D97-AF65-F5344CB8AC3E}">
        <p14:creationId xmlns:p14="http://schemas.microsoft.com/office/powerpoint/2010/main" xmlns="" val="42384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
                                            <p:txEl>
                                              <p:pRg st="0" end="0"/>
                                            </p:txEl>
                                          </p:spTgt>
                                        </p:tgtEl>
                                        <p:attrNameLst>
                                          <p:attrName>style.visibility</p:attrName>
                                        </p:attrNameLst>
                                      </p:cBhvr>
                                      <p:to>
                                        <p:strVal val="visible"/>
                                      </p:to>
                                    </p:set>
                                    <p:animEffect transition="in" filter="fade">
                                      <p:cBhvr>
                                        <p:cTn id="10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1968500"/>
            <a:ext cx="996950" cy="234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a:t>
            </a:r>
          </a:p>
        </p:txBody>
      </p:sp>
      <p:sp>
        <p:nvSpPr>
          <p:cNvPr id="4" name="Rectangle 3"/>
          <p:cNvSpPr/>
          <p:nvPr/>
        </p:nvSpPr>
        <p:spPr>
          <a:xfrm>
            <a:off x="1403350" y="1968500"/>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5" name="Rectangle 4"/>
          <p:cNvSpPr/>
          <p:nvPr/>
        </p:nvSpPr>
        <p:spPr>
          <a:xfrm>
            <a:off x="4156075" y="1968500"/>
            <a:ext cx="831851" cy="2349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latin typeface="Verdana" panose="020B0604030504040204" pitchFamily="34" charset="0"/>
                <a:ea typeface="Verdana" panose="020B0604030504040204" pitchFamily="34" charset="0"/>
                <a:cs typeface="Verdana" panose="020B0604030504040204" pitchFamily="34" charset="0"/>
              </a:rPr>
              <a:t>Fungsi</a:t>
            </a:r>
          </a:p>
        </p:txBody>
      </p:sp>
      <p:sp>
        <p:nvSpPr>
          <p:cNvPr id="6" name="Left-Right Arrow 5"/>
          <p:cNvSpPr/>
          <p:nvPr/>
        </p:nvSpPr>
        <p:spPr>
          <a:xfrm>
            <a:off x="2359025" y="1968500"/>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Rectangle 6"/>
          <p:cNvSpPr/>
          <p:nvPr/>
        </p:nvSpPr>
        <p:spPr>
          <a:xfrm>
            <a:off x="279400" y="2849563"/>
            <a:ext cx="996950" cy="2349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II</a:t>
            </a:r>
          </a:p>
        </p:txBody>
      </p:sp>
      <p:sp>
        <p:nvSpPr>
          <p:cNvPr id="8" name="Rectangle 7"/>
          <p:cNvSpPr/>
          <p:nvPr/>
        </p:nvSpPr>
        <p:spPr>
          <a:xfrm>
            <a:off x="1403350" y="2849563"/>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9" name="Rectangle 8"/>
          <p:cNvSpPr/>
          <p:nvPr/>
        </p:nvSpPr>
        <p:spPr>
          <a:xfrm>
            <a:off x="4156075" y="2845594"/>
            <a:ext cx="831851" cy="2349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latin typeface="Verdana" panose="020B0604030504040204" pitchFamily="34" charset="0"/>
                <a:ea typeface="Verdana" panose="020B0604030504040204" pitchFamily="34" charset="0"/>
                <a:cs typeface="Verdana" panose="020B0604030504040204" pitchFamily="34" charset="0"/>
              </a:rPr>
              <a:t>Fungsi</a:t>
            </a:r>
          </a:p>
        </p:txBody>
      </p:sp>
      <p:sp>
        <p:nvSpPr>
          <p:cNvPr id="10" name="Left-Right Arrow 9"/>
          <p:cNvSpPr/>
          <p:nvPr/>
        </p:nvSpPr>
        <p:spPr>
          <a:xfrm>
            <a:off x="2359025" y="2825750"/>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Rectangle 10"/>
          <p:cNvSpPr/>
          <p:nvPr/>
        </p:nvSpPr>
        <p:spPr>
          <a:xfrm>
            <a:off x="279400" y="3667125"/>
            <a:ext cx="1070544" cy="234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III</a:t>
            </a:r>
          </a:p>
        </p:txBody>
      </p:sp>
      <p:sp>
        <p:nvSpPr>
          <p:cNvPr id="12" name="Rectangle 11"/>
          <p:cNvSpPr/>
          <p:nvPr/>
        </p:nvSpPr>
        <p:spPr>
          <a:xfrm>
            <a:off x="1403350" y="3683001"/>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13" name="Rectangle 12"/>
          <p:cNvSpPr/>
          <p:nvPr/>
        </p:nvSpPr>
        <p:spPr>
          <a:xfrm>
            <a:off x="4178300" y="3659188"/>
            <a:ext cx="831851" cy="2349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latin typeface="Verdana" panose="020B0604030504040204" pitchFamily="34" charset="0"/>
                <a:ea typeface="Verdana" panose="020B0604030504040204" pitchFamily="34" charset="0"/>
                <a:cs typeface="Verdana" panose="020B0604030504040204" pitchFamily="34" charset="0"/>
              </a:rPr>
              <a:t>Fungsi</a:t>
            </a:r>
          </a:p>
        </p:txBody>
      </p:sp>
      <p:sp>
        <p:nvSpPr>
          <p:cNvPr id="14" name="Left-Right Arrow 13"/>
          <p:cNvSpPr/>
          <p:nvPr/>
        </p:nvSpPr>
        <p:spPr>
          <a:xfrm>
            <a:off x="2359025" y="3683001"/>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Rectangle 14"/>
          <p:cNvSpPr/>
          <p:nvPr/>
        </p:nvSpPr>
        <p:spPr>
          <a:xfrm>
            <a:off x="279400" y="4610100"/>
            <a:ext cx="1039630" cy="258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IV</a:t>
            </a:r>
          </a:p>
        </p:txBody>
      </p:sp>
      <p:sp>
        <p:nvSpPr>
          <p:cNvPr id="16" name="Rectangle 15"/>
          <p:cNvSpPr/>
          <p:nvPr/>
        </p:nvSpPr>
        <p:spPr>
          <a:xfrm>
            <a:off x="1403350" y="4610101"/>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19" name="Down Arrow 18"/>
          <p:cNvSpPr/>
          <p:nvPr/>
        </p:nvSpPr>
        <p:spPr>
          <a:xfrm>
            <a:off x="590550" y="2341565"/>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Down Arrow 20"/>
          <p:cNvSpPr/>
          <p:nvPr/>
        </p:nvSpPr>
        <p:spPr>
          <a:xfrm>
            <a:off x="590550" y="4102102"/>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cxnSp>
        <p:nvCxnSpPr>
          <p:cNvPr id="23" name="Straight Arrow Connector 22"/>
          <p:cNvCxnSpPr/>
          <p:nvPr/>
        </p:nvCxnSpPr>
        <p:spPr>
          <a:xfrm flipH="1">
            <a:off x="1819275" y="2203449"/>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803400" y="3029347"/>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19275" y="3895923"/>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Flowchart: Multidocument 16"/>
          <p:cNvSpPr/>
          <p:nvPr/>
        </p:nvSpPr>
        <p:spPr>
          <a:xfrm>
            <a:off x="752476" y="5182595"/>
            <a:ext cx="1270535" cy="699306"/>
          </a:xfrm>
          <a:prstGeom prst="flowChartMultidocumen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STAF</a:t>
            </a:r>
          </a:p>
          <a:p>
            <a:pPr algn="ctr"/>
            <a:endPar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2" name="Straight Arrow Connector 21"/>
          <p:cNvCxnSpPr>
            <a:stCxn id="15" idx="2"/>
          </p:cNvCxnSpPr>
          <p:nvPr/>
        </p:nvCxnSpPr>
        <p:spPr>
          <a:xfrm>
            <a:off x="799215" y="4869065"/>
            <a:ext cx="1020059" cy="3135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2"/>
          </p:cNvCxnSpPr>
          <p:nvPr/>
        </p:nvCxnSpPr>
        <p:spPr>
          <a:xfrm>
            <a:off x="799215" y="4869065"/>
            <a:ext cx="550729" cy="3135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2"/>
          </p:cNvCxnSpPr>
          <p:nvPr/>
        </p:nvCxnSpPr>
        <p:spPr>
          <a:xfrm>
            <a:off x="799215" y="4869065"/>
            <a:ext cx="372361" cy="3135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76875" y="1506751"/>
            <a:ext cx="3457876" cy="9097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Koordinasi, pembinaan, penyelenggaraan, perumusan kebijakan, menetapkan, penyusunan, pemberian bimbingan, pelaksanaan, pemantauan, evaluasi dan pelaporan, dll</a:t>
            </a:r>
          </a:p>
        </p:txBody>
      </p:sp>
      <p:sp>
        <p:nvSpPr>
          <p:cNvPr id="32" name="Rectangle 31"/>
          <p:cNvSpPr/>
          <p:nvPr/>
        </p:nvSpPr>
        <p:spPr>
          <a:xfrm>
            <a:off x="5476875" y="2513041"/>
            <a:ext cx="3457876" cy="7916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Penyusunan, pelaksanaan urusan, pengelolaan, pembinaan, pengkajian, koordinasi pelaksanaan, fasilitasi dan bimbingan, evaluasi dan pemantauan, dll</a:t>
            </a:r>
          </a:p>
        </p:txBody>
      </p:sp>
      <p:sp>
        <p:nvSpPr>
          <p:cNvPr id="33" name="Rectangle 32"/>
          <p:cNvSpPr/>
          <p:nvPr/>
        </p:nvSpPr>
        <p:spPr>
          <a:xfrm>
            <a:off x="5476875" y="3429001"/>
            <a:ext cx="3457876" cy="9027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koordinasi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dan sinkronisasi, pelaksanaan, pengelolaan, pengkajian, penyusunan, pengembangan, fasilitasi dan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bimbingan,</a:t>
            </a:r>
            <a:r>
              <a:rPr lang="en-AU"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evaluasi</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perumusan kebijakan, pemantauan dan evaluasi, dll</a:t>
            </a:r>
          </a:p>
        </p:txBody>
      </p:sp>
      <p:sp>
        <p:nvSpPr>
          <p:cNvPr id="34" name="Rectangle 33"/>
          <p:cNvSpPr/>
          <p:nvPr/>
        </p:nvSpPr>
        <p:spPr>
          <a:xfrm>
            <a:off x="5476874" y="4456081"/>
            <a:ext cx="3457876" cy="850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Penyusunan bahan, melakukan urusan, penelaahan, pengkajian, pulahta, pemantauan dan evaluasi, pengelolaan dan perawatan sarpras, penyimpanan, dll</a:t>
            </a:r>
          </a:p>
        </p:txBody>
      </p:sp>
      <p:sp>
        <p:nvSpPr>
          <p:cNvPr id="35" name="TextBox 34"/>
          <p:cNvSpPr txBox="1"/>
          <p:nvPr/>
        </p:nvSpPr>
        <p:spPr>
          <a:xfrm>
            <a:off x="5476874" y="1229752"/>
            <a:ext cx="3118586" cy="276999"/>
          </a:xfrm>
          <a:prstGeom prst="rect">
            <a:avLst/>
          </a:prstGeom>
          <a:noFill/>
        </p:spPr>
        <p:txBody>
          <a:bodyPr wrap="square" rtlCol="0">
            <a:spAutoFit/>
          </a:bodyPr>
          <a:lstStyle/>
          <a:p>
            <a:pPr algn="ctr"/>
            <a:r>
              <a:rPr lang="id-ID" sz="1200" dirty="0">
                <a:latin typeface="Verdana" panose="020B0604030504040204" pitchFamily="34" charset="0"/>
                <a:ea typeface="Verdana" panose="020B0604030504040204" pitchFamily="34" charset="0"/>
                <a:cs typeface="Verdana" panose="020B0604030504040204" pitchFamily="34" charset="0"/>
              </a:rPr>
              <a:t>RANAH KATA-KATA DALAM OTK</a:t>
            </a:r>
          </a:p>
        </p:txBody>
      </p:sp>
      <p:sp>
        <p:nvSpPr>
          <p:cNvPr id="36" name="Rectangle 35"/>
          <p:cNvSpPr/>
          <p:nvPr/>
        </p:nvSpPr>
        <p:spPr>
          <a:xfrm>
            <a:off x="2448159" y="5483161"/>
            <a:ext cx="5600032" cy="59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Menyiapkan konsep, menyiapkan bahan, menganalisis, meng-</a:t>
            </a:r>
            <a:r>
              <a:rPr lang="id-ID" sz="1200" i="1" dirty="0">
                <a:solidFill>
                  <a:schemeClr val="tx1"/>
                </a:solidFill>
                <a:latin typeface="Verdana" panose="020B0604030504040204" pitchFamily="34" charset="0"/>
                <a:ea typeface="Verdana" panose="020B0604030504040204" pitchFamily="34" charset="0"/>
                <a:cs typeface="Verdana" panose="020B0604030504040204" pitchFamily="34" charset="0"/>
              </a:rPr>
              <a:t>entry</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data, memeriksa berkas, mengumpulkan, menerima, menyortir,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mengirim</a:t>
            </a:r>
            <a:r>
              <a:rPr lang="en-AU"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dll.</a:t>
            </a:r>
          </a:p>
        </p:txBody>
      </p:sp>
      <p:sp>
        <p:nvSpPr>
          <p:cNvPr id="37" name="TextBox 36"/>
          <p:cNvSpPr txBox="1"/>
          <p:nvPr/>
        </p:nvSpPr>
        <p:spPr>
          <a:xfrm>
            <a:off x="2311335" y="4979541"/>
            <a:ext cx="3136898" cy="276999"/>
          </a:xfrm>
          <a:prstGeom prst="rect">
            <a:avLst/>
          </a:prstGeom>
          <a:noFill/>
        </p:spPr>
        <p:txBody>
          <a:bodyPr wrap="square" rtlCol="0">
            <a:spAutoFit/>
          </a:bodyPr>
          <a:lstStyle/>
          <a:p>
            <a:r>
              <a:rPr lang="id-ID" sz="1200" dirty="0">
                <a:latin typeface="Verdana" panose="020B0604030504040204" pitchFamily="34" charset="0"/>
                <a:ea typeface="Verdana" panose="020B0604030504040204" pitchFamily="34" charset="0"/>
                <a:cs typeface="Verdana" panose="020B0604030504040204" pitchFamily="34" charset="0"/>
              </a:rPr>
              <a:t>Ranah kata-kata </a:t>
            </a:r>
            <a:r>
              <a:rPr lang="en-AU" sz="1200" dirty="0" smtClean="0">
                <a:latin typeface="Verdana" panose="020B0604030504040204" pitchFamily="34" charset="0"/>
                <a:ea typeface="Verdana" panose="020B0604030504040204" pitchFamily="34" charset="0"/>
                <a:cs typeface="Verdana" panose="020B0604030504040204" pitchFamily="34" charset="0"/>
              </a:rPr>
              <a:t>u</a:t>
            </a:r>
            <a:r>
              <a:rPr lang="id-ID" sz="1200" dirty="0" smtClean="0">
                <a:latin typeface="Verdana" panose="020B0604030504040204" pitchFamily="34" charset="0"/>
                <a:ea typeface="Verdana" panose="020B0604030504040204" pitchFamily="34" charset="0"/>
                <a:cs typeface="Verdana" panose="020B0604030504040204" pitchFamily="34" charset="0"/>
              </a:rPr>
              <a:t>raian </a:t>
            </a:r>
            <a:r>
              <a:rPr lang="id-ID" sz="1200" dirty="0">
                <a:latin typeface="Verdana" panose="020B0604030504040204" pitchFamily="34" charset="0"/>
                <a:ea typeface="Verdana" panose="020B0604030504040204" pitchFamily="34" charset="0"/>
                <a:cs typeface="Verdana" panose="020B0604030504040204" pitchFamily="34" charset="0"/>
              </a:rPr>
              <a:t>tugas jabatan</a:t>
            </a:r>
          </a:p>
        </p:txBody>
      </p:sp>
      <p:sp>
        <p:nvSpPr>
          <p:cNvPr id="38" name="Right Arrow 37"/>
          <p:cNvSpPr/>
          <p:nvPr/>
        </p:nvSpPr>
        <p:spPr>
          <a:xfrm>
            <a:off x="5103796" y="1968501"/>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Right Arrow 38"/>
          <p:cNvSpPr/>
          <p:nvPr/>
        </p:nvSpPr>
        <p:spPr>
          <a:xfrm>
            <a:off x="5088022" y="2849070"/>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Right Arrow 40"/>
          <p:cNvSpPr/>
          <p:nvPr/>
        </p:nvSpPr>
        <p:spPr>
          <a:xfrm>
            <a:off x="5103796" y="3664449"/>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Right Arrow 41"/>
          <p:cNvSpPr/>
          <p:nvPr/>
        </p:nvSpPr>
        <p:spPr>
          <a:xfrm>
            <a:off x="2070268" y="5468449"/>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Right Arrow 42"/>
          <p:cNvSpPr/>
          <p:nvPr/>
        </p:nvSpPr>
        <p:spPr>
          <a:xfrm>
            <a:off x="5103796" y="4610101"/>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Title 4"/>
          <p:cNvSpPr txBox="1">
            <a:spLocks/>
          </p:cNvSpPr>
          <p:nvPr/>
        </p:nvSpPr>
        <p:spPr>
          <a:xfrm>
            <a:off x="1466700" y="521094"/>
            <a:ext cx="7531401" cy="624303"/>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d-ID" sz="1600" b="1" dirty="0">
                <a:solidFill>
                  <a:schemeClr val="tx1"/>
                </a:solidFill>
                <a:latin typeface="Verdana" panose="020B0604030504040204" pitchFamily="34" charset="0"/>
                <a:ea typeface="Verdana" panose="020B0604030504040204" pitchFamily="34" charset="0"/>
                <a:cs typeface="Verdana" panose="020B0604030504040204" pitchFamily="34" charset="0"/>
              </a:rPr>
              <a:t>PRINSIP PEKERJAAN DIBAGI HABIS TERGAMBAR DI DALAM ORGANISASI DAN TATA KERJA (OTK) SETIAP UNIT KERJA</a:t>
            </a:r>
          </a:p>
        </p:txBody>
      </p:sp>
      <p:sp>
        <p:nvSpPr>
          <p:cNvPr id="44" name="Down Arrow 43"/>
          <p:cNvSpPr/>
          <p:nvPr/>
        </p:nvSpPr>
        <p:spPr>
          <a:xfrm>
            <a:off x="606425" y="3201887"/>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xmlns="" val="3412279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8" y="785813"/>
            <a:ext cx="2428875" cy="800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a:spLocks noChangeArrowheads="1"/>
          </p:cNvSpPr>
          <p:nvPr/>
        </p:nvSpPr>
        <p:spPr bwMode="auto">
          <a:xfrm>
            <a:off x="401756" y="938132"/>
            <a:ext cx="228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400" dirty="0" smtClean="0">
                <a:latin typeface="Verdana" panose="020B0604030504040204" pitchFamily="34" charset="0"/>
                <a:ea typeface="Verdana" panose="020B0604030504040204" pitchFamily="34" charset="0"/>
                <a:cs typeface="Verdana" panose="020B0604030504040204" pitchFamily="34" charset="0"/>
              </a:rPr>
              <a:t>ESELON I</a:t>
            </a:r>
            <a:endParaRPr lang="id-ID"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a:spLocks noChangeArrowheads="1"/>
          </p:cNvSpPr>
          <p:nvPr/>
        </p:nvSpPr>
        <p:spPr bwMode="auto">
          <a:xfrm>
            <a:off x="3857625" y="714375"/>
            <a:ext cx="335756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mengkoordinasikan</a:t>
            </a:r>
          </a:p>
          <a:p>
            <a:r>
              <a:rPr lang="id-ID" sz="1600" dirty="0">
                <a:latin typeface="Verdana" panose="020B0604030504040204" pitchFamily="34" charset="0"/>
                <a:ea typeface="Verdana" panose="020B0604030504040204" pitchFamily="34" charset="0"/>
                <a:cs typeface="Verdana" panose="020B0604030504040204" pitchFamily="34" charset="0"/>
              </a:rPr>
              <a:t>●	menyelenggarakan</a:t>
            </a:r>
          </a:p>
          <a:p>
            <a:r>
              <a:rPr lang="id-ID" sz="1600" dirty="0">
                <a:latin typeface="Verdana" panose="020B0604030504040204" pitchFamily="34" charset="0"/>
                <a:ea typeface="Verdana" panose="020B0604030504040204" pitchFamily="34" charset="0"/>
                <a:cs typeface="Verdana" panose="020B0604030504040204" pitchFamily="34" charset="0"/>
              </a:rPr>
              <a:t>●	menetapkan</a:t>
            </a:r>
          </a:p>
          <a:p>
            <a:r>
              <a:rPr lang="id-ID" sz="1600" dirty="0">
                <a:latin typeface="Verdana" panose="020B0604030504040204" pitchFamily="34" charset="0"/>
                <a:ea typeface="Verdana" panose="020B0604030504040204" pitchFamily="34" charset="0"/>
                <a:cs typeface="Verdana" panose="020B0604030504040204" pitchFamily="34" charset="0"/>
              </a:rPr>
              <a:t>●	melaksanakan</a:t>
            </a:r>
          </a:p>
        </p:txBody>
      </p:sp>
      <p:sp>
        <p:nvSpPr>
          <p:cNvPr id="7" name="Right Arrow 6"/>
          <p:cNvSpPr/>
          <p:nvPr/>
        </p:nvSpPr>
        <p:spPr>
          <a:xfrm>
            <a:off x="2857500" y="1071563"/>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357188" y="2143125"/>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a:spLocks noChangeArrowheads="1"/>
          </p:cNvSpPr>
          <p:nvPr/>
        </p:nvSpPr>
        <p:spPr bwMode="auto">
          <a:xfrm>
            <a:off x="357188" y="2286000"/>
            <a:ext cx="2286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dirty="0">
                <a:latin typeface="Verdana" panose="020B0604030504040204" pitchFamily="34" charset="0"/>
                <a:ea typeface="Verdana" panose="020B0604030504040204" pitchFamily="34" charset="0"/>
                <a:cs typeface="Verdana" panose="020B0604030504040204" pitchFamily="34" charset="0"/>
              </a:rPr>
              <a:t>ESELON II</a:t>
            </a:r>
          </a:p>
        </p:txBody>
      </p:sp>
      <p:sp>
        <p:nvSpPr>
          <p:cNvPr id="10" name="TextBox 9"/>
          <p:cNvSpPr txBox="1">
            <a:spLocks noChangeArrowheads="1"/>
          </p:cNvSpPr>
          <p:nvPr/>
        </p:nvSpPr>
        <p:spPr bwMode="auto">
          <a:xfrm>
            <a:off x="3857625" y="2000250"/>
            <a:ext cx="335756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menyusun</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melaksanakan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mengelola</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membina</a:t>
            </a:r>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Right Arrow 10"/>
          <p:cNvSpPr/>
          <p:nvPr/>
        </p:nvSpPr>
        <p:spPr>
          <a:xfrm>
            <a:off x="2857500" y="2428875"/>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57188" y="3500438"/>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a:spLocks noChangeArrowheads="1"/>
          </p:cNvSpPr>
          <p:nvPr/>
        </p:nvSpPr>
        <p:spPr bwMode="auto">
          <a:xfrm>
            <a:off x="428625" y="3643313"/>
            <a:ext cx="2286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ESELON III</a:t>
            </a:r>
          </a:p>
        </p:txBody>
      </p:sp>
      <p:sp>
        <p:nvSpPr>
          <p:cNvPr id="14" name="TextBox 13"/>
          <p:cNvSpPr txBox="1">
            <a:spLocks noChangeArrowheads="1"/>
          </p:cNvSpPr>
          <p:nvPr/>
        </p:nvSpPr>
        <p:spPr bwMode="auto">
          <a:xfrm>
            <a:off x="3857624" y="3319016"/>
            <a:ext cx="335756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melaksanakan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mengelola</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mengkaji</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menyusun</a:t>
            </a:r>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15" name="Right Arrow 14"/>
          <p:cNvSpPr/>
          <p:nvPr/>
        </p:nvSpPr>
        <p:spPr>
          <a:xfrm>
            <a:off x="2857500" y="3786188"/>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57188" y="4643438"/>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a:spLocks noChangeArrowheads="1"/>
          </p:cNvSpPr>
          <p:nvPr/>
        </p:nvSpPr>
        <p:spPr bwMode="auto">
          <a:xfrm>
            <a:off x="3857625" y="4498257"/>
            <a:ext cx="335756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menyusun bahan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melakukan urusan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menelaah</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mengkaji </a:t>
            </a:r>
            <a:endParaRPr lang="id-ID" sz="1600" dirty="0">
              <a:latin typeface="Verdana" panose="020B0604030504040204" pitchFamily="34" charset="0"/>
              <a:ea typeface="Verdana" panose="020B0604030504040204" pitchFamily="34" charset="0"/>
              <a:cs typeface="Verdana" panose="020B0604030504040204" pitchFamily="34" charset="0"/>
            </a:endParaRPr>
          </a:p>
          <a:p>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19" name="Right Arrow 18"/>
          <p:cNvSpPr/>
          <p:nvPr/>
        </p:nvSpPr>
        <p:spPr>
          <a:xfrm>
            <a:off x="2857500" y="4857750"/>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a:spLocks noChangeArrowheads="1"/>
          </p:cNvSpPr>
          <p:nvPr/>
        </p:nvSpPr>
        <p:spPr bwMode="auto">
          <a:xfrm>
            <a:off x="428625" y="4714875"/>
            <a:ext cx="2286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ESELON IV</a:t>
            </a:r>
          </a:p>
        </p:txBody>
      </p:sp>
      <p:sp>
        <p:nvSpPr>
          <p:cNvPr id="21" name="Rectangle 20"/>
          <p:cNvSpPr/>
          <p:nvPr/>
        </p:nvSpPr>
        <p:spPr>
          <a:xfrm>
            <a:off x="357188" y="5715000"/>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a:spLocks noChangeArrowheads="1"/>
          </p:cNvSpPr>
          <p:nvPr/>
        </p:nvSpPr>
        <p:spPr bwMode="auto">
          <a:xfrm>
            <a:off x="428625" y="5786438"/>
            <a:ext cx="2286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dirty="0" smtClean="0">
                <a:latin typeface="Verdana" panose="020B0604030504040204" pitchFamily="34" charset="0"/>
                <a:ea typeface="Verdana" panose="020B0604030504040204" pitchFamily="34" charset="0"/>
                <a:cs typeface="Verdana" panose="020B0604030504040204" pitchFamily="34" charset="0"/>
              </a:rPr>
              <a:t>STAF</a:t>
            </a:r>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a:spLocks noChangeArrowheads="1"/>
          </p:cNvSpPr>
          <p:nvPr/>
        </p:nvSpPr>
        <p:spPr bwMode="auto">
          <a:xfrm>
            <a:off x="3849657" y="5683250"/>
            <a:ext cx="350043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mengumpulkan bahan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menganalisis</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memeriksa berkas</a:t>
            </a:r>
            <a:endParaRPr lang="en-AU" sz="1600" dirty="0" smtClean="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a:t>
            </a:r>
            <a:r>
              <a:rPr lang="en-AU" sz="1600" dirty="0" smtClean="0">
                <a:latin typeface="Verdana" panose="020B0604030504040204" pitchFamily="34" charset="0"/>
                <a:ea typeface="Verdana" panose="020B0604030504040204" pitchFamily="34" charset="0"/>
                <a:cs typeface="Verdana" panose="020B0604030504040204" pitchFamily="34" charset="0"/>
              </a:rPr>
              <a:t>   </a:t>
            </a:r>
            <a:r>
              <a:rPr lang="en-AU" sz="1600" dirty="0" err="1">
                <a:latin typeface="Verdana" panose="020B0604030504040204" pitchFamily="34" charset="0"/>
                <a:ea typeface="Verdana" panose="020B0604030504040204" pitchFamily="34" charset="0"/>
                <a:cs typeface="Verdana" panose="020B0604030504040204" pitchFamily="34" charset="0"/>
              </a:rPr>
              <a:t>m</a:t>
            </a:r>
            <a:r>
              <a:rPr lang="en-AU" sz="1600" dirty="0" err="1" smtClean="0">
                <a:latin typeface="Verdana" panose="020B0604030504040204" pitchFamily="34" charset="0"/>
                <a:ea typeface="Verdana" panose="020B0604030504040204" pitchFamily="34" charset="0"/>
                <a:cs typeface="Verdana" panose="020B0604030504040204" pitchFamily="34" charset="0"/>
              </a:rPr>
              <a:t>enyiapkan</a:t>
            </a:r>
            <a:r>
              <a:rPr lang="en-AU" sz="1600" dirty="0" smtClean="0">
                <a:latin typeface="Verdana" panose="020B0604030504040204" pitchFamily="34" charset="0"/>
                <a:ea typeface="Verdana" panose="020B0604030504040204" pitchFamily="34" charset="0"/>
                <a:cs typeface="Verdana" panose="020B0604030504040204" pitchFamily="34" charset="0"/>
              </a:rPr>
              <a:t> </a:t>
            </a:r>
            <a:r>
              <a:rPr lang="en-AU" sz="1600" dirty="0" err="1" smtClean="0">
                <a:latin typeface="Verdana" panose="020B0604030504040204" pitchFamily="34" charset="0"/>
                <a:ea typeface="Verdana" panose="020B0604030504040204" pitchFamily="34" charset="0"/>
                <a:cs typeface="Verdana" panose="020B0604030504040204" pitchFamily="34" charset="0"/>
              </a:rPr>
              <a:t>konsep</a:t>
            </a:r>
            <a:endParaRPr lang="id-ID" sz="1600" dirty="0">
              <a:latin typeface="Verdana" panose="020B0604030504040204" pitchFamily="34" charset="0"/>
              <a:ea typeface="Verdana" panose="020B0604030504040204" pitchFamily="34" charset="0"/>
              <a:cs typeface="Verdana" panose="020B0604030504040204" pitchFamily="34" charset="0"/>
            </a:endParaRPr>
          </a:p>
          <a:p>
            <a:endParaRPr lang="id-ID" sz="1600" dirty="0">
              <a:latin typeface="Verdana" panose="020B0604030504040204" pitchFamily="34" charset="0"/>
              <a:ea typeface="Verdana" panose="020B0604030504040204" pitchFamily="34" charset="0"/>
              <a:cs typeface="Verdana" panose="020B0604030504040204" pitchFamily="34" charset="0"/>
            </a:endParaRPr>
          </a:p>
          <a:p>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26" name="Right Arrow 25"/>
          <p:cNvSpPr/>
          <p:nvPr/>
        </p:nvSpPr>
        <p:spPr>
          <a:xfrm>
            <a:off x="2857500" y="6000750"/>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7" name="Title 4"/>
          <p:cNvSpPr>
            <a:spLocks noGrp="1"/>
          </p:cNvSpPr>
          <p:nvPr>
            <p:ph type="title"/>
          </p:nvPr>
        </p:nvSpPr>
        <p:spPr>
          <a:xfrm>
            <a:off x="225188" y="122326"/>
            <a:ext cx="8065827" cy="490026"/>
          </a:xfrm>
        </p:spPr>
        <p:txBody>
          <a:bodyPr>
            <a:noAutofit/>
          </a:bodyPr>
          <a:lstStyle/>
          <a:p>
            <a:pPr algn="just"/>
            <a:r>
              <a:rPr lang="id-ID" sz="2000" b="1" dirty="0" smtClean="0">
                <a:solidFill>
                  <a:schemeClr val="tx1"/>
                </a:solidFill>
                <a:latin typeface="Arial" pitchFamily="34" charset="0"/>
                <a:ea typeface="Verdana" panose="020B0604030504040204" pitchFamily="34" charset="0"/>
                <a:cs typeface="Arial" pitchFamily="34" charset="0"/>
              </a:rPr>
              <a:t>CONTOH RANAH KATA-KATA DALAM MENYUSUN SKP</a:t>
            </a:r>
            <a:endParaRPr lang="id-ID" sz="2000" b="1" dirty="0">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xmlns="" val="1936224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0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000"/>
                                        <p:tgtEl>
                                          <p:spTgt spid="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000"/>
                                        <p:tgtEl>
                                          <p:spTgt spid="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P spid="8" grpId="0" animBg="1"/>
      <p:bldP spid="9" grpId="0"/>
      <p:bldP spid="10" grpId="0"/>
      <p:bldP spid="11" grpId="0" animBg="1"/>
      <p:bldP spid="12" grpId="0" animBg="1"/>
      <p:bldP spid="13" grpId="0"/>
      <p:bldP spid="14" grpId="0"/>
      <p:bldP spid="15" grpId="0" animBg="1"/>
      <p:bldP spid="16" grpId="0" animBg="1"/>
      <p:bldP spid="17" grpId="0"/>
      <p:bldP spid="19" grpId="0" animBg="1"/>
      <p:bldP spid="20" grpId="0"/>
      <p:bldP spid="21" grpId="0" animBg="1"/>
      <p:bldP spid="22" grpId="0"/>
      <p:bldP spid="25"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143125" y="0"/>
            <a:ext cx="5214938" cy="708025"/>
          </a:xfrm>
          <a:prstGeom prst="rect">
            <a:avLst/>
          </a:prstGeom>
          <a:noFill/>
          <a:ln w="9525">
            <a:noFill/>
            <a:miter lim="800000"/>
            <a:headEnd/>
            <a:tailEnd/>
          </a:ln>
        </p:spPr>
        <p:txBody>
          <a:bodyPr anchor="ctr">
            <a:spAutoFit/>
          </a:bodyPr>
          <a:lstStyle/>
          <a:p>
            <a:pPr algn="ctr"/>
            <a:r>
              <a:rPr lang="id-ID" sz="2000" b="1" dirty="0">
                <a:latin typeface="Tahoma" pitchFamily="34" charset="0"/>
                <a:cs typeface="Tahoma" pitchFamily="34" charset="0"/>
              </a:rPr>
              <a:t>PENILAIAN SASARAN KERJA </a:t>
            </a:r>
            <a:endParaRPr lang="en-US" sz="2000" dirty="0">
              <a:latin typeface="Tahoma" pitchFamily="34" charset="0"/>
              <a:cs typeface="Tahoma" pitchFamily="34" charset="0"/>
            </a:endParaRPr>
          </a:p>
          <a:p>
            <a:pPr algn="ctr" eaLnBrk="0" hangingPunct="0"/>
            <a:r>
              <a:rPr lang="id-ID" sz="2000" b="1" dirty="0" smtClean="0">
                <a:latin typeface="Tahoma" pitchFamily="34" charset="0"/>
                <a:cs typeface="Tahoma" pitchFamily="34" charset="0"/>
              </a:rPr>
              <a:t>PEGAWAI</a:t>
            </a:r>
            <a:endParaRPr lang="en-US" sz="2000" dirty="0">
              <a:latin typeface="Tahoma" pitchFamily="34" charset="0"/>
              <a:cs typeface="Tahoma" pitchFamily="34" charset="0"/>
            </a:endParaRPr>
          </a:p>
        </p:txBody>
      </p:sp>
      <p:sp>
        <p:nvSpPr>
          <p:cNvPr id="28675" name="Text Box 1057"/>
          <p:cNvSpPr txBox="1">
            <a:spLocks noChangeArrowheads="1"/>
          </p:cNvSpPr>
          <p:nvPr/>
        </p:nvSpPr>
        <p:spPr bwMode="auto">
          <a:xfrm>
            <a:off x="0" y="857250"/>
            <a:ext cx="5443538" cy="276225"/>
          </a:xfrm>
          <a:prstGeom prst="rect">
            <a:avLst/>
          </a:prstGeom>
          <a:noFill/>
          <a:ln w="9525">
            <a:noFill/>
            <a:miter lim="800000"/>
            <a:headEnd/>
            <a:tailEnd/>
          </a:ln>
        </p:spPr>
        <p:txBody>
          <a:bodyPr>
            <a:spAutoFit/>
          </a:bodyPr>
          <a:lstStyle/>
          <a:p>
            <a:pPr>
              <a:spcBef>
                <a:spcPct val="50000"/>
              </a:spcBef>
            </a:pPr>
            <a:r>
              <a:rPr lang="id-ID" sz="1200">
                <a:latin typeface="Tahoma" pitchFamily="34" charset="0"/>
                <a:cs typeface="Tahoma" pitchFamily="34" charset="0"/>
              </a:rPr>
              <a:t>Jangka waktu penilaian </a:t>
            </a:r>
            <a:r>
              <a:rPr lang="en-US" sz="1200">
                <a:latin typeface="Tahoma" pitchFamily="34" charset="0"/>
                <a:cs typeface="Tahoma" pitchFamily="34" charset="0"/>
              </a:rPr>
              <a:t>…</a:t>
            </a:r>
            <a:r>
              <a:rPr lang="id-ID" sz="1200">
                <a:latin typeface="Tahoma" pitchFamily="34" charset="0"/>
                <a:cs typeface="Tahoma" pitchFamily="34" charset="0"/>
              </a:rPr>
              <a:t> Januari s/d 31 Desember 20</a:t>
            </a:r>
            <a:r>
              <a:rPr lang="en-US" sz="1200">
                <a:latin typeface="Tahoma" pitchFamily="34" charset="0"/>
                <a:cs typeface="Tahoma" pitchFamily="34" charset="0"/>
              </a:rPr>
              <a:t>…</a:t>
            </a:r>
            <a:endParaRPr lang="id-ID" sz="1200">
              <a:latin typeface="Tahoma" pitchFamily="34" charset="0"/>
              <a:cs typeface="Tahoma" pitchFamily="34" charset="0"/>
            </a:endParaRPr>
          </a:p>
        </p:txBody>
      </p:sp>
      <p:graphicFrame>
        <p:nvGraphicFramePr>
          <p:cNvPr id="9" name="Group 229"/>
          <p:cNvGraphicFramePr>
            <a:graphicFrameLocks noGrp="1"/>
          </p:cNvGraphicFramePr>
          <p:nvPr/>
        </p:nvGraphicFramePr>
        <p:xfrm>
          <a:off x="82550" y="1143000"/>
          <a:ext cx="8964613" cy="4500591"/>
        </p:xfrm>
        <a:graphic>
          <a:graphicData uri="http://schemas.openxmlformats.org/drawingml/2006/table">
            <a:tbl>
              <a:tblPr/>
              <a:tblGrid>
                <a:gridCol w="479425">
                  <a:extLst>
                    <a:ext uri="{9D8B030D-6E8A-4147-A177-3AD203B41FA5}">
                      <a16:colId xmlns:a16="http://schemas.microsoft.com/office/drawing/2014/main" xmlns="" val="20000"/>
                    </a:ext>
                  </a:extLst>
                </a:gridCol>
                <a:gridCol w="1998663">
                  <a:extLst>
                    <a:ext uri="{9D8B030D-6E8A-4147-A177-3AD203B41FA5}">
                      <a16:colId xmlns:a16="http://schemas.microsoft.com/office/drawing/2014/main" xmlns="" val="20001"/>
                    </a:ext>
                  </a:extLst>
                </a:gridCol>
                <a:gridCol w="352425">
                  <a:extLst>
                    <a:ext uri="{9D8B030D-6E8A-4147-A177-3AD203B41FA5}">
                      <a16:colId xmlns:a16="http://schemas.microsoft.com/office/drawing/2014/main" xmlns="" val="20002"/>
                    </a:ext>
                  </a:extLst>
                </a:gridCol>
                <a:gridCol w="471487">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4572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365125">
                  <a:extLst>
                    <a:ext uri="{9D8B030D-6E8A-4147-A177-3AD203B41FA5}">
                      <a16:colId xmlns:a16="http://schemas.microsoft.com/office/drawing/2014/main" xmlns="" val="20007"/>
                    </a:ext>
                  </a:extLst>
                </a:gridCol>
                <a:gridCol w="544513">
                  <a:extLst>
                    <a:ext uri="{9D8B030D-6E8A-4147-A177-3AD203B41FA5}">
                      <a16:colId xmlns:a16="http://schemas.microsoft.com/office/drawing/2014/main" xmlns="" val="20008"/>
                    </a:ext>
                  </a:extLst>
                </a:gridCol>
                <a:gridCol w="439737">
                  <a:extLst>
                    <a:ext uri="{9D8B030D-6E8A-4147-A177-3AD203B41FA5}">
                      <a16:colId xmlns:a16="http://schemas.microsoft.com/office/drawing/2014/main" xmlns="" val="20009"/>
                    </a:ext>
                  </a:extLst>
                </a:gridCol>
                <a:gridCol w="482699">
                  <a:extLst>
                    <a:ext uri="{9D8B030D-6E8A-4147-A177-3AD203B41FA5}">
                      <a16:colId xmlns:a16="http://schemas.microsoft.com/office/drawing/2014/main" xmlns="" val="20010"/>
                    </a:ext>
                  </a:extLst>
                </a:gridCol>
                <a:gridCol w="504056">
                  <a:extLst>
                    <a:ext uri="{9D8B030D-6E8A-4147-A177-3AD203B41FA5}">
                      <a16:colId xmlns:a16="http://schemas.microsoft.com/office/drawing/2014/main" xmlns="" val="20011"/>
                    </a:ext>
                  </a:extLst>
                </a:gridCol>
                <a:gridCol w="1224136">
                  <a:extLst>
                    <a:ext uri="{9D8B030D-6E8A-4147-A177-3AD203B41FA5}">
                      <a16:colId xmlns:a16="http://schemas.microsoft.com/office/drawing/2014/main" xmlns="" val="20012"/>
                    </a:ext>
                  </a:extLst>
                </a:gridCol>
                <a:gridCol w="730747">
                  <a:extLst>
                    <a:ext uri="{9D8B030D-6E8A-4147-A177-3AD203B41FA5}">
                      <a16:colId xmlns:a16="http://schemas.microsoft.com/office/drawing/2014/main" xmlns="" val="20013"/>
                    </a:ext>
                  </a:extLst>
                </a:gridCol>
              </a:tblGrid>
              <a:tr h="2587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NO</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 Kegiatan Tugas  Jabatan</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AK</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chemeClr val="tx1"/>
                          </a:solidFill>
                          <a:effectLst/>
                          <a:latin typeface="Tahoma" pitchFamily="34" charset="0"/>
                          <a:ea typeface="Tahoma" pitchFamily="34" charset="0"/>
                          <a:cs typeface="Tahoma" pitchFamily="34" charset="0"/>
                        </a:rPr>
                        <a:t>TARGET</a:t>
                      </a:r>
                      <a:endParaRPr kumimoji="0" lang="id-ID" sz="8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AK</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chemeClr val="tx1"/>
                          </a:solidFill>
                          <a:effectLst/>
                          <a:latin typeface="Tahoma" pitchFamily="34" charset="0"/>
                          <a:ea typeface="Tahoma" pitchFamily="34" charset="0"/>
                          <a:cs typeface="Tahoma" pitchFamily="34" charset="0"/>
                        </a:rPr>
                        <a:t>REALISASI</a:t>
                      </a:r>
                      <a:endParaRPr kumimoji="0" lang="id-ID" sz="8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PENGHITUNGAN</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NILAI</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CAPAIAN</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SKP</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6536">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Kuant/ output</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Kual/ Mutu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Waktu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Biaya</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Kuant/ output</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Kual/ Mutu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Waktu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Biaya</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xmlns="" val="10001"/>
                  </a:ext>
                </a:extLst>
              </a:tr>
              <a:tr h="238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2</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3</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5</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6</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7</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8</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9</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10</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11</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12</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13</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14</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345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74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II. Tugas Tambahan dan Kreativitas/ Unsur Penunjang :</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58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 Tugas Tambahan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58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 Kreativitas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58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JUMLAH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92429">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NILAI CAPAIAN SKP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292429">
                <a:tc gridSpan="13"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graphicFrame>
        <p:nvGraphicFramePr>
          <p:cNvPr id="10" name="Group 228"/>
          <p:cNvGraphicFramePr>
            <a:graphicFrameLocks noGrp="1"/>
          </p:cNvGraphicFramePr>
          <p:nvPr/>
        </p:nvGraphicFramePr>
        <p:xfrm>
          <a:off x="2500313" y="5762625"/>
          <a:ext cx="5921375" cy="1095380"/>
        </p:xfrm>
        <a:graphic>
          <a:graphicData uri="http://schemas.openxmlformats.org/drawingml/2006/table">
            <a:tbl>
              <a:tblPr/>
              <a:tblGrid>
                <a:gridCol w="3316287">
                  <a:extLst>
                    <a:ext uri="{9D8B030D-6E8A-4147-A177-3AD203B41FA5}">
                      <a16:colId xmlns:a16="http://schemas.microsoft.com/office/drawing/2014/main" xmlns="" val="20000"/>
                    </a:ext>
                  </a:extLst>
                </a:gridCol>
                <a:gridCol w="2605088">
                  <a:extLst>
                    <a:ext uri="{9D8B030D-6E8A-4147-A177-3AD203B41FA5}">
                      <a16:colId xmlns:a16="http://schemas.microsoft.com/office/drawing/2014/main" xmlns="" val="20001"/>
                    </a:ext>
                  </a:extLst>
                </a:gridCol>
              </a:tblGrid>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Yogyakarta, 31 Desember 20..</a:t>
                      </a: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53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Pejabat Penila</a:t>
                      </a:r>
                      <a:r>
                        <a:rPr kumimoji="0" lang="en-US" sz="1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i</a:t>
                      </a:r>
                      <a:endParaRPr kumimoji="0" lang="en-US"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chemeClr val="tx1"/>
                          </a:solidFill>
                          <a:effectLst/>
                          <a:latin typeface="Tahoma" pitchFamily="34" charset="0"/>
                          <a:ea typeface="Tahoma" pitchFamily="34" charset="0"/>
                          <a:cs typeface="Tahoma" pitchFamily="34" charset="0"/>
                        </a:rPr>
                        <a:t>……………………………..</a:t>
                      </a:r>
                      <a:endParaRPr kumimoji="0" lang="id-ID" sz="1000" b="0" i="0" u="sng"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NIP. </a:t>
                      </a:r>
                      <a:r>
                        <a:rPr kumimoji="0" lang="en-US"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813" y="857250"/>
            <a:ext cx="8072437" cy="4524315"/>
          </a:xfrm>
          <a:prstGeom prst="rect">
            <a:avLst/>
          </a:prstGeom>
          <a:noFill/>
        </p:spPr>
        <p:txBody>
          <a:bodyPr>
            <a:spAutoFit/>
          </a:bodyPr>
          <a:lstStyle/>
          <a:p>
            <a:pPr marL="457200" indent="-457200" fontAlgn="auto">
              <a:spcBef>
                <a:spcPts val="0"/>
              </a:spcBef>
              <a:spcAft>
                <a:spcPts val="0"/>
              </a:spcAft>
              <a:buFont typeface="Arial" pitchFamily="34" charset="0"/>
              <a:buAutoNum type="arabicPeriod"/>
              <a:defRPr/>
            </a:pPr>
            <a:r>
              <a:rPr lang="id-ID" sz="2400" dirty="0">
                <a:latin typeface="Verdana" panose="020B0604030504040204" pitchFamily="34" charset="0"/>
                <a:ea typeface="Verdana" panose="020B0604030504040204" pitchFamily="34" charset="0"/>
                <a:cs typeface="Verdana" panose="020B0604030504040204" pitchFamily="34" charset="0"/>
              </a:rPr>
              <a:t>Nilai capaian SKP dinyatakan dengan angka dan </a:t>
            </a:r>
            <a:r>
              <a:rPr lang="en-US" sz="2400" dirty="0" err="1">
                <a:latin typeface="Verdana" panose="020B0604030504040204" pitchFamily="34" charset="0"/>
                <a:ea typeface="Verdana" panose="020B0604030504040204" pitchFamily="34" charset="0"/>
                <a:cs typeface="Verdana" panose="020B0604030504040204" pitchFamily="34" charset="0"/>
              </a:rPr>
              <a:t>sebutan</a:t>
            </a:r>
            <a:r>
              <a:rPr lang="id-ID" sz="2400" dirty="0">
                <a:latin typeface="Verdana" panose="020B0604030504040204" pitchFamily="34" charset="0"/>
                <a:ea typeface="Verdana" panose="020B0604030504040204" pitchFamily="34" charset="0"/>
                <a:cs typeface="Verdana" panose="020B0604030504040204" pitchFamily="34" charset="0"/>
              </a:rPr>
              <a:t> sbb:</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	91 – ke atas : Sangat baik</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76 – 90 : Baik</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61 – 75 : Cukup</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51 – 60 : Kurang</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50 – ke bawah : Buruk</a:t>
            </a:r>
          </a:p>
          <a:p>
            <a:pPr marL="857250" lvl="1" indent="-457200" fontAlgn="auto">
              <a:spcBef>
                <a:spcPts val="0"/>
              </a:spcBef>
              <a:spcAft>
                <a:spcPts val="0"/>
              </a:spcAft>
              <a:defRPr/>
            </a:pPr>
            <a:endParaRPr lang="id-ID" sz="2400" b="1" dirty="0">
              <a:latin typeface="Verdana" panose="020B0604030504040204" pitchFamily="34" charset="0"/>
              <a:ea typeface="Verdana" panose="020B0604030504040204" pitchFamily="34" charset="0"/>
              <a:cs typeface="Verdana" panose="020B0604030504040204" pitchFamily="34" charset="0"/>
            </a:endParaRPr>
          </a:p>
          <a:p>
            <a:pPr lvl="1" indent="-457200" fontAlgn="auto">
              <a:spcBef>
                <a:spcPts val="0"/>
              </a:spcBef>
              <a:spcAft>
                <a:spcPts val="0"/>
              </a:spcAft>
              <a:buFontTx/>
              <a:buAutoNum type="arabicPeriod" startAt="2"/>
              <a:defRPr/>
            </a:pPr>
            <a:r>
              <a:rPr lang="id-ID" sz="2400" dirty="0">
                <a:latin typeface="Verdana" panose="020B0604030504040204" pitchFamily="34" charset="0"/>
                <a:ea typeface="Verdana" panose="020B0604030504040204" pitchFamily="34" charset="0"/>
                <a:cs typeface="Verdana" panose="020B0604030504040204" pitchFamily="34" charset="0"/>
              </a:rPr>
              <a:t>Penilaian SKP dilakukan dengan cara membandingkan antara realisasi kerja dengan target yang sudah direncanakan (kontrak kerja)</a:t>
            </a:r>
          </a:p>
          <a:p>
            <a:pPr lvl="1" indent="-457200" fontAlgn="auto">
              <a:spcBef>
                <a:spcPts val="0"/>
              </a:spcBef>
              <a:spcAft>
                <a:spcPts val="0"/>
              </a:spcAft>
              <a:defRPr/>
            </a:pPr>
            <a:endParaRPr lang="id-ID"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4"/>
          <p:cNvSpPr>
            <a:spLocks noGrp="1"/>
          </p:cNvSpPr>
          <p:nvPr>
            <p:ph type="title"/>
          </p:nvPr>
        </p:nvSpPr>
        <p:spPr>
          <a:xfrm>
            <a:off x="322056" y="246953"/>
            <a:ext cx="8358773" cy="610297"/>
          </a:xfrm>
        </p:spPr>
        <p:txBody>
          <a:bodyPr>
            <a:normAutofit/>
          </a:bodyPr>
          <a:lstStyle/>
          <a:p>
            <a:r>
              <a:rPr lang="id-ID" sz="2400" b="1" dirty="0" smtClean="0">
                <a:solidFill>
                  <a:schemeClr val="tx1"/>
                </a:solidFill>
                <a:latin typeface="Arial" pitchFamily="34" charset="0"/>
                <a:ea typeface="Verdana" panose="020B0604030504040204" pitchFamily="34" charset="0"/>
                <a:cs typeface="Arial" pitchFamily="34" charset="0"/>
              </a:rPr>
              <a:t>PENILAIAN SASARAN KERJA PEGAWAI (SKP)</a:t>
            </a:r>
            <a:endParaRPr lang="id-ID" sz="2400" b="1" dirty="0">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xmlns="" val="1419133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285750"/>
            <a:ext cx="58578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442913" algn="l"/>
              </a:tabLst>
              <a:defRPr>
                <a:solidFill>
                  <a:schemeClr val="tx1"/>
                </a:solidFill>
                <a:latin typeface="Calibri" panose="020F0502020204030204" pitchFamily="34" charset="0"/>
              </a:defRPr>
            </a:lvl1pPr>
            <a:lvl2pPr marL="742950" indent="-285750">
              <a:tabLst>
                <a:tab pos="442913" algn="l"/>
              </a:tabLst>
              <a:defRPr>
                <a:solidFill>
                  <a:schemeClr val="tx1"/>
                </a:solidFill>
                <a:latin typeface="Calibri" panose="020F0502020204030204" pitchFamily="34" charset="0"/>
              </a:defRPr>
            </a:lvl2pPr>
            <a:lvl3pPr marL="1143000" indent="-228600">
              <a:tabLst>
                <a:tab pos="442913" algn="l"/>
              </a:tabLst>
              <a:defRPr>
                <a:solidFill>
                  <a:schemeClr val="tx1"/>
                </a:solidFill>
                <a:latin typeface="Calibri" panose="020F0502020204030204" pitchFamily="34" charset="0"/>
              </a:defRPr>
            </a:lvl3pPr>
            <a:lvl4pPr marL="1600200" indent="-228600">
              <a:tabLst>
                <a:tab pos="442913" algn="l"/>
              </a:tabLst>
              <a:defRPr>
                <a:solidFill>
                  <a:schemeClr val="tx1"/>
                </a:solidFill>
                <a:latin typeface="Calibri" panose="020F0502020204030204" pitchFamily="34" charset="0"/>
              </a:defRPr>
            </a:lvl4pPr>
            <a:lvl5pPr marL="2057400" indent="-228600">
              <a:tabLst>
                <a:tab pos="442913" algn="l"/>
              </a:tabLst>
              <a:defRPr>
                <a:solidFill>
                  <a:schemeClr val="tx1"/>
                </a:solidFill>
                <a:latin typeface="Calibri" panose="020F0502020204030204" pitchFamily="34" charset="0"/>
              </a:defRPr>
            </a:lvl5pPr>
            <a:lvl6pPr marL="2514600" indent="-228600" fontAlgn="base">
              <a:spcBef>
                <a:spcPct val="0"/>
              </a:spcBef>
              <a:spcAft>
                <a:spcPct val="0"/>
              </a:spcAft>
              <a:tabLst>
                <a:tab pos="442913" algn="l"/>
              </a:tabLst>
              <a:defRPr>
                <a:solidFill>
                  <a:schemeClr val="tx1"/>
                </a:solidFill>
                <a:latin typeface="Calibri" panose="020F0502020204030204" pitchFamily="34" charset="0"/>
              </a:defRPr>
            </a:lvl6pPr>
            <a:lvl7pPr marL="2971800" indent="-228600" fontAlgn="base">
              <a:spcBef>
                <a:spcPct val="0"/>
              </a:spcBef>
              <a:spcAft>
                <a:spcPct val="0"/>
              </a:spcAft>
              <a:tabLst>
                <a:tab pos="442913" algn="l"/>
              </a:tabLst>
              <a:defRPr>
                <a:solidFill>
                  <a:schemeClr val="tx1"/>
                </a:solidFill>
                <a:latin typeface="Calibri" panose="020F0502020204030204" pitchFamily="34" charset="0"/>
              </a:defRPr>
            </a:lvl7pPr>
            <a:lvl8pPr marL="3429000" indent="-228600" fontAlgn="base">
              <a:spcBef>
                <a:spcPct val="0"/>
              </a:spcBef>
              <a:spcAft>
                <a:spcPct val="0"/>
              </a:spcAft>
              <a:tabLst>
                <a:tab pos="442913" algn="l"/>
              </a:tabLst>
              <a:defRPr>
                <a:solidFill>
                  <a:schemeClr val="tx1"/>
                </a:solidFill>
                <a:latin typeface="Calibri" panose="020F0502020204030204" pitchFamily="34" charset="0"/>
              </a:defRPr>
            </a:lvl8pPr>
            <a:lvl9pPr marL="3886200" indent="-228600" fontAlgn="base">
              <a:spcBef>
                <a:spcPct val="0"/>
              </a:spcBef>
              <a:spcAft>
                <a:spcPct val="0"/>
              </a:spcAft>
              <a:tabLst>
                <a:tab pos="442913" algn="l"/>
              </a:tabLst>
              <a:defRPr>
                <a:solidFill>
                  <a:schemeClr val="tx1"/>
                </a:solidFill>
                <a:latin typeface="Calibri" panose="020F0502020204030204" pitchFamily="34" charset="0"/>
              </a:defRPr>
            </a:lvl9pPr>
          </a:lstStyle>
          <a:p>
            <a:r>
              <a:rPr lang="id-ID" sz="2000" b="1" dirty="0">
                <a:latin typeface="Verdana" panose="020B0604030504040204" pitchFamily="34" charset="0"/>
                <a:ea typeface="Verdana" panose="020B0604030504040204" pitchFamily="34" charset="0"/>
                <a:cs typeface="Verdana" panose="020B0604030504040204" pitchFamily="34" charset="0"/>
              </a:rPr>
              <a:t>MENGHITUNG TINGKAT CAPAIAN SKP </a:t>
            </a:r>
          </a:p>
        </p:txBody>
      </p:sp>
      <p:sp>
        <p:nvSpPr>
          <p:cNvPr id="5" name="TextBox 4"/>
          <p:cNvSpPr txBox="1">
            <a:spLocks noChangeArrowheads="1"/>
          </p:cNvSpPr>
          <p:nvPr/>
        </p:nvSpPr>
        <p:spPr bwMode="auto">
          <a:xfrm>
            <a:off x="357188" y="714375"/>
            <a:ext cx="850106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dirty="0">
                <a:latin typeface="Verdana" panose="020B0604030504040204" pitchFamily="34" charset="0"/>
                <a:ea typeface="Verdana" panose="020B0604030504040204" pitchFamily="34" charset="0"/>
                <a:cs typeface="Verdana" panose="020B0604030504040204" pitchFamily="34" charset="0"/>
              </a:rPr>
              <a:t>Untuk mengukur tingkat  capaian  pelaksanaan kegiatan tugas jabatan digunakan 4 aspek pengukuran yaitu aspek kuantitas, aspek kualitas, aspek waktu, dan aspek biaya. </a:t>
            </a:r>
          </a:p>
        </p:txBody>
      </p:sp>
      <p:sp>
        <p:nvSpPr>
          <p:cNvPr id="6" name="TextBox 5"/>
          <p:cNvSpPr txBox="1">
            <a:spLocks noChangeArrowheads="1"/>
          </p:cNvSpPr>
          <p:nvPr/>
        </p:nvSpPr>
        <p:spPr bwMode="auto">
          <a:xfrm>
            <a:off x="357188" y="1666220"/>
            <a:ext cx="8643937"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pPr>
              <a:buFontTx/>
              <a:buAutoNum type="alphaLcPeriod"/>
            </a:pPr>
            <a:r>
              <a:rPr lang="id-ID" b="1" dirty="0">
                <a:latin typeface="Verdana" panose="020B0604030504040204" pitchFamily="34" charset="0"/>
                <a:ea typeface="Verdana" panose="020B0604030504040204" pitchFamily="34" charset="0"/>
                <a:cs typeface="Verdana" panose="020B0604030504040204" pitchFamily="34" charset="0"/>
              </a:rPr>
              <a:t>Aspek kuantitas menggunakan rumus :</a:t>
            </a:r>
          </a:p>
          <a:p>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Realisasi </a:t>
            </a:r>
            <a:r>
              <a:rPr lang="id-ID" dirty="0">
                <a:latin typeface="Verdana" panose="020B0604030504040204" pitchFamily="34" charset="0"/>
                <a:ea typeface="Verdana" panose="020B0604030504040204" pitchFamily="34" charset="0"/>
                <a:cs typeface="Verdana" panose="020B0604030504040204" pitchFamily="34" charset="0"/>
              </a:rPr>
              <a:t>Output</a:t>
            </a:r>
          </a:p>
          <a:p>
            <a:r>
              <a:rPr lang="id-ID" dirty="0">
                <a:latin typeface="Verdana" panose="020B0604030504040204" pitchFamily="34" charset="0"/>
                <a:ea typeface="Verdana" panose="020B0604030504040204" pitchFamily="34" charset="0"/>
                <a:cs typeface="Verdana" panose="020B0604030504040204" pitchFamily="34" charset="0"/>
              </a:rPr>
              <a:t>			Aspek Kuantitas  </a:t>
            </a:r>
            <a:r>
              <a:rPr lang="id-ID" dirty="0" smtClean="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  X  100</a:t>
            </a: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Target </a:t>
            </a:r>
            <a:r>
              <a:rPr lang="id-ID" dirty="0">
                <a:latin typeface="Verdana" panose="020B0604030504040204" pitchFamily="34" charset="0"/>
                <a:ea typeface="Verdana" panose="020B0604030504040204" pitchFamily="34" charset="0"/>
                <a:cs typeface="Verdana" panose="020B0604030504040204" pitchFamily="34" charset="0"/>
              </a:rPr>
              <a:t>Output</a:t>
            </a:r>
          </a:p>
          <a:p>
            <a:pPr>
              <a:buFontTx/>
              <a:buAutoNum type="arabicPeriod"/>
            </a:pPr>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contoh :</a:t>
            </a:r>
          </a:p>
          <a:p>
            <a:r>
              <a:rPr lang="id-ID" dirty="0">
                <a:latin typeface="Verdana" panose="020B0604030504040204" pitchFamily="34" charset="0"/>
                <a:ea typeface="Verdana" panose="020B0604030504040204" pitchFamily="34" charset="0"/>
                <a:cs typeface="Verdana" panose="020B0604030504040204" pitchFamily="34" charset="0"/>
              </a:rPr>
              <a:t>	seorang staf mempunyai tugas  mencatat dokumen kepegawaian ke dalam kartu induk dan daftar isi serta menyimpan dan memelihara arsip kepegawaian ke dalam tata naskah dengan target kuantitas = 1000 data, ternyata yang bersangkutan hanya mampu menyelesaikan 800 data pada target waktu yang telah ditentukan .</a:t>
            </a:r>
          </a:p>
          <a:p>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800</a:t>
            </a:r>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Aspek kuantitas     =     ------  x  100  </a:t>
            </a: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1000</a:t>
            </a:r>
            <a:endParaRPr lang="id-ID" dirty="0">
              <a:latin typeface="Verdana" panose="020B0604030504040204" pitchFamily="34" charset="0"/>
              <a:ea typeface="Verdana" panose="020B0604030504040204" pitchFamily="34" charset="0"/>
              <a:cs typeface="Verdana" panose="020B0604030504040204" pitchFamily="34" charset="0"/>
            </a:endParaRPr>
          </a:p>
          <a:p>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80</a:t>
            </a:r>
          </a:p>
          <a:p>
            <a:endParaRPr lang="id-ID" dirty="0">
              <a:latin typeface="Verdana" panose="020B0604030504040204" pitchFamily="34" charset="0"/>
              <a:ea typeface="Verdana" panose="020B0604030504040204" pitchFamily="34" charset="0"/>
              <a:cs typeface="Verdana" panose="020B0604030504040204" pitchFamily="34" charset="0"/>
            </a:endParaRPr>
          </a:p>
          <a:p>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597305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285750" y="70688"/>
            <a:ext cx="864393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tabLst>
                <a:tab pos="442913" algn="l"/>
              </a:tabLst>
              <a:defRPr>
                <a:solidFill>
                  <a:schemeClr val="tx1"/>
                </a:solidFill>
                <a:latin typeface="Calibri" panose="020F0502020204030204" pitchFamily="34" charset="0"/>
              </a:defRPr>
            </a:lvl1pPr>
            <a:lvl2pPr marL="742950" indent="-285750">
              <a:tabLst>
                <a:tab pos="442913" algn="l"/>
              </a:tabLst>
              <a:defRPr>
                <a:solidFill>
                  <a:schemeClr val="tx1"/>
                </a:solidFill>
                <a:latin typeface="Calibri" panose="020F0502020204030204" pitchFamily="34" charset="0"/>
              </a:defRPr>
            </a:lvl2pPr>
            <a:lvl3pPr marL="1143000" indent="-228600">
              <a:tabLst>
                <a:tab pos="442913" algn="l"/>
              </a:tabLst>
              <a:defRPr>
                <a:solidFill>
                  <a:schemeClr val="tx1"/>
                </a:solidFill>
                <a:latin typeface="Calibri" panose="020F0502020204030204" pitchFamily="34" charset="0"/>
              </a:defRPr>
            </a:lvl3pPr>
            <a:lvl4pPr marL="1600200" indent="-228600">
              <a:tabLst>
                <a:tab pos="442913" algn="l"/>
              </a:tabLst>
              <a:defRPr>
                <a:solidFill>
                  <a:schemeClr val="tx1"/>
                </a:solidFill>
                <a:latin typeface="Calibri" panose="020F0502020204030204" pitchFamily="34" charset="0"/>
              </a:defRPr>
            </a:lvl4pPr>
            <a:lvl5pPr marL="2057400" indent="-228600">
              <a:tabLst>
                <a:tab pos="442913" algn="l"/>
              </a:tabLst>
              <a:defRPr>
                <a:solidFill>
                  <a:schemeClr val="tx1"/>
                </a:solidFill>
                <a:latin typeface="Calibri" panose="020F0502020204030204" pitchFamily="34" charset="0"/>
              </a:defRPr>
            </a:lvl5pPr>
            <a:lvl6pPr marL="2514600" indent="-228600" fontAlgn="base">
              <a:spcBef>
                <a:spcPct val="0"/>
              </a:spcBef>
              <a:spcAft>
                <a:spcPct val="0"/>
              </a:spcAft>
              <a:tabLst>
                <a:tab pos="442913" algn="l"/>
              </a:tabLst>
              <a:defRPr>
                <a:solidFill>
                  <a:schemeClr val="tx1"/>
                </a:solidFill>
                <a:latin typeface="Calibri" panose="020F0502020204030204" pitchFamily="34" charset="0"/>
              </a:defRPr>
            </a:lvl6pPr>
            <a:lvl7pPr marL="2971800" indent="-228600" fontAlgn="base">
              <a:spcBef>
                <a:spcPct val="0"/>
              </a:spcBef>
              <a:spcAft>
                <a:spcPct val="0"/>
              </a:spcAft>
              <a:tabLst>
                <a:tab pos="442913" algn="l"/>
              </a:tabLst>
              <a:defRPr>
                <a:solidFill>
                  <a:schemeClr val="tx1"/>
                </a:solidFill>
                <a:latin typeface="Calibri" panose="020F0502020204030204" pitchFamily="34" charset="0"/>
              </a:defRPr>
            </a:lvl7pPr>
            <a:lvl8pPr marL="3429000" indent="-228600" fontAlgn="base">
              <a:spcBef>
                <a:spcPct val="0"/>
              </a:spcBef>
              <a:spcAft>
                <a:spcPct val="0"/>
              </a:spcAft>
              <a:tabLst>
                <a:tab pos="442913" algn="l"/>
              </a:tabLst>
              <a:defRPr>
                <a:solidFill>
                  <a:schemeClr val="tx1"/>
                </a:solidFill>
                <a:latin typeface="Calibri" panose="020F0502020204030204" pitchFamily="34" charset="0"/>
              </a:defRPr>
            </a:lvl8pPr>
            <a:lvl9pPr marL="3886200" indent="-228600" fontAlgn="base">
              <a:spcBef>
                <a:spcPct val="0"/>
              </a:spcBef>
              <a:spcAft>
                <a:spcPct val="0"/>
              </a:spcAft>
              <a:tabLst>
                <a:tab pos="442913" algn="l"/>
              </a:tabLst>
              <a:defRPr>
                <a:solidFill>
                  <a:schemeClr val="tx1"/>
                </a:solidFill>
                <a:latin typeface="Calibri" panose="020F0502020204030204" pitchFamily="34" charset="0"/>
              </a:defRPr>
            </a:lvl9pPr>
          </a:lstStyle>
          <a:p>
            <a:pPr>
              <a:buFontTx/>
              <a:buAutoNum type="alphaLcPeriod" startAt="2"/>
            </a:pPr>
            <a:r>
              <a:rPr lang="id-ID" sz="1600" b="1" dirty="0">
                <a:latin typeface="Verdana" panose="020B0604030504040204" pitchFamily="34" charset="0"/>
                <a:ea typeface="Verdana" panose="020B0604030504040204" pitchFamily="34" charset="0"/>
                <a:cs typeface="Verdana" panose="020B0604030504040204" pitchFamily="34" charset="0"/>
              </a:rPr>
              <a:t>Aspek kualitas</a:t>
            </a:r>
          </a:p>
          <a:p>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                   Realisasi </a:t>
            </a:r>
            <a:r>
              <a:rPr lang="id-ID" sz="1600" dirty="0">
                <a:latin typeface="Verdana" panose="020B0604030504040204" pitchFamily="34" charset="0"/>
                <a:ea typeface="Verdana" panose="020B0604030504040204" pitchFamily="34" charset="0"/>
                <a:cs typeface="Verdana" panose="020B0604030504040204" pitchFamily="34" charset="0"/>
              </a:rPr>
              <a:t>Kualitas (RK)</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      Aspek </a:t>
            </a:r>
            <a:r>
              <a:rPr lang="id-ID" sz="1600" dirty="0">
                <a:latin typeface="Verdana" panose="020B0604030504040204" pitchFamily="34" charset="0"/>
                <a:ea typeface="Verdana" panose="020B0604030504040204" pitchFamily="34" charset="0"/>
                <a:cs typeface="Verdana" panose="020B0604030504040204" pitchFamily="34" charset="0"/>
              </a:rPr>
              <a:t>kualitas  =	-------------------------------    x   100</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                   Target </a:t>
            </a:r>
            <a:r>
              <a:rPr lang="id-ID" sz="1600" dirty="0">
                <a:latin typeface="Verdana" panose="020B0604030504040204" pitchFamily="34" charset="0"/>
                <a:ea typeface="Verdana" panose="020B0604030504040204" pitchFamily="34" charset="0"/>
                <a:cs typeface="Verdana" panose="020B0604030504040204" pitchFamily="34" charset="0"/>
              </a:rPr>
              <a:t>Kualitas  (TK)</a:t>
            </a:r>
          </a:p>
          <a:p>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Pedoman dalam menentukan realisasi Kualitas (RK</a:t>
            </a:r>
            <a:r>
              <a:rPr lang="id-ID" sz="1600" dirty="0" smtClean="0">
                <a:latin typeface="Verdana" panose="020B0604030504040204" pitchFamily="34" charset="0"/>
                <a:ea typeface="Verdana" panose="020B0604030504040204" pitchFamily="34" charset="0"/>
                <a:cs typeface="Verdana" panose="020B0604030504040204" pitchFamily="34" charset="0"/>
              </a:rPr>
              <a:t>)</a:t>
            </a:r>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xmlns="" val="2840920378"/>
              </p:ext>
            </p:extLst>
          </p:nvPr>
        </p:nvGraphicFramePr>
        <p:xfrm>
          <a:off x="492919" y="2060915"/>
          <a:ext cx="8229600" cy="4505335"/>
        </p:xfrm>
        <a:graphic>
          <a:graphicData uri="http://schemas.openxmlformats.org/drawingml/2006/table">
            <a:tbl>
              <a:tblPr firstRow="1" bandRow="1">
                <a:tableStyleId>{93296810-A885-4BE3-A3E7-6D5BEEA58F35}</a:tableStyleId>
              </a:tblPr>
              <a:tblGrid>
                <a:gridCol w="1153682"/>
                <a:gridCol w="7075918"/>
              </a:tblGrid>
              <a:tr h="0">
                <a:tc>
                  <a:txBody>
                    <a:bodyPr/>
                    <a:lstStyle/>
                    <a:p>
                      <a:pPr algn="ctr"/>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Kriteria Nilai</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Keterangan</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91 – 100</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sempurna, tidak ada kesalahan, tidak ada revisi, dan pelayanan di atas standar yg ditentukan dll.</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76 - 90</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 1 atau 2 kesalahan kecil, tidak ada kesalahan besar, revisi, dan pelayanan sesuai standar yg telah ditentukan dll. </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smtClean="0">
                          <a:solidFill>
                            <a:schemeClr val="tx1"/>
                          </a:solidFill>
                          <a:latin typeface="Verdana" panose="020B0604030504040204" pitchFamily="34" charset="0"/>
                          <a:ea typeface="Verdana" panose="020B0604030504040204" pitchFamily="34" charset="0"/>
                          <a:cs typeface="Verdana" panose="020B0604030504040204" pitchFamily="34" charset="0"/>
                        </a:rPr>
                        <a:t>61 - 75</a:t>
                      </a:r>
                      <a:endParaRPr lang="id-ID" sz="1600" noProof="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mempunyai 3 atau 4 kesalahan</a:t>
                      </a:r>
                      <a:r>
                        <a:rPr lang="id-ID" sz="1600"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kecil, dan tidak ada kesalahan besar, revisi, dan pelayanan cukup memenuhi standar yg ditentukan</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smtClean="0">
                          <a:solidFill>
                            <a:schemeClr val="tx1"/>
                          </a:solidFill>
                          <a:latin typeface="Verdana" panose="020B0604030504040204" pitchFamily="34" charset="0"/>
                          <a:ea typeface="Verdana" panose="020B0604030504040204" pitchFamily="34" charset="0"/>
                          <a:cs typeface="Verdana" panose="020B0604030504040204" pitchFamily="34" charset="0"/>
                        </a:rPr>
                        <a:t>51 -60</a:t>
                      </a:r>
                      <a:endParaRPr lang="id-ID" sz="1600" noProof="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mempunyai 5 kesalahan kecil dan ada kesalahan besar, revisi, dan pelayanan tidak cukup memenuhi standar yg ditentukan dll.</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857256">
                <a:tc>
                  <a:txBody>
                    <a:bodyPr/>
                    <a:lstStyle/>
                    <a:p>
                      <a:r>
                        <a:rPr lang="id-ID" sz="1600" noProof="0" smtClean="0">
                          <a:solidFill>
                            <a:schemeClr val="tx1"/>
                          </a:solidFill>
                          <a:latin typeface="Verdana" panose="020B0604030504040204" pitchFamily="34" charset="0"/>
                          <a:ea typeface="Verdana" panose="020B0604030504040204" pitchFamily="34" charset="0"/>
                          <a:cs typeface="Verdana" panose="020B0604030504040204" pitchFamily="34" charset="0"/>
                        </a:rPr>
                        <a:t>50 ke bawah</a:t>
                      </a:r>
                      <a:endParaRPr lang="id-ID" sz="1600" noProof="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mempunyai lebih dari 5 kesalahan kecil dan ada kesalahan besar, kurang memuaskan, revisi, pelayanan di bawah standar yg ditentukan dll.</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xmlns="" val="3716543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285750"/>
            <a:ext cx="8715375" cy="6357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2050" name="Picture 2" descr="D:\Apek Wakt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0" y="357188"/>
            <a:ext cx="8501063" cy="614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319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214313" y="214313"/>
            <a:ext cx="8715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b="1" dirty="0">
                <a:latin typeface="Verdana" panose="020B0604030504040204" pitchFamily="34" charset="0"/>
                <a:ea typeface="Verdana" panose="020B0604030504040204" pitchFamily="34" charset="0"/>
                <a:cs typeface="Verdana" panose="020B0604030504040204" pitchFamily="34" charset="0"/>
              </a:rPr>
              <a:t>PENILAIAN TUGAS TAMBAHAN</a:t>
            </a:r>
          </a:p>
        </p:txBody>
      </p:sp>
      <p:pic>
        <p:nvPicPr>
          <p:cNvPr id="54276" name="Picture 2" descr="D:\scan perka 1-2003\tugas tambaha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26" y="1167735"/>
            <a:ext cx="8501062" cy="550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71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13315" name="Title 1"/>
          <p:cNvSpPr>
            <a:spLocks noGrp="1"/>
          </p:cNvSpPr>
          <p:nvPr>
            <p:ph type="title"/>
          </p:nvPr>
        </p:nvSpPr>
        <p:spPr>
          <a:xfrm>
            <a:off x="468313" y="3249613"/>
            <a:ext cx="8229600" cy="1143000"/>
          </a:xfrm>
        </p:spPr>
        <p:txBody>
          <a:bodyPr>
            <a:noAutofit/>
          </a:bodyPr>
          <a:lstStyle/>
          <a:p>
            <a:pPr algn="ctr" eaLnBrk="1" hangingPunct="1">
              <a:lnSpc>
                <a:spcPct val="115000"/>
              </a:lnSpc>
              <a:spcAft>
                <a:spcPts val="1000"/>
              </a:spcAft>
            </a:pPr>
            <a:r>
              <a:rPr lang="en-US" sz="4000" dirty="0" err="1" smtClean="0">
                <a:solidFill>
                  <a:schemeClr val="tx1"/>
                </a:solidFill>
                <a:latin typeface="Arial" pitchFamily="34" charset="0"/>
                <a:cs typeface="Arial" pitchFamily="34" charset="0"/>
              </a:rPr>
              <a:t>beberapa</a:t>
            </a:r>
            <a:r>
              <a:rPr lang="en-US" sz="4000" dirty="0" smtClean="0">
                <a:solidFill>
                  <a:schemeClr val="tx1"/>
                </a:solidFill>
                <a:latin typeface="Arial" pitchFamily="34" charset="0"/>
                <a:cs typeface="Arial" pitchFamily="34" charset="0"/>
              </a:rPr>
              <a:t> </a:t>
            </a:r>
            <a:r>
              <a:rPr lang="en-US" sz="4000" dirty="0" err="1" smtClean="0">
                <a:solidFill>
                  <a:schemeClr val="tx1"/>
                </a:solidFill>
                <a:latin typeface="Arial" pitchFamily="34" charset="0"/>
                <a:cs typeface="Arial" pitchFamily="34" charset="0"/>
              </a:rPr>
              <a:t>hal</a:t>
            </a: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r>
              <a:rPr lang="id-ID" sz="4000" dirty="0" smtClean="0">
                <a:solidFill>
                  <a:schemeClr val="tx1"/>
                </a:solidFill>
                <a:latin typeface="Arial" pitchFamily="34" charset="0"/>
                <a:cs typeface="Arial" pitchFamily="34" charset="0"/>
              </a:rPr>
              <a:t>yang perlu diperhatikan</a:t>
            </a:r>
            <a:endParaRPr lang="en-GB" sz="4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66806"/>
            <a:ext cx="6264696" cy="704850"/>
          </a:xfrm>
          <a:solidFill>
            <a:schemeClr val="tx1"/>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eaLnBrk="1" fontAlgn="auto" hangingPunct="1">
              <a:spcAft>
                <a:spcPts val="0"/>
              </a:spcAft>
              <a:defRPr/>
            </a:pPr>
            <a:r>
              <a:rPr lang="en-US" sz="2800" b="1" dirty="0" smtClean="0">
                <a:solidFill>
                  <a:schemeClr val="accent1"/>
                </a:solidFill>
                <a:latin typeface="Berlin Sans FB Demi" pitchFamily="34" charset="0"/>
                <a:ea typeface="Tahoma" pitchFamily="34" charset="0"/>
                <a:cs typeface="Tahoma" pitchFamily="34" charset="0"/>
              </a:rPr>
              <a:t>ASPEK PERILAKU KERJA DALAM SKP</a:t>
            </a:r>
            <a:endParaRPr lang="en-US" sz="2800" b="1" dirty="0">
              <a:solidFill>
                <a:schemeClr val="accent1"/>
              </a:solidFill>
              <a:latin typeface="Berlin Sans FB Demi" pitchFamily="34" charset="0"/>
              <a:ea typeface="Tahoma" pitchFamily="34" charset="0"/>
              <a:cs typeface="Tahoma" pitchFamily="34" charset="0"/>
            </a:endParaRPr>
          </a:p>
        </p:txBody>
      </p:sp>
      <p:sp>
        <p:nvSpPr>
          <p:cNvPr id="17411" name="Content Placeholder 2"/>
          <p:cNvSpPr>
            <a:spLocks noGrp="1"/>
          </p:cNvSpPr>
          <p:nvPr>
            <p:ph sz="half" idx="2"/>
          </p:nvPr>
        </p:nvSpPr>
        <p:spPr>
          <a:xfrm>
            <a:off x="395536" y="1814852"/>
            <a:ext cx="8391277" cy="1424186"/>
          </a:xfrm>
        </p:spPr>
        <p:txBody>
          <a:bodyPr>
            <a:normAutofit/>
          </a:bodyPr>
          <a:lstStyle/>
          <a:p>
            <a:pPr algn="just" eaLnBrk="1" hangingPunct="1">
              <a:buFont typeface="Wingdings" pitchFamily="2" charset="2"/>
              <a:buNone/>
              <a:tabLst>
                <a:tab pos="265113" algn="l"/>
              </a:tabLst>
            </a:pPr>
            <a:r>
              <a:rPr lang="id-ID" b="1" dirty="0" smtClean="0">
                <a:latin typeface="Tahoma" pitchFamily="34" charset="0"/>
                <a:cs typeface="Tahoma" pitchFamily="34" charset="0"/>
              </a:rPr>
              <a:t>•</a:t>
            </a:r>
            <a:r>
              <a:rPr lang="en-US" b="1" dirty="0" smtClean="0">
                <a:latin typeface="Tahoma" pitchFamily="34" charset="0"/>
                <a:cs typeface="Tahoma" pitchFamily="34" charset="0"/>
              </a:rPr>
              <a:t>	</a:t>
            </a:r>
            <a:r>
              <a:rPr lang="id-ID" b="1" dirty="0" smtClean="0">
                <a:latin typeface="Tahoma" pitchFamily="34" charset="0"/>
                <a:cs typeface="Tahoma" pitchFamily="34" charset="0"/>
              </a:rPr>
              <a:t>	</a:t>
            </a:r>
            <a:r>
              <a:rPr lang="id-ID" b="1" dirty="0" smtClean="0">
                <a:solidFill>
                  <a:srgbClr val="00B0F0"/>
                </a:solidFill>
                <a:latin typeface="Tahoma" pitchFamily="34" charset="0"/>
                <a:cs typeface="Tahoma" pitchFamily="34" charset="0"/>
              </a:rPr>
              <a:t>Meliputi aspek </a:t>
            </a:r>
            <a:r>
              <a:rPr lang="id-ID" b="1" dirty="0" smtClean="0">
                <a:latin typeface="Tahoma" pitchFamily="34" charset="0"/>
                <a:cs typeface="Tahoma" pitchFamily="34" charset="0"/>
              </a:rPr>
              <a:t>: orientasi pelayanan, integritas, komitmen, disiplin, kerjasama; dan kepemimpinan.</a:t>
            </a:r>
          </a:p>
          <a:p>
            <a:pPr algn="just" eaLnBrk="1" hangingPunct="1">
              <a:buFont typeface="Wingdings" pitchFamily="2" charset="2"/>
              <a:buNone/>
              <a:tabLst>
                <a:tab pos="265113" algn="l"/>
              </a:tabLst>
            </a:pPr>
            <a:r>
              <a:rPr lang="en-US" b="1" dirty="0" smtClean="0">
                <a:latin typeface="Tahoma" pitchFamily="34" charset="0"/>
                <a:cs typeface="Tahoma" pitchFamily="34" charset="0"/>
              </a:rPr>
              <a:t>•	</a:t>
            </a:r>
            <a:r>
              <a:rPr lang="id-ID" b="1" dirty="0" smtClean="0">
                <a:latin typeface="Tahoma" pitchFamily="34" charset="0"/>
                <a:cs typeface="Tahoma" pitchFamily="34" charset="0"/>
              </a:rPr>
              <a:t>	</a:t>
            </a:r>
            <a:r>
              <a:rPr lang="id-ID" b="1" dirty="0" smtClean="0">
                <a:solidFill>
                  <a:srgbClr val="00B0F0"/>
                </a:solidFill>
                <a:latin typeface="Tahoma" pitchFamily="34" charset="0"/>
                <a:cs typeface="Tahoma" pitchFamily="34" charset="0"/>
              </a:rPr>
              <a:t>Penilaian kepemimpinan </a:t>
            </a:r>
            <a:r>
              <a:rPr lang="id-ID" b="1" dirty="0" smtClean="0">
                <a:latin typeface="Tahoma" pitchFamily="34" charset="0"/>
                <a:cs typeface="Tahoma" pitchFamily="34" charset="0"/>
              </a:rPr>
              <a:t>hanya dilakukan bagi pegawai yang menduduki jabatan struktural.</a:t>
            </a:r>
          </a:p>
        </p:txBody>
      </p:sp>
      <p:sp>
        <p:nvSpPr>
          <p:cNvPr id="17412" name="Content Placeholder 3"/>
          <p:cNvSpPr>
            <a:spLocks noGrp="1"/>
          </p:cNvSpPr>
          <p:nvPr>
            <p:ph sz="quarter" idx="4"/>
          </p:nvPr>
        </p:nvSpPr>
        <p:spPr>
          <a:xfrm>
            <a:off x="414989" y="3284984"/>
            <a:ext cx="8371824" cy="748555"/>
          </a:xfrm>
        </p:spPr>
        <p:txBody>
          <a:bodyPr/>
          <a:lstStyle/>
          <a:p>
            <a:pPr algn="just" eaLnBrk="1" hangingPunct="1">
              <a:buFont typeface="Wingdings" pitchFamily="2" charset="2"/>
              <a:buNone/>
              <a:tabLst>
                <a:tab pos="265113" algn="l"/>
              </a:tabLst>
            </a:pPr>
            <a:r>
              <a:rPr lang="id-ID" dirty="0" smtClean="0">
                <a:latin typeface="Berlin Sans FB Demi" pitchFamily="34" charset="0"/>
                <a:cs typeface="Aharoni" pitchFamily="2" charset="-79"/>
              </a:rPr>
              <a:t>•		</a:t>
            </a:r>
            <a:r>
              <a:rPr lang="id-ID" b="1" dirty="0" smtClean="0">
                <a:latin typeface="Tahoma" pitchFamily="34" charset="0"/>
                <a:cs typeface="Tahoma" pitchFamily="34" charset="0"/>
              </a:rPr>
              <a:t>Penilaian perilaku dilakukan melalui pengamatan oleh pejabat penilai   terhadap pegawai sesuai kriteria yang ditentukan.</a:t>
            </a:r>
          </a:p>
        </p:txBody>
      </p:sp>
      <p:sp>
        <p:nvSpPr>
          <p:cNvPr id="5" name="TextBox 2"/>
          <p:cNvSpPr txBox="1">
            <a:spLocks noChangeArrowheads="1"/>
          </p:cNvSpPr>
          <p:nvPr/>
        </p:nvSpPr>
        <p:spPr bwMode="auto">
          <a:xfrm>
            <a:off x="395536" y="4125431"/>
            <a:ext cx="8395323" cy="1800493"/>
          </a:xfrm>
          <a:prstGeom prst="rect">
            <a:avLst/>
          </a:prstGeom>
          <a:noFill/>
          <a:ln w="9525">
            <a:noFill/>
            <a:miter lim="800000"/>
            <a:headEnd/>
            <a:tailEnd/>
          </a:ln>
        </p:spPr>
        <p:txBody>
          <a:bodyPr wrap="square">
            <a:spAutoFit/>
          </a:bodyPr>
          <a:lstStyle/>
          <a:p>
            <a:pPr algn="just">
              <a:tabLst>
                <a:tab pos="265113" algn="l"/>
              </a:tabLst>
            </a:pPr>
            <a:r>
              <a:rPr lang="id-ID" dirty="0">
                <a:latin typeface="Berlin Sans FB Demi" pitchFamily="34" charset="0"/>
                <a:cs typeface="Aharoni" pitchFamily="2" charset="-79"/>
              </a:rPr>
              <a:t>• </a:t>
            </a:r>
            <a:r>
              <a:rPr lang="id-ID" b="1" dirty="0" smtClean="0">
                <a:solidFill>
                  <a:schemeClr val="tx1">
                    <a:lumMod val="75000"/>
                    <a:lumOff val="25000"/>
                  </a:schemeClr>
                </a:solidFill>
                <a:latin typeface="Tahoma" pitchFamily="34" charset="0"/>
                <a:cs typeface="Tahoma" pitchFamily="34" charset="0"/>
              </a:rPr>
              <a:t>Pejabat </a:t>
            </a:r>
            <a:r>
              <a:rPr lang="id-ID" b="1" dirty="0">
                <a:solidFill>
                  <a:schemeClr val="tx1">
                    <a:lumMod val="75000"/>
                    <a:lumOff val="25000"/>
                  </a:schemeClr>
                </a:solidFill>
                <a:latin typeface="Tahoma" pitchFamily="34" charset="0"/>
                <a:cs typeface="Tahoma" pitchFamily="34" charset="0"/>
              </a:rPr>
              <a:t>penilai dalam melakukan penilaian perilaku kerja </a:t>
            </a:r>
            <a:r>
              <a:rPr lang="id-ID" b="1" dirty="0" smtClean="0">
                <a:solidFill>
                  <a:schemeClr val="tx1">
                    <a:lumMod val="75000"/>
                    <a:lumOff val="25000"/>
                  </a:schemeClr>
                </a:solidFill>
                <a:latin typeface="Tahoma" pitchFamily="34" charset="0"/>
                <a:cs typeface="Tahoma" pitchFamily="34" charset="0"/>
              </a:rPr>
              <a:t>pegawai </a:t>
            </a:r>
            <a:r>
              <a:rPr lang="id-ID" b="1" dirty="0">
                <a:solidFill>
                  <a:schemeClr val="tx1">
                    <a:lumMod val="75000"/>
                    <a:lumOff val="25000"/>
                  </a:schemeClr>
                </a:solidFill>
                <a:latin typeface="Tahoma" pitchFamily="34" charset="0"/>
                <a:cs typeface="Tahoma" pitchFamily="34" charset="0"/>
              </a:rPr>
              <a:t>dapat </a:t>
            </a:r>
            <a:r>
              <a:rPr lang="id-ID" b="1" dirty="0" smtClean="0">
                <a:solidFill>
                  <a:schemeClr val="tx1">
                    <a:lumMod val="75000"/>
                    <a:lumOff val="25000"/>
                  </a:schemeClr>
                </a:solidFill>
                <a:latin typeface="Tahoma" pitchFamily="34" charset="0"/>
                <a:cs typeface="Tahoma" pitchFamily="34" charset="0"/>
              </a:rPr>
              <a:t>mempertimbangkan masukan dari pejabat penilai lain yang setingkat di   lingkungan unit </a:t>
            </a:r>
            <a:r>
              <a:rPr lang="id-ID" b="1" dirty="0">
                <a:solidFill>
                  <a:schemeClr val="tx1">
                    <a:lumMod val="75000"/>
                    <a:lumOff val="25000"/>
                  </a:schemeClr>
                </a:solidFill>
                <a:latin typeface="Tahoma" pitchFamily="34" charset="0"/>
                <a:cs typeface="Tahoma" pitchFamily="34" charset="0"/>
              </a:rPr>
              <a:t>kerja masing-masing</a:t>
            </a:r>
            <a:r>
              <a:rPr lang="id-ID" b="1" dirty="0" smtClean="0">
                <a:solidFill>
                  <a:schemeClr val="tx1">
                    <a:lumMod val="75000"/>
                    <a:lumOff val="25000"/>
                  </a:schemeClr>
                </a:solidFill>
                <a:latin typeface="Tahoma" pitchFamily="34" charset="0"/>
                <a:cs typeface="Tahoma" pitchFamily="34" charset="0"/>
              </a:rPr>
              <a:t>.</a:t>
            </a:r>
          </a:p>
          <a:p>
            <a:pPr algn="just">
              <a:buFont typeface="Wingdings" pitchFamily="2" charset="2"/>
              <a:buNone/>
              <a:tabLst>
                <a:tab pos="265113" algn="l"/>
              </a:tabLst>
            </a:pPr>
            <a:endParaRPr lang="id-ID" sz="900" dirty="0">
              <a:latin typeface="Tahoma" pitchFamily="34" charset="0"/>
              <a:cs typeface="Tahoma" pitchFamily="34" charset="0"/>
            </a:endParaRPr>
          </a:p>
          <a:p>
            <a:pPr algn="just">
              <a:tabLst>
                <a:tab pos="265113" algn="l"/>
              </a:tabLst>
            </a:pPr>
            <a:r>
              <a:rPr lang="id-ID" sz="2400" b="1" dirty="0">
                <a:latin typeface="Tahoma" pitchFamily="34" charset="0"/>
                <a:cs typeface="Tahoma" pitchFamily="34" charset="0"/>
              </a:rPr>
              <a:t>• </a:t>
            </a:r>
            <a:r>
              <a:rPr lang="id-ID" sz="2400" b="1" dirty="0" smtClean="0">
                <a:latin typeface="Tahoma" pitchFamily="34" charset="0"/>
                <a:cs typeface="Tahoma" pitchFamily="34" charset="0"/>
              </a:rPr>
              <a:t> </a:t>
            </a:r>
            <a:r>
              <a:rPr lang="id-ID" b="1" dirty="0" smtClean="0">
                <a:solidFill>
                  <a:schemeClr val="tx1">
                    <a:lumMod val="75000"/>
                    <a:lumOff val="25000"/>
                  </a:schemeClr>
                </a:solidFill>
                <a:latin typeface="Tahoma" pitchFamily="34" charset="0"/>
                <a:cs typeface="Tahoma" pitchFamily="34" charset="0"/>
              </a:rPr>
              <a:t>Nilai </a:t>
            </a:r>
            <a:r>
              <a:rPr lang="id-ID" b="1" dirty="0">
                <a:solidFill>
                  <a:schemeClr val="tx1">
                    <a:lumMod val="75000"/>
                    <a:lumOff val="25000"/>
                  </a:schemeClr>
                </a:solidFill>
                <a:latin typeface="Tahoma" pitchFamily="34" charset="0"/>
                <a:cs typeface="Tahoma" pitchFamily="34" charset="0"/>
              </a:rPr>
              <a:t>perilaku kerja dapat diberikan paling tinggi 100 (seratus).</a:t>
            </a:r>
          </a:p>
          <a:p>
            <a:pPr>
              <a:tabLst>
                <a:tab pos="265113" algn="l"/>
              </a:tabLst>
            </a:pPr>
            <a:endParaRPr lang="id-ID" sz="2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ox(in)">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box(in)">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2">
                                            <p:txEl>
                                              <p:pRg st="0" end="0"/>
                                            </p:txEl>
                                          </p:spTgt>
                                        </p:tgtEl>
                                        <p:attrNameLst>
                                          <p:attrName>style.visibility</p:attrName>
                                        </p:attrNameLst>
                                      </p:cBhvr>
                                      <p:to>
                                        <p:strVal val="visible"/>
                                      </p:to>
                                    </p:set>
                                    <p:animEffect transition="in" filter="box(in)">
                                      <p:cBhvr>
                                        <p:cTn id="22" dur="5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a:off x="0" y="0"/>
            <a:ext cx="9144000" cy="68580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85852" y="216553"/>
            <a:ext cx="6572296" cy="571500"/>
          </a:xfrm>
          <a:solidFill>
            <a:schemeClr val="tx1"/>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eaLnBrk="1" fontAlgn="auto" hangingPunct="1">
              <a:spcAft>
                <a:spcPts val="0"/>
              </a:spcAft>
              <a:defRPr/>
            </a:pPr>
            <a:r>
              <a:rPr lang="id-ID" sz="2800" b="1" dirty="0" smtClean="0">
                <a:solidFill>
                  <a:schemeClr val="accent1"/>
                </a:solidFill>
                <a:latin typeface="Berlin Sans FB Demi" pitchFamily="34" charset="0"/>
                <a:ea typeface="Tahoma" pitchFamily="34" charset="0"/>
                <a:cs typeface="Tahoma" pitchFamily="34" charset="0"/>
              </a:rPr>
              <a:t>Tata Cara Penilaian</a:t>
            </a:r>
            <a:endParaRPr lang="id-ID" sz="2800" b="1" dirty="0">
              <a:solidFill>
                <a:schemeClr val="accent1"/>
              </a:solidFill>
              <a:latin typeface="Berlin Sans FB Demi" pitchFamily="34" charset="0"/>
              <a:ea typeface="Tahoma" pitchFamily="34" charset="0"/>
              <a:cs typeface="Tahoma" pitchFamily="34" charset="0"/>
            </a:endParaRPr>
          </a:p>
        </p:txBody>
      </p:sp>
      <p:sp>
        <p:nvSpPr>
          <p:cNvPr id="35846" name="TextBox 12"/>
          <p:cNvSpPr txBox="1">
            <a:spLocks noChangeArrowheads="1"/>
          </p:cNvSpPr>
          <p:nvPr/>
        </p:nvSpPr>
        <p:spPr bwMode="auto">
          <a:xfrm>
            <a:off x="323528" y="770460"/>
            <a:ext cx="7993062" cy="1200150"/>
          </a:xfrm>
          <a:prstGeom prst="rect">
            <a:avLst/>
          </a:prstGeom>
          <a:noFill/>
          <a:ln w="9525">
            <a:noFill/>
            <a:miter lim="800000"/>
            <a:headEnd/>
            <a:tailEnd/>
          </a:ln>
        </p:spPr>
        <p:txBody>
          <a:bodyPr>
            <a:spAutoFit/>
          </a:bodyPr>
          <a:lstStyle/>
          <a:p>
            <a:pPr marL="265113" indent="-265113">
              <a:buFont typeface="Symbol" pitchFamily="18" charset="2"/>
              <a:buChar char="Þ"/>
            </a:pPr>
            <a:r>
              <a:rPr lang="id-ID" dirty="0">
                <a:latin typeface="Tahoma" pitchFamily="34" charset="0"/>
                <a:cs typeface="Tahoma" pitchFamily="34" charset="0"/>
                <a:sym typeface="Symbol" pitchFamily="18" charset="2"/>
              </a:rPr>
              <a:t>Penilaian prestasi kerja dilakukan dengan cara menggabungkan penilaian SKP dengan penilaian perilaku kerja.</a:t>
            </a:r>
            <a:endParaRPr lang="en-US" dirty="0">
              <a:latin typeface="Tahoma" pitchFamily="34" charset="0"/>
              <a:cs typeface="Tahoma" pitchFamily="34" charset="0"/>
              <a:sym typeface="Symbol" pitchFamily="18" charset="2"/>
            </a:endParaRPr>
          </a:p>
          <a:p>
            <a:pPr marL="265113" indent="-265113">
              <a:buFont typeface="Symbol" pitchFamily="18" charset="2"/>
              <a:buChar char="Þ"/>
            </a:pPr>
            <a:r>
              <a:rPr lang="id-ID" dirty="0">
                <a:latin typeface="Tahoma" pitchFamily="34" charset="0"/>
                <a:cs typeface="Tahoma" pitchFamily="34" charset="0"/>
                <a:sym typeface="Symbol" pitchFamily="18" charset="2"/>
              </a:rPr>
              <a:t>Bobot nilai unsur SKP 60% (enam puluh persen) dan perilaku kerja 40% (empat puluh persen).</a:t>
            </a:r>
          </a:p>
        </p:txBody>
      </p:sp>
      <p:graphicFrame>
        <p:nvGraphicFramePr>
          <p:cNvPr id="23" name="Group 3"/>
          <p:cNvGraphicFramePr>
            <a:graphicFrameLocks noGrp="1"/>
          </p:cNvGraphicFramePr>
          <p:nvPr/>
        </p:nvGraphicFramePr>
        <p:xfrm>
          <a:off x="428625" y="1928813"/>
          <a:ext cx="8135938" cy="4686212"/>
        </p:xfrm>
        <a:graphic>
          <a:graphicData uri="http://schemas.openxmlformats.org/drawingml/2006/table">
            <a:tbl>
              <a:tblPr/>
              <a:tblGrid>
                <a:gridCol w="460375">
                  <a:extLst>
                    <a:ext uri="{9D8B030D-6E8A-4147-A177-3AD203B41FA5}">
                      <a16:colId xmlns:a16="http://schemas.microsoft.com/office/drawing/2014/main" xmlns="" val="20000"/>
                    </a:ext>
                  </a:extLst>
                </a:gridCol>
                <a:gridCol w="1381125">
                  <a:extLst>
                    <a:ext uri="{9D8B030D-6E8A-4147-A177-3AD203B41FA5}">
                      <a16:colId xmlns:a16="http://schemas.microsoft.com/office/drawing/2014/main" xmlns="" val="20001"/>
                    </a:ext>
                  </a:extLst>
                </a:gridCol>
                <a:gridCol w="2763838">
                  <a:extLst>
                    <a:ext uri="{9D8B030D-6E8A-4147-A177-3AD203B41FA5}">
                      <a16:colId xmlns:a16="http://schemas.microsoft.com/office/drawing/2014/main" xmlns="" val="20002"/>
                    </a:ext>
                  </a:extLst>
                </a:gridCol>
                <a:gridCol w="920750">
                  <a:extLst>
                    <a:ext uri="{9D8B030D-6E8A-4147-A177-3AD203B41FA5}">
                      <a16:colId xmlns:a16="http://schemas.microsoft.com/office/drawing/2014/main" xmlns="" val="20003"/>
                    </a:ext>
                  </a:extLst>
                </a:gridCol>
                <a:gridCol w="1076325">
                  <a:extLst>
                    <a:ext uri="{9D8B030D-6E8A-4147-A177-3AD203B41FA5}">
                      <a16:colId xmlns:a16="http://schemas.microsoft.com/office/drawing/2014/main" xmlns="" val="20004"/>
                    </a:ext>
                  </a:extLst>
                </a:gridCol>
                <a:gridCol w="1533525">
                  <a:extLst>
                    <a:ext uri="{9D8B030D-6E8A-4147-A177-3AD203B41FA5}">
                      <a16:colId xmlns:a16="http://schemas.microsoft.com/office/drawing/2014/main" xmlns="" val="20005"/>
                    </a:ext>
                  </a:extLst>
                </a:gridCol>
              </a:tblGrid>
              <a:tr h="182808">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a:t>
                      </a:r>
                      <a:endParaRPr kumimoji="0" lang="id-ID"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UNSUR YANG DINILAI</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imes New Roman" pitchFamily="18" charset="0"/>
                          <a:cs typeface="Times New Roman" pitchFamily="18" charset="0"/>
                        </a:rPr>
                        <a:t>JUMLAH</a:t>
                      </a:r>
                      <a:endParaRPr kumimoji="0" lang="id-ID"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368622">
                <a:tc vMerge="1">
                  <a:txBody>
                    <a:bodyPr/>
                    <a:lstStyle/>
                    <a:p>
                      <a:endParaRPr lang="id-ID"/>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 Sasaran Kerja </a:t>
                      </a:r>
                      <a:r>
                        <a:rPr kumimoji="0" lang="en-AU"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PNS</a:t>
                      </a: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(SK</a:t>
                      </a:r>
                      <a:r>
                        <a:rPr kumimoji="0" lang="en-AU"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P</a:t>
                      </a: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AU"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86</a:t>
                      </a: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x  60 %                                           </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r h="239131">
                <a:tc vMerge="1">
                  <a:txBody>
                    <a:bodyPr/>
                    <a:lstStyle/>
                    <a:p>
                      <a:endParaRPr lang="id-ID"/>
                    </a:p>
                  </a:txBody>
                  <a:tcPr/>
                </a:tc>
                <a:tc rowSpan="9">
                  <a:txBody>
                    <a:bodyPr/>
                    <a:lstStyle/>
                    <a:p>
                      <a:pPr marL="182563" marR="0" lvl="0" indent="-182563"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ahoma" pitchFamily="34" charset="0"/>
                          <a:ea typeface="Tahoma" pitchFamily="34" charset="0"/>
                          <a:cs typeface="Tahoma" pitchFamily="34" charset="0"/>
                        </a:rPr>
                        <a:t>b.</a:t>
                      </a: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 </a:t>
                      </a:r>
                      <a:r>
                        <a:rPr kumimoji="0" lang="id-ID" sz="1200" b="1" i="0" u="none" strike="noStrike" cap="none" normalizeH="0" baseline="0" smtClean="0">
                          <a:ln>
                            <a:noFill/>
                          </a:ln>
                          <a:solidFill>
                            <a:schemeClr val="tx1"/>
                          </a:solidFill>
                          <a:effectLst/>
                          <a:latin typeface="Tahoma" pitchFamily="34" charset="0"/>
                          <a:ea typeface="Tahoma" pitchFamily="34" charset="0"/>
                          <a:cs typeface="Tahoma" pitchFamily="34" charset="0"/>
                        </a:rPr>
                        <a:t>Perilaku   Kerja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 Orientasi Pelayanan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012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 Integritas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3"/>
                  </a:ext>
                </a:extLst>
              </a:tr>
              <a:tr h="18620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 Komitmen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4"/>
                  </a:ext>
                </a:extLst>
              </a:tr>
              <a:tr h="19208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 Disiplin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5"/>
                  </a:ext>
                </a:extLst>
              </a:tr>
              <a:tr h="18522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 Kerjasama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6"/>
                  </a:ext>
                </a:extLst>
              </a:tr>
              <a:tr h="18424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 Kepemimpinan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7"/>
                  </a:ext>
                </a:extLst>
              </a:tr>
              <a:tr h="243744">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7. Jumlah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8"/>
                  </a:ext>
                </a:extLst>
              </a:tr>
              <a:tr h="243744">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8. Nilai rata – rata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a16="http://schemas.microsoft.com/office/drawing/2014/main" xmlns="" val="10009"/>
                  </a:ext>
                </a:extLst>
              </a:tr>
              <a:tr h="273433">
                <a:tc vMerge="1">
                  <a:txBody>
                    <a:bodyPr/>
                    <a:lstStyle/>
                    <a:p>
                      <a:endParaRPr lang="id-ID"/>
                    </a:p>
                  </a:txBody>
                  <a:tcPr/>
                </a:tc>
                <a:tc vMerge="1">
                  <a:txBody>
                    <a:bodyPr/>
                    <a:lstStyle/>
                    <a:p>
                      <a:endParaRPr lang="id-ID"/>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9. Nilai Perilaku Kerja                  90   x   40 %</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36,00</a:t>
                      </a:r>
                      <a:endParaRPr kumimoji="0" lang="id-ID"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10"/>
                  </a:ext>
                </a:extLst>
              </a:tr>
              <a:tr h="46007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Nilai Prestasi Kerja</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(Baik)</a:t>
                      </a:r>
                      <a:endParaRPr kumimoji="0" lang="id-ID"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11"/>
                  </a:ext>
                </a:extLst>
              </a:tr>
              <a:tr h="1114312">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5. KEBERATAN DARI PEGAWAI NEGERI SIPIL </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YANG DINILAI (APABILA ADA)</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Tanggal, ..........................................</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0746" y="2348880"/>
            <a:ext cx="8143875" cy="2678112"/>
          </a:xfrm>
          <a:prstGeom prst="rect">
            <a:avLst/>
          </a:prstGeom>
          <a:solidFill>
            <a:schemeClr val="accent1"/>
          </a:solid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344488" indent="-344488" fontAlgn="auto">
              <a:spcBef>
                <a:spcPts val="0"/>
              </a:spcBef>
              <a:spcAft>
                <a:spcPts val="0"/>
              </a:spcAft>
              <a:defRPr/>
            </a:pPr>
            <a:r>
              <a:rPr lang="id-ID" sz="2400" dirty="0">
                <a:latin typeface="Berlin Sans FB Demi" pitchFamily="34" charset="0"/>
                <a:cs typeface="+mn-cs"/>
                <a:sym typeface="Wingdings 2"/>
              </a:rPr>
              <a:t></a:t>
            </a:r>
            <a:r>
              <a:rPr lang="en-US" sz="2400" dirty="0">
                <a:latin typeface="Berlin Sans FB Demi" pitchFamily="34" charset="0"/>
                <a:cs typeface="+mn-cs"/>
                <a:sym typeface="Wingdings 2"/>
              </a:rPr>
              <a:t> </a:t>
            </a:r>
            <a:r>
              <a:rPr lang="id-ID" sz="2400" dirty="0">
                <a:latin typeface="Berlin Sans FB Demi" pitchFamily="34" charset="0"/>
                <a:cs typeface="+mn-cs"/>
              </a:rPr>
              <a:t>Nilai Prestasi Kerja </a:t>
            </a:r>
            <a:r>
              <a:rPr lang="id-ID" sz="2400" dirty="0" smtClean="0">
                <a:latin typeface="Berlin Sans FB Demi" pitchFamily="34" charset="0"/>
                <a:cs typeface="+mn-cs"/>
              </a:rPr>
              <a:t>pegawai </a:t>
            </a:r>
            <a:r>
              <a:rPr lang="id-ID" sz="2400" dirty="0">
                <a:latin typeface="Berlin Sans FB Demi" pitchFamily="34" charset="0"/>
                <a:cs typeface="+mn-cs"/>
              </a:rPr>
              <a:t>dinyatakan dengan angka dan sebutan sebagai berikut :</a:t>
            </a:r>
          </a:p>
          <a:p>
            <a:pPr marL="342900" indent="1588" fontAlgn="auto">
              <a:spcBef>
                <a:spcPts val="0"/>
              </a:spcBef>
              <a:spcAft>
                <a:spcPts val="0"/>
              </a:spcAft>
              <a:buFontTx/>
              <a:buAutoNum type="alphaLcPeriod"/>
              <a:defRPr/>
            </a:pPr>
            <a:r>
              <a:rPr lang="id-ID" sz="2400" dirty="0">
                <a:latin typeface="Berlin Sans FB Demi" pitchFamily="34" charset="0"/>
                <a:cs typeface="+mn-cs"/>
              </a:rPr>
              <a:t>91 – ke atas: sangat baik</a:t>
            </a:r>
          </a:p>
          <a:p>
            <a:pPr marL="342900" indent="1588" fontAlgn="auto">
              <a:spcBef>
                <a:spcPts val="0"/>
              </a:spcBef>
              <a:spcAft>
                <a:spcPts val="0"/>
              </a:spcAft>
              <a:buFontTx/>
              <a:buAutoNum type="alphaLcPeriod"/>
              <a:defRPr/>
            </a:pPr>
            <a:r>
              <a:rPr lang="id-ID" sz="2400" dirty="0">
                <a:latin typeface="Berlin Sans FB Demi" pitchFamily="34" charset="0"/>
                <a:cs typeface="+mn-cs"/>
              </a:rPr>
              <a:t>76 – 90: baik</a:t>
            </a:r>
          </a:p>
          <a:p>
            <a:pPr marL="342900" indent="1588" fontAlgn="auto">
              <a:spcBef>
                <a:spcPts val="0"/>
              </a:spcBef>
              <a:spcAft>
                <a:spcPts val="0"/>
              </a:spcAft>
              <a:buFontTx/>
              <a:buAutoNum type="alphaLcPeriod"/>
              <a:defRPr/>
            </a:pPr>
            <a:r>
              <a:rPr lang="id-ID" sz="2400" dirty="0">
                <a:latin typeface="Berlin Sans FB Demi" pitchFamily="34" charset="0"/>
                <a:cs typeface="+mn-cs"/>
              </a:rPr>
              <a:t>61 – 75: cukup</a:t>
            </a:r>
          </a:p>
          <a:p>
            <a:pPr marL="342900" indent="1588" fontAlgn="auto">
              <a:spcBef>
                <a:spcPts val="0"/>
              </a:spcBef>
              <a:spcAft>
                <a:spcPts val="0"/>
              </a:spcAft>
              <a:buFontTx/>
              <a:buAutoNum type="alphaLcPeriod"/>
              <a:defRPr/>
            </a:pPr>
            <a:r>
              <a:rPr lang="id-ID" sz="2400" dirty="0">
                <a:latin typeface="Berlin Sans FB Demi" pitchFamily="34" charset="0"/>
                <a:cs typeface="+mn-cs"/>
              </a:rPr>
              <a:t>51 – 60: kurang</a:t>
            </a:r>
          </a:p>
          <a:p>
            <a:pPr marL="342900" indent="1588" fontAlgn="auto">
              <a:spcBef>
                <a:spcPts val="0"/>
              </a:spcBef>
              <a:spcAft>
                <a:spcPts val="0"/>
              </a:spcAft>
              <a:buFontTx/>
              <a:buAutoNum type="alphaLcPeriod"/>
              <a:defRPr/>
            </a:pPr>
            <a:r>
              <a:rPr lang="id-ID" sz="2400" dirty="0">
                <a:latin typeface="Berlin Sans FB Demi" pitchFamily="34" charset="0"/>
                <a:cs typeface="+mn-cs"/>
              </a:rPr>
              <a:t>50 ke bawah: buruk</a:t>
            </a:r>
          </a:p>
        </p:txBody>
      </p:sp>
      <p:sp>
        <p:nvSpPr>
          <p:cNvPr id="15" name="TextBox 14"/>
          <p:cNvSpPr txBox="1"/>
          <p:nvPr/>
        </p:nvSpPr>
        <p:spPr>
          <a:xfrm>
            <a:off x="285750" y="-31535"/>
            <a:ext cx="8143875" cy="1661993"/>
          </a:xfrm>
          <a:prstGeom prst="rect">
            <a:avLst/>
          </a:prstGeom>
          <a:noFill/>
        </p:spPr>
        <p:txBody>
          <a:bodyPr>
            <a:spAutoFit/>
          </a:bodyPr>
          <a:lstStyle/>
          <a:p>
            <a:pPr marL="344488" indent="-344488" fontAlgn="auto">
              <a:spcBef>
                <a:spcPts val="0"/>
              </a:spcBef>
              <a:spcAft>
                <a:spcPts val="0"/>
              </a:spcAft>
              <a:defRPr/>
            </a:pPr>
            <a:endParaRPr lang="id-ID" sz="2400" dirty="0">
              <a:latin typeface="Berlin Sans FB Demi" pitchFamily="34" charset="0"/>
              <a:cs typeface="+mn-cs"/>
              <a:sym typeface="Wingdings 2"/>
            </a:endParaRPr>
          </a:p>
          <a:p>
            <a:pPr marL="344488" indent="-344488" fontAlgn="auto">
              <a:spcBef>
                <a:spcPts val="0"/>
              </a:spcBef>
              <a:spcAft>
                <a:spcPts val="0"/>
              </a:spcAft>
              <a:buFont typeface="Wingdings 2"/>
              <a:buChar char="E"/>
              <a:defRPr/>
            </a:pPr>
            <a:r>
              <a:rPr lang="id-ID" b="1" dirty="0">
                <a:latin typeface="Tahoma" pitchFamily="34" charset="0"/>
                <a:ea typeface="Tahoma" pitchFamily="34" charset="0"/>
                <a:cs typeface="Tahoma" pitchFamily="34" charset="0"/>
                <a:sym typeface="Symbol"/>
              </a:rPr>
              <a:t>Penilaian prestasi kerja dilaksanakan oleh pejabat penilai </a:t>
            </a:r>
            <a:r>
              <a:rPr lang="id-ID" b="1" dirty="0" smtClean="0">
                <a:latin typeface="Tahoma" pitchFamily="34" charset="0"/>
                <a:ea typeface="Tahoma" pitchFamily="34" charset="0"/>
                <a:cs typeface="Tahoma" pitchFamily="34" charset="0"/>
                <a:sym typeface="Symbol"/>
              </a:rPr>
              <a:t>dalam  1 </a:t>
            </a:r>
            <a:r>
              <a:rPr lang="id-ID" b="1" dirty="0">
                <a:latin typeface="Tahoma" pitchFamily="34" charset="0"/>
                <a:ea typeface="Tahoma" pitchFamily="34" charset="0"/>
                <a:cs typeface="Tahoma" pitchFamily="34" charset="0"/>
                <a:sym typeface="Symbol"/>
              </a:rPr>
              <a:t>(satu) tahun.</a:t>
            </a:r>
          </a:p>
          <a:p>
            <a:pPr marL="344488" indent="-344488" fontAlgn="auto">
              <a:spcBef>
                <a:spcPts val="0"/>
              </a:spcBef>
              <a:spcAft>
                <a:spcPts val="0"/>
              </a:spcAft>
              <a:buFont typeface="Wingdings 2"/>
              <a:buChar char="E"/>
              <a:defRPr/>
            </a:pPr>
            <a:endParaRPr lang="id-ID" b="1" dirty="0">
              <a:latin typeface="Tahoma" pitchFamily="34" charset="0"/>
              <a:ea typeface="Tahoma" pitchFamily="34" charset="0"/>
              <a:cs typeface="Tahoma" pitchFamily="34" charset="0"/>
              <a:sym typeface="Symbol"/>
            </a:endParaRPr>
          </a:p>
          <a:p>
            <a:pPr fontAlgn="auto">
              <a:spcBef>
                <a:spcPts val="0"/>
              </a:spcBef>
              <a:spcAft>
                <a:spcPts val="0"/>
              </a:spcAft>
              <a:defRPr/>
            </a:pPr>
            <a:endParaRPr lang="id-ID" sz="2400" dirty="0">
              <a:latin typeface="Berlin Sans FB Demi"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75" name="Group 55"/>
          <p:cNvGraphicFramePr>
            <a:graphicFrameLocks noGrp="1"/>
          </p:cNvGraphicFramePr>
          <p:nvPr>
            <p:ph/>
            <p:extLst>
              <p:ext uri="{D42A27DB-BD31-4B8C-83A1-F6EECF244321}">
                <p14:modId xmlns="" xmlns:p14="http://schemas.microsoft.com/office/powerpoint/2010/main" val="2424159479"/>
              </p:ext>
            </p:extLst>
          </p:nvPr>
        </p:nvGraphicFramePr>
        <p:xfrm>
          <a:off x="122238" y="877011"/>
          <a:ext cx="8842375" cy="5573714"/>
        </p:xfrm>
        <a:graphic>
          <a:graphicData uri="http://schemas.openxmlformats.org/drawingml/2006/table">
            <a:tbl>
              <a:tblPr/>
              <a:tblGrid>
                <a:gridCol w="407987"/>
                <a:gridCol w="1333500"/>
                <a:gridCol w="287338"/>
                <a:gridCol w="4651375"/>
                <a:gridCol w="936625"/>
                <a:gridCol w="1225550"/>
              </a:tblGrid>
              <a:tr h="34292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NO</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UNSUR YG DINILAI</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500" b="1" i="0" u="none" strike="noStrike" cap="none" normalizeH="0" baseline="0" dirty="0" smtClean="0">
                        <a:ln>
                          <a:noFill/>
                        </a:ln>
                        <a:solidFill>
                          <a:srgbClr val="002060"/>
                        </a:solidFill>
                        <a:effectLst/>
                        <a:latin typeface="Arial" charset="0"/>
                        <a:cs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URAIAN</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NILAI</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743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ANGKA</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SEBUTAN</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dirty="0" smtClean="0">
                          <a:ln>
                            <a:noFill/>
                          </a:ln>
                          <a:solidFill>
                            <a:srgbClr val="002060"/>
                          </a:solidFill>
                          <a:effectLst/>
                          <a:latin typeface="Arial" charset="0"/>
                          <a:cs typeface="Arial"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rgbClr val="002060"/>
                          </a:solidFill>
                          <a:effectLst/>
                          <a:latin typeface="Arial" charset="0"/>
                          <a:cs typeface="Arial" charset="0"/>
                        </a:rPr>
                        <a:t>1</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rgbClr val="002060"/>
                          </a:solidFill>
                          <a:effectLst/>
                          <a:latin typeface="Arial" charset="0"/>
                          <a:cs typeface="Arial" charset="0"/>
                        </a:rPr>
                        <a:t>Orientasi Pelayanan</a:t>
                      </a:r>
                      <a:r>
                        <a:rPr kumimoji="0" lang="id-ID" sz="1700" b="0" i="0" u="none" strike="noStrike" cap="none" normalizeH="0" baseline="0" smtClean="0">
                          <a:ln>
                            <a:noFill/>
                          </a:ln>
                          <a:solidFill>
                            <a:srgbClr val="002060"/>
                          </a:solidFill>
                          <a:effectLst/>
                          <a:latin typeface="Arial" charset="0"/>
                          <a:cs typeface="Arial" charset="0"/>
                        </a:rPr>
                        <a:t>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1</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Selalu dapat menyelesaikan tugas pelayanan sebaik-baiknya dengan sikap sopan dan sangat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91 - 100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Sangat baik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627">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Pada umumnya dapat menyelesaikan tugas pelayanan dengan baik dan sikap sopan serta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76 - 90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Baik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Adakalanya dapat menyelesaikan tugas pelayanan dengan cukup baik dan sikap cukup sopan serta cukup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61 - 75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Cukup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Kurang dapat menyelesaikan tugas pelayanan dengan baik dan sikap kurang sopan serta kurang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51 - 60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Kurang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noProof="0" dirty="0" smtClean="0">
                          <a:ln>
                            <a:noFill/>
                          </a:ln>
                          <a:solidFill>
                            <a:srgbClr val="002060"/>
                          </a:solidFill>
                          <a:effectLst/>
                          <a:latin typeface="Arial" charset="0"/>
                          <a:cs typeface="Arial" charset="0"/>
                        </a:rPr>
                        <a:t>Tidak</a:t>
                      </a:r>
                      <a:r>
                        <a:rPr kumimoji="0" lang="en-US" sz="1400" b="0" i="0" u="none" strike="noStrike" cap="none" normalizeH="0" baseline="0" noProof="0" dirty="0" smtClean="0">
                          <a:ln>
                            <a:noFill/>
                          </a:ln>
                          <a:solidFill>
                            <a:srgbClr val="002060"/>
                          </a:solidFill>
                          <a:effectLst/>
                          <a:latin typeface="Arial" charset="0"/>
                          <a:cs typeface="Arial" charset="0"/>
                        </a:rPr>
                        <a:t> </a:t>
                      </a:r>
                      <a:r>
                        <a:rPr kumimoji="0" lang="en-US" sz="1400" b="0" i="0" u="none" strike="noStrike" cap="none" normalizeH="0" baseline="0" noProof="0" dirty="0" err="1" smtClean="0">
                          <a:ln>
                            <a:noFill/>
                          </a:ln>
                          <a:solidFill>
                            <a:srgbClr val="002060"/>
                          </a:solidFill>
                          <a:effectLst/>
                          <a:latin typeface="Arial" charset="0"/>
                          <a:cs typeface="Arial" charset="0"/>
                        </a:rPr>
                        <a:t>pernah</a:t>
                      </a:r>
                      <a:r>
                        <a:rPr kumimoji="0" lang="id-ID" sz="1400" b="0" i="0" u="none" strike="noStrike" cap="none" normalizeH="0" baseline="0" noProof="0" dirty="0" smtClean="0">
                          <a:ln>
                            <a:noFill/>
                          </a:ln>
                          <a:solidFill>
                            <a:srgbClr val="002060"/>
                          </a:solidFill>
                          <a:effectLst/>
                          <a:latin typeface="Arial" charset="0"/>
                          <a:cs typeface="Arial" charset="0"/>
                        </a:rPr>
                        <a:t> dapat menyelesaikan tugas pelayanan dengan baik dan sikap tidak sopan serta tidak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50 ke bawah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Buruk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42" name="Text Box 54"/>
          <p:cNvSpPr txBox="1">
            <a:spLocks noChangeArrowheads="1"/>
          </p:cNvSpPr>
          <p:nvPr/>
        </p:nvSpPr>
        <p:spPr bwMode="auto">
          <a:xfrm>
            <a:off x="2047875" y="274638"/>
            <a:ext cx="59650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a:latin typeface="Verdana" panose="020B0604030504040204" pitchFamily="34" charset="0"/>
                <a:ea typeface="Verdana" panose="020B0604030504040204" pitchFamily="34" charset="0"/>
                <a:cs typeface="Verdana" panose="020B0604030504040204" pitchFamily="34" charset="0"/>
              </a:rPr>
              <a:t>PEDOMAN PENILAIAN PERILAKU KERJA PNS</a:t>
            </a:r>
          </a:p>
        </p:txBody>
      </p:sp>
    </p:spTree>
    <p:extLst>
      <p:ext uri="{BB962C8B-B14F-4D97-AF65-F5344CB8AC3E}">
        <p14:creationId xmlns="" xmlns:p14="http://schemas.microsoft.com/office/powerpoint/2010/main" val="335831667"/>
      </p:ext>
    </p:extLst>
  </p:cSld>
  <p:clrMapOvr>
    <a:masterClrMapping/>
  </p:clrMapOvr>
  <p:transition spd="med">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423" name="Group 55"/>
          <p:cNvGraphicFramePr>
            <a:graphicFrameLocks noGrp="1"/>
          </p:cNvGraphicFramePr>
          <p:nvPr>
            <p:ph/>
          </p:nvPr>
        </p:nvGraphicFramePr>
        <p:xfrm>
          <a:off x="73025" y="203200"/>
          <a:ext cx="8994775" cy="5816767"/>
        </p:xfrm>
        <a:graphic>
          <a:graphicData uri="http://schemas.openxmlformats.org/drawingml/2006/table">
            <a:tbl>
              <a:tblPr/>
              <a:tblGrid>
                <a:gridCol w="417602"/>
                <a:gridCol w="1185187"/>
                <a:gridCol w="228618"/>
                <a:gridCol w="5020550"/>
                <a:gridCol w="1085766"/>
                <a:gridCol w="1057052"/>
              </a:tblGrid>
              <a:tr h="35048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chemeClr val="tx1"/>
                          </a:solidFill>
                          <a:effectLst/>
                          <a:latin typeface="Arial" charset="0"/>
                          <a:cs typeface="Arial" charset="0"/>
                        </a:rPr>
                        <a:t>NO</a:t>
                      </a:r>
                    </a:p>
                  </a:txBody>
                  <a:tcPr marL="91447" marR="91447"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UNSUR YG DINILAI</a:t>
                      </a: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700" b="1" i="0" u="none" strike="noStrike" cap="none" normalizeH="0" baseline="0" smtClean="0">
                        <a:ln>
                          <a:noFill/>
                        </a:ln>
                        <a:solidFill>
                          <a:schemeClr val="tx1"/>
                        </a:solidFill>
                        <a:effectLst/>
                        <a:latin typeface="Arial" charset="0"/>
                        <a:cs typeface="Arial" charset="0"/>
                      </a:endParaRP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chemeClr val="tx1"/>
                          </a:solidFill>
                          <a:effectLst/>
                          <a:latin typeface="Arial" charset="0"/>
                          <a:cs typeface="Arial" charset="0"/>
                        </a:rPr>
                        <a:t>URAIAN</a:t>
                      </a: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chemeClr val="tx1"/>
                          </a:solidFill>
                          <a:effectLst/>
                          <a:latin typeface="Arial" charset="0"/>
                          <a:cs typeface="Arial" charset="0"/>
                        </a:rPr>
                        <a:t>NILAI</a:t>
                      </a:r>
                    </a:p>
                  </a:txBody>
                  <a:tcPr marL="91447" marR="91447"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476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ANGKA</a:t>
                      </a: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SEBUTAN</a:t>
                      </a:r>
                    </a:p>
                  </a:txBody>
                  <a:tcPr marL="91447" marR="91447"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1</a:t>
                      </a: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2</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smtClean="0">
                          <a:ln>
                            <a:noFill/>
                          </a:ln>
                          <a:solidFill>
                            <a:schemeClr val="tx1"/>
                          </a:solidFill>
                          <a:effectLst/>
                          <a:latin typeface="Arial" charset="0"/>
                          <a:cs typeface="Arial" charset="0"/>
                        </a:rPr>
                        <a:t>3</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smtClean="0">
                          <a:ln>
                            <a:noFill/>
                          </a:ln>
                          <a:solidFill>
                            <a:schemeClr val="tx1"/>
                          </a:solidFill>
                          <a:effectLst/>
                          <a:latin typeface="Arial" charset="0"/>
                          <a:cs typeface="Arial" charset="0"/>
                        </a:rPr>
                        <a:t>4</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5</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6</a:t>
                      </a: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663">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2</a:t>
                      </a:r>
                    </a:p>
                  </a:txBody>
                  <a:tcPr marL="91447" marR="91447"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rgbClr val="000000"/>
                          </a:solidFill>
                          <a:effectLst/>
                          <a:latin typeface="Arial" charset="0"/>
                          <a:cs typeface="Times New Roman" pitchFamily="18" charset="0"/>
                        </a:rPr>
                        <a:t>Integritas</a:t>
                      </a:r>
                      <a:r>
                        <a:rPr kumimoji="0" lang="id-ID" sz="1700" b="0" i="0" u="none" strike="noStrike" cap="none" normalizeH="0" baseline="0" dirty="0" smtClean="0">
                          <a:ln>
                            <a:noFill/>
                          </a:ln>
                          <a:solidFill>
                            <a:srgbClr val="000000"/>
                          </a:solidFill>
                          <a:effectLst/>
                          <a:latin typeface="Arial" charset="0"/>
                          <a:cs typeface="Arial" charset="0"/>
                        </a:rPr>
                        <a:t>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1</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Selalu dalam melaksanakan tugas bersikap jujur, ikhlas, dan tidak pernah menyalahgunakan wewenangnya serta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91 - 100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Sangat baik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77">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2</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Pada umumnya dalam melaksanakan tugas bersikap jujur, ikhlas, dan tidak pernah menya</a:t>
                      </a:r>
                      <a:r>
                        <a:rPr kumimoji="0" lang="en-US" sz="1400" b="0" i="0" u="none" strike="noStrike" cap="none" normalizeH="0" baseline="0" dirty="0" smtClean="0">
                          <a:ln>
                            <a:noFill/>
                          </a:ln>
                          <a:solidFill>
                            <a:srgbClr val="000000"/>
                          </a:solidFill>
                          <a:effectLst/>
                          <a:latin typeface="Arial" charset="0"/>
                          <a:cs typeface="Times New Roman" pitchFamily="18" charset="0"/>
                        </a:rPr>
                        <a:t>-</a:t>
                      </a:r>
                      <a:r>
                        <a:rPr kumimoji="0" lang="id-ID" sz="1400" b="0" i="0" u="none" strike="noStrike" cap="none" normalizeH="0" baseline="0" dirty="0" smtClean="0">
                          <a:ln>
                            <a:noFill/>
                          </a:ln>
                          <a:solidFill>
                            <a:srgbClr val="000000"/>
                          </a:solidFill>
                          <a:effectLst/>
                          <a:latin typeface="Arial" charset="0"/>
                          <a:cs typeface="Times New Roman" pitchFamily="18" charset="0"/>
                        </a:rPr>
                        <a:t>lahgunakan wewenangnya tetapi berani menang</a:t>
                      </a:r>
                      <a:r>
                        <a:rPr kumimoji="0" lang="en-US" sz="1400" b="0" i="0" u="none" strike="noStrike" cap="none" normalizeH="0" baseline="0" dirty="0" smtClean="0">
                          <a:ln>
                            <a:noFill/>
                          </a:ln>
                          <a:solidFill>
                            <a:srgbClr val="000000"/>
                          </a:solidFill>
                          <a:effectLst/>
                          <a:latin typeface="Arial" charset="0"/>
                          <a:cs typeface="Times New Roman" pitchFamily="18" charset="0"/>
                        </a:rPr>
                        <a:t>-</a:t>
                      </a:r>
                      <a:r>
                        <a:rPr kumimoji="0" lang="id-ID" sz="1400" b="0" i="0" u="none" strike="noStrike" cap="none" normalizeH="0" baseline="0" dirty="0" smtClean="0">
                          <a:ln>
                            <a:noFill/>
                          </a:ln>
                          <a:solidFill>
                            <a:srgbClr val="000000"/>
                          </a:solidFill>
                          <a:effectLst/>
                          <a:latin typeface="Arial" charset="0"/>
                          <a:cs typeface="Times New Roman" pitchFamily="18" charset="0"/>
                        </a:rPr>
                        <a:t>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76 - 90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Baik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1286">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3</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Adakalanya/kadang-kadang dalam melaksanakan tugas bersikap cukup jujur, cukup ikhlas, dan kadang-kadang menyalahgunakan wewenang</a:t>
                      </a:r>
                      <a:r>
                        <a:rPr kumimoji="0" lang="en-US" sz="1400" b="0" i="0" u="none" strike="noStrike" cap="none" normalizeH="0" baseline="0" dirty="0" smtClean="0">
                          <a:ln>
                            <a:noFill/>
                          </a:ln>
                          <a:solidFill>
                            <a:srgbClr val="000000"/>
                          </a:solidFill>
                          <a:effectLst/>
                          <a:latin typeface="Arial" charset="0"/>
                          <a:cs typeface="Times New Roman" pitchFamily="18" charset="0"/>
                        </a:rPr>
                        <a:t>-</a:t>
                      </a:r>
                      <a:r>
                        <a:rPr kumimoji="0" lang="id-ID" sz="1400" b="0" i="0" u="none" strike="noStrike" cap="none" normalizeH="0" baseline="0" dirty="0" smtClean="0">
                          <a:ln>
                            <a:noFill/>
                          </a:ln>
                          <a:solidFill>
                            <a:srgbClr val="000000"/>
                          </a:solidFill>
                          <a:effectLst/>
                          <a:latin typeface="Arial" charset="0"/>
                          <a:cs typeface="Times New Roman" pitchFamily="18" charset="0"/>
                        </a:rPr>
                        <a:t>nya serta cukup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61 - 75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Cukup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049">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4</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Kurang jujur, kurang ikhlas, dalam melaksanakan tugas dan sering menyalahgunakan wewe</a:t>
                      </a:r>
                      <a:r>
                        <a:rPr kumimoji="0" lang="en-US" sz="1400" b="0" i="0" u="none" strike="noStrike" cap="none" normalizeH="0" baseline="0" dirty="0" smtClean="0">
                          <a:ln>
                            <a:noFill/>
                          </a:ln>
                          <a:solidFill>
                            <a:srgbClr val="000000"/>
                          </a:solidFill>
                          <a:effectLst/>
                          <a:latin typeface="Arial" charset="0"/>
                          <a:cs typeface="Times New Roman" pitchFamily="18" charset="0"/>
                        </a:rPr>
                        <a:t>n</a:t>
                      </a:r>
                      <a:r>
                        <a:rPr kumimoji="0" lang="id-ID" sz="1400" b="0" i="0" u="none" strike="noStrike" cap="none" normalizeH="0" baseline="0" dirty="0" smtClean="0">
                          <a:ln>
                            <a:noFill/>
                          </a:ln>
                          <a:solidFill>
                            <a:srgbClr val="000000"/>
                          </a:solidFill>
                          <a:effectLst/>
                          <a:latin typeface="Arial" charset="0"/>
                          <a:cs typeface="Times New Roman" pitchFamily="18" charset="0"/>
                        </a:rPr>
                        <a:t>angnya tetapi kurang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51 - 60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Kurang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049">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noProof="0" dirty="0" smtClean="0">
                          <a:ln>
                            <a:noFill/>
                          </a:ln>
                          <a:solidFill>
                            <a:srgbClr val="000000"/>
                          </a:solidFill>
                          <a:effectLst/>
                          <a:latin typeface="Arial" charset="0"/>
                          <a:cs typeface="Times New Roman" pitchFamily="18" charset="0"/>
                        </a:rPr>
                        <a:t>Tidak</a:t>
                      </a:r>
                      <a:r>
                        <a:rPr kumimoji="0" lang="en-US" sz="1400" b="0" i="0" u="none" strike="noStrike" cap="none" normalizeH="0" baseline="0" noProof="0" dirty="0" smtClean="0">
                          <a:ln>
                            <a:noFill/>
                          </a:ln>
                          <a:solidFill>
                            <a:srgbClr val="000000"/>
                          </a:solidFill>
                          <a:effectLst/>
                          <a:latin typeface="Arial" charset="0"/>
                          <a:cs typeface="Times New Roman" pitchFamily="18" charset="0"/>
                        </a:rPr>
                        <a:t> </a:t>
                      </a:r>
                      <a:r>
                        <a:rPr kumimoji="0" lang="en-US" sz="1400" b="0" i="0" u="none" strike="noStrike" cap="none" normalizeH="0" baseline="0" noProof="0" dirty="0" err="1" smtClean="0">
                          <a:ln>
                            <a:noFill/>
                          </a:ln>
                          <a:solidFill>
                            <a:srgbClr val="000000"/>
                          </a:solidFill>
                          <a:effectLst/>
                          <a:latin typeface="Arial" charset="0"/>
                          <a:cs typeface="Times New Roman" pitchFamily="18" charset="0"/>
                        </a:rPr>
                        <a:t>pernah</a:t>
                      </a:r>
                      <a:r>
                        <a:rPr kumimoji="0" lang="id-ID" sz="1400" b="0" i="0" u="none" strike="noStrike" cap="none" normalizeH="0" baseline="0" noProof="0" dirty="0" smtClean="0">
                          <a:ln>
                            <a:noFill/>
                          </a:ln>
                          <a:solidFill>
                            <a:srgbClr val="000000"/>
                          </a:solidFill>
                          <a:effectLst/>
                          <a:latin typeface="Arial" charset="0"/>
                          <a:cs typeface="Times New Roman" pitchFamily="18" charset="0"/>
                        </a:rPr>
                        <a:t> jujur, tidak ikhlas, dalam melaksanakan tugas, dan selalu  menyalahgunakan wewenangnya serta tidak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50 ke bawah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Buruk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651102212"/>
      </p:ext>
    </p:extLst>
  </p:cSld>
  <p:clrMapOvr>
    <a:masterClrMapping/>
  </p:clrMapOvr>
  <p:transition spd="med">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4470" name="Group 54"/>
          <p:cNvGraphicFramePr>
            <a:graphicFrameLocks noGrp="1"/>
          </p:cNvGraphicFramePr>
          <p:nvPr>
            <p:ph/>
          </p:nvPr>
        </p:nvGraphicFramePr>
        <p:xfrm>
          <a:off x="-34925" y="14288"/>
          <a:ext cx="9178925" cy="7040561"/>
        </p:xfrm>
        <a:graphic>
          <a:graphicData uri="http://schemas.openxmlformats.org/drawingml/2006/table">
            <a:tbl>
              <a:tblPr/>
              <a:tblGrid>
                <a:gridCol w="416509"/>
                <a:gridCol w="994719"/>
                <a:gridCol w="258346"/>
                <a:gridCol w="6170580"/>
                <a:gridCol w="627213"/>
                <a:gridCol w="711558"/>
              </a:tblGrid>
              <a:tr h="38379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UNSUR YG DINILAI</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URAIAN</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NILAI</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39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ANGKA</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SEBUTAN</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62">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rgbClr val="000000"/>
                          </a:solidFill>
                          <a:effectLst/>
                          <a:latin typeface="Arial" charset="0"/>
                          <a:cs typeface="Times New Roman" pitchFamily="18" charset="0"/>
                        </a:rPr>
                        <a:t>Komitmen</a:t>
                      </a:r>
                      <a:r>
                        <a:rPr kumimoji="0" lang="id-ID" sz="1200" b="0" i="0" u="none" strike="noStrike" cap="none" normalizeH="0" baseline="0" dirty="0" smtClean="0">
                          <a:ln>
                            <a:noFill/>
                          </a:ln>
                          <a:solidFill>
                            <a:srgbClr val="000000"/>
                          </a:solidFill>
                          <a:effectLst/>
                          <a:latin typeface="Arial" charset="0"/>
                          <a:cs typeface="Arial" charset="0"/>
                        </a:rPr>
                        <a:t>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Selalu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id-ID" sz="1200" b="0" i="0" u="none" strike="noStrike" cap="none" normalizeH="0" baseline="0" noProof="0" dirty="0"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daripada kepentingan pribadi dan/atau golongan sesuai dengan tugas, fungsi, dan tanggungjawabnya sebagai unsur aparatur negara terhadap organisasi tempat dimana ia bekerja.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91 - 100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Sangat baik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Pada umumnya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daripada kepentingan pribadi dan/atau golongan sesuai dengan tugas, fungsi, dan tanggungjawabnya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76 - 90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Baik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tingan kedinasan daripada kepentingan pribadidan/atau golongan sesuai dengan tugas, fungsi, dan tanggung</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61 - 75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Cukup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Kurang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pada kepentingan pribadidan/atau golongan sesuai dengan tugas, fungsi, dan tanggungjawabnya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51 - 60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Kurang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Tidak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pernah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 mengutamakan kepentingan kedinasan daripada kepentingan pribadi dan/atau golongan sesuai dengan tugas, fungsi, dan tanggungjawabnya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50 ke bawah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Buruk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035912049"/>
      </p:ext>
    </p:extLst>
  </p:cSld>
  <p:clrMapOvr>
    <a:masterClrMapping/>
  </p:clrMapOvr>
  <p:transition spd="med">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6520" name="Group 56"/>
          <p:cNvGraphicFramePr>
            <a:graphicFrameLocks noGrp="1"/>
          </p:cNvGraphicFramePr>
          <p:nvPr>
            <p:ph/>
            <p:extLst>
              <p:ext uri="{D42A27DB-BD31-4B8C-83A1-F6EECF244321}">
                <p14:modId xmlns="" xmlns:p14="http://schemas.microsoft.com/office/powerpoint/2010/main" val="3807002127"/>
              </p:ext>
            </p:extLst>
          </p:nvPr>
        </p:nvGraphicFramePr>
        <p:xfrm>
          <a:off x="136525" y="188913"/>
          <a:ext cx="8972550" cy="6477000"/>
        </p:xfrm>
        <a:graphic>
          <a:graphicData uri="http://schemas.openxmlformats.org/drawingml/2006/table">
            <a:tbl>
              <a:tblPr/>
              <a:tblGrid>
                <a:gridCol w="366713"/>
                <a:gridCol w="974725"/>
                <a:gridCol w="274637"/>
                <a:gridCol w="5608638"/>
                <a:gridCol w="811212"/>
                <a:gridCol w="936625"/>
              </a:tblGrid>
              <a:tr h="2873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63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rgbClr val="000000"/>
                          </a:solidFill>
                          <a:effectLst/>
                          <a:latin typeface="Arial" charset="0"/>
                          <a:cs typeface="Times New Roman" pitchFamily="18" charset="0"/>
                        </a:rPr>
                        <a:t>Disiplin</a:t>
                      </a:r>
                      <a:r>
                        <a:rPr kumimoji="0" lang="id-ID" sz="1700" b="0" i="0" u="none" strike="noStrike" cap="none" normalizeH="0" baseline="0" dirty="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Selalu mentaati peraturan perundang-undangan dan/atau peraturan kedinasan yang berlaku dengan rasa tanggung jawab dan  selalu mentaati ketentuan jam kerja serta mampu menyimpan dan/atau memelihara barang-barang milik negara yang dipercayakan kepadanya dengan sebaik-baiknya.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Pada umumnya mentaati peraturan perundang-undangan dan/atau peraturan kedinasan yang berlaku dengan rasa tanggung jawab, mentaati ketentuan jam kerja serta mampu menyimpan dan/atau memelihara barang-barang milik negara yang dipercayakan kepadanya dengan baik.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3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mentaati peraturan perundang-undangan dan/atau peraturan kedinasan yang berlaku dengan rasa cukup tanggung jawab, mentaati ketentuan jam kerja serta cukup mampu menyimpan dan/atau memelihara barang-barang milik negara yang dipercayakan kepadanya dengan cukup baik, serta tidak masuk atau terlambat masuk kerja dan lebih cepat pulang dari ketentuan jam kerja tanpa alasan yang sah </a:t>
                      </a:r>
                      <a:r>
                        <a:rPr kumimoji="0" lang="en-US" sz="1200" b="0" i="0" u="none" strike="noStrike" cap="none" normalizeH="0" baseline="0" dirty="0" err="1" smtClean="0">
                          <a:ln>
                            <a:noFill/>
                          </a:ln>
                          <a:solidFill>
                            <a:srgbClr val="000000"/>
                          </a:solidFill>
                          <a:effectLst/>
                          <a:latin typeface="Arial" charset="0"/>
                          <a:cs typeface="Times New Roman" pitchFamily="18" charset="0"/>
                        </a:rPr>
                        <a:t>selama</a:t>
                      </a:r>
                      <a:r>
                        <a:rPr kumimoji="0" lang="en-US" sz="1200" b="0" i="0" u="none" strike="noStrike" cap="none" normalizeH="0" baseline="0" dirty="0" smtClean="0">
                          <a:ln>
                            <a:noFill/>
                          </a:ln>
                          <a:solidFill>
                            <a:srgbClr val="000000"/>
                          </a:solidFill>
                          <a:effectLst/>
                          <a:latin typeface="Arial" charset="0"/>
                          <a:cs typeface="Times New Roman" pitchFamily="18" charset="0"/>
                        </a:rPr>
                        <a:t> 5 (lima) </a:t>
                      </a:r>
                      <a:r>
                        <a:rPr kumimoji="0" lang="en-US" sz="1200" b="0" i="0" u="none" strike="noStrike" cap="none" normalizeH="0" baseline="0" dirty="0" err="1" smtClean="0">
                          <a:ln>
                            <a:noFill/>
                          </a:ln>
                          <a:solidFill>
                            <a:srgbClr val="000000"/>
                          </a:solidFill>
                          <a:effectLst/>
                          <a:latin typeface="Arial" charset="0"/>
                          <a:cs typeface="Times New Roman" pitchFamily="18" charset="0"/>
                        </a:rPr>
                        <a:t>sampai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dengan</a:t>
                      </a:r>
                      <a:r>
                        <a:rPr kumimoji="0" lang="en-US" sz="1200" b="0" i="0" u="none" strike="noStrike" cap="none" normalizeH="0" baseline="0" dirty="0" smtClean="0">
                          <a:ln>
                            <a:noFill/>
                          </a:ln>
                          <a:solidFill>
                            <a:srgbClr val="000000"/>
                          </a:solidFill>
                          <a:effectLst/>
                          <a:latin typeface="Arial" charset="0"/>
                          <a:cs typeface="Times New Roman" pitchFamily="18" charset="0"/>
                        </a:rPr>
                        <a:t> 15 (lima </a:t>
                      </a:r>
                      <a:r>
                        <a:rPr kumimoji="0" lang="en-US" sz="1200" b="0" i="0" u="none" strike="noStrike" cap="none" normalizeH="0" baseline="0" dirty="0" err="1" smtClean="0">
                          <a:ln>
                            <a:noFill/>
                          </a:ln>
                          <a:solidFill>
                            <a:srgbClr val="000000"/>
                          </a:solidFill>
                          <a:effectLst/>
                          <a:latin typeface="Arial" charset="0"/>
                          <a:cs typeface="Times New Roman" pitchFamily="18" charset="0"/>
                        </a:rPr>
                        <a:t>belas</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9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Kurang mentaati peraturan perundang-undangan dan/atau peraturan kedinasan yang berlaku dengan rasa kurang tanggung jawab, mentaati ketentuan jam kerja serta kurang mampu menyimpan dan/atau memelihara barang-barang milik negara yang dipercayakan kepadanya dengan kurang baik, serta tidak masuk atau terlambat masuk kerja dan lebih cepat pulang dari ketentuan jam kerja tanpa alasan yang sah </a:t>
                      </a:r>
                      <a:r>
                        <a:rPr kumimoji="0" lang="en-US" sz="1200" b="0" i="0" u="none" strike="noStrike" cap="none" normalizeH="0" baseline="0" dirty="0" err="1" smtClean="0">
                          <a:ln>
                            <a:noFill/>
                          </a:ln>
                          <a:solidFill>
                            <a:srgbClr val="000000"/>
                          </a:solidFill>
                          <a:effectLst/>
                          <a:latin typeface="Arial" charset="0"/>
                          <a:cs typeface="Times New Roman" pitchFamily="18" charset="0"/>
                        </a:rPr>
                        <a:t>selama</a:t>
                      </a:r>
                      <a:r>
                        <a:rPr kumimoji="0" lang="en-US" sz="1200" b="0" i="0" u="none" strike="noStrike" cap="none" normalizeH="0" baseline="0" dirty="0" smtClean="0">
                          <a:ln>
                            <a:noFill/>
                          </a:ln>
                          <a:solidFill>
                            <a:srgbClr val="000000"/>
                          </a:solidFill>
                          <a:effectLst/>
                          <a:latin typeface="Arial" charset="0"/>
                          <a:cs typeface="Times New Roman" pitchFamily="18" charset="0"/>
                        </a:rPr>
                        <a:t> 16 (</a:t>
                      </a:r>
                      <a:r>
                        <a:rPr kumimoji="0" lang="en-US" sz="1200" b="0" i="0" u="none" strike="noStrike" cap="none" normalizeH="0" baseline="0" dirty="0" err="1" smtClean="0">
                          <a:ln>
                            <a:noFill/>
                          </a:ln>
                          <a:solidFill>
                            <a:srgbClr val="000000"/>
                          </a:solidFill>
                          <a:effectLst/>
                          <a:latin typeface="Arial" charset="0"/>
                          <a:cs typeface="Times New Roman" pitchFamily="18" charset="0"/>
                        </a:rPr>
                        <a:t>enam</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belas</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sampai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dengan</a:t>
                      </a:r>
                      <a:r>
                        <a:rPr kumimoji="0" lang="en-US" sz="1200" b="0" i="0" u="none" strike="noStrike" cap="none" normalizeH="0" baseline="0" dirty="0" smtClean="0">
                          <a:ln>
                            <a:noFill/>
                          </a:ln>
                          <a:solidFill>
                            <a:srgbClr val="000000"/>
                          </a:solidFill>
                          <a:effectLst/>
                          <a:latin typeface="Arial" charset="0"/>
                          <a:cs typeface="Times New Roman" pitchFamily="18" charset="0"/>
                        </a:rPr>
                        <a:t> 30 (</a:t>
                      </a:r>
                      <a:r>
                        <a:rPr kumimoji="0" lang="en-US" sz="1200" b="0" i="0" u="none" strike="noStrike" cap="none" normalizeH="0" baseline="0" dirty="0" err="1" smtClean="0">
                          <a:ln>
                            <a:noFill/>
                          </a:ln>
                          <a:solidFill>
                            <a:srgbClr val="000000"/>
                          </a:solidFill>
                          <a:effectLst/>
                          <a:latin typeface="Arial" charset="0"/>
                          <a:cs typeface="Times New Roman" pitchFamily="18" charset="0"/>
                        </a:rPr>
                        <a:t>tiga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puluh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Tidak </a:t>
                      </a:r>
                      <a:r>
                        <a:rPr kumimoji="0" lang="en-US" sz="12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mentaati peraturan perundang-undangan dan/atau peraturan kedinasan yang berlaku dengan rasa tidak tanggung jawab, mentaati ketentuan jam kerja serta tidak mampu menyimpan dan/atau memelihara barang-barang milik negara yang dipercayakan kepadanya dengan kurang baik, serta tidak masuk atau terlambat masuk kerja dan lebih cepat pulang dari ketentuan jam kerja tanpa alasan yang sah lebih dari </a:t>
                      </a:r>
                      <a:r>
                        <a:rPr kumimoji="0" lang="en-US" sz="1200" b="0" i="0" u="none" strike="noStrike" cap="none" normalizeH="0" baseline="0" dirty="0" smtClean="0">
                          <a:ln>
                            <a:noFill/>
                          </a:ln>
                          <a:solidFill>
                            <a:srgbClr val="000000"/>
                          </a:solidFill>
                          <a:effectLst/>
                          <a:latin typeface="Arial" charset="0"/>
                          <a:cs typeface="Times New Roman" pitchFamily="18" charset="0"/>
                        </a:rPr>
                        <a:t>31 (</a:t>
                      </a:r>
                      <a:r>
                        <a:rPr kumimoji="0" lang="en-US" sz="1200" b="0" i="0" u="none" strike="noStrike" cap="none" normalizeH="0" baseline="0" dirty="0" err="1" smtClean="0">
                          <a:ln>
                            <a:noFill/>
                          </a:ln>
                          <a:solidFill>
                            <a:srgbClr val="000000"/>
                          </a:solidFill>
                          <a:effectLst/>
                          <a:latin typeface="Arial" charset="0"/>
                          <a:cs typeface="Times New Roman" pitchFamily="18" charset="0"/>
                        </a:rPr>
                        <a:t>tiga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puluh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satu</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893028703"/>
      </p:ext>
    </p:extLst>
  </p:cSld>
  <p:clrMapOvr>
    <a:masterClrMapping/>
  </p:clrMapOvr>
  <p:transition spd="med">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8572" name="Group 60"/>
          <p:cNvGraphicFramePr>
            <a:graphicFrameLocks noGrp="1"/>
          </p:cNvGraphicFramePr>
          <p:nvPr>
            <p:ph/>
          </p:nvPr>
        </p:nvGraphicFramePr>
        <p:xfrm>
          <a:off x="0" y="0"/>
          <a:ext cx="9180513" cy="6923089"/>
        </p:xfrm>
        <a:graphic>
          <a:graphicData uri="http://schemas.openxmlformats.org/drawingml/2006/table">
            <a:tbl>
              <a:tblPr/>
              <a:tblGrid>
                <a:gridCol w="458788"/>
                <a:gridCol w="1200150"/>
                <a:gridCol w="304800"/>
                <a:gridCol w="5227637"/>
                <a:gridCol w="863600"/>
                <a:gridCol w="1125538"/>
              </a:tblGrid>
              <a:tr h="354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16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500" b="0" i="0" u="none" strike="noStrike" cap="none" normalizeH="0" baseline="0" smtClean="0">
                          <a:ln>
                            <a:noFill/>
                          </a:ln>
                          <a:solidFill>
                            <a:schemeClr val="tx1"/>
                          </a:solidFill>
                          <a:effectLst/>
                          <a:latin typeface="Arial" charset="0"/>
                          <a:cs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000000"/>
                          </a:solidFill>
                          <a:effectLst/>
                          <a:latin typeface="Arial" charset="0"/>
                          <a:cs typeface="Times New Roman" pitchFamily="18" charset="0"/>
                        </a:rPr>
                        <a:t>Kerjasama</a:t>
                      </a:r>
                      <a:r>
                        <a:rPr kumimoji="0" lang="id-ID" sz="1500" b="0" i="0" u="none" strike="noStrike" cap="none" normalizeH="0" baseline="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Selalu mampu bekerjasama dengan rekan kerja, atasan, bawahan baik di dalam maupun di luar organisasi serta menghargai dan menerima pendapat orang lain, bersedia menerima keputusan yang diambil secara sah yang telah menjadi keputusan bersama.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Pada umumnya  mampu bekerjasama dengan rekan kerja, atasan, bawahan baik di dalam maupun di luar organisasi serta menghargai dan menerima pendapat orang lain,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2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Adakalanya mampu bekerja-sama dengan rekan kerja, atasan, bawahan baik didalam maupun diluar organisasi serta adakalanya menghargai dan menerima pendapat orang lain, kadang-kadang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Kurang mampu bekerjasama dengan rekan kerja, atasan, bawahan baik didalam maupun diluar organisasi serta kurang menghargai dan menerima pendapat orang lain, kurang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44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Tidak </a:t>
                      </a:r>
                      <a:r>
                        <a:rPr kumimoji="0" lang="en-US" sz="14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400" b="0" i="0" u="none" strike="noStrike" cap="none" normalizeH="0" baseline="0" dirty="0" smtClean="0">
                          <a:ln>
                            <a:noFill/>
                          </a:ln>
                          <a:solidFill>
                            <a:srgbClr val="000000"/>
                          </a:solidFill>
                          <a:effectLst/>
                          <a:latin typeface="Arial" charset="0"/>
                          <a:cs typeface="Times New Roman" pitchFamily="18" charset="0"/>
                        </a:rPr>
                        <a:t> </a:t>
                      </a:r>
                      <a:r>
                        <a:rPr kumimoji="0" lang="id-ID" sz="1400" b="0" i="0" u="none" strike="noStrike" cap="none" normalizeH="0" baseline="0" dirty="0" smtClean="0">
                          <a:ln>
                            <a:noFill/>
                          </a:ln>
                          <a:solidFill>
                            <a:srgbClr val="000000"/>
                          </a:solidFill>
                          <a:effectLst/>
                          <a:latin typeface="Arial" charset="0"/>
                          <a:cs typeface="Times New Roman" pitchFamily="18" charset="0"/>
                        </a:rPr>
                        <a:t>mampu bekerjasama dengan rekan kerja, atasan, bawahan baik didalam maupun di luar organisasi serta tidak menghargai dan menerima pendapat orang lain, tidak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421729526"/>
      </p:ext>
    </p:extLst>
  </p:cSld>
  <p:clrMapOvr>
    <a:masterClrMapping/>
  </p:clrMapOvr>
  <p:transition spd="med">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18" name="Group 58"/>
          <p:cNvGraphicFramePr>
            <a:graphicFrameLocks noGrp="1"/>
          </p:cNvGraphicFramePr>
          <p:nvPr>
            <p:ph/>
          </p:nvPr>
        </p:nvGraphicFramePr>
        <p:xfrm>
          <a:off x="34925" y="122238"/>
          <a:ext cx="9077325" cy="6610351"/>
        </p:xfrm>
        <a:graphic>
          <a:graphicData uri="http://schemas.openxmlformats.org/drawingml/2006/table">
            <a:tbl>
              <a:tblPr/>
              <a:tblGrid>
                <a:gridCol w="360363"/>
                <a:gridCol w="1581150"/>
                <a:gridCol w="258762"/>
                <a:gridCol w="4727575"/>
                <a:gridCol w="931863"/>
                <a:gridCol w="1217612"/>
              </a:tblGrid>
              <a:tr h="2921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68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03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rgbClr val="000000"/>
                          </a:solidFill>
                          <a:effectLst/>
                          <a:latin typeface="Arial" charset="0"/>
                          <a:cs typeface="Times New Roman" pitchFamily="18" charset="0"/>
                        </a:rPr>
                        <a:t>Kepemimpinan</a:t>
                      </a:r>
                      <a:r>
                        <a:rPr kumimoji="0" lang="id-ID" sz="1400" b="0" i="0" u="none" strike="noStrike" cap="none" normalizeH="0" baseline="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Selalu bertindak tegas dan tidak memihak, memberikan teladan yang baik, kemampuan menggerakkan tim kerja untuk mencapai kinerja yang tinggi, mampu menggugah semangat dan meng</a:t>
                      </a:r>
                      <a:r>
                        <a:rPr kumimoji="0" lang="en-US" sz="1200" b="0" i="0" u="none" strike="noStrike" cap="none" normalizeH="0" baseline="0" dirty="0" smtClean="0">
                          <a:ln>
                            <a:noFill/>
                          </a:ln>
                          <a:solidFill>
                            <a:srgbClr val="000000"/>
                          </a:solidFill>
                          <a:effectLst/>
                          <a:latin typeface="Arial" charset="0"/>
                          <a:cs typeface="Times New Roman" pitchFamily="18" charset="0"/>
                        </a:rPr>
                        <a:t>-</a:t>
                      </a:r>
                      <a:r>
                        <a:rPr kumimoji="0" lang="id-ID" sz="1200" b="0" i="0" u="none" strike="noStrike" cap="none" normalizeH="0" baseline="0" dirty="0" smtClean="0">
                          <a:ln>
                            <a:noFill/>
                          </a:ln>
                          <a:solidFill>
                            <a:srgbClr val="000000"/>
                          </a:solidFill>
                          <a:effectLst/>
                          <a:latin typeface="Arial" charset="0"/>
                          <a:cs typeface="Times New Roman" pitchFamily="18" charset="0"/>
                        </a:rPr>
                        <a:t>gerakkan bawahan dalam melaksanakan tugas serta mampu mengambil keputusan dengan cepat dan tepat.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cs typeface="Arial" charset="0"/>
                        </a:rPr>
                        <a:t>Sangat</a:t>
                      </a:r>
                      <a:r>
                        <a:rPr kumimoji="0" lang="en-US" sz="12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err="1" smtClean="0">
                          <a:ln>
                            <a:noFill/>
                          </a:ln>
                          <a:solidFill>
                            <a:schemeClr val="tx1"/>
                          </a:solidFill>
                          <a:effectLst/>
                          <a:latin typeface="Arial" charset="0"/>
                          <a:cs typeface="Arial" charset="0"/>
                        </a:rPr>
                        <a:t>baik</a:t>
                      </a:r>
                      <a:r>
                        <a:rPr kumimoji="0" lang="en-US" sz="1200" b="0" i="0" u="none" strike="noStrike" cap="none" normalizeH="0" baseline="0" dirty="0" smtClean="0">
                          <a:ln>
                            <a:noFill/>
                          </a:ln>
                          <a:solidFill>
                            <a:schemeClr val="tx1"/>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Pada umumnya bertindak tegas dan tidak memihak, memberikan teladan yang baik, kemampuan mengerakkan tim kerja untuk men-capai kinerja yang tinggi, mampu menggugah semangat dan menggerakkan bawahan dalam melaksanakan tugas serta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bertindak tegas dan tidak memihak, memberikan teladan, cukup mampu mengerakkan tim kerja untuk mencapai kinerja yang tinggi, serta cukup mampu menggugah semangat dan menggerakkan bawahan dalam melaksanakan tugas serta cukup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Kurang bertindak tegas dan terkadang  memihak, kurang mampu memberikan teladan yang baik, kurang mampu mengerakkan tim kerja untuk mencapai kinerja yang tinggi, serta kurang mampu menggugah semangat dan menggerakkan bawahan dalam melaksanakan tugas serta kurang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Tidak </a:t>
                      </a:r>
                      <a:r>
                        <a:rPr kumimoji="0" lang="en-US" sz="12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mampu bertindak tegas dan memihak, tidak memberikan teladan yang baik, tidak mampu mengerakkan tim kerja untuk mencapai kinerja yang tinggi, tidak mampu menggugah semangat dan menggerakkan bawahan dalam melaksanakan tugas serta tidak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07188711"/>
      </p:ext>
    </p:extLst>
  </p:cSld>
  <p:clrMapOvr>
    <a:masterClrMapping/>
  </p:clrMapOvr>
  <p:transition spd="med">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3568" y="620688"/>
            <a:ext cx="7786687" cy="1030287"/>
          </a:xfrm>
          <a:solidFill>
            <a:schemeClr val="tx1"/>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eaLnBrk="1" fontAlgn="auto" hangingPunct="1">
              <a:spcAft>
                <a:spcPts val="0"/>
              </a:spcAft>
              <a:defRPr/>
            </a:pPr>
            <a:r>
              <a:rPr lang="id-ID" sz="3200" dirty="0" smtClean="0">
                <a:solidFill>
                  <a:schemeClr val="bg1"/>
                </a:solidFill>
                <a:latin typeface="Berlin Sans FB Demi" pitchFamily="34" charset="0"/>
              </a:rPr>
              <a:t>Pejabat Penilai</a:t>
            </a:r>
          </a:p>
        </p:txBody>
      </p:sp>
      <p:sp>
        <p:nvSpPr>
          <p:cNvPr id="3" name="Content Placeholder 2"/>
          <p:cNvSpPr>
            <a:spLocks noGrp="1"/>
          </p:cNvSpPr>
          <p:nvPr>
            <p:ph sz="half" idx="2"/>
          </p:nvPr>
        </p:nvSpPr>
        <p:spPr>
          <a:xfrm>
            <a:off x="500063" y="2420888"/>
            <a:ext cx="7367587" cy="3000375"/>
          </a:xfrm>
        </p:spPr>
        <p:txBody>
          <a:bodyPr>
            <a:normAutofit/>
          </a:bodyPr>
          <a:lstStyle/>
          <a:p>
            <a:pPr marL="344488" indent="-344488" eaLnBrk="1" fontAlgn="auto" hangingPunct="1">
              <a:spcAft>
                <a:spcPts val="0"/>
              </a:spcAft>
              <a:buFont typeface="Wingdings"/>
              <a:buNone/>
              <a:defRPr/>
            </a:pPr>
            <a:r>
              <a:rPr lang="id-ID" b="1" dirty="0" smtClean="0">
                <a:latin typeface="Tahoma" pitchFamily="34" charset="0"/>
                <a:ea typeface="Tahoma" pitchFamily="34" charset="0"/>
                <a:cs typeface="Tahoma" pitchFamily="34" charset="0"/>
                <a:sym typeface="Wingdings 2"/>
              </a:rPr>
              <a:t></a:t>
            </a:r>
            <a:r>
              <a:rPr lang="en-US" b="1" dirty="0" smtClean="0">
                <a:latin typeface="Tahoma" pitchFamily="34" charset="0"/>
                <a:ea typeface="Tahoma" pitchFamily="34" charset="0"/>
                <a:cs typeface="Tahoma" pitchFamily="34" charset="0"/>
                <a:sym typeface="Wingdings 2"/>
              </a:rPr>
              <a:t> </a:t>
            </a:r>
            <a:r>
              <a:rPr lang="id-ID" b="1" dirty="0" smtClean="0">
                <a:latin typeface="Tahoma" pitchFamily="34" charset="0"/>
                <a:ea typeface="Tahoma" pitchFamily="34" charset="0"/>
                <a:cs typeface="Tahoma" pitchFamily="34" charset="0"/>
              </a:rPr>
              <a:t>Pejabat penilai wajib melakukan penilaian prestasi kerja terhadap setiap pegawai di lingkungan unit kerjanya.</a:t>
            </a:r>
          </a:p>
          <a:p>
            <a:pPr marL="344488" indent="-344488" eaLnBrk="1" fontAlgn="auto" hangingPunct="1">
              <a:spcAft>
                <a:spcPts val="0"/>
              </a:spcAft>
              <a:buFont typeface="Wingdings"/>
              <a:buNone/>
              <a:defRPr/>
            </a:pPr>
            <a:endParaRPr lang="id-ID" b="1"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qmdnfRuniNg/TwqVNnyhyyI/AAAAAAAAABw/89LSyKjQue0/s1600/Daftar+Penilaian+Pelaksanaan+Pekerjaan+%2528DP3%2529+PNS+1.jpg"/>
          <p:cNvPicPr>
            <a:picLocks noChangeAspect="1" noChangeArrowheads="1"/>
          </p:cNvPicPr>
          <p:nvPr/>
        </p:nvPicPr>
        <p:blipFill>
          <a:blip r:embed="rId2"/>
          <a:srcRect/>
          <a:stretch>
            <a:fillRect/>
          </a:stretch>
        </p:blipFill>
        <p:spPr bwMode="auto">
          <a:xfrm>
            <a:off x="142844" y="714356"/>
            <a:ext cx="8858312" cy="585791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88" y="785813"/>
            <a:ext cx="8715375" cy="592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a:spLocks noChangeArrowheads="1"/>
          </p:cNvSpPr>
          <p:nvPr/>
        </p:nvSpPr>
        <p:spPr bwMode="auto">
          <a:xfrm>
            <a:off x="357188" y="785813"/>
            <a:ext cx="8501062" cy="646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pPr algn="just">
              <a:buFontTx/>
              <a:buAutoNum type="arabicPeriod"/>
            </a:pPr>
            <a:r>
              <a:rPr lang="id-ID" dirty="0" smtClean="0">
                <a:latin typeface="Verdana" panose="020B0604030504040204" pitchFamily="34" charset="0"/>
                <a:ea typeface="Verdana" panose="020B0604030504040204" pitchFamily="34" charset="0"/>
                <a:cs typeface="Verdana" panose="020B0604030504040204" pitchFamily="34" charset="0"/>
              </a:rPr>
              <a:t>Pegawai yang </a:t>
            </a:r>
            <a:r>
              <a:rPr lang="en-AU" dirty="0" smtClean="0">
                <a:latin typeface="Verdana" panose="020B0604030504040204" pitchFamily="34" charset="0"/>
                <a:ea typeface="Verdana" panose="020B0604030504040204" pitchFamily="34" charset="0"/>
                <a:cs typeface="Verdana" panose="020B0604030504040204" pitchFamily="34" charset="0"/>
              </a:rPr>
              <a:t>m</a:t>
            </a:r>
            <a:r>
              <a:rPr lang="id-ID" dirty="0" smtClean="0">
                <a:latin typeface="Verdana" panose="020B0604030504040204" pitchFamily="34" charset="0"/>
                <a:ea typeface="Verdana" panose="020B0604030504040204" pitchFamily="34" charset="0"/>
                <a:cs typeface="Verdana" panose="020B0604030504040204" pitchFamily="34" charset="0"/>
              </a:rPr>
              <a:t>elaksanakan </a:t>
            </a:r>
            <a:r>
              <a:rPr lang="en-AU" dirty="0" smtClean="0">
                <a:latin typeface="Verdana" panose="020B0604030504040204" pitchFamily="34" charset="0"/>
                <a:ea typeface="Verdana" panose="020B0604030504040204" pitchFamily="34" charset="0"/>
                <a:cs typeface="Verdana" panose="020B0604030504040204" pitchFamily="34" charset="0"/>
              </a:rPr>
              <a:t>t</a:t>
            </a:r>
            <a:r>
              <a:rPr lang="id-ID" dirty="0" smtClean="0">
                <a:latin typeface="Verdana" panose="020B0604030504040204" pitchFamily="34" charset="0"/>
                <a:ea typeface="Verdana" panose="020B0604030504040204" pitchFamily="34" charset="0"/>
                <a:cs typeface="Verdana" panose="020B0604030504040204" pitchFamily="34" charset="0"/>
              </a:rPr>
              <a:t>ugas </a:t>
            </a:r>
            <a:r>
              <a:rPr lang="en-AU" dirty="0" smtClean="0">
                <a:latin typeface="Verdana" panose="020B0604030504040204" pitchFamily="34" charset="0"/>
                <a:ea typeface="Verdana" panose="020B0604030504040204" pitchFamily="34" charset="0"/>
                <a:cs typeface="Verdana" panose="020B0604030504040204" pitchFamily="34" charset="0"/>
              </a:rPr>
              <a:t>b</a:t>
            </a:r>
            <a:r>
              <a:rPr lang="id-ID" dirty="0" smtClean="0">
                <a:latin typeface="Verdana" panose="020B0604030504040204" pitchFamily="34" charset="0"/>
                <a:ea typeface="Verdana" panose="020B0604030504040204" pitchFamily="34" charset="0"/>
                <a:cs typeface="Verdana" panose="020B0604030504040204" pitchFamily="34" charset="0"/>
              </a:rPr>
              <a:t>elajar</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Pegawai  </a:t>
            </a:r>
            <a:r>
              <a:rPr lang="id-ID" dirty="0">
                <a:latin typeface="Verdana" panose="020B0604030504040204" pitchFamily="34" charset="0"/>
                <a:ea typeface="Verdana" panose="020B0604030504040204" pitchFamily="34" charset="0"/>
                <a:cs typeface="Verdana" panose="020B0604030504040204" pitchFamily="34" charset="0"/>
              </a:rPr>
              <a:t>yang sedang melaksanakan tugas belajar di dalam maupun di luar negeri tidak wajib menyusun SKP pada awal tahun. Penilaian prestasi kerja pada akhir tahun </a:t>
            </a:r>
            <a:r>
              <a:rPr lang="id-ID" dirty="0" smtClean="0">
                <a:latin typeface="Verdana" panose="020B0604030504040204" pitchFamily="34" charset="0"/>
                <a:ea typeface="Verdana" panose="020B0604030504040204" pitchFamily="34" charset="0"/>
                <a:cs typeface="Verdana" panose="020B0604030504040204" pitchFamily="34" charset="0"/>
              </a:rPr>
              <a:t>dinilai dari prestasi akademik dan unsur perilaku kerja, dan dilakukan </a:t>
            </a:r>
            <a:r>
              <a:rPr lang="id-ID" dirty="0">
                <a:latin typeface="Verdana" panose="020B0604030504040204" pitchFamily="34" charset="0"/>
                <a:ea typeface="Verdana" panose="020B0604030504040204" pitchFamily="34" charset="0"/>
                <a:cs typeface="Verdana" panose="020B0604030504040204" pitchFamily="34" charset="0"/>
              </a:rPr>
              <a:t>oleh pejabat penilai  dengan menggunakan bahan-bahan penilaian prestasi akademik yang bersangkutan</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Untuk </a:t>
            </a:r>
            <a:r>
              <a:rPr lang="id-ID" dirty="0">
                <a:latin typeface="Verdana" panose="020B0604030504040204" pitchFamily="34" charset="0"/>
                <a:ea typeface="Verdana" panose="020B0604030504040204" pitchFamily="34" charset="0"/>
                <a:cs typeface="Verdana" panose="020B0604030504040204" pitchFamily="34" charset="0"/>
              </a:rPr>
              <a:t>yang tugas belajar di luar negeri  bahan-bahan penilaian prestasi akademik diberikan oleh pimpinan perguruan tinggi melalui perwakilan </a:t>
            </a:r>
            <a:r>
              <a:rPr lang="id-ID" dirty="0" smtClean="0">
                <a:latin typeface="Verdana" panose="020B0604030504040204" pitchFamily="34" charset="0"/>
                <a:ea typeface="Verdana" panose="020B0604030504040204" pitchFamily="34" charset="0"/>
                <a:cs typeface="Verdana" panose="020B0604030504040204" pitchFamily="34" charset="0"/>
              </a:rPr>
              <a:t>R</a:t>
            </a:r>
            <a:r>
              <a:rPr lang="en-AU" dirty="0" smtClean="0">
                <a:latin typeface="Verdana" panose="020B0604030504040204" pitchFamily="34" charset="0"/>
                <a:ea typeface="Verdana" panose="020B0604030504040204" pitchFamily="34" charset="0"/>
                <a:cs typeface="Verdana" panose="020B0604030504040204" pitchFamily="34" charset="0"/>
              </a:rPr>
              <a:t>.</a:t>
            </a:r>
            <a:r>
              <a:rPr lang="id-ID" dirty="0" smtClean="0">
                <a:latin typeface="Verdana" panose="020B0604030504040204" pitchFamily="34" charset="0"/>
                <a:ea typeface="Verdana" panose="020B0604030504040204" pitchFamily="34" charset="0"/>
                <a:cs typeface="Verdana" panose="020B0604030504040204" pitchFamily="34" charset="0"/>
              </a:rPr>
              <a:t>I </a:t>
            </a:r>
            <a:r>
              <a:rPr lang="id-ID" dirty="0">
                <a:latin typeface="Verdana" panose="020B0604030504040204" pitchFamily="34" charset="0"/>
                <a:ea typeface="Verdana" panose="020B0604030504040204" pitchFamily="34" charset="0"/>
                <a:cs typeface="Verdana" panose="020B0604030504040204" pitchFamily="34" charset="0"/>
              </a:rPr>
              <a:t>di negara yang bersangkutan.</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Untuk </a:t>
            </a:r>
            <a:r>
              <a:rPr lang="id-ID" dirty="0" smtClean="0">
                <a:latin typeface="Verdana" panose="020B0604030504040204" pitchFamily="34" charset="0"/>
                <a:ea typeface="Verdana" panose="020B0604030504040204" pitchFamily="34" charset="0"/>
                <a:cs typeface="Verdana" panose="020B0604030504040204" pitchFamily="34" charset="0"/>
              </a:rPr>
              <a:t>yang </a:t>
            </a:r>
            <a:r>
              <a:rPr lang="id-ID" dirty="0">
                <a:latin typeface="Verdana" panose="020B0604030504040204" pitchFamily="34" charset="0"/>
                <a:ea typeface="Verdana" panose="020B0604030504040204" pitchFamily="34" charset="0"/>
                <a:cs typeface="Verdana" panose="020B0604030504040204" pitchFamily="34" charset="0"/>
              </a:rPr>
              <a:t>tugas belajar dalam negeri bahan-bahan penilaian prestasi akademik diberikan oleh pimpinan perguruan tinggi yang bersangkutan</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contoh   nilai SKP :</a:t>
            </a:r>
          </a:p>
          <a:p>
            <a:pPr algn="just"/>
            <a:r>
              <a:rPr lang="id-ID" dirty="0">
                <a:latin typeface="Verdana" panose="020B0604030504040204" pitchFamily="34" charset="0"/>
                <a:ea typeface="Verdana" panose="020B0604030504040204" pitchFamily="34" charset="0"/>
                <a:cs typeface="Verdana" panose="020B0604030504040204" pitchFamily="34" charset="0"/>
              </a:rPr>
              <a:t>	Ahmad Anis </a:t>
            </a:r>
            <a:r>
              <a:rPr lang="id-ID" dirty="0" smtClean="0">
                <a:latin typeface="Verdana" panose="020B0604030504040204" pitchFamily="34" charset="0"/>
                <a:ea typeface="Verdana" panose="020B0604030504040204" pitchFamily="34" charset="0"/>
                <a:cs typeface="Verdana" panose="020B0604030504040204" pitchFamily="34" charset="0"/>
              </a:rPr>
              <a:t>S</a:t>
            </a:r>
            <a:r>
              <a:rPr lang="en-AU" dirty="0" smtClean="0">
                <a:latin typeface="Verdana" panose="020B0604030504040204" pitchFamily="34" charset="0"/>
                <a:ea typeface="Verdana" panose="020B0604030504040204" pitchFamily="34" charset="0"/>
                <a:cs typeface="Verdana" panose="020B0604030504040204" pitchFamily="34" charset="0"/>
              </a:rPr>
              <a:t>.</a:t>
            </a:r>
            <a:r>
              <a:rPr lang="id-ID" dirty="0" smtClean="0">
                <a:latin typeface="Verdana" panose="020B0604030504040204" pitchFamily="34" charset="0"/>
                <a:ea typeface="Verdana" panose="020B0604030504040204" pitchFamily="34" charset="0"/>
                <a:cs typeface="Verdana" panose="020B0604030504040204" pitchFamily="34" charset="0"/>
              </a:rPr>
              <a:t>H.</a:t>
            </a:r>
            <a:r>
              <a:rPr lang="en-AU" dirty="0" smtClean="0">
                <a:latin typeface="Verdana" panose="020B0604030504040204" pitchFamily="34" charset="0"/>
                <a:ea typeface="Verdana" panose="020B0604030504040204" pitchFamily="34" charset="0"/>
                <a:cs typeface="Verdana" panose="020B0604030504040204" pitchFamily="34" charset="0"/>
              </a:rPr>
              <a:t>,</a:t>
            </a:r>
            <a:r>
              <a:rPr lang="id-ID" dirty="0" smtClean="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m</a:t>
            </a:r>
            <a:r>
              <a:rPr lang="id-ID" dirty="0" smtClean="0">
                <a:latin typeface="Verdana" panose="020B0604030504040204" pitchFamily="34" charset="0"/>
                <a:ea typeface="Verdana" panose="020B0604030504040204" pitchFamily="34" charset="0"/>
                <a:cs typeface="Verdana" panose="020B0604030504040204" pitchFamily="34" charset="0"/>
              </a:rPr>
              <a:t>elaksanakan </a:t>
            </a:r>
            <a:r>
              <a:rPr lang="id-ID" dirty="0">
                <a:latin typeface="Verdana" panose="020B0604030504040204" pitchFamily="34" charset="0"/>
                <a:ea typeface="Verdana" panose="020B0604030504040204" pitchFamily="34" charset="0"/>
                <a:cs typeface="Verdana" panose="020B0604030504040204" pitchFamily="34" charset="0"/>
              </a:rPr>
              <a:t>tugas belajar di Groningen University, Belanda dengan nilai akademik 85 (baik), maka nilai SKP pada akhir tahun adalah nilai akademik dikalikan dengan 60% ( 85 x 60% = 51). </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p>
        </p:txBody>
      </p:sp>
      <p:sp>
        <p:nvSpPr>
          <p:cNvPr id="7" name="Title 4"/>
          <p:cNvSpPr>
            <a:spLocks noGrp="1"/>
          </p:cNvSpPr>
          <p:nvPr>
            <p:ph type="title"/>
          </p:nvPr>
        </p:nvSpPr>
        <p:spPr>
          <a:xfrm>
            <a:off x="357188" y="84587"/>
            <a:ext cx="8065827" cy="490026"/>
          </a:xfrm>
        </p:spPr>
        <p:txBody>
          <a:bodyPr>
            <a:noAutofit/>
          </a:bodyPr>
          <a:lstStyle/>
          <a:p>
            <a:pPr algn="just"/>
            <a:r>
              <a:rPr lang="id-ID" sz="2600" b="1" dirty="0" smtClean="0">
                <a:latin typeface="Verdana" panose="020B0604030504040204" pitchFamily="34" charset="0"/>
                <a:ea typeface="Verdana" panose="020B0604030504040204" pitchFamily="34" charset="0"/>
                <a:cs typeface="Verdana" panose="020B0604030504040204" pitchFamily="34" charset="0"/>
              </a:rPr>
              <a:t>PENGECUALIAN DARI PENYUSUNAN SKP</a:t>
            </a:r>
            <a:endParaRPr lang="id-ID" sz="2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209820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2000"/>
                                        <p:tgtEl>
                                          <p:spTgt spid="6">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20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66649" y="181936"/>
            <a:ext cx="8501062" cy="7294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pPr algn="just">
              <a:buFontTx/>
              <a:buAutoNum type="arabicPeriod" startAt="2"/>
            </a:pPr>
            <a:r>
              <a:rPr lang="id-ID" dirty="0" smtClean="0">
                <a:latin typeface="Verdana" panose="020B0604030504040204" pitchFamily="34" charset="0"/>
                <a:ea typeface="Verdana" panose="020B0604030504040204" pitchFamily="34" charset="0"/>
                <a:cs typeface="Verdana" panose="020B0604030504040204" pitchFamily="34" charset="0"/>
              </a:rPr>
              <a:t>Pegawai yang diperbantukan/dipekerjakan pada Pemda Provinsi/Kabupaten/Kota atau instansi pemerintah lainnya, penilaian prestasi kerja dilakukan oleh pejabat penilai di</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mana yang bersangkutan bekerja</a:t>
            </a:r>
          </a:p>
          <a:p>
            <a:pPr algn="just">
              <a:buFontTx/>
              <a:buAutoNum type="arabicPeriod" startAt="2"/>
            </a:pPr>
            <a:endParaRPr lang="id-ID" dirty="0" smtClean="0">
              <a:latin typeface="Verdana" panose="020B0604030504040204" pitchFamily="34" charset="0"/>
              <a:ea typeface="Verdana" panose="020B0604030504040204" pitchFamily="34" charset="0"/>
              <a:cs typeface="Verdana" panose="020B0604030504040204" pitchFamily="34" charset="0"/>
            </a:endParaRPr>
          </a:p>
          <a:p>
            <a:pPr algn="just">
              <a:buFontTx/>
              <a:buAutoNum type="arabicPeriod" startAt="2"/>
            </a:pPr>
            <a:r>
              <a:rPr lang="id-ID" dirty="0" smtClean="0">
                <a:latin typeface="Verdana" panose="020B0604030504040204" pitchFamily="34" charset="0"/>
                <a:ea typeface="Verdana" panose="020B0604030504040204" pitchFamily="34" charset="0"/>
                <a:cs typeface="Verdana" panose="020B0604030504040204" pitchFamily="34" charset="0"/>
              </a:rPr>
              <a:t>Pegawai </a:t>
            </a:r>
            <a:r>
              <a:rPr lang="id-ID" dirty="0">
                <a:latin typeface="Verdana" panose="020B0604030504040204" pitchFamily="34" charset="0"/>
                <a:ea typeface="Verdana" panose="020B0604030504040204" pitchFamily="34" charset="0"/>
                <a:cs typeface="Verdana" panose="020B0604030504040204" pitchFamily="34" charset="0"/>
              </a:rPr>
              <a:t>yang </a:t>
            </a:r>
            <a:r>
              <a:rPr lang="id-ID" dirty="0" smtClean="0">
                <a:latin typeface="Verdana" panose="020B0604030504040204" pitchFamily="34" charset="0"/>
                <a:ea typeface="Verdana" panose="020B0604030504040204" pitchFamily="34" charset="0"/>
                <a:cs typeface="Verdana" panose="020B0604030504040204" pitchFamily="34" charset="0"/>
              </a:rPr>
              <a:t>diperbantukan/dipekerjakan </a:t>
            </a:r>
            <a:r>
              <a:rPr lang="id-ID" dirty="0">
                <a:latin typeface="Verdana" panose="020B0604030504040204" pitchFamily="34" charset="0"/>
                <a:ea typeface="Verdana" panose="020B0604030504040204" pitchFamily="34" charset="0"/>
                <a:cs typeface="Verdana" panose="020B0604030504040204" pitchFamily="34" charset="0"/>
              </a:rPr>
              <a:t>pada negara sahabat, lembaga </a:t>
            </a:r>
            <a:r>
              <a:rPr lang="id-ID" dirty="0" smtClean="0">
                <a:latin typeface="Verdana" panose="020B0604030504040204" pitchFamily="34" charset="0"/>
                <a:ea typeface="Verdana" panose="020B0604030504040204" pitchFamily="34" charset="0"/>
                <a:cs typeface="Verdana" panose="020B0604030504040204" pitchFamily="34" charset="0"/>
              </a:rPr>
              <a:t>internasional, </a:t>
            </a:r>
            <a:r>
              <a:rPr lang="id-ID" dirty="0">
                <a:latin typeface="Verdana" panose="020B0604030504040204" pitchFamily="34" charset="0"/>
                <a:ea typeface="Verdana" panose="020B0604030504040204" pitchFamily="34" charset="0"/>
                <a:cs typeface="Verdana" panose="020B0604030504040204" pitchFamily="34" charset="0"/>
              </a:rPr>
              <a:t>organisasi profesi, dan badan-badan swasta yang ditentukan oleh </a:t>
            </a:r>
            <a:r>
              <a:rPr lang="id-ID" dirty="0" smtClean="0">
                <a:latin typeface="Verdana" panose="020B0604030504040204" pitchFamily="34" charset="0"/>
                <a:ea typeface="Verdana" panose="020B0604030504040204" pitchFamily="34" charset="0"/>
                <a:cs typeface="Verdana" panose="020B0604030504040204" pitchFamily="34" charset="0"/>
              </a:rPr>
              <a:t>pemerintah baik di dalam maupun di</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luar negeri tidak wajib menyusun SKP pada awal tahun.</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Penilaian prestasi kerja pada akhir </a:t>
            </a:r>
            <a:r>
              <a:rPr lang="id-ID" dirty="0" smtClean="0">
                <a:latin typeface="Verdana" panose="020B0604030504040204" pitchFamily="34" charset="0"/>
                <a:ea typeface="Verdana" panose="020B0604030504040204" pitchFamily="34" charset="0"/>
                <a:cs typeface="Verdana" panose="020B0604030504040204" pitchFamily="34" charset="0"/>
              </a:rPr>
              <a:t>tahun hanya dinilai dari unsur perilaku kerja, dan </a:t>
            </a:r>
            <a:r>
              <a:rPr lang="id-ID" dirty="0">
                <a:latin typeface="Verdana" panose="020B0604030504040204" pitchFamily="34" charset="0"/>
                <a:ea typeface="Verdana" panose="020B0604030504040204" pitchFamily="34" charset="0"/>
                <a:cs typeface="Verdana" panose="020B0604030504040204" pitchFamily="34" charset="0"/>
              </a:rPr>
              <a:t>dilakukan oleh pimpinan instansi induknya atau pejabat lain yang ditunjuk, berdasarkan bahan yang diperoleh dari instansi tempat yang bersangkutan </a:t>
            </a:r>
            <a:r>
              <a:rPr lang="id-ID" dirty="0" smtClean="0">
                <a:latin typeface="Verdana" panose="020B0604030504040204" pitchFamily="34" charset="0"/>
                <a:ea typeface="Verdana" panose="020B0604030504040204" pitchFamily="34" charset="0"/>
                <a:cs typeface="Verdana" panose="020B0604030504040204" pitchFamily="34" charset="0"/>
              </a:rPr>
              <a:t>bekerja</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smtClean="0">
                <a:latin typeface="Verdana" panose="020B0604030504040204" pitchFamily="34" charset="0"/>
                <a:ea typeface="Verdana" panose="020B0604030504040204" pitchFamily="34" charset="0"/>
                <a:cs typeface="Verdana" panose="020B0604030504040204" pitchFamily="34" charset="0"/>
              </a:rPr>
              <a:t>4.Pegawai </a:t>
            </a:r>
            <a:r>
              <a:rPr lang="id-ID" dirty="0">
                <a:latin typeface="Verdana" panose="020B0604030504040204" pitchFamily="34" charset="0"/>
                <a:ea typeface="Verdana" panose="020B0604030504040204" pitchFamily="34" charset="0"/>
                <a:cs typeface="Verdana" panose="020B0604030504040204" pitchFamily="34" charset="0"/>
              </a:rPr>
              <a:t>yang diangkat menjadi Pejabat Negara atau pimpinan/anggota  lembaga non struktural </a:t>
            </a:r>
          </a:p>
          <a:p>
            <a:pPr algn="just">
              <a:buFontTx/>
              <a:buAutoNum type="arabicPeriod" startAt="3"/>
            </a:pPr>
            <a:endParaRPr lang="id-ID" dirty="0">
              <a:latin typeface="Verdana" panose="020B0604030504040204" pitchFamily="34" charset="0"/>
              <a:ea typeface="Verdana" panose="020B0604030504040204" pitchFamily="34" charset="0"/>
              <a:cs typeface="Verdana" panose="020B0604030504040204" pitchFamily="34" charset="0"/>
            </a:endParaRPr>
          </a:p>
          <a:p>
            <a:pPr marL="0" indent="0" algn="just"/>
            <a:r>
              <a:rPr lang="id-ID" dirty="0" smtClean="0">
                <a:latin typeface="Verdana" panose="020B0604030504040204" pitchFamily="34" charset="0"/>
                <a:ea typeface="Verdana" panose="020B0604030504040204" pitchFamily="34" charset="0"/>
                <a:cs typeface="Verdana" panose="020B0604030504040204" pitchFamily="34" charset="0"/>
              </a:rPr>
              <a:t>5. Pegawai yang </a:t>
            </a:r>
            <a:r>
              <a:rPr lang="id-ID" dirty="0">
                <a:latin typeface="Verdana" panose="020B0604030504040204" pitchFamily="34" charset="0"/>
                <a:ea typeface="Verdana" panose="020B0604030504040204" pitchFamily="34" charset="0"/>
                <a:cs typeface="Verdana" panose="020B0604030504040204" pitchFamily="34" charset="0"/>
              </a:rPr>
              <a:t>Cuti </a:t>
            </a:r>
            <a:r>
              <a:rPr lang="id-ID" dirty="0" smtClean="0">
                <a:latin typeface="Verdana" panose="020B0604030504040204" pitchFamily="34" charset="0"/>
                <a:ea typeface="Verdana" panose="020B0604030504040204" pitchFamily="34" charset="0"/>
                <a:cs typeface="Verdana" panose="020B0604030504040204" pitchFamily="34" charset="0"/>
              </a:rPr>
              <a:t>di</a:t>
            </a:r>
            <a:r>
              <a:rPr lang="en-AU" dirty="0" smtClean="0">
                <a:latin typeface="Verdana" panose="020B0604030504040204" pitchFamily="34" charset="0"/>
                <a:ea typeface="Verdana" panose="020B0604030504040204" pitchFamily="34" charset="0"/>
                <a:cs typeface="Verdana" panose="020B0604030504040204" pitchFamily="34" charset="0"/>
              </a:rPr>
              <a:t> L</a:t>
            </a:r>
            <a:r>
              <a:rPr lang="id-ID" dirty="0" smtClean="0">
                <a:latin typeface="Verdana" panose="020B0604030504040204" pitchFamily="34" charset="0"/>
                <a:ea typeface="Verdana" panose="020B0604030504040204" pitchFamily="34" charset="0"/>
                <a:cs typeface="Verdana" panose="020B0604030504040204" pitchFamily="34" charset="0"/>
              </a:rPr>
              <a:t>uar Tanggungan</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buFontTx/>
              <a:buAutoNum type="arabicPeriod" startAt="3"/>
            </a:pPr>
            <a:endParaRPr lang="id-ID" dirty="0">
              <a:latin typeface="Verdana" panose="020B0604030504040204" pitchFamily="34" charset="0"/>
              <a:ea typeface="Verdana" panose="020B0604030504040204" pitchFamily="34" charset="0"/>
              <a:cs typeface="Verdana" panose="020B0604030504040204" pitchFamily="34" charset="0"/>
            </a:endParaRPr>
          </a:p>
          <a:p>
            <a:pPr marL="0" indent="0" algn="just"/>
            <a:r>
              <a:rPr lang="id-ID" dirty="0" smtClean="0">
                <a:latin typeface="Verdana" panose="020B0604030504040204" pitchFamily="34" charset="0"/>
                <a:ea typeface="Verdana" panose="020B0604030504040204" pitchFamily="34" charset="0"/>
                <a:cs typeface="Verdana" panose="020B0604030504040204" pitchFamily="34" charset="0"/>
              </a:rPr>
              <a:t>6. Pegawai </a:t>
            </a:r>
            <a:r>
              <a:rPr lang="id-ID" dirty="0">
                <a:latin typeface="Verdana" panose="020B0604030504040204" pitchFamily="34" charset="0"/>
                <a:ea typeface="Verdana" panose="020B0604030504040204" pitchFamily="34" charset="0"/>
                <a:cs typeface="Verdana" panose="020B0604030504040204" pitchFamily="34" charset="0"/>
              </a:rPr>
              <a:t>yang </a:t>
            </a:r>
            <a:r>
              <a:rPr lang="id-ID" dirty="0" smtClean="0">
                <a:latin typeface="Verdana" panose="020B0604030504040204" pitchFamily="34" charset="0"/>
                <a:ea typeface="Verdana" panose="020B0604030504040204" pitchFamily="34" charset="0"/>
                <a:cs typeface="Verdana" panose="020B0604030504040204" pitchFamily="34" charset="0"/>
              </a:rPr>
              <a:t>sedang </a:t>
            </a:r>
            <a:r>
              <a:rPr lang="id-ID" dirty="0">
                <a:latin typeface="Verdana" panose="020B0604030504040204" pitchFamily="34" charset="0"/>
                <a:ea typeface="Verdana" panose="020B0604030504040204" pitchFamily="34" charset="0"/>
                <a:cs typeface="Verdana" panose="020B0604030504040204" pitchFamily="34" charset="0"/>
              </a:rPr>
              <a:t>m</a:t>
            </a:r>
            <a:r>
              <a:rPr lang="id-ID" dirty="0" smtClean="0">
                <a:latin typeface="Verdana" panose="020B0604030504040204" pitchFamily="34" charset="0"/>
                <a:ea typeface="Verdana" panose="020B0604030504040204" pitchFamily="34" charset="0"/>
                <a:cs typeface="Verdana" panose="020B0604030504040204" pitchFamily="34" charset="0"/>
              </a:rPr>
              <a:t>enjalani </a:t>
            </a:r>
            <a:r>
              <a:rPr lang="id-ID" dirty="0">
                <a:latin typeface="Verdana" panose="020B0604030504040204" pitchFamily="34" charset="0"/>
                <a:ea typeface="Verdana" panose="020B0604030504040204" pitchFamily="34" charset="0"/>
                <a:cs typeface="Verdana" panose="020B0604030504040204" pitchFamily="34" charset="0"/>
              </a:rPr>
              <a:t>Masa Persiapan Pensiun</a:t>
            </a:r>
          </a:p>
          <a:p>
            <a:pPr algn="just">
              <a:buFontTx/>
              <a:buAutoNum type="arabicPeriod" startAt="3"/>
            </a:pPr>
            <a:endParaRPr lang="id-ID" dirty="0">
              <a:latin typeface="Verdana" panose="020B0604030504040204" pitchFamily="34" charset="0"/>
              <a:ea typeface="Verdana" panose="020B0604030504040204" pitchFamily="34" charset="0"/>
              <a:cs typeface="Verdana" panose="020B0604030504040204" pitchFamily="34" charset="0"/>
            </a:endParaRPr>
          </a:p>
          <a:p>
            <a:pPr marL="0" indent="0" algn="just"/>
            <a:r>
              <a:rPr lang="id-ID" dirty="0" smtClean="0">
                <a:latin typeface="Verdana" panose="020B0604030504040204" pitchFamily="34" charset="0"/>
                <a:ea typeface="Verdana" panose="020B0604030504040204" pitchFamily="34" charset="0"/>
                <a:cs typeface="Verdana" panose="020B0604030504040204" pitchFamily="34" charset="0"/>
              </a:rPr>
              <a:t>7. Pegawai yang diberhentikan </a:t>
            </a:r>
            <a:r>
              <a:rPr lang="id-ID" dirty="0">
                <a:latin typeface="Verdana" panose="020B0604030504040204" pitchFamily="34" charset="0"/>
                <a:ea typeface="Verdana" panose="020B0604030504040204" pitchFamily="34" charset="0"/>
                <a:cs typeface="Verdana" panose="020B0604030504040204" pitchFamily="34" charset="0"/>
              </a:rPr>
              <a:t>s</a:t>
            </a:r>
            <a:r>
              <a:rPr lang="id-ID" dirty="0" smtClean="0">
                <a:latin typeface="Verdana" panose="020B0604030504040204" pitchFamily="34" charset="0"/>
                <a:ea typeface="Verdana" panose="020B0604030504040204" pitchFamily="34" charset="0"/>
                <a:cs typeface="Verdana" panose="020B0604030504040204" pitchFamily="34" charset="0"/>
              </a:rPr>
              <a:t>ementara</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p>
          <a:p>
            <a:pPr algn="just"/>
            <a:r>
              <a:rPr lang="id-ID"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 xmlns:p14="http://schemas.microsoft.com/office/powerpoint/2010/main" val="38016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2000"/>
                                        <p:tgtEl>
                                          <p:spTgt spid="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2000"/>
                                        <p:tgtEl>
                                          <p:spTgt spid="6">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2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457200" y="381000"/>
            <a:ext cx="8229600" cy="6096000"/>
          </a:xfrm>
          <a:noFill/>
        </p:spPr>
        <p:txBody>
          <a:bodyPr/>
          <a:lstStyle/>
          <a:p>
            <a:pPr algn="just">
              <a:buFont typeface="Arial" panose="020B0604020202020204" pitchFamily="34" charset="0"/>
              <a:buNone/>
            </a:pP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None/>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Pejabat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penilai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dapat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memberikan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rekomendasi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berdasarkan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hasil</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penilaian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prestasi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kerja</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sbb</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v"/>
            </a:pPr>
            <a:r>
              <a:rPr lang="en-US" sz="2000" dirty="0" err="1" smtClean="0">
                <a:latin typeface="Verdana" panose="020B0604030504040204" pitchFamily="34" charset="0"/>
                <a:ea typeface="Verdana" panose="020B0604030504040204" pitchFamily="34" charset="0"/>
                <a:cs typeface="Verdana" panose="020B0604030504040204" pitchFamily="34" charset="0"/>
              </a:rPr>
              <a:t>Untuk</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peningkatan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kemampuan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dengan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mengikutsertakan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diklat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teknis</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id-ID" sz="2000" dirty="0" smtClean="0">
                <a:latin typeface="Verdana" panose="020B0604030504040204" pitchFamily="34" charset="0"/>
                <a:ea typeface="Verdana" panose="020B0604030504040204" pitchFamily="34" charset="0"/>
                <a:cs typeface="Verdana" panose="020B0604030504040204" pitchFamily="34" charset="0"/>
              </a:rPr>
              <a:t>seperti </a:t>
            </a:r>
            <a:r>
              <a:rPr lang="en-US" sz="2000" dirty="0" err="1" smtClean="0">
                <a:latin typeface="Verdana" panose="020B0604030504040204" pitchFamily="34" charset="0"/>
                <a:ea typeface="Verdana" panose="020B0604030504040204" pitchFamily="34" charset="0"/>
                <a:cs typeface="Verdana" panose="020B0604030504040204" pitchFamily="34" charset="0"/>
              </a:rPr>
              <a:t>diklat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komputer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kenaikan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pangkat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pensiun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kehumasan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sekretaris</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dsb</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v"/>
            </a:pPr>
            <a:r>
              <a:rPr lang="en-US" sz="2000" dirty="0" err="1" smtClean="0">
                <a:latin typeface="Verdana" panose="020B0604030504040204" pitchFamily="34" charset="0"/>
                <a:ea typeface="Verdana" panose="020B0604030504040204" pitchFamily="34" charset="0"/>
                <a:cs typeface="Verdana" panose="020B0604030504040204" pitchFamily="34" charset="0"/>
              </a:rPr>
              <a:t>Untuk</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menambah</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wawasan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pengetahuan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dalam</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bidang</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pekerjaan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perlu</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dilakukan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rotasi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pegawai</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v"/>
            </a:pPr>
            <a:r>
              <a:rPr lang="en-US" sz="2000" dirty="0" err="1" smtClean="0">
                <a:latin typeface="Verdana" panose="020B0604030504040204" pitchFamily="34" charset="0"/>
                <a:ea typeface="Verdana" panose="020B0604030504040204" pitchFamily="34" charset="0"/>
                <a:cs typeface="Verdana" panose="020B0604030504040204" pitchFamily="34" charset="0"/>
              </a:rPr>
              <a:t>Untuk</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kebutuhan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pengembangan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perlu</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peningkatan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pendidikan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peningkatan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karier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promosi</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2514600" y="457200"/>
            <a:ext cx="40386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REKOMENDASI</a:t>
            </a:r>
          </a:p>
        </p:txBody>
      </p:sp>
    </p:spTree>
    <p:extLst>
      <p:ext uri="{BB962C8B-B14F-4D97-AF65-F5344CB8AC3E}">
        <p14:creationId xmlns="" xmlns:p14="http://schemas.microsoft.com/office/powerpoint/2010/main" val="1301373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80928"/>
            <a:ext cx="7000924" cy="1200329"/>
          </a:xfrm>
          <a:prstGeom prst="rect">
            <a:avLst/>
          </a:prstGeom>
          <a:noFill/>
          <a:scene3d>
            <a:camera prst="isometricOffAxis1Right"/>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7200" b="1" cap="all" dirty="0" smtClean="0">
                <a:ln w="0"/>
                <a:solidFill>
                  <a:srgbClr val="002060"/>
                </a:solidFill>
                <a:effectLst>
                  <a:reflection blurRad="12700" stA="50000" endPos="50000" dist="5000" dir="5400000" sy="-100000" rotWithShape="0"/>
                </a:effectLst>
                <a:latin typeface="Berlin Sans FB Demi" pitchFamily="34" charset="0"/>
                <a:cs typeface="Arial" charset="0"/>
              </a:rPr>
              <a:t>terimakasih</a:t>
            </a:r>
            <a:endParaRPr lang="id-ID" sz="7200" b="1" cap="all" dirty="0">
              <a:ln w="0"/>
              <a:solidFill>
                <a:srgbClr val="002060"/>
              </a:solidFill>
              <a:effectLst>
                <a:reflection blurRad="12700" stA="50000" endPos="50000" dist="5000" dir="5400000" sy="-100000" rotWithShape="0"/>
              </a:effectLst>
              <a:latin typeface="Berlin Sans FB Demi" pitchFamily="34" charset="0"/>
              <a:cs typeface="Arial" charset="0"/>
            </a:endParaRPr>
          </a:p>
        </p:txBody>
      </p:sp>
      <p:sp>
        <p:nvSpPr>
          <p:cNvPr id="3" name="Subtitle 2"/>
          <p:cNvSpPr txBox="1">
            <a:spLocks/>
          </p:cNvSpPr>
          <p:nvPr/>
        </p:nvSpPr>
        <p:spPr bwMode="auto">
          <a:xfrm>
            <a:off x="1763688" y="5661248"/>
            <a:ext cx="3627437" cy="8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id-ID" altLang="id-ID" sz="1800" b="1" dirty="0">
              <a:solidFill>
                <a:srgbClr val="002060"/>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2.bp.blogspot.com/-mLAkDzr7fgE/TwqVRIhPLgI/AAAAAAAAAB4/LEUWkdSXOCI/s1600/Daftar+Penilaian+Pelaksanaan+Pekerjaan+%2528DP3%2529+PNS+2.jpg"/>
          <p:cNvPicPr>
            <a:picLocks noChangeAspect="1" noChangeArrowheads="1"/>
          </p:cNvPicPr>
          <p:nvPr/>
        </p:nvPicPr>
        <p:blipFill>
          <a:blip r:embed="rId2"/>
          <a:srcRect/>
          <a:stretch>
            <a:fillRect/>
          </a:stretch>
        </p:blipFill>
        <p:spPr bwMode="auto">
          <a:xfrm>
            <a:off x="142844" y="428604"/>
            <a:ext cx="8786874" cy="56054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68313" y="2571750"/>
            <a:ext cx="8229600" cy="1143000"/>
          </a:xfrm>
        </p:spPr>
        <p:txBody>
          <a:bodyPr rtlCol="0">
            <a:normAutofit fontScale="90000"/>
          </a:bodyPr>
          <a:lstStyle/>
          <a:p>
            <a:pPr algn="ctr" eaLnBrk="1" fontAlgn="auto" hangingPunct="1">
              <a:lnSpc>
                <a:spcPct val="115000"/>
              </a:lnSpc>
              <a:spcAft>
                <a:spcPts val="1000"/>
              </a:spcAft>
              <a:defRPr/>
            </a:pPr>
            <a:r>
              <a:rPr lang="en-US" sz="5300" dirty="0" smtClean="0">
                <a:solidFill>
                  <a:srgbClr val="FF0000"/>
                </a:solidFill>
                <a:latin typeface="Arial" pitchFamily="34" charset="0"/>
                <a:ea typeface="Calibri" pitchFamily="34" charset="0"/>
                <a:cs typeface="Arial" pitchFamily="34" charset="0"/>
              </a:rPr>
              <a:t>Bias</a:t>
            </a:r>
            <a:r>
              <a:rPr lang="en-US" sz="4000" dirty="0" smtClean="0">
                <a:solidFill>
                  <a:srgbClr val="FF0000"/>
                </a:solidFill>
                <a:latin typeface="Arial" pitchFamily="34" charset="0"/>
                <a:ea typeface="Calibri" pitchFamily="34" charset="0"/>
                <a:cs typeface="Arial" pitchFamily="34" charset="0"/>
              </a:rPr>
              <a:t> </a:t>
            </a:r>
            <a:r>
              <a:rPr lang="en-US" sz="4000" dirty="0" smtClean="0">
                <a:solidFill>
                  <a:schemeClr val="tx1"/>
                </a:solidFill>
                <a:latin typeface="Arial" pitchFamily="34" charset="0"/>
                <a:ea typeface="Calibri" pitchFamily="34" charset="0"/>
                <a:cs typeface="Arial" pitchFamily="34" charset="0"/>
              </a:rPr>
              <a:t/>
            </a:r>
            <a:br>
              <a:rPr lang="en-US" sz="4000" dirty="0" smtClean="0">
                <a:solidFill>
                  <a:schemeClr val="tx1"/>
                </a:solidFill>
                <a:latin typeface="Arial" pitchFamily="34" charset="0"/>
                <a:ea typeface="Calibri" pitchFamily="34" charset="0"/>
                <a:cs typeface="Arial" pitchFamily="34" charset="0"/>
              </a:rPr>
            </a:br>
            <a:r>
              <a:rPr lang="en-US" sz="2700" dirty="0" err="1" smtClean="0">
                <a:solidFill>
                  <a:schemeClr val="tx1"/>
                </a:solidFill>
                <a:latin typeface="Arial" pitchFamily="34" charset="0"/>
                <a:ea typeface="Calibri" pitchFamily="34" charset="0"/>
                <a:cs typeface="Arial" pitchFamily="34" charset="0"/>
              </a:rPr>
              <a:t>dalam</a:t>
            </a:r>
            <a:r>
              <a:rPr lang="en-US" sz="2700" dirty="0" smtClean="0">
                <a:solidFill>
                  <a:schemeClr val="tx1"/>
                </a:solidFill>
                <a:latin typeface="Arial" pitchFamily="34" charset="0"/>
                <a:ea typeface="Calibri" pitchFamily="34" charset="0"/>
                <a:cs typeface="Arial" pitchFamily="34" charset="0"/>
              </a:rPr>
              <a:t> </a:t>
            </a:r>
            <a:r>
              <a:rPr lang="en-US" sz="2700" dirty="0" err="1" smtClean="0">
                <a:solidFill>
                  <a:schemeClr val="tx1"/>
                </a:solidFill>
                <a:latin typeface="Arial" pitchFamily="34" charset="0"/>
                <a:ea typeface="Calibri" pitchFamily="34" charset="0"/>
                <a:cs typeface="Arial" pitchFamily="34" charset="0"/>
              </a:rPr>
              <a:t>pengukuran</a:t>
            </a:r>
            <a:r>
              <a:rPr lang="id-ID" sz="2700" dirty="0" smtClean="0">
                <a:solidFill>
                  <a:schemeClr val="tx1"/>
                </a:solidFill>
                <a:latin typeface="Arial" pitchFamily="34" charset="0"/>
                <a:ea typeface="Calibri" pitchFamily="34" charset="0"/>
                <a:cs typeface="Arial" pitchFamily="34" charset="0"/>
              </a:rPr>
              <a:t> KINERJA</a:t>
            </a:r>
            <a:endParaRPr lang="en-GB" sz="2700" dirty="0" smtClean="0">
              <a:solidFill>
                <a:schemeClr val="tx1"/>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7715273" cy="830997"/>
          </a:xfrm>
          <a:prstGeom prst="rect">
            <a:avLst/>
          </a:prstGeom>
        </p:spPr>
        <p:txBody>
          <a:bodyPr wrap="square">
            <a:spAutoFit/>
          </a:bodyPr>
          <a:lstStyle/>
          <a:p>
            <a:pPr algn="r" fontAlgn="auto">
              <a:spcBef>
                <a:spcPts val="0"/>
              </a:spcBef>
              <a:spcAft>
                <a:spcPts val="0"/>
              </a:spcAft>
              <a:defRPr/>
            </a:pPr>
            <a:r>
              <a:rPr lang="en-US" sz="4800" dirty="0">
                <a:solidFill>
                  <a:srgbClr val="FF0000"/>
                </a:solidFill>
                <a:latin typeface="Arial" pitchFamily="34" charset="0"/>
                <a:cs typeface="Arial" pitchFamily="34" charset="0"/>
              </a:rPr>
              <a:t>Hallo Effect</a:t>
            </a:r>
            <a:endParaRPr lang="id-ID" sz="4800" dirty="0">
              <a:solidFill>
                <a:srgbClr val="FF0000"/>
              </a:solidFill>
              <a:latin typeface="Arial" pitchFamily="34" charset="0"/>
              <a:cs typeface="Arial" pitchFamily="34" charset="0"/>
            </a:endParaRPr>
          </a:p>
        </p:txBody>
      </p:sp>
      <p:sp>
        <p:nvSpPr>
          <p:cNvPr id="15363" name="TextBox 4"/>
          <p:cNvSpPr txBox="1">
            <a:spLocks noChangeArrowheads="1"/>
          </p:cNvSpPr>
          <p:nvPr/>
        </p:nvSpPr>
        <p:spPr bwMode="auto">
          <a:xfrm>
            <a:off x="1214414" y="3413125"/>
            <a:ext cx="7407299" cy="830997"/>
          </a:xfrm>
          <a:prstGeom prst="rect">
            <a:avLst/>
          </a:prstGeom>
          <a:noFill/>
          <a:ln w="9525">
            <a:noFill/>
            <a:miter lim="800000"/>
            <a:headEnd/>
            <a:tailEnd/>
          </a:ln>
        </p:spPr>
        <p:txBody>
          <a:bodyPr wrap="square">
            <a:spAutoFit/>
          </a:bodyPr>
          <a:lstStyle/>
          <a:p>
            <a:pPr algn="ctr"/>
            <a:r>
              <a:rPr lang="id-ID" sz="2400" dirty="0">
                <a:latin typeface="Arial" pitchFamily="34" charset="0"/>
                <a:cs typeface="Arial" pitchFamily="34" charset="0"/>
              </a:rPr>
              <a:t>pendapat pribadi penilai tentang </a:t>
            </a:r>
            <a:r>
              <a:rPr lang="en-US" sz="2400" dirty="0" err="1">
                <a:latin typeface="Arial" pitchFamily="34" charset="0"/>
                <a:cs typeface="Arial" pitchFamily="34" charset="0"/>
              </a:rPr>
              <a:t>pegawai</a:t>
            </a:r>
            <a:r>
              <a:rPr lang="id-ID" sz="2400" dirty="0">
                <a:latin typeface="Arial" pitchFamily="34" charset="0"/>
                <a:cs typeface="Arial" pitchFamily="34" charset="0"/>
              </a:rPr>
              <a:t> yang akan berpengaruh dalam pengukuran prestasi kerja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8307415" cy="830997"/>
          </a:xfrm>
          <a:prstGeom prst="rect">
            <a:avLst/>
          </a:prstGeom>
        </p:spPr>
        <p:txBody>
          <a:bodyPr>
            <a:spAutoFit/>
          </a:bodyPr>
          <a:lstStyle/>
          <a:p>
            <a:pPr algn="r" fontAlgn="auto">
              <a:spcBef>
                <a:spcPts val="0"/>
              </a:spcBef>
              <a:spcAft>
                <a:spcPts val="0"/>
              </a:spcAft>
              <a:defRPr/>
            </a:pPr>
            <a:r>
              <a:rPr lang="en-US" sz="4800" dirty="0">
                <a:solidFill>
                  <a:srgbClr val="FF0000"/>
                </a:solidFill>
                <a:latin typeface="Arial" pitchFamily="34" charset="0"/>
                <a:cs typeface="Arial" pitchFamily="34" charset="0"/>
              </a:rPr>
              <a:t>Central Tendency</a:t>
            </a:r>
            <a:endParaRPr lang="id-ID" sz="4800" dirty="0">
              <a:solidFill>
                <a:srgbClr val="FF0000"/>
              </a:solidFill>
              <a:latin typeface="Arial" pitchFamily="34" charset="0"/>
              <a:cs typeface="Arial" pitchFamily="34" charset="0"/>
            </a:endParaRPr>
          </a:p>
        </p:txBody>
      </p:sp>
      <p:sp>
        <p:nvSpPr>
          <p:cNvPr id="16387" name="TextBox 4"/>
          <p:cNvSpPr txBox="1">
            <a:spLocks noChangeArrowheads="1"/>
          </p:cNvSpPr>
          <p:nvPr/>
        </p:nvSpPr>
        <p:spPr bwMode="auto">
          <a:xfrm>
            <a:off x="1755775" y="3413125"/>
            <a:ext cx="6865938" cy="1200329"/>
          </a:xfrm>
          <a:prstGeom prst="rect">
            <a:avLst/>
          </a:prstGeom>
          <a:noFill/>
          <a:ln w="9525">
            <a:noFill/>
            <a:miter lim="800000"/>
            <a:headEnd/>
            <a:tailEnd/>
          </a:ln>
        </p:spPr>
        <p:txBody>
          <a:bodyPr>
            <a:spAutoFit/>
          </a:bodyPr>
          <a:lstStyle/>
          <a:p>
            <a:pPr marL="57150" lvl="1" algn="ctr">
              <a:spcBef>
                <a:spcPct val="30000"/>
              </a:spcBef>
            </a:pPr>
            <a:r>
              <a:rPr lang="id-ID" sz="2400" dirty="0">
                <a:latin typeface="Arial" pitchFamily="34" charset="0"/>
                <a:cs typeface="Arial" pitchFamily="34" charset="0"/>
              </a:rPr>
              <a:t>penilaian prestasi kerja cenderung dibuat rata-rata dan penilai menghindari penilaian yang bersifat ekstrim</a:t>
            </a:r>
            <a:endParaRPr lang="en-US"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8307415" cy="830997"/>
          </a:xfrm>
          <a:prstGeom prst="rect">
            <a:avLst/>
          </a:prstGeom>
        </p:spPr>
        <p:txBody>
          <a:bodyPr>
            <a:spAutoFit/>
          </a:bodyPr>
          <a:lstStyle/>
          <a:p>
            <a:pPr algn="r" fontAlgn="auto">
              <a:spcBef>
                <a:spcPts val="0"/>
              </a:spcBef>
              <a:spcAft>
                <a:spcPts val="0"/>
              </a:spcAft>
              <a:defRPr/>
            </a:pPr>
            <a:r>
              <a:rPr lang="en-US" sz="4800" b="1" dirty="0">
                <a:solidFill>
                  <a:srgbClr val="FF0000"/>
                </a:solidFill>
                <a:latin typeface="Arial" pitchFamily="34" charset="0"/>
                <a:cs typeface="Arial" pitchFamily="34" charset="0"/>
              </a:rPr>
              <a:t>Leniency Bias</a:t>
            </a:r>
            <a:endParaRPr lang="id-ID" sz="4800" b="1" dirty="0">
              <a:solidFill>
                <a:srgbClr val="FF0000"/>
              </a:solidFill>
              <a:latin typeface="Arial" pitchFamily="34" charset="0"/>
              <a:cs typeface="Arial" pitchFamily="34" charset="0"/>
            </a:endParaRPr>
          </a:p>
        </p:txBody>
      </p:sp>
      <p:sp>
        <p:nvSpPr>
          <p:cNvPr id="17411" name="TextBox 4"/>
          <p:cNvSpPr txBox="1">
            <a:spLocks noChangeArrowheads="1"/>
          </p:cNvSpPr>
          <p:nvPr/>
        </p:nvSpPr>
        <p:spPr bwMode="auto">
          <a:xfrm>
            <a:off x="1755775" y="3413125"/>
            <a:ext cx="6865938" cy="1200329"/>
          </a:xfrm>
          <a:prstGeom prst="rect">
            <a:avLst/>
          </a:prstGeom>
          <a:noFill/>
          <a:ln w="9525">
            <a:noFill/>
            <a:miter lim="800000"/>
            <a:headEnd/>
            <a:tailEnd/>
          </a:ln>
        </p:spPr>
        <p:txBody>
          <a:bodyPr>
            <a:spAutoFit/>
          </a:bodyPr>
          <a:lstStyle/>
          <a:p>
            <a:pPr marL="0" lvl="1" algn="ctr">
              <a:spcBef>
                <a:spcPct val="30000"/>
              </a:spcBef>
            </a:pPr>
            <a:r>
              <a:rPr lang="id-ID" sz="2400" dirty="0">
                <a:latin typeface="Arial" pitchFamily="34" charset="0"/>
                <a:cs typeface="Arial" pitchFamily="34" charset="0"/>
              </a:rPr>
              <a:t>kecenderungan penilaian untuk me</a:t>
            </a:r>
            <a:r>
              <a:rPr lang="en-US" sz="2400" dirty="0">
                <a:latin typeface="Arial" pitchFamily="34" charset="0"/>
                <a:cs typeface="Arial" pitchFamily="34" charset="0"/>
              </a:rPr>
              <a:t>m</a:t>
            </a:r>
            <a:r>
              <a:rPr lang="id-ID" sz="2400" dirty="0">
                <a:latin typeface="Arial" pitchFamily="34" charset="0"/>
                <a:cs typeface="Arial" pitchFamily="34" charset="0"/>
              </a:rPr>
              <a:t>berikan nilai yang murah dalam evaluasi pelaksanaan kerja para </a:t>
            </a:r>
            <a:r>
              <a:rPr lang="en-US" sz="2400" dirty="0" err="1">
                <a:latin typeface="Arial" pitchFamily="34" charset="0"/>
                <a:cs typeface="Arial" pitchFamily="34" charset="0"/>
              </a:rPr>
              <a:t>pegawai</a:t>
            </a:r>
            <a:endParaRPr lang="en-US"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595</TotalTime>
  <Words>3132</Words>
  <Application>Microsoft Office PowerPoint</Application>
  <PresentationFormat>On-screen Show (4:3)</PresentationFormat>
  <Paragraphs>624</Paragraphs>
  <Slides>43</Slides>
  <Notes>12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Facet</vt:lpstr>
      <vt:lpstr>Slide 1</vt:lpstr>
      <vt:lpstr>Dasar Hukum</vt:lpstr>
      <vt:lpstr>beberapa hal yang perlu diperhatikan</vt:lpstr>
      <vt:lpstr>Slide 4</vt:lpstr>
      <vt:lpstr>Slide 5</vt:lpstr>
      <vt:lpstr>Bias  dalam pengukuran KINERJA</vt:lpstr>
      <vt:lpstr>Slide 7</vt:lpstr>
      <vt:lpstr>Slide 8</vt:lpstr>
      <vt:lpstr>Slide 9</vt:lpstr>
      <vt:lpstr>Slide 10</vt:lpstr>
      <vt:lpstr>Slide 11</vt:lpstr>
      <vt:lpstr>Penilaian Prestasi Kerja</vt:lpstr>
      <vt:lpstr>Slide 13</vt:lpstr>
      <vt:lpstr>SASARAN KERJA PEGAWAI</vt:lpstr>
      <vt:lpstr>Slide 15</vt:lpstr>
      <vt:lpstr>BAHAN-BAHAN PENYUSUNAN SKP</vt:lpstr>
      <vt:lpstr>Unsur-Unsur SKP</vt:lpstr>
      <vt:lpstr>Slide 18</vt:lpstr>
      <vt:lpstr>Slide 19</vt:lpstr>
      <vt:lpstr>PRINSIP PENYUSUNAN</vt:lpstr>
      <vt:lpstr>Slide 21</vt:lpstr>
      <vt:lpstr>Slide 22</vt:lpstr>
      <vt:lpstr>CONTOH RANAH KATA-KATA DALAM MENYUSUN SKP</vt:lpstr>
      <vt:lpstr>Slide 24</vt:lpstr>
      <vt:lpstr>PENILAIAN SASARAN KERJA PEGAWAI (SKP)</vt:lpstr>
      <vt:lpstr>Slide 26</vt:lpstr>
      <vt:lpstr>Slide 27</vt:lpstr>
      <vt:lpstr>Slide 28</vt:lpstr>
      <vt:lpstr>Slide 29</vt:lpstr>
      <vt:lpstr>ASPEK PERILAKU KERJA DALAM SKP</vt:lpstr>
      <vt:lpstr>Tata Cara Penilaian</vt:lpstr>
      <vt:lpstr>Slide 32</vt:lpstr>
      <vt:lpstr>Slide 33</vt:lpstr>
      <vt:lpstr>Slide 34</vt:lpstr>
      <vt:lpstr>Slide 35</vt:lpstr>
      <vt:lpstr>Slide 36</vt:lpstr>
      <vt:lpstr>Slide 37</vt:lpstr>
      <vt:lpstr>Slide 38</vt:lpstr>
      <vt:lpstr>Slide 39</vt:lpstr>
      <vt:lpstr>PENGECUALIAN DARI PENYUSUNAN SKP</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BKN</dc:creator>
  <cp:lastModifiedBy>Tego</cp:lastModifiedBy>
  <cp:revision>58</cp:revision>
  <dcterms:created xsi:type="dcterms:W3CDTF">2013-10-11T08:55:34Z</dcterms:created>
  <dcterms:modified xsi:type="dcterms:W3CDTF">2020-02-29T01:10:50Z</dcterms:modified>
</cp:coreProperties>
</file>