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handoutMasterIdLst>
    <p:handoutMasterId r:id="rId12"/>
  </p:handoutMasterIdLst>
  <p:sldIdLst>
    <p:sldId id="415" r:id="rId2"/>
    <p:sldId id="418" r:id="rId3"/>
    <p:sldId id="280" r:id="rId4"/>
    <p:sldId id="422" r:id="rId5"/>
    <p:sldId id="420" r:id="rId6"/>
    <p:sldId id="329" r:id="rId7"/>
    <p:sldId id="413" r:id="rId8"/>
    <p:sldId id="423" r:id="rId9"/>
    <p:sldId id="425" r:id="rId10"/>
  </p:sldIdLst>
  <p:sldSz cx="9144000" cy="6858000" type="screen4x3"/>
  <p:notesSz cx="6834188" cy="9979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5AA0E0"/>
    <a:srgbClr val="31A7F7"/>
    <a:srgbClr val="649DDC"/>
    <a:srgbClr val="FF3300"/>
    <a:srgbClr val="0000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012" autoAdjust="0"/>
    <p:restoredTop sz="94516" autoAdjust="0"/>
  </p:normalViewPr>
  <p:slideViewPr>
    <p:cSldViewPr>
      <p:cViewPr varScale="1">
        <p:scale>
          <a:sx n="74" d="100"/>
          <a:sy n="74" d="100"/>
        </p:scale>
        <p:origin x="6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AAE99-78A1-46EB-87C1-AE5E6A58142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D"/>
        </a:p>
      </dgm:t>
    </dgm:pt>
    <dgm:pt modelId="{E5638E55-707C-40CB-AF77-382E2F9F5B08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id-ID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UU No. 14 Tahun 2005</a:t>
          </a:r>
          <a:endParaRPr lang="en-ID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dgm:t>
    </dgm:pt>
    <dgm:pt modelId="{4681C9E2-B494-43CE-B862-C6F46C83738C}" type="parTrans" cxnId="{B240E9AE-C7DC-40EC-BACE-694309073CC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A74743D5-A6FD-488B-86F9-D500616CD4DB}" type="sibTrans" cxnId="{B240E9AE-C7DC-40EC-BACE-694309073CC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D04C6EE4-2828-4103-97AA-C898B68C7D25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d-ID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PP No. 99 Tahun 2000 jo. PP No. 12 Tahun 2002</a:t>
          </a:r>
          <a:endParaRPr lang="en-ID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dgm:t>
    </dgm:pt>
    <dgm:pt modelId="{C4DC767F-43AA-407F-A856-B9EF3DCE46CC}" type="parTrans" cxnId="{DCB431A3-3D0D-40C9-98B6-D0BE622407BD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EBF510DE-FC14-428A-B3FD-C0F2912247B4}" type="sibTrans" cxnId="{DCB431A3-3D0D-40C9-98B6-D0BE622407BD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A7A4C6DD-EB1B-43A4-BA9B-90708394BAE8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d-ID" b="1" dirty="0" smtClean="0">
              <a:solidFill>
                <a:schemeClr val="bg1"/>
              </a:solidFill>
            </a:rPr>
            <a:t>Perka BKN No. 12 Tahun 2002</a:t>
          </a:r>
          <a:endParaRPr lang="en-ID" b="1" dirty="0">
            <a:solidFill>
              <a:schemeClr val="bg1"/>
            </a:solidFill>
          </a:endParaRPr>
        </a:p>
      </dgm:t>
    </dgm:pt>
    <dgm:pt modelId="{C68BE457-99B9-4AEA-9017-8F17B987EC38}" type="parTrans" cxnId="{2FAD10FC-554A-498B-9898-601126B5B44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B4842F8E-0119-42E3-870B-5BB5A8F085CE}" type="sibTrans" cxnId="{2FAD10FC-554A-498B-9898-601126B5B44A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252D3C77-383F-4287-BE72-310241843826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d-ID" b="1" dirty="0" smtClean="0">
              <a:solidFill>
                <a:schemeClr val="bg1"/>
              </a:solidFill>
            </a:rPr>
            <a:t>PermenPAN RB No. 17 jo. 46 Tahun 2013</a:t>
          </a:r>
          <a:endParaRPr lang="en-ID" b="1" dirty="0">
            <a:solidFill>
              <a:schemeClr val="bg1"/>
            </a:solidFill>
          </a:endParaRPr>
        </a:p>
      </dgm:t>
    </dgm:pt>
    <dgm:pt modelId="{30C50830-4B0C-451B-BE74-A5FBE12BF087}" type="parTrans" cxnId="{666329D4-4600-4616-A5E0-0E7638F02D3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5C474FA4-A253-4DBB-ADAA-E45BD0AC17C8}" type="sibTrans" cxnId="{666329D4-4600-4616-A5E0-0E7638F02D30}">
      <dgm:prSet/>
      <dgm:spPr/>
      <dgm:t>
        <a:bodyPr/>
        <a:lstStyle/>
        <a:p>
          <a:endParaRPr lang="en-ID">
            <a:solidFill>
              <a:schemeClr val="tx1"/>
            </a:solidFill>
          </a:endParaRPr>
        </a:p>
      </dgm:t>
    </dgm:pt>
    <dgm:pt modelId="{7551769C-CE0C-47F8-8EE9-FC7DE0275018}" type="pres">
      <dgm:prSet presAssocID="{6B5AAE99-78A1-46EB-87C1-AE5E6A58142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B40A9E7A-B135-49DA-AE26-98AB0E3BE477}" type="pres">
      <dgm:prSet presAssocID="{6B5AAE99-78A1-46EB-87C1-AE5E6A58142D}" presName="Name1" presStyleCnt="0"/>
      <dgm:spPr/>
    </dgm:pt>
    <dgm:pt modelId="{68BE8C39-DEAA-4A87-9126-C141720DF3F0}" type="pres">
      <dgm:prSet presAssocID="{6B5AAE99-78A1-46EB-87C1-AE5E6A58142D}" presName="cycle" presStyleCnt="0"/>
      <dgm:spPr/>
    </dgm:pt>
    <dgm:pt modelId="{DD9E9B6C-2970-43F5-BFB5-2484CBA33A4F}" type="pres">
      <dgm:prSet presAssocID="{6B5AAE99-78A1-46EB-87C1-AE5E6A58142D}" presName="srcNode" presStyleLbl="node1" presStyleIdx="0" presStyleCnt="4"/>
      <dgm:spPr/>
    </dgm:pt>
    <dgm:pt modelId="{10F86902-3D2C-4BC8-8FAF-3B1E5B58B884}" type="pres">
      <dgm:prSet presAssocID="{6B5AAE99-78A1-46EB-87C1-AE5E6A58142D}" presName="conn" presStyleLbl="parChTrans1D2" presStyleIdx="0" presStyleCnt="1"/>
      <dgm:spPr/>
      <dgm:t>
        <a:bodyPr/>
        <a:lstStyle/>
        <a:p>
          <a:endParaRPr lang="id-ID"/>
        </a:p>
      </dgm:t>
    </dgm:pt>
    <dgm:pt modelId="{04BB4F0E-A20C-4797-A2A8-0815244685D0}" type="pres">
      <dgm:prSet presAssocID="{6B5AAE99-78A1-46EB-87C1-AE5E6A58142D}" presName="extraNode" presStyleLbl="node1" presStyleIdx="0" presStyleCnt="4"/>
      <dgm:spPr/>
    </dgm:pt>
    <dgm:pt modelId="{CBD0A9C0-16A1-49F8-8F46-5CF7891A1D3C}" type="pres">
      <dgm:prSet presAssocID="{6B5AAE99-78A1-46EB-87C1-AE5E6A58142D}" presName="dstNode" presStyleLbl="node1" presStyleIdx="0" presStyleCnt="4"/>
      <dgm:spPr/>
    </dgm:pt>
    <dgm:pt modelId="{30AF0D2E-B271-4E93-B69D-29F26E6D5C65}" type="pres">
      <dgm:prSet presAssocID="{E5638E55-707C-40CB-AF77-382E2F9F5B0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E91F5B-C2A8-4664-BA76-B33CC5B3147E}" type="pres">
      <dgm:prSet presAssocID="{E5638E55-707C-40CB-AF77-382E2F9F5B08}" presName="accent_1" presStyleCnt="0"/>
      <dgm:spPr/>
    </dgm:pt>
    <dgm:pt modelId="{27FD96DF-0771-4BE4-A92D-741E9CE54DEB}" type="pres">
      <dgm:prSet presAssocID="{E5638E55-707C-40CB-AF77-382E2F9F5B08}" presName="accentRepeatNode" presStyleLbl="solidFgAcc1" presStyleIdx="0" presStyleCnt="4"/>
      <dgm:spPr/>
    </dgm:pt>
    <dgm:pt modelId="{B7A471B5-41BA-43A2-84F3-B2C1AD2AAAE4}" type="pres">
      <dgm:prSet presAssocID="{D04C6EE4-2828-4103-97AA-C898B68C7D2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32E2CF-D807-4A87-9D00-EE5B3CAEC6CC}" type="pres">
      <dgm:prSet presAssocID="{D04C6EE4-2828-4103-97AA-C898B68C7D25}" presName="accent_2" presStyleCnt="0"/>
      <dgm:spPr/>
    </dgm:pt>
    <dgm:pt modelId="{45DE6CFD-091F-4C5D-878A-4639C4FEB605}" type="pres">
      <dgm:prSet presAssocID="{D04C6EE4-2828-4103-97AA-C898B68C7D25}" presName="accentRepeatNode" presStyleLbl="solidFgAcc1" presStyleIdx="1" presStyleCnt="4"/>
      <dgm:spPr/>
    </dgm:pt>
    <dgm:pt modelId="{CA85EC3D-5776-4A7A-8653-23ECECC4D3C0}" type="pres">
      <dgm:prSet presAssocID="{A7A4C6DD-EB1B-43A4-BA9B-90708394BAE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94745E-E677-4035-88C6-A313D38F01BC}" type="pres">
      <dgm:prSet presAssocID="{A7A4C6DD-EB1B-43A4-BA9B-90708394BAE8}" presName="accent_3" presStyleCnt="0"/>
      <dgm:spPr/>
    </dgm:pt>
    <dgm:pt modelId="{29B29DF0-2945-41BB-9E7D-A213A30451D3}" type="pres">
      <dgm:prSet presAssocID="{A7A4C6DD-EB1B-43A4-BA9B-90708394BAE8}" presName="accentRepeatNode" presStyleLbl="solidFgAcc1" presStyleIdx="2" presStyleCnt="4"/>
      <dgm:spPr/>
    </dgm:pt>
    <dgm:pt modelId="{FB0AEDD6-F1AD-4AC1-9C6D-7802386341A0}" type="pres">
      <dgm:prSet presAssocID="{252D3C77-383F-4287-BE72-31024184382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0D83AB-AE42-4384-8B21-B0C5242E7FE7}" type="pres">
      <dgm:prSet presAssocID="{252D3C77-383F-4287-BE72-310241843826}" presName="accent_4" presStyleCnt="0"/>
      <dgm:spPr/>
    </dgm:pt>
    <dgm:pt modelId="{8C2FC961-296D-40C3-82D5-FEB2A05EE9EA}" type="pres">
      <dgm:prSet presAssocID="{252D3C77-383F-4287-BE72-310241843826}" presName="accentRepeatNode" presStyleLbl="solidFgAcc1" presStyleIdx="3" presStyleCnt="4"/>
      <dgm:spPr/>
    </dgm:pt>
  </dgm:ptLst>
  <dgm:cxnLst>
    <dgm:cxn modelId="{B240E9AE-C7DC-40EC-BACE-694309073CC0}" srcId="{6B5AAE99-78A1-46EB-87C1-AE5E6A58142D}" destId="{E5638E55-707C-40CB-AF77-382E2F9F5B08}" srcOrd="0" destOrd="0" parTransId="{4681C9E2-B494-43CE-B862-C6F46C83738C}" sibTransId="{A74743D5-A6FD-488B-86F9-D500616CD4DB}"/>
    <dgm:cxn modelId="{0DCEC642-C71F-463B-9F69-49E41FB364F1}" type="presOf" srcId="{E5638E55-707C-40CB-AF77-382E2F9F5B08}" destId="{30AF0D2E-B271-4E93-B69D-29F26E6D5C65}" srcOrd="0" destOrd="0" presId="urn:microsoft.com/office/officeart/2008/layout/VerticalCurvedList"/>
    <dgm:cxn modelId="{BA5581D4-2A1D-494C-B13D-A2BA566836EC}" type="presOf" srcId="{A7A4C6DD-EB1B-43A4-BA9B-90708394BAE8}" destId="{CA85EC3D-5776-4A7A-8653-23ECECC4D3C0}" srcOrd="0" destOrd="0" presId="urn:microsoft.com/office/officeart/2008/layout/VerticalCurvedList"/>
    <dgm:cxn modelId="{666329D4-4600-4616-A5E0-0E7638F02D30}" srcId="{6B5AAE99-78A1-46EB-87C1-AE5E6A58142D}" destId="{252D3C77-383F-4287-BE72-310241843826}" srcOrd="3" destOrd="0" parTransId="{30C50830-4B0C-451B-BE74-A5FBE12BF087}" sibTransId="{5C474FA4-A253-4DBB-ADAA-E45BD0AC17C8}"/>
    <dgm:cxn modelId="{DCB431A3-3D0D-40C9-98B6-D0BE622407BD}" srcId="{6B5AAE99-78A1-46EB-87C1-AE5E6A58142D}" destId="{D04C6EE4-2828-4103-97AA-C898B68C7D25}" srcOrd="1" destOrd="0" parTransId="{C4DC767F-43AA-407F-A856-B9EF3DCE46CC}" sibTransId="{EBF510DE-FC14-428A-B3FD-C0F2912247B4}"/>
    <dgm:cxn modelId="{9E4FC13F-719D-4B88-B766-58670BB101DC}" type="presOf" srcId="{A74743D5-A6FD-488B-86F9-D500616CD4DB}" destId="{10F86902-3D2C-4BC8-8FAF-3B1E5B58B884}" srcOrd="0" destOrd="0" presId="urn:microsoft.com/office/officeart/2008/layout/VerticalCurvedList"/>
    <dgm:cxn modelId="{2FAD10FC-554A-498B-9898-601126B5B44A}" srcId="{6B5AAE99-78A1-46EB-87C1-AE5E6A58142D}" destId="{A7A4C6DD-EB1B-43A4-BA9B-90708394BAE8}" srcOrd="2" destOrd="0" parTransId="{C68BE457-99B9-4AEA-9017-8F17B987EC38}" sibTransId="{B4842F8E-0119-42E3-870B-5BB5A8F085CE}"/>
    <dgm:cxn modelId="{00127DAA-14AF-468F-9750-F9C44DEAE5FD}" type="presOf" srcId="{D04C6EE4-2828-4103-97AA-C898B68C7D25}" destId="{B7A471B5-41BA-43A2-84F3-B2C1AD2AAAE4}" srcOrd="0" destOrd="0" presId="urn:microsoft.com/office/officeart/2008/layout/VerticalCurvedList"/>
    <dgm:cxn modelId="{980271B6-D452-4E68-B5CA-6E56DE6AD9FD}" type="presOf" srcId="{6B5AAE99-78A1-46EB-87C1-AE5E6A58142D}" destId="{7551769C-CE0C-47F8-8EE9-FC7DE0275018}" srcOrd="0" destOrd="0" presId="urn:microsoft.com/office/officeart/2008/layout/VerticalCurvedList"/>
    <dgm:cxn modelId="{76D38871-038E-443D-A8BA-52D5E095D4B8}" type="presOf" srcId="{252D3C77-383F-4287-BE72-310241843826}" destId="{FB0AEDD6-F1AD-4AC1-9C6D-7802386341A0}" srcOrd="0" destOrd="0" presId="urn:microsoft.com/office/officeart/2008/layout/VerticalCurvedList"/>
    <dgm:cxn modelId="{DB8CB8CD-8197-415F-BC3C-CDF7674EB1D1}" type="presParOf" srcId="{7551769C-CE0C-47F8-8EE9-FC7DE0275018}" destId="{B40A9E7A-B135-49DA-AE26-98AB0E3BE477}" srcOrd="0" destOrd="0" presId="urn:microsoft.com/office/officeart/2008/layout/VerticalCurvedList"/>
    <dgm:cxn modelId="{D1145EA3-7BF9-459B-B9D3-D30A4E625ABC}" type="presParOf" srcId="{B40A9E7A-B135-49DA-AE26-98AB0E3BE477}" destId="{68BE8C39-DEAA-4A87-9126-C141720DF3F0}" srcOrd="0" destOrd="0" presId="urn:microsoft.com/office/officeart/2008/layout/VerticalCurvedList"/>
    <dgm:cxn modelId="{46968538-375B-46E9-99EB-766CCAF3D8D7}" type="presParOf" srcId="{68BE8C39-DEAA-4A87-9126-C141720DF3F0}" destId="{DD9E9B6C-2970-43F5-BFB5-2484CBA33A4F}" srcOrd="0" destOrd="0" presId="urn:microsoft.com/office/officeart/2008/layout/VerticalCurvedList"/>
    <dgm:cxn modelId="{2F134E10-CED5-414B-B638-B082C811C26C}" type="presParOf" srcId="{68BE8C39-DEAA-4A87-9126-C141720DF3F0}" destId="{10F86902-3D2C-4BC8-8FAF-3B1E5B58B884}" srcOrd="1" destOrd="0" presId="urn:microsoft.com/office/officeart/2008/layout/VerticalCurvedList"/>
    <dgm:cxn modelId="{FD080E66-4F3D-483C-B4DC-9DE5DA6A6496}" type="presParOf" srcId="{68BE8C39-DEAA-4A87-9126-C141720DF3F0}" destId="{04BB4F0E-A20C-4797-A2A8-0815244685D0}" srcOrd="2" destOrd="0" presId="urn:microsoft.com/office/officeart/2008/layout/VerticalCurvedList"/>
    <dgm:cxn modelId="{9ACF8DD9-3944-43C4-B09F-43B5C20CD8F7}" type="presParOf" srcId="{68BE8C39-DEAA-4A87-9126-C141720DF3F0}" destId="{CBD0A9C0-16A1-49F8-8F46-5CF7891A1D3C}" srcOrd="3" destOrd="0" presId="urn:microsoft.com/office/officeart/2008/layout/VerticalCurvedList"/>
    <dgm:cxn modelId="{E19949B9-E4AD-49D7-A357-0729039BF074}" type="presParOf" srcId="{B40A9E7A-B135-49DA-AE26-98AB0E3BE477}" destId="{30AF0D2E-B271-4E93-B69D-29F26E6D5C65}" srcOrd="1" destOrd="0" presId="urn:microsoft.com/office/officeart/2008/layout/VerticalCurvedList"/>
    <dgm:cxn modelId="{CE0FB625-819A-4894-839B-362A6A229C9F}" type="presParOf" srcId="{B40A9E7A-B135-49DA-AE26-98AB0E3BE477}" destId="{3FE91F5B-C2A8-4664-BA76-B33CC5B3147E}" srcOrd="2" destOrd="0" presId="urn:microsoft.com/office/officeart/2008/layout/VerticalCurvedList"/>
    <dgm:cxn modelId="{0773EF06-FF42-4DBE-B7C5-9335F64A9541}" type="presParOf" srcId="{3FE91F5B-C2A8-4664-BA76-B33CC5B3147E}" destId="{27FD96DF-0771-4BE4-A92D-741E9CE54DEB}" srcOrd="0" destOrd="0" presId="urn:microsoft.com/office/officeart/2008/layout/VerticalCurvedList"/>
    <dgm:cxn modelId="{F5C9D508-6819-4C35-BDC3-DB37A2ED8DA4}" type="presParOf" srcId="{B40A9E7A-B135-49DA-AE26-98AB0E3BE477}" destId="{B7A471B5-41BA-43A2-84F3-B2C1AD2AAAE4}" srcOrd="3" destOrd="0" presId="urn:microsoft.com/office/officeart/2008/layout/VerticalCurvedList"/>
    <dgm:cxn modelId="{DB7CD990-325E-4E8B-82B9-B77CDAEE242E}" type="presParOf" srcId="{B40A9E7A-B135-49DA-AE26-98AB0E3BE477}" destId="{9332E2CF-D807-4A87-9D00-EE5B3CAEC6CC}" srcOrd="4" destOrd="0" presId="urn:microsoft.com/office/officeart/2008/layout/VerticalCurvedList"/>
    <dgm:cxn modelId="{D6B24CCC-0352-45C9-BF62-DC7D343BA659}" type="presParOf" srcId="{9332E2CF-D807-4A87-9D00-EE5B3CAEC6CC}" destId="{45DE6CFD-091F-4C5D-878A-4639C4FEB605}" srcOrd="0" destOrd="0" presId="urn:microsoft.com/office/officeart/2008/layout/VerticalCurvedList"/>
    <dgm:cxn modelId="{6F44080E-3A6C-4A54-AD25-AC720F309B78}" type="presParOf" srcId="{B40A9E7A-B135-49DA-AE26-98AB0E3BE477}" destId="{CA85EC3D-5776-4A7A-8653-23ECECC4D3C0}" srcOrd="5" destOrd="0" presId="urn:microsoft.com/office/officeart/2008/layout/VerticalCurvedList"/>
    <dgm:cxn modelId="{50DD2565-DA0F-4D48-8512-A959ABB6E18C}" type="presParOf" srcId="{B40A9E7A-B135-49DA-AE26-98AB0E3BE477}" destId="{9C94745E-E677-4035-88C6-A313D38F01BC}" srcOrd="6" destOrd="0" presId="urn:microsoft.com/office/officeart/2008/layout/VerticalCurvedList"/>
    <dgm:cxn modelId="{9B6A9BFE-FF0B-43C5-A5AC-E81C8C9DA09D}" type="presParOf" srcId="{9C94745E-E677-4035-88C6-A313D38F01BC}" destId="{29B29DF0-2945-41BB-9E7D-A213A30451D3}" srcOrd="0" destOrd="0" presId="urn:microsoft.com/office/officeart/2008/layout/VerticalCurvedList"/>
    <dgm:cxn modelId="{055FF179-9D23-441D-B7B8-E72AD45964AC}" type="presParOf" srcId="{B40A9E7A-B135-49DA-AE26-98AB0E3BE477}" destId="{FB0AEDD6-F1AD-4AC1-9C6D-7802386341A0}" srcOrd="7" destOrd="0" presId="urn:microsoft.com/office/officeart/2008/layout/VerticalCurvedList"/>
    <dgm:cxn modelId="{3991FC0F-7A0D-4D25-A8AF-F11DC42B1D93}" type="presParOf" srcId="{B40A9E7A-B135-49DA-AE26-98AB0E3BE477}" destId="{C90D83AB-AE42-4384-8B21-B0C5242E7FE7}" srcOrd="8" destOrd="0" presId="urn:microsoft.com/office/officeart/2008/layout/VerticalCurvedList"/>
    <dgm:cxn modelId="{B22838C6-8EA5-4703-A369-28687D913BDE}" type="presParOf" srcId="{C90D83AB-AE42-4384-8B21-B0C5242E7FE7}" destId="{8C2FC961-296D-40C3-82D5-FEB2A05EE9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86902-3D2C-4BC8-8FAF-3B1E5B58B884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381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F0D2E-B271-4E93-B69D-29F26E6D5C65}">
      <dsp:nvSpPr>
        <dsp:cNvPr id="0" name=""/>
        <dsp:cNvSpPr/>
      </dsp:nvSpPr>
      <dsp:spPr>
        <a:xfrm>
          <a:off x="541895" y="369070"/>
          <a:ext cx="7620883" cy="73852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UU No. 14 Tahun 2005</a:t>
          </a:r>
          <a:endParaRPr lang="en-ID" sz="2600" b="1" kern="1200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dsp:txBody>
      <dsp:txXfrm>
        <a:off x="541895" y="369070"/>
        <a:ext cx="7620883" cy="738524"/>
      </dsp:txXfrm>
    </dsp:sp>
    <dsp:sp modelId="{27FD96DF-0771-4BE4-A92D-741E9CE54DEB}">
      <dsp:nvSpPr>
        <dsp:cNvPr id="0" name=""/>
        <dsp:cNvSpPr/>
      </dsp:nvSpPr>
      <dsp:spPr>
        <a:xfrm>
          <a:off x="80318" y="276754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471B5-41BA-43A2-84F3-B2C1AD2AAAE4}">
      <dsp:nvSpPr>
        <dsp:cNvPr id="0" name=""/>
        <dsp:cNvSpPr/>
      </dsp:nvSpPr>
      <dsp:spPr>
        <a:xfrm>
          <a:off x="965308" y="1477048"/>
          <a:ext cx="7197471" cy="738524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PP No. 99 Tahun 2000 jo. PP No. 12 Tahun 2002</a:t>
          </a:r>
          <a:endParaRPr lang="en-ID" sz="2600" b="1" kern="1200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dsp:txBody>
      <dsp:txXfrm>
        <a:off x="965308" y="1477048"/>
        <a:ext cx="7197471" cy="738524"/>
      </dsp:txXfrm>
    </dsp:sp>
    <dsp:sp modelId="{45DE6CFD-091F-4C5D-878A-4639C4FEB605}">
      <dsp:nvSpPr>
        <dsp:cNvPr id="0" name=""/>
        <dsp:cNvSpPr/>
      </dsp:nvSpPr>
      <dsp:spPr>
        <a:xfrm>
          <a:off x="503730" y="1384733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1200000"/>
              <a:satOff val="16374"/>
              <a:lumOff val="2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5EC3D-5776-4A7A-8653-23ECECC4D3C0}">
      <dsp:nvSpPr>
        <dsp:cNvPr id="0" name=""/>
        <dsp:cNvSpPr/>
      </dsp:nvSpPr>
      <dsp:spPr>
        <a:xfrm>
          <a:off x="965308" y="2585027"/>
          <a:ext cx="7197471" cy="73852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>
              <a:solidFill>
                <a:schemeClr val="bg1"/>
              </a:solidFill>
            </a:rPr>
            <a:t>Perka BKN No. 12 Tahun 2002</a:t>
          </a:r>
          <a:endParaRPr lang="en-ID" sz="2600" b="1" kern="1200" dirty="0">
            <a:solidFill>
              <a:schemeClr val="bg1"/>
            </a:solidFill>
          </a:endParaRPr>
        </a:p>
      </dsp:txBody>
      <dsp:txXfrm>
        <a:off x="965308" y="2585027"/>
        <a:ext cx="7197471" cy="738524"/>
      </dsp:txXfrm>
    </dsp:sp>
    <dsp:sp modelId="{29B29DF0-2945-41BB-9E7D-A213A30451D3}">
      <dsp:nvSpPr>
        <dsp:cNvPr id="0" name=""/>
        <dsp:cNvSpPr/>
      </dsp:nvSpPr>
      <dsp:spPr>
        <a:xfrm>
          <a:off x="503730" y="2492711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2400000"/>
              <a:satOff val="32748"/>
              <a:lumOff val="5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AEDD6-F1AD-4AC1-9C6D-7802386341A0}">
      <dsp:nvSpPr>
        <dsp:cNvPr id="0" name=""/>
        <dsp:cNvSpPr/>
      </dsp:nvSpPr>
      <dsp:spPr>
        <a:xfrm>
          <a:off x="541895" y="3693005"/>
          <a:ext cx="7620883" cy="73852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b="1" kern="1200" dirty="0" smtClean="0">
              <a:solidFill>
                <a:schemeClr val="bg1"/>
              </a:solidFill>
            </a:rPr>
            <a:t>PermenPAN RB No. 17 jo. 46 Tahun 2013</a:t>
          </a:r>
          <a:endParaRPr lang="en-ID" sz="2600" b="1" kern="1200" dirty="0">
            <a:solidFill>
              <a:schemeClr val="bg1"/>
            </a:solidFill>
          </a:endParaRPr>
        </a:p>
      </dsp:txBody>
      <dsp:txXfrm>
        <a:off x="541895" y="3693005"/>
        <a:ext cx="7620883" cy="738524"/>
      </dsp:txXfrm>
    </dsp:sp>
    <dsp:sp modelId="{8C2FC961-296D-40C3-82D5-FEB2A05EE9EA}">
      <dsp:nvSpPr>
        <dsp:cNvPr id="0" name=""/>
        <dsp:cNvSpPr/>
      </dsp:nvSpPr>
      <dsp:spPr>
        <a:xfrm>
          <a:off x="80318" y="3600690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3600000"/>
              <a:satOff val="49122"/>
              <a:lumOff val="7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6" tIns="46299" rIns="92596" bIns="4629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22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6" tIns="46299" rIns="92596" bIns="462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7375"/>
            <a:ext cx="29622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6" tIns="46299" rIns="92596" bIns="4629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9477375"/>
            <a:ext cx="29622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6" tIns="46299" rIns="92596" bIns="462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F2622BF-0002-4D70-9DB2-596A90FB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123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500063"/>
          </a:xfrm>
          <a:prstGeom prst="rect">
            <a:avLst/>
          </a:prstGeom>
        </p:spPr>
        <p:txBody>
          <a:bodyPr vert="horz" wrap="square" lIns="92596" tIns="46299" rIns="92596" bIns="4629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0325" y="0"/>
            <a:ext cx="2962275" cy="500063"/>
          </a:xfrm>
          <a:prstGeom prst="rect">
            <a:avLst/>
          </a:prstGeom>
        </p:spPr>
        <p:txBody>
          <a:bodyPr vert="horz" wrap="square" lIns="92596" tIns="46299" rIns="92596" bIns="4629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17ACBE-01B7-4174-AC07-C99F1A265BD0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92688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96" tIns="46299" rIns="92596" bIns="4629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2625" y="4741863"/>
            <a:ext cx="5468938" cy="4489450"/>
          </a:xfrm>
          <a:prstGeom prst="rect">
            <a:avLst/>
          </a:prstGeom>
        </p:spPr>
        <p:txBody>
          <a:bodyPr vert="horz" lIns="92596" tIns="46299" rIns="92596" bIns="4629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7375"/>
            <a:ext cx="2962275" cy="500063"/>
          </a:xfrm>
          <a:prstGeom prst="rect">
            <a:avLst/>
          </a:prstGeom>
        </p:spPr>
        <p:txBody>
          <a:bodyPr vert="horz" wrap="square" lIns="92596" tIns="46299" rIns="92596" bIns="4629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0325" y="9477375"/>
            <a:ext cx="2962275" cy="500063"/>
          </a:xfrm>
          <a:prstGeom prst="rect">
            <a:avLst/>
          </a:prstGeom>
        </p:spPr>
        <p:txBody>
          <a:bodyPr vert="horz" wrap="square" lIns="92596" tIns="46299" rIns="92596" bIns="4629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BE80DE-11C9-4014-8920-7DE89AA0E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963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914939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0666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245047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01854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FEFC8-DAFB-4C0C-B3AC-D0FBCD5EA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28E1C-CA5C-44AD-84B8-F505DEB6E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DC5BB-06CD-4037-B238-5E69799D6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FA89-7ADF-4E68-A13B-373A75983A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lIns="121917" tIns="60958" rIns="121917" bIns="60958"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04F72-7017-426E-8465-E4310BE1DE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16C70-AB54-4CC6-AD72-C31640EDAC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077C-1F1C-4114-B7DE-E3ABD5D82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EF102-FAF8-4306-BA64-7616615CF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43DFB-2654-42F9-B1F8-FDB0862D5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A47A-122B-4136-B7D5-6FCDB14F0E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E1450-EB32-4603-A263-BA647FE783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8E43F-7398-4066-99C0-3209E973E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B5F32EAA-AB89-44C4-8457-8B60631B5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62" r:id="rId1"/>
    <p:sldLayoutId id="2147486063" r:id="rId2"/>
    <p:sldLayoutId id="2147486064" r:id="rId3"/>
    <p:sldLayoutId id="2147486065" r:id="rId4"/>
    <p:sldLayoutId id="2147486066" r:id="rId5"/>
    <p:sldLayoutId id="2147486067" r:id="rId6"/>
    <p:sldLayoutId id="2147486068" r:id="rId7"/>
    <p:sldLayoutId id="2147486069" r:id="rId8"/>
    <p:sldLayoutId id="2147486070" r:id="rId9"/>
    <p:sldLayoutId id="2147486071" r:id="rId10"/>
    <p:sldLayoutId id="2147486072" r:id="rId11"/>
    <p:sldLayoutId id="2147486073" r:id="rId12"/>
    <p:sldLayoutId id="2147486078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04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857232"/>
            <a:ext cx="7920062" cy="1200168"/>
          </a:xfrm>
          <a:prstGeom prst="rect">
            <a:avLst/>
          </a:prstGeom>
        </p:spPr>
        <p:txBody>
          <a:bodyPr bIns="9144"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id-ID" sz="3600" dirty="0" smtClean="0">
                <a:latin typeface="Calibri" pitchFamily="34" charset="0"/>
                <a:cs typeface="Calibri" pitchFamily="34" charset="0"/>
              </a:rPr>
              <a:t>KENAIKAN PANGKAT DOSEN NON PNS</a:t>
            </a: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3581400" y="4343400"/>
            <a:ext cx="5257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SUB</a:t>
            </a:r>
            <a:r>
              <a:rPr lang="id-ID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BAGIAN</a:t>
            </a:r>
            <a:endParaRPr lang="id-ID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</a:t>
            </a:r>
            <a:r>
              <a:rPr lang="id-ID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UKUM, KEPEGAWAIAN, DAN TATA LAKSANA</a:t>
            </a:r>
            <a:endParaRPr lang="en-US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id-ID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LDIKTI WILAYAH V</a:t>
            </a:r>
            <a:endParaRPr lang="id-ID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endParaRPr lang="en-US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92163"/>
          </a:xfrm>
          <a:prstGeom prst="roundRect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d-ID" altLang="en-GB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Dasar hukum</a:t>
            </a:r>
            <a:endParaRPr lang="id-ID" altLang="en-GB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8B41355D-994F-451E-ADA8-B4922F03F0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0860433"/>
              </p:ext>
            </p:extLst>
          </p:nvPr>
        </p:nvGraphicFramePr>
        <p:xfrm>
          <a:off x="457200" y="14478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3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7013"/>
            <a:ext cx="3048000" cy="484187"/>
          </a:xfrm>
          <a:solidFill>
            <a:schemeClr val="accent5">
              <a:lumMod val="75000"/>
            </a:schemeClr>
          </a:solidFill>
          <a:ln>
            <a:solidFill>
              <a:srgbClr val="CCCC00"/>
            </a:solidFill>
          </a:ln>
        </p:spPr>
        <p:txBody>
          <a:bodyPr/>
          <a:lstStyle/>
          <a:p>
            <a:pPr algn="ctr" eaLnBrk="1" hangingPunct="1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PENGERTIAN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457200" y="1600200"/>
            <a:ext cx="8458200" cy="4900634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en-US" sz="2000" b="1" dirty="0">
              <a:latin typeface="Bodoni MT Condensed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angkat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kedudukan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menunjukkan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tingkat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seseorang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jabatannya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rangkaian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susunan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kepegawaian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sebagai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dasar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penggajian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571500" indent="-571500" algn="just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800" b="1" dirty="0" smtClean="0">
                <a:solidFill>
                  <a:srgbClr val="660033"/>
                </a:solidFill>
                <a:latin typeface="Bodoni MT Condensed" pitchFamily="18" charset="0"/>
              </a:rPr>
              <a:t>    </a:t>
            </a:r>
          </a:p>
          <a:p>
            <a:pPr marL="571500" indent="-5715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id-ID" sz="28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Ada  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17   jenis   pangkat,  4   jenis  golongan   dan  4  jenis ruang pada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susunan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pangkat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serta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golongan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ruang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PNS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terendah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sampai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tertinggi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571500" indent="-571500" algn="just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en-US" sz="2800" b="1" dirty="0">
              <a:solidFill>
                <a:srgbClr val="660033"/>
              </a:solidFill>
              <a:latin typeface="Bodoni MT Condensed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id-ID" sz="28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Untuk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dosen 9 jenis pangkat, 2 golongan (termasuk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dosen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non PNS)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571500" indent="-5715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endParaRPr lang="en-US" sz="2000" b="1" dirty="0">
              <a:latin typeface="Bodoni MT Condensed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endParaRPr lang="en-US" sz="2000" b="1" dirty="0">
              <a:latin typeface="Bodoni MT Condensed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endParaRPr lang="en-US" sz="2000" b="1" dirty="0">
              <a:latin typeface="Bodoni MT Condensed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endParaRPr lang="en-US" sz="2000" b="1" dirty="0">
              <a:latin typeface="Bodoni MT Condensed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en-US" sz="2800" b="1" dirty="0">
              <a:latin typeface="Bodoni MT Condense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85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85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85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85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0000FF"/>
                </a:solidFill>
                <a:latin typeface="Rockwell Extra Bold" pitchFamily="18" charset="0"/>
              </a:rPr>
              <a:t>NAMA, SUSUNAN PANGKAT, DAN GOLONGAN RUANG PNS</a:t>
            </a:r>
          </a:p>
        </p:txBody>
      </p:sp>
      <p:graphicFrame>
        <p:nvGraphicFramePr>
          <p:cNvPr id="339217" name="Group 27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32106384"/>
              </p:ext>
            </p:extLst>
          </p:nvPr>
        </p:nvGraphicFramePr>
        <p:xfrm>
          <a:off x="0" y="1600200"/>
          <a:ext cx="4267200" cy="4648201"/>
        </p:xfrm>
        <a:graphic>
          <a:graphicData uri="http://schemas.openxmlformats.org/drawingml/2006/table">
            <a:tbl>
              <a:tblPr/>
              <a:tblGrid>
                <a:gridCol w="609600"/>
                <a:gridCol w="2520950"/>
                <a:gridCol w="1136650"/>
              </a:tblGrid>
              <a:tr h="579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NO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PANGKAT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GOL. RUANG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8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1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JURU MUDA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I/a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6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2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JURU MUDA TINGKAT I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I/b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8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3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JURU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I/c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6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4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JURU TINGKAT I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I/d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8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5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PENGATUR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II/a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8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6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PENGATUR MUDA TK. I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II/b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6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7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PENGATUR 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II/c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584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8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PENGATUR TINGKAT I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II/d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9218" name="Group 27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94319406"/>
              </p:ext>
            </p:extLst>
          </p:nvPr>
        </p:nvGraphicFramePr>
        <p:xfrm>
          <a:off x="4724400" y="1600200"/>
          <a:ext cx="4419600" cy="4648201"/>
        </p:xfrm>
        <a:graphic>
          <a:graphicData uri="http://schemas.openxmlformats.org/drawingml/2006/table">
            <a:tbl>
              <a:tblPr/>
              <a:tblGrid>
                <a:gridCol w="533400"/>
                <a:gridCol w="2743200"/>
                <a:gridCol w="1143000"/>
              </a:tblGrid>
              <a:tr h="579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NO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PANGKAT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GOL. RUANG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8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9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PENATA MUDA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III/a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6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10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PENATA MUDA TK.I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III/b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8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11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PENATA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III/c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6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12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PENATA TINGKAT I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III/d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8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13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PEMBINA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IV/a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8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14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PEMBINA TK.I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IV/b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96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15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PEMBINA UTAMA MUDA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IV/c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584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17</a:t>
                      </a:r>
                    </a:p>
                  </a:txBody>
                  <a:tcPr marT="45723" marB="45723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PEMBINA UTAMA MADYA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PEMBINA UTAMA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IV/d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 Extra Bold" pitchFamily="18" charset="0"/>
                        </a:rPr>
                        <a:t>IV/e</a:t>
                      </a:r>
                    </a:p>
                  </a:txBody>
                  <a:tcPr marT="45723" marB="45723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3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33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636588" y="304800"/>
            <a:ext cx="7083425" cy="523875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altLang="id-ID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Jenjang Jabatan da</a:t>
            </a:r>
            <a:r>
              <a:rPr lang="en-US" altLang="id-ID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id-ID" altLang="id-ID" sz="2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Pangkat Dosen</a:t>
            </a:r>
            <a:endParaRPr lang="en-US" altLang="id-ID" sz="2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ph idx="1"/>
          </p:nvPr>
        </p:nvGraphicFramePr>
        <p:xfrm>
          <a:off x="611188" y="1196975"/>
          <a:ext cx="8086725" cy="5216527"/>
        </p:xfrm>
        <a:graphic>
          <a:graphicData uri="http://schemas.openxmlformats.org/drawingml/2006/table">
            <a:tbl>
              <a:tblPr/>
              <a:tblGrid>
                <a:gridCol w="542925">
                  <a:extLst>
                    <a:ext uri="{9D8B030D-6E8A-4147-A177-3AD203B41FA5}"/>
                  </a:extLst>
                </a:gridCol>
                <a:gridCol w="1581150">
                  <a:extLst>
                    <a:ext uri="{9D8B030D-6E8A-4147-A177-3AD203B41FA5}"/>
                  </a:extLst>
                </a:gridCol>
                <a:gridCol w="2471737">
                  <a:extLst>
                    <a:ext uri="{9D8B030D-6E8A-4147-A177-3AD203B41FA5}"/>
                  </a:extLst>
                </a:gridCol>
                <a:gridCol w="1730375">
                  <a:extLst>
                    <a:ext uri="{9D8B030D-6E8A-4147-A177-3AD203B41FA5}"/>
                  </a:extLst>
                </a:gridCol>
                <a:gridCol w="1760538">
                  <a:extLst>
                    <a:ext uri="{9D8B030D-6E8A-4147-A177-3AD203B41FA5}"/>
                  </a:extLst>
                </a:gridCol>
              </a:tblGrid>
              <a:tr h="38732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Jenjang Jabatan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Jenjang Pangkat/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golongan ruang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An</a:t>
                      </a:r>
                      <a:r>
                        <a:rPr kumimoji="0" lang="en-US" alt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</a:t>
                      </a:r>
                      <a:r>
                        <a:rPr kumimoji="0" lang="id-ID" alt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ka Kredit yg </a:t>
                      </a:r>
                      <a:r>
                        <a:rPr kumimoji="0" lang="en-US" alt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id-ID" alt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ipersyaratkan</a:t>
                      </a:r>
                      <a:endParaRPr kumimoji="0" lang="en-US" altLang="id-ID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5973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Kumulatif Minimal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Perjenjang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47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alt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alt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alt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alt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4C4C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alt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B7"/>
                    </a:solidFill>
                  </a:tcPr>
                </a:tc>
                <a:extLst>
                  <a:ext uri="{0D108BD9-81ED-4DB2-BD59-A6C34878D82A}"/>
                </a:extLst>
              </a:tr>
              <a:tr h="3965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Asisten Ahli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Penata Muda Tk. I, III/b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02145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Lektor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Penata, III/c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473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Penata Tk. I, III/d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8439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Lektor Kepala </a:t>
                      </a:r>
                      <a:endParaRPr kumimoji="0" lang="en-US" alt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embina, IV/a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0414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embina Tk. I, IV/b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550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7909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id-ID" alt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embina Utama Muda, IV/c</a:t>
                      </a:r>
                      <a:endParaRPr kumimoji="0" lang="en-US" alt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0487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Guru Besar </a:t>
                      </a:r>
                      <a:endParaRPr kumimoji="0" lang="en-US" alt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embina Utama Madya, IV/d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850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473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id-ID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embina Utama, IV/e</a:t>
                      </a:r>
                      <a:endParaRPr kumimoji="0" lang="en-US" alt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1.050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91444" marR="91444" marT="45705" marB="457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6986606" cy="457200"/>
          </a:xfrm>
        </p:spPr>
        <p:txBody>
          <a:bodyPr/>
          <a:lstStyle/>
          <a:p>
            <a:pPr marL="534988" indent="-534988" eaLnBrk="1" hangingPunct="1">
              <a:lnSpc>
                <a:spcPct val="85000"/>
              </a:lnSpc>
            </a:pPr>
            <a:r>
              <a:rPr lang="id-ID" sz="32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SYARAT DAN </a:t>
            </a:r>
            <a:r>
              <a:rPr lang="en-US" sz="32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KELENGKAPAN </a:t>
            </a: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228600" y="1000108"/>
            <a:ext cx="89154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/>
          <a:p>
            <a:pPr marL="690563" indent="-690563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  <a:tabLst>
                <a:tab pos="52388" algn="l"/>
                <a:tab pos="690563" algn="l"/>
              </a:tabLst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MEMENUHI ANGKA KREDIT YANG DIPERSYARATKAN DALAM JABATAN </a:t>
            </a:r>
          </a:p>
          <a:p>
            <a:pPr marL="690563" indent="-690563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  <a:tabLst>
                <a:tab pos="52388" algn="l"/>
                <a:tab pos="690563" algn="l"/>
              </a:tabLst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PALING CEPAT 2 TAHUN DARI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PANGKAT TERAKHIR</a:t>
            </a:r>
            <a:endParaRPr lang="id-ID" sz="2400" b="1" dirty="0" smtClean="0">
              <a:latin typeface="Calibri" pitchFamily="34" charset="0"/>
              <a:cs typeface="Calibri" pitchFamily="34" charset="0"/>
            </a:endParaRPr>
          </a:p>
          <a:p>
            <a:pPr marL="690563" indent="-690563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  <a:tabLst>
                <a:tab pos="52388" algn="l"/>
                <a:tab pos="690563" algn="l"/>
              </a:tabLst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PALING CEPAT 4 TAHUN DARI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PANGKAT TERAKHIR</a:t>
            </a: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690563" indent="-690563" eaLnBrk="1" hangingPunct="1">
              <a:spcBef>
                <a:spcPct val="20000"/>
              </a:spcBef>
              <a:buClr>
                <a:schemeClr val="tx2"/>
              </a:buClr>
              <a:buSzPct val="70000"/>
              <a:tabLst>
                <a:tab pos="52388" algn="l"/>
                <a:tab pos="690563" algn="l"/>
              </a:tabLst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		(BAGI YANG SEDANG STUDI LANJUT) </a:t>
            </a:r>
          </a:p>
          <a:p>
            <a:pPr marL="690563" indent="-690563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  <a:tabLst>
                <a:tab pos="52388" algn="l"/>
                <a:tab pos="690563" algn="l"/>
              </a:tabLst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DIUSULKAN OLEH PIMPINAN PTS</a:t>
            </a:r>
          </a:p>
          <a:p>
            <a:pPr marL="690563" indent="-690563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  <a:tabLst>
                <a:tab pos="52388" algn="l"/>
                <a:tab pos="690563" algn="l"/>
              </a:tabLst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PENILAIAN PRESTASI KERJA 2 TAHUN TERAKHIR MINIMAL “BAIK”</a:t>
            </a:r>
            <a:endParaRPr lang="id-ID" sz="2400" b="1" dirty="0">
              <a:latin typeface="Calibri" pitchFamily="34" charset="0"/>
              <a:cs typeface="Calibri" pitchFamily="34" charset="0"/>
            </a:endParaRPr>
          </a:p>
          <a:p>
            <a:pPr marL="690563" indent="-690563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  <a:tabLst>
                <a:tab pos="52388" algn="l"/>
                <a:tab pos="690563" algn="l"/>
              </a:tabLst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FOTOKOPI  PENGANGKATAN DOSEN TETAP</a:t>
            </a:r>
          </a:p>
          <a:p>
            <a:pPr marL="690563" indent="-690563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  <a:tabLst>
                <a:tab pos="52388" algn="l"/>
                <a:tab pos="690563" algn="l"/>
              </a:tabLst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FOTOKOPI  SK JABATAN  FUNGSIONAL AKADEMIK SAAT INI BESERTA PENETAPAN ANGKA KREDITNYA</a:t>
            </a:r>
          </a:p>
          <a:p>
            <a:pPr marL="690563" indent="-690563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  <a:tabLst>
                <a:tab pos="52388" algn="l"/>
                <a:tab pos="690563" algn="l"/>
              </a:tabLst>
            </a:pPr>
            <a:r>
              <a:rPr lang="id-ID" sz="2400" b="1" dirty="0" smtClean="0">
                <a:latin typeface="Calibri" pitchFamily="34" charset="0"/>
                <a:cs typeface="Calibri" pitchFamily="34" charset="0"/>
              </a:rPr>
              <a:t>FOTOKOPI  SK JABATAN  FUNGSIONAL AKADEMIK  SEBELUMNYA BESERTA PENETAPAN ANGKA KREDITNYA</a:t>
            </a:r>
          </a:p>
          <a:p>
            <a:pPr marL="690563" indent="-690563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  <a:tabLst>
                <a:tab pos="52388" algn="l"/>
                <a:tab pos="690563" algn="l"/>
              </a:tabLst>
            </a:pPr>
            <a:endParaRPr lang="id-ID" sz="2000" b="1" dirty="0" smtClean="0">
              <a:latin typeface="Calibri" pitchFamily="34" charset="0"/>
              <a:cs typeface="Calibri" pitchFamily="34" charset="0"/>
            </a:endParaRPr>
          </a:p>
          <a:p>
            <a:pPr marL="690563" indent="-690563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Ø"/>
              <a:tabLst>
                <a:tab pos="52388" algn="l"/>
                <a:tab pos="690563" algn="l"/>
              </a:tabLst>
            </a:pP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  <p:bldP spid="3328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2" y="1142985"/>
            <a:ext cx="7778777" cy="35719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428605"/>
            <a:ext cx="7772400" cy="642941"/>
          </a:xfrm>
        </p:spPr>
        <p:txBody>
          <a:bodyPr/>
          <a:lstStyle/>
          <a:p>
            <a:pPr algn="ctr"/>
            <a:r>
              <a:rPr lang="id-ID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KHUSUS LONCAT JABATAN</a:t>
            </a:r>
            <a:endParaRPr lang="id-ID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" y="1142984"/>
            <a:ext cx="790575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3911611"/>
          </a:xfrm>
        </p:spPr>
        <p:txBody>
          <a:bodyPr/>
          <a:lstStyle/>
          <a:p>
            <a:r>
              <a:rPr lang="id-ID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UNTUK PANGKAT/GOL.RUANG III/d ke bawah</a:t>
            </a:r>
            <a:br>
              <a:rPr lang="id-ID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id-ID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kepala/sekretaris lldikti</a:t>
            </a:r>
            <a:br>
              <a:rPr lang="id-ID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id-ID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id-ID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id-ID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id-ID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id-ID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untuk pangkat/gol.ruang iv/a ke atas</a:t>
            </a:r>
            <a:br>
              <a:rPr lang="id-ID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id-ID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 kementerian pendidikan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kebudayaan</a:t>
            </a:r>
            <a:endParaRPr lang="id-ID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85728"/>
            <a:ext cx="7772400" cy="642942"/>
          </a:xfrm>
        </p:spPr>
        <p:txBody>
          <a:bodyPr/>
          <a:lstStyle/>
          <a:p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KEWENANGAN PENETAPAN KENAIKAN PANGKAT</a:t>
            </a:r>
            <a:endParaRPr lang="id-ID" sz="28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4600"/>
            <a:ext cx="91440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  <a:latin typeface="Viner Hand ITC" pitchFamily="66" charset="0"/>
              </a:rPr>
              <a:t>Trima_kasih</a:t>
            </a:r>
            <a:endParaRPr lang="id-ID" dirty="0">
              <a:solidFill>
                <a:schemeClr val="tx1"/>
              </a:solidFill>
              <a:latin typeface="Viner Hand ITC" pitchFamily="66" charset="0"/>
            </a:endParaRPr>
          </a:p>
        </p:txBody>
      </p:sp>
      <p:pic>
        <p:nvPicPr>
          <p:cNvPr id="3" name="Picture 2" descr="IMG_20190819_0748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9321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4561</TotalTime>
  <Words>353</Words>
  <Application>Microsoft Office PowerPoint</Application>
  <PresentationFormat>On-screen Show (4:3)</PresentationFormat>
  <Paragraphs>136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Bodoni MT Condensed</vt:lpstr>
      <vt:lpstr>Calibri</vt:lpstr>
      <vt:lpstr>Rockwell Extra Bold</vt:lpstr>
      <vt:lpstr>Viner Hand ITC</vt:lpstr>
      <vt:lpstr>Wingdings</vt:lpstr>
      <vt:lpstr>Network</vt:lpstr>
      <vt:lpstr>PowerPoint Presentation</vt:lpstr>
      <vt:lpstr>Dasar hukum</vt:lpstr>
      <vt:lpstr>PENGERTIAN</vt:lpstr>
      <vt:lpstr>NAMA, SUSUNAN PANGKAT, DAN GOLONGAN RUANG PNS</vt:lpstr>
      <vt:lpstr>PowerPoint Presentation</vt:lpstr>
      <vt:lpstr>SYARAT DAN KELENGKAPAN </vt:lpstr>
      <vt:lpstr>PowerPoint Presentation</vt:lpstr>
      <vt:lpstr>UNTUK PANGKAT/GOL.RUANG III/d ke bawah kepala/sekretaris lldikti   untuk pangkat/gol.ruang iv/a ke atas di kementerian pendidikan dan kebudayaan</vt:lpstr>
      <vt:lpstr>Trima_kasih</vt:lpstr>
    </vt:vector>
  </TitlesOfParts>
  <Company>SMA Uswatun Hasanah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PERATURAN PEMERINTAH NOMOR 99 THN 2000 JO. NOMOR 12 TAHUN 2002 TENTANG  KENAIKAN PANGGKAT PNS</dc:title>
  <dc:creator>SMA Uswatun Hasanah</dc:creator>
  <cp:lastModifiedBy>Windows User</cp:lastModifiedBy>
  <cp:revision>397</cp:revision>
  <cp:lastPrinted>2013-04-29T06:10:51Z</cp:lastPrinted>
  <dcterms:created xsi:type="dcterms:W3CDTF">2007-05-20T23:33:48Z</dcterms:created>
  <dcterms:modified xsi:type="dcterms:W3CDTF">2020-11-05T06:47:44Z</dcterms:modified>
</cp:coreProperties>
</file>