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5" r:id="rId1"/>
  </p:sldMasterIdLst>
  <p:notesMasterIdLst>
    <p:notesMasterId r:id="rId43"/>
  </p:notesMasterIdLst>
  <p:sldIdLst>
    <p:sldId id="279" r:id="rId2"/>
    <p:sldId id="300" r:id="rId3"/>
    <p:sldId id="304" r:id="rId4"/>
    <p:sldId id="306" r:id="rId5"/>
    <p:sldId id="308" r:id="rId6"/>
    <p:sldId id="310" r:id="rId7"/>
    <p:sldId id="312" r:id="rId8"/>
    <p:sldId id="314" r:id="rId9"/>
    <p:sldId id="316" r:id="rId10"/>
    <p:sldId id="318" r:id="rId11"/>
    <p:sldId id="286" r:id="rId12"/>
    <p:sldId id="320" r:id="rId13"/>
    <p:sldId id="322" r:id="rId14"/>
    <p:sldId id="324" r:id="rId15"/>
    <p:sldId id="327" r:id="rId16"/>
    <p:sldId id="326" r:id="rId17"/>
    <p:sldId id="338" r:id="rId18"/>
    <p:sldId id="329" r:id="rId19"/>
    <p:sldId id="335" r:id="rId20"/>
    <p:sldId id="331" r:id="rId21"/>
    <p:sldId id="336" r:id="rId22"/>
    <p:sldId id="297" r:id="rId23"/>
    <p:sldId id="340" r:id="rId24"/>
    <p:sldId id="342" r:id="rId25"/>
    <p:sldId id="344" r:id="rId26"/>
    <p:sldId id="349" r:id="rId27"/>
    <p:sldId id="347" r:id="rId28"/>
    <p:sldId id="258" r:id="rId29"/>
    <p:sldId id="260" r:id="rId30"/>
    <p:sldId id="261" r:id="rId31"/>
    <p:sldId id="356" r:id="rId32"/>
    <p:sldId id="358" r:id="rId33"/>
    <p:sldId id="361" r:id="rId34"/>
    <p:sldId id="362" r:id="rId35"/>
    <p:sldId id="364" r:id="rId36"/>
    <p:sldId id="366" r:id="rId37"/>
    <p:sldId id="262" r:id="rId38"/>
    <p:sldId id="351" r:id="rId39"/>
    <p:sldId id="353" r:id="rId40"/>
    <p:sldId id="367" r:id="rId41"/>
    <p:sldId id="277" r:id="rId42"/>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7A9CE6-76B5-4FA3-80D9-1AE3B22AE87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id-ID"/>
        </a:p>
      </dgm:t>
    </dgm:pt>
    <dgm:pt modelId="{5E166B89-70CE-4E2F-A1D8-F98CB541DC3E}">
      <dgm:prSet phldrT="[Text]" custT="1"/>
      <dgm:spPr/>
      <dgm:t>
        <a:bodyPr/>
        <a:lstStyle/>
        <a:p>
          <a:pPr algn="just"/>
          <a:r>
            <a:rPr lang="id-ID" sz="1800" b="1" dirty="0" smtClean="0">
              <a:solidFill>
                <a:srgbClr val="000000"/>
              </a:solidFill>
              <a:latin typeface="Verdana" panose="020B0604030504040204" pitchFamily="34" charset="0"/>
              <a:ea typeface="Verdana" panose="020B0604030504040204" pitchFamily="34" charset="0"/>
              <a:cs typeface="Verdana" panose="020B0604030504040204" pitchFamily="34" charset="0"/>
            </a:rPr>
            <a:t>JELAS</a:t>
          </a:r>
          <a:r>
            <a:rPr lang="id-ID" sz="18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 kegiatan yang dilakukan harus dapat diuraikan secara jelas</a:t>
          </a:r>
          <a:endParaRPr lang="id-ID" sz="1800" dirty="0">
            <a:latin typeface="Verdana" panose="020B0604030504040204" pitchFamily="34" charset="0"/>
            <a:ea typeface="Verdana" panose="020B0604030504040204" pitchFamily="34" charset="0"/>
            <a:cs typeface="Verdana" panose="020B0604030504040204" pitchFamily="34" charset="0"/>
          </a:endParaRPr>
        </a:p>
      </dgm:t>
    </dgm:pt>
    <dgm:pt modelId="{054DE517-EE5A-4F54-82ED-37F0F40488DD}" type="parTrans" cxnId="{A7567B15-FC1F-457A-9C59-F2C6A7E8EBF6}">
      <dgm:prSet/>
      <dgm:spPr/>
      <dgm:t>
        <a:bodyPr/>
        <a:lstStyle/>
        <a:p>
          <a:endParaRPr lang="id-ID"/>
        </a:p>
      </dgm:t>
    </dgm:pt>
    <dgm:pt modelId="{4BDDE252-DA10-4AC8-A6E0-8858A71C1A23}" type="sibTrans" cxnId="{A7567B15-FC1F-457A-9C59-F2C6A7E8EBF6}">
      <dgm:prSet/>
      <dgm:spPr/>
      <dgm:t>
        <a:bodyPr/>
        <a:lstStyle/>
        <a:p>
          <a:endParaRPr lang="id-ID"/>
        </a:p>
      </dgm:t>
    </dgm:pt>
    <dgm:pt modelId="{91606C99-8FC2-451F-B0EE-2BA3BD7262CB}">
      <dgm:prSet phldrT="[Text]" custT="1"/>
      <dgm:spPr/>
      <dgm:t>
        <a:bodyPr/>
        <a:lstStyle/>
        <a:p>
          <a:pPr algn="just"/>
          <a:r>
            <a:rPr lang="id-ID" sz="18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DAPAT DIUKUR</a:t>
          </a:r>
          <a:r>
            <a:rPr lang="id-ID"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kegiatan yang dilakukan harus dapat diukur secara kuantitas maupun kualitas</a:t>
          </a:r>
          <a:endParaRPr lang="id-ID" sz="1800" dirty="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665775B4-BC18-48CA-900C-BE5F41BAAD84}" type="parTrans" cxnId="{C86438B3-386C-49AA-9BAF-563D086E580B}">
      <dgm:prSet/>
      <dgm:spPr/>
      <dgm:t>
        <a:bodyPr/>
        <a:lstStyle/>
        <a:p>
          <a:endParaRPr lang="id-ID"/>
        </a:p>
      </dgm:t>
    </dgm:pt>
    <dgm:pt modelId="{A4BAC841-FEAA-4D26-944E-1A3978F57D65}" type="sibTrans" cxnId="{C86438B3-386C-49AA-9BAF-563D086E580B}">
      <dgm:prSet/>
      <dgm:spPr/>
      <dgm:t>
        <a:bodyPr/>
        <a:lstStyle/>
        <a:p>
          <a:endParaRPr lang="id-ID"/>
        </a:p>
      </dgm:t>
    </dgm:pt>
    <dgm:pt modelId="{6DC38D3F-B940-4317-83FE-379AA2BF9846}">
      <dgm:prSet phldrT="[Text]" custT="1"/>
      <dgm:spPr/>
      <dgm:t>
        <a:bodyPr/>
        <a:lstStyle/>
        <a:p>
          <a:pPr algn="just"/>
          <a:r>
            <a:rPr lang="id-ID" sz="1800" b="1" dirty="0" smtClean="0">
              <a:solidFill>
                <a:srgbClr val="000000"/>
              </a:solidFill>
              <a:latin typeface="Verdana" panose="020B0604030504040204" pitchFamily="34" charset="0"/>
              <a:ea typeface="Verdana" panose="020B0604030504040204" pitchFamily="34" charset="0"/>
              <a:cs typeface="Verdana" panose="020B0604030504040204" pitchFamily="34" charset="0"/>
            </a:rPr>
            <a:t>RELEVAN</a:t>
          </a:r>
          <a:r>
            <a:rPr lang="id-ID" sz="18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 kegiatan yang dilakukan harus berdasarkan lingkup tugas masing-masing </a:t>
          </a:r>
          <a:endParaRPr lang="id-ID" sz="1800" dirty="0">
            <a:latin typeface="Verdana" panose="020B0604030504040204" pitchFamily="34" charset="0"/>
            <a:ea typeface="Verdana" panose="020B0604030504040204" pitchFamily="34" charset="0"/>
            <a:cs typeface="Verdana" panose="020B0604030504040204" pitchFamily="34" charset="0"/>
          </a:endParaRPr>
        </a:p>
      </dgm:t>
    </dgm:pt>
    <dgm:pt modelId="{BE0C356E-1AC9-413F-9705-13BE778BD5E5}" type="parTrans" cxnId="{15E986E2-7FAD-4F8B-BE64-5F66CB57BDAB}">
      <dgm:prSet/>
      <dgm:spPr/>
      <dgm:t>
        <a:bodyPr/>
        <a:lstStyle/>
        <a:p>
          <a:endParaRPr lang="id-ID"/>
        </a:p>
      </dgm:t>
    </dgm:pt>
    <dgm:pt modelId="{B2E68BDE-3938-402A-8184-231569C809D9}" type="sibTrans" cxnId="{15E986E2-7FAD-4F8B-BE64-5F66CB57BDAB}">
      <dgm:prSet/>
      <dgm:spPr/>
      <dgm:t>
        <a:bodyPr/>
        <a:lstStyle/>
        <a:p>
          <a:endParaRPr lang="id-ID"/>
        </a:p>
      </dgm:t>
    </dgm:pt>
    <dgm:pt modelId="{92D30FED-8018-4002-B483-6A16F294EFF6}">
      <dgm:prSet phldrT="[Text]" custT="1"/>
      <dgm:spPr/>
      <dgm:t>
        <a:bodyPr/>
        <a:lstStyle/>
        <a:p>
          <a:pPr algn="just"/>
          <a:r>
            <a:rPr lang="id-ID" sz="1800" b="1" dirty="0" smtClean="0">
              <a:solidFill>
                <a:srgbClr val="000000"/>
              </a:solidFill>
              <a:latin typeface="Verdana" panose="020B0604030504040204" pitchFamily="34" charset="0"/>
              <a:ea typeface="Verdana" panose="020B0604030504040204" pitchFamily="34" charset="0"/>
              <a:cs typeface="Verdana" panose="020B0604030504040204" pitchFamily="34" charset="0"/>
            </a:rPr>
            <a:t>DAPAT DICAPAI</a:t>
          </a:r>
          <a:r>
            <a:rPr lang="id-ID" sz="18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 kegiatan yang dilakukan harus disesuaikan dengan kemampuan PNS</a:t>
          </a:r>
          <a:endParaRPr lang="id-ID" sz="1800" dirty="0">
            <a:latin typeface="Verdana" panose="020B0604030504040204" pitchFamily="34" charset="0"/>
            <a:ea typeface="Verdana" panose="020B0604030504040204" pitchFamily="34" charset="0"/>
            <a:cs typeface="Verdana" panose="020B0604030504040204" pitchFamily="34" charset="0"/>
          </a:endParaRPr>
        </a:p>
      </dgm:t>
    </dgm:pt>
    <dgm:pt modelId="{F742B58E-8216-4F67-BC87-C48CD5B55774}" type="parTrans" cxnId="{BD36DE5D-431D-491E-9EC7-4171925261A8}">
      <dgm:prSet/>
      <dgm:spPr/>
      <dgm:t>
        <a:bodyPr/>
        <a:lstStyle/>
        <a:p>
          <a:endParaRPr lang="id-ID"/>
        </a:p>
      </dgm:t>
    </dgm:pt>
    <dgm:pt modelId="{B9D2621F-92C4-4D78-BC17-227AD664DF1C}" type="sibTrans" cxnId="{BD36DE5D-431D-491E-9EC7-4171925261A8}">
      <dgm:prSet/>
      <dgm:spPr/>
      <dgm:t>
        <a:bodyPr/>
        <a:lstStyle/>
        <a:p>
          <a:endParaRPr lang="id-ID"/>
        </a:p>
      </dgm:t>
    </dgm:pt>
    <dgm:pt modelId="{03E40D1C-428F-4964-AEA8-AEE078B07976}">
      <dgm:prSet phldrT="[Text]" custT="1"/>
      <dgm:spPr/>
      <dgm:t>
        <a:bodyPr/>
        <a:lstStyle/>
        <a:p>
          <a:pPr algn="just"/>
          <a:r>
            <a:rPr lang="id-ID" sz="1800" b="1" dirty="0" smtClean="0">
              <a:solidFill>
                <a:srgbClr val="000000"/>
              </a:solidFill>
              <a:latin typeface="Verdana" panose="020B0604030504040204" pitchFamily="34" charset="0"/>
              <a:ea typeface="Verdana" panose="020B0604030504040204" pitchFamily="34" charset="0"/>
              <a:cs typeface="Verdana" panose="020B0604030504040204" pitchFamily="34" charset="0"/>
            </a:rPr>
            <a:t>MEMILIKI TARGET WAKTU</a:t>
          </a:r>
          <a:r>
            <a:rPr lang="id-ID" sz="18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 kegiatan yang dilakukan harus dapat ditentukan waktunya</a:t>
          </a:r>
          <a:endParaRPr lang="id-ID" sz="1800" dirty="0">
            <a:latin typeface="Verdana" panose="020B0604030504040204" pitchFamily="34" charset="0"/>
            <a:ea typeface="Verdana" panose="020B0604030504040204" pitchFamily="34" charset="0"/>
            <a:cs typeface="Verdana" panose="020B0604030504040204" pitchFamily="34" charset="0"/>
          </a:endParaRPr>
        </a:p>
      </dgm:t>
    </dgm:pt>
    <dgm:pt modelId="{5CD9715E-6C39-45F7-A69F-B706DAECBB46}" type="parTrans" cxnId="{356A075A-117D-4AFC-814F-612A0C48ACB0}">
      <dgm:prSet/>
      <dgm:spPr/>
      <dgm:t>
        <a:bodyPr/>
        <a:lstStyle/>
        <a:p>
          <a:endParaRPr lang="id-ID"/>
        </a:p>
      </dgm:t>
    </dgm:pt>
    <dgm:pt modelId="{A6C5A018-A3B4-4F0E-A59E-DF6FDD2B834D}" type="sibTrans" cxnId="{356A075A-117D-4AFC-814F-612A0C48ACB0}">
      <dgm:prSet/>
      <dgm:spPr/>
      <dgm:t>
        <a:bodyPr/>
        <a:lstStyle/>
        <a:p>
          <a:endParaRPr lang="id-ID"/>
        </a:p>
      </dgm:t>
    </dgm:pt>
    <dgm:pt modelId="{29ED1231-E805-4149-85C8-1B5ED1EEE850}" type="pres">
      <dgm:prSet presAssocID="{5C7A9CE6-76B5-4FA3-80D9-1AE3B22AE87D}" presName="linear" presStyleCnt="0">
        <dgm:presLayoutVars>
          <dgm:dir/>
          <dgm:animLvl val="lvl"/>
          <dgm:resizeHandles val="exact"/>
        </dgm:presLayoutVars>
      </dgm:prSet>
      <dgm:spPr/>
      <dgm:t>
        <a:bodyPr/>
        <a:lstStyle/>
        <a:p>
          <a:endParaRPr lang="id-ID"/>
        </a:p>
      </dgm:t>
    </dgm:pt>
    <dgm:pt modelId="{A6FB45E6-D553-4E3F-97F8-599C624CA804}" type="pres">
      <dgm:prSet presAssocID="{5E166B89-70CE-4E2F-A1D8-F98CB541DC3E}" presName="parentLin" presStyleCnt="0"/>
      <dgm:spPr/>
    </dgm:pt>
    <dgm:pt modelId="{DDB8E021-5F0E-4418-80CE-8F1FED9974CD}" type="pres">
      <dgm:prSet presAssocID="{5E166B89-70CE-4E2F-A1D8-F98CB541DC3E}" presName="parentLeftMargin" presStyleLbl="node1" presStyleIdx="0" presStyleCnt="5"/>
      <dgm:spPr/>
      <dgm:t>
        <a:bodyPr/>
        <a:lstStyle/>
        <a:p>
          <a:endParaRPr lang="id-ID"/>
        </a:p>
      </dgm:t>
    </dgm:pt>
    <dgm:pt modelId="{B7E07587-7BCE-41D7-9C75-1E3E0348260E}" type="pres">
      <dgm:prSet presAssocID="{5E166B89-70CE-4E2F-A1D8-F98CB541DC3E}" presName="parentText" presStyleLbl="node1" presStyleIdx="0" presStyleCnt="5" custScaleX="142682" custScaleY="111294">
        <dgm:presLayoutVars>
          <dgm:chMax val="0"/>
          <dgm:bulletEnabled val="1"/>
        </dgm:presLayoutVars>
      </dgm:prSet>
      <dgm:spPr/>
      <dgm:t>
        <a:bodyPr/>
        <a:lstStyle/>
        <a:p>
          <a:endParaRPr lang="id-ID"/>
        </a:p>
      </dgm:t>
    </dgm:pt>
    <dgm:pt modelId="{A7148773-5196-4B72-9F2A-98A39B14F5A4}" type="pres">
      <dgm:prSet presAssocID="{5E166B89-70CE-4E2F-A1D8-F98CB541DC3E}" presName="negativeSpace" presStyleCnt="0"/>
      <dgm:spPr/>
    </dgm:pt>
    <dgm:pt modelId="{314F1EA4-76E8-4B70-B68E-C58E738AFBE2}" type="pres">
      <dgm:prSet presAssocID="{5E166B89-70CE-4E2F-A1D8-F98CB541DC3E}" presName="childText" presStyleLbl="conFgAcc1" presStyleIdx="0" presStyleCnt="5">
        <dgm:presLayoutVars>
          <dgm:bulletEnabled val="1"/>
        </dgm:presLayoutVars>
      </dgm:prSet>
      <dgm:spPr/>
    </dgm:pt>
    <dgm:pt modelId="{C6D8A944-A34B-4133-818B-530953CA0662}" type="pres">
      <dgm:prSet presAssocID="{4BDDE252-DA10-4AC8-A6E0-8858A71C1A23}" presName="spaceBetweenRectangles" presStyleCnt="0"/>
      <dgm:spPr/>
    </dgm:pt>
    <dgm:pt modelId="{4892710D-BC7F-47CF-B4A8-7CA624E3E02F}" type="pres">
      <dgm:prSet presAssocID="{91606C99-8FC2-451F-B0EE-2BA3BD7262CB}" presName="parentLin" presStyleCnt="0"/>
      <dgm:spPr/>
    </dgm:pt>
    <dgm:pt modelId="{E1E18914-7C9D-4E2A-93F0-876D3E064240}" type="pres">
      <dgm:prSet presAssocID="{91606C99-8FC2-451F-B0EE-2BA3BD7262CB}" presName="parentLeftMargin" presStyleLbl="node1" presStyleIdx="0" presStyleCnt="5"/>
      <dgm:spPr/>
      <dgm:t>
        <a:bodyPr/>
        <a:lstStyle/>
        <a:p>
          <a:endParaRPr lang="id-ID"/>
        </a:p>
      </dgm:t>
    </dgm:pt>
    <dgm:pt modelId="{C49512AC-180D-41A9-8169-58F0EC5294B4}" type="pres">
      <dgm:prSet presAssocID="{91606C99-8FC2-451F-B0EE-2BA3BD7262CB}" presName="parentText" presStyleLbl="node1" presStyleIdx="1" presStyleCnt="5" custScaleX="142682">
        <dgm:presLayoutVars>
          <dgm:chMax val="0"/>
          <dgm:bulletEnabled val="1"/>
        </dgm:presLayoutVars>
      </dgm:prSet>
      <dgm:spPr/>
      <dgm:t>
        <a:bodyPr/>
        <a:lstStyle/>
        <a:p>
          <a:endParaRPr lang="id-ID"/>
        </a:p>
      </dgm:t>
    </dgm:pt>
    <dgm:pt modelId="{1CF8279F-8D6F-4312-9CEF-2FEAA3DFEEDA}" type="pres">
      <dgm:prSet presAssocID="{91606C99-8FC2-451F-B0EE-2BA3BD7262CB}" presName="negativeSpace" presStyleCnt="0"/>
      <dgm:spPr/>
    </dgm:pt>
    <dgm:pt modelId="{AC185AAD-D2F0-4597-9072-35EFE286C4E5}" type="pres">
      <dgm:prSet presAssocID="{91606C99-8FC2-451F-B0EE-2BA3BD7262CB}" presName="childText" presStyleLbl="conFgAcc1" presStyleIdx="1" presStyleCnt="5">
        <dgm:presLayoutVars>
          <dgm:bulletEnabled val="1"/>
        </dgm:presLayoutVars>
      </dgm:prSet>
      <dgm:spPr/>
    </dgm:pt>
    <dgm:pt modelId="{80282817-407E-4C02-8CFB-9D32D9E27DAE}" type="pres">
      <dgm:prSet presAssocID="{A4BAC841-FEAA-4D26-944E-1A3978F57D65}" presName="spaceBetweenRectangles" presStyleCnt="0"/>
      <dgm:spPr/>
    </dgm:pt>
    <dgm:pt modelId="{A52C180B-C5AC-4F89-8536-41819A56FDAB}" type="pres">
      <dgm:prSet presAssocID="{6DC38D3F-B940-4317-83FE-379AA2BF9846}" presName="parentLin" presStyleCnt="0"/>
      <dgm:spPr/>
    </dgm:pt>
    <dgm:pt modelId="{7F0246F8-081E-4723-B7FF-2A540D3BCD5C}" type="pres">
      <dgm:prSet presAssocID="{6DC38D3F-B940-4317-83FE-379AA2BF9846}" presName="parentLeftMargin" presStyleLbl="node1" presStyleIdx="1" presStyleCnt="5"/>
      <dgm:spPr/>
      <dgm:t>
        <a:bodyPr/>
        <a:lstStyle/>
        <a:p>
          <a:endParaRPr lang="id-ID"/>
        </a:p>
      </dgm:t>
    </dgm:pt>
    <dgm:pt modelId="{1116D6BB-924A-4C9D-A0F3-8CC9D236A664}" type="pres">
      <dgm:prSet presAssocID="{6DC38D3F-B940-4317-83FE-379AA2BF9846}" presName="parentText" presStyleLbl="node1" presStyleIdx="2" presStyleCnt="5" custScaleX="142682">
        <dgm:presLayoutVars>
          <dgm:chMax val="0"/>
          <dgm:bulletEnabled val="1"/>
        </dgm:presLayoutVars>
      </dgm:prSet>
      <dgm:spPr/>
      <dgm:t>
        <a:bodyPr/>
        <a:lstStyle/>
        <a:p>
          <a:endParaRPr lang="id-ID"/>
        </a:p>
      </dgm:t>
    </dgm:pt>
    <dgm:pt modelId="{56D0BFB0-02B8-4761-8503-5F3FDD1659E3}" type="pres">
      <dgm:prSet presAssocID="{6DC38D3F-B940-4317-83FE-379AA2BF9846}" presName="negativeSpace" presStyleCnt="0"/>
      <dgm:spPr/>
    </dgm:pt>
    <dgm:pt modelId="{3475A3F4-1104-44D3-849A-0BE25FF85314}" type="pres">
      <dgm:prSet presAssocID="{6DC38D3F-B940-4317-83FE-379AA2BF9846}" presName="childText" presStyleLbl="conFgAcc1" presStyleIdx="2" presStyleCnt="5">
        <dgm:presLayoutVars>
          <dgm:bulletEnabled val="1"/>
        </dgm:presLayoutVars>
      </dgm:prSet>
      <dgm:spPr/>
    </dgm:pt>
    <dgm:pt modelId="{7954C71E-D51F-4A7E-B1EC-9CA68F61700C}" type="pres">
      <dgm:prSet presAssocID="{B2E68BDE-3938-402A-8184-231569C809D9}" presName="spaceBetweenRectangles" presStyleCnt="0"/>
      <dgm:spPr/>
    </dgm:pt>
    <dgm:pt modelId="{6FC0F35A-7883-4A71-B6FF-E7419C734FE2}" type="pres">
      <dgm:prSet presAssocID="{92D30FED-8018-4002-B483-6A16F294EFF6}" presName="parentLin" presStyleCnt="0"/>
      <dgm:spPr/>
    </dgm:pt>
    <dgm:pt modelId="{16B7030E-B722-47B8-9344-911F3E5ECE08}" type="pres">
      <dgm:prSet presAssocID="{92D30FED-8018-4002-B483-6A16F294EFF6}" presName="parentLeftMargin" presStyleLbl="node1" presStyleIdx="2" presStyleCnt="5"/>
      <dgm:spPr/>
      <dgm:t>
        <a:bodyPr/>
        <a:lstStyle/>
        <a:p>
          <a:endParaRPr lang="id-ID"/>
        </a:p>
      </dgm:t>
    </dgm:pt>
    <dgm:pt modelId="{6CD811BB-A1B0-4D9F-9118-86F3387DF5B3}" type="pres">
      <dgm:prSet presAssocID="{92D30FED-8018-4002-B483-6A16F294EFF6}" presName="parentText" presStyleLbl="node1" presStyleIdx="3" presStyleCnt="5" custScaleX="142682">
        <dgm:presLayoutVars>
          <dgm:chMax val="0"/>
          <dgm:bulletEnabled val="1"/>
        </dgm:presLayoutVars>
      </dgm:prSet>
      <dgm:spPr/>
      <dgm:t>
        <a:bodyPr/>
        <a:lstStyle/>
        <a:p>
          <a:endParaRPr lang="id-ID"/>
        </a:p>
      </dgm:t>
    </dgm:pt>
    <dgm:pt modelId="{8B10A638-CF3B-4895-AF5B-0A7F2698B265}" type="pres">
      <dgm:prSet presAssocID="{92D30FED-8018-4002-B483-6A16F294EFF6}" presName="negativeSpace" presStyleCnt="0"/>
      <dgm:spPr/>
    </dgm:pt>
    <dgm:pt modelId="{5A8E3508-E94F-4B20-9BC8-39407ACA0031}" type="pres">
      <dgm:prSet presAssocID="{92D30FED-8018-4002-B483-6A16F294EFF6}" presName="childText" presStyleLbl="conFgAcc1" presStyleIdx="3" presStyleCnt="5">
        <dgm:presLayoutVars>
          <dgm:bulletEnabled val="1"/>
        </dgm:presLayoutVars>
      </dgm:prSet>
      <dgm:spPr/>
    </dgm:pt>
    <dgm:pt modelId="{210AE6DC-E8EB-4C90-9BDB-C736B33825D2}" type="pres">
      <dgm:prSet presAssocID="{B9D2621F-92C4-4D78-BC17-227AD664DF1C}" presName="spaceBetweenRectangles" presStyleCnt="0"/>
      <dgm:spPr/>
    </dgm:pt>
    <dgm:pt modelId="{9E01107C-5718-4955-8BCE-B4563F2618B6}" type="pres">
      <dgm:prSet presAssocID="{03E40D1C-428F-4964-AEA8-AEE078B07976}" presName="parentLin" presStyleCnt="0"/>
      <dgm:spPr/>
    </dgm:pt>
    <dgm:pt modelId="{1F041A05-1F86-4B8D-A771-40FE7B02E587}" type="pres">
      <dgm:prSet presAssocID="{03E40D1C-428F-4964-AEA8-AEE078B07976}" presName="parentLeftMargin" presStyleLbl="node1" presStyleIdx="3" presStyleCnt="5"/>
      <dgm:spPr/>
      <dgm:t>
        <a:bodyPr/>
        <a:lstStyle/>
        <a:p>
          <a:endParaRPr lang="id-ID"/>
        </a:p>
      </dgm:t>
    </dgm:pt>
    <dgm:pt modelId="{284B8F23-CF03-4188-8B41-06D143DBA892}" type="pres">
      <dgm:prSet presAssocID="{03E40D1C-428F-4964-AEA8-AEE078B07976}" presName="parentText" presStyleLbl="node1" presStyleIdx="4" presStyleCnt="5" custScaleX="142682">
        <dgm:presLayoutVars>
          <dgm:chMax val="0"/>
          <dgm:bulletEnabled val="1"/>
        </dgm:presLayoutVars>
      </dgm:prSet>
      <dgm:spPr/>
      <dgm:t>
        <a:bodyPr/>
        <a:lstStyle/>
        <a:p>
          <a:endParaRPr lang="id-ID"/>
        </a:p>
      </dgm:t>
    </dgm:pt>
    <dgm:pt modelId="{741F3B98-EA6B-476B-AE20-AFC329F0E28D}" type="pres">
      <dgm:prSet presAssocID="{03E40D1C-428F-4964-AEA8-AEE078B07976}" presName="negativeSpace" presStyleCnt="0"/>
      <dgm:spPr/>
    </dgm:pt>
    <dgm:pt modelId="{AFD7EAA1-0BB2-4D24-BADC-B7E0574EA4E3}" type="pres">
      <dgm:prSet presAssocID="{03E40D1C-428F-4964-AEA8-AEE078B07976}" presName="childText" presStyleLbl="conFgAcc1" presStyleIdx="4" presStyleCnt="5">
        <dgm:presLayoutVars>
          <dgm:bulletEnabled val="1"/>
        </dgm:presLayoutVars>
      </dgm:prSet>
      <dgm:spPr/>
    </dgm:pt>
  </dgm:ptLst>
  <dgm:cxnLst>
    <dgm:cxn modelId="{0BB54364-AF62-459B-9747-37A5AC8C45F7}" type="presOf" srcId="{92D30FED-8018-4002-B483-6A16F294EFF6}" destId="{6CD811BB-A1B0-4D9F-9118-86F3387DF5B3}" srcOrd="1" destOrd="0" presId="urn:microsoft.com/office/officeart/2005/8/layout/list1"/>
    <dgm:cxn modelId="{1EBFC1D5-C841-448A-AD10-0BA8AF911A80}" type="presOf" srcId="{92D30FED-8018-4002-B483-6A16F294EFF6}" destId="{16B7030E-B722-47B8-9344-911F3E5ECE08}" srcOrd="0" destOrd="0" presId="urn:microsoft.com/office/officeart/2005/8/layout/list1"/>
    <dgm:cxn modelId="{97D073E5-E387-4D4F-AF9F-7723B5D98AEE}" type="presOf" srcId="{6DC38D3F-B940-4317-83FE-379AA2BF9846}" destId="{7F0246F8-081E-4723-B7FF-2A540D3BCD5C}" srcOrd="0" destOrd="0" presId="urn:microsoft.com/office/officeart/2005/8/layout/list1"/>
    <dgm:cxn modelId="{FA8F5A1C-1FB1-4B79-A378-8A2861F13B86}" type="presOf" srcId="{91606C99-8FC2-451F-B0EE-2BA3BD7262CB}" destId="{C49512AC-180D-41A9-8169-58F0EC5294B4}" srcOrd="1" destOrd="0" presId="urn:microsoft.com/office/officeart/2005/8/layout/list1"/>
    <dgm:cxn modelId="{0AD99FBD-9188-4469-83AF-1A2C0249A256}" type="presOf" srcId="{03E40D1C-428F-4964-AEA8-AEE078B07976}" destId="{1F041A05-1F86-4B8D-A771-40FE7B02E587}" srcOrd="0" destOrd="0" presId="urn:microsoft.com/office/officeart/2005/8/layout/list1"/>
    <dgm:cxn modelId="{5B445658-F5E2-48CF-96FC-B3A6DDBADD01}" type="presOf" srcId="{5C7A9CE6-76B5-4FA3-80D9-1AE3B22AE87D}" destId="{29ED1231-E805-4149-85C8-1B5ED1EEE850}" srcOrd="0" destOrd="0" presId="urn:microsoft.com/office/officeart/2005/8/layout/list1"/>
    <dgm:cxn modelId="{2FAF5758-3807-4A3F-8566-7E6197D920DB}" type="presOf" srcId="{91606C99-8FC2-451F-B0EE-2BA3BD7262CB}" destId="{E1E18914-7C9D-4E2A-93F0-876D3E064240}" srcOrd="0" destOrd="0" presId="urn:microsoft.com/office/officeart/2005/8/layout/list1"/>
    <dgm:cxn modelId="{18347924-7DC1-490E-8E5A-AC14F218D16D}" type="presOf" srcId="{6DC38D3F-B940-4317-83FE-379AA2BF9846}" destId="{1116D6BB-924A-4C9D-A0F3-8CC9D236A664}" srcOrd="1" destOrd="0" presId="urn:microsoft.com/office/officeart/2005/8/layout/list1"/>
    <dgm:cxn modelId="{CC33F7E4-B324-4C64-8B3E-D97CFAF5531C}" type="presOf" srcId="{5E166B89-70CE-4E2F-A1D8-F98CB541DC3E}" destId="{DDB8E021-5F0E-4418-80CE-8F1FED9974CD}" srcOrd="0" destOrd="0" presId="urn:microsoft.com/office/officeart/2005/8/layout/list1"/>
    <dgm:cxn modelId="{C86438B3-386C-49AA-9BAF-563D086E580B}" srcId="{5C7A9CE6-76B5-4FA3-80D9-1AE3B22AE87D}" destId="{91606C99-8FC2-451F-B0EE-2BA3BD7262CB}" srcOrd="1" destOrd="0" parTransId="{665775B4-BC18-48CA-900C-BE5F41BAAD84}" sibTransId="{A4BAC841-FEAA-4D26-944E-1A3978F57D65}"/>
    <dgm:cxn modelId="{BD36DE5D-431D-491E-9EC7-4171925261A8}" srcId="{5C7A9CE6-76B5-4FA3-80D9-1AE3B22AE87D}" destId="{92D30FED-8018-4002-B483-6A16F294EFF6}" srcOrd="3" destOrd="0" parTransId="{F742B58E-8216-4F67-BC87-C48CD5B55774}" sibTransId="{B9D2621F-92C4-4D78-BC17-227AD664DF1C}"/>
    <dgm:cxn modelId="{A7567B15-FC1F-457A-9C59-F2C6A7E8EBF6}" srcId="{5C7A9CE6-76B5-4FA3-80D9-1AE3B22AE87D}" destId="{5E166B89-70CE-4E2F-A1D8-F98CB541DC3E}" srcOrd="0" destOrd="0" parTransId="{054DE517-EE5A-4F54-82ED-37F0F40488DD}" sibTransId="{4BDDE252-DA10-4AC8-A6E0-8858A71C1A23}"/>
    <dgm:cxn modelId="{356A075A-117D-4AFC-814F-612A0C48ACB0}" srcId="{5C7A9CE6-76B5-4FA3-80D9-1AE3B22AE87D}" destId="{03E40D1C-428F-4964-AEA8-AEE078B07976}" srcOrd="4" destOrd="0" parTransId="{5CD9715E-6C39-45F7-A69F-B706DAECBB46}" sibTransId="{A6C5A018-A3B4-4F0E-A59E-DF6FDD2B834D}"/>
    <dgm:cxn modelId="{15E986E2-7FAD-4F8B-BE64-5F66CB57BDAB}" srcId="{5C7A9CE6-76B5-4FA3-80D9-1AE3B22AE87D}" destId="{6DC38D3F-B940-4317-83FE-379AA2BF9846}" srcOrd="2" destOrd="0" parTransId="{BE0C356E-1AC9-413F-9705-13BE778BD5E5}" sibTransId="{B2E68BDE-3938-402A-8184-231569C809D9}"/>
    <dgm:cxn modelId="{CAD4C82D-C625-47C2-A8AE-83DA14F4CAF8}" type="presOf" srcId="{5E166B89-70CE-4E2F-A1D8-F98CB541DC3E}" destId="{B7E07587-7BCE-41D7-9C75-1E3E0348260E}" srcOrd="1" destOrd="0" presId="urn:microsoft.com/office/officeart/2005/8/layout/list1"/>
    <dgm:cxn modelId="{46A95588-7F07-4176-9EAE-F09D433AE0C9}" type="presOf" srcId="{03E40D1C-428F-4964-AEA8-AEE078B07976}" destId="{284B8F23-CF03-4188-8B41-06D143DBA892}" srcOrd="1" destOrd="0" presId="urn:microsoft.com/office/officeart/2005/8/layout/list1"/>
    <dgm:cxn modelId="{E2476977-7876-4244-A9F0-E85E44C94179}" type="presParOf" srcId="{29ED1231-E805-4149-85C8-1B5ED1EEE850}" destId="{A6FB45E6-D553-4E3F-97F8-599C624CA804}" srcOrd="0" destOrd="0" presId="urn:microsoft.com/office/officeart/2005/8/layout/list1"/>
    <dgm:cxn modelId="{4A6EFF28-14FC-4615-9374-0720C6F98F81}" type="presParOf" srcId="{A6FB45E6-D553-4E3F-97F8-599C624CA804}" destId="{DDB8E021-5F0E-4418-80CE-8F1FED9974CD}" srcOrd="0" destOrd="0" presId="urn:microsoft.com/office/officeart/2005/8/layout/list1"/>
    <dgm:cxn modelId="{E5EE29B6-0479-4174-B840-20B9829975BE}" type="presParOf" srcId="{A6FB45E6-D553-4E3F-97F8-599C624CA804}" destId="{B7E07587-7BCE-41D7-9C75-1E3E0348260E}" srcOrd="1" destOrd="0" presId="urn:microsoft.com/office/officeart/2005/8/layout/list1"/>
    <dgm:cxn modelId="{7F9C3BD3-A47D-4A4D-8F06-F95A3AA0F692}" type="presParOf" srcId="{29ED1231-E805-4149-85C8-1B5ED1EEE850}" destId="{A7148773-5196-4B72-9F2A-98A39B14F5A4}" srcOrd="1" destOrd="0" presId="urn:microsoft.com/office/officeart/2005/8/layout/list1"/>
    <dgm:cxn modelId="{352EEAD8-EA0E-40D1-8AE5-956586E3C730}" type="presParOf" srcId="{29ED1231-E805-4149-85C8-1B5ED1EEE850}" destId="{314F1EA4-76E8-4B70-B68E-C58E738AFBE2}" srcOrd="2" destOrd="0" presId="urn:microsoft.com/office/officeart/2005/8/layout/list1"/>
    <dgm:cxn modelId="{2335BFC2-7FC9-41CF-AD8D-61BEB512927E}" type="presParOf" srcId="{29ED1231-E805-4149-85C8-1B5ED1EEE850}" destId="{C6D8A944-A34B-4133-818B-530953CA0662}" srcOrd="3" destOrd="0" presId="urn:microsoft.com/office/officeart/2005/8/layout/list1"/>
    <dgm:cxn modelId="{BBEECB73-3E53-4CAB-9FBC-B77FCF44898C}" type="presParOf" srcId="{29ED1231-E805-4149-85C8-1B5ED1EEE850}" destId="{4892710D-BC7F-47CF-B4A8-7CA624E3E02F}" srcOrd="4" destOrd="0" presId="urn:microsoft.com/office/officeart/2005/8/layout/list1"/>
    <dgm:cxn modelId="{5E34793A-DA34-435F-BF68-6702C0177BD8}" type="presParOf" srcId="{4892710D-BC7F-47CF-B4A8-7CA624E3E02F}" destId="{E1E18914-7C9D-4E2A-93F0-876D3E064240}" srcOrd="0" destOrd="0" presId="urn:microsoft.com/office/officeart/2005/8/layout/list1"/>
    <dgm:cxn modelId="{C8DEEC20-1C16-4F1C-A5D4-9C7B30D74B9A}" type="presParOf" srcId="{4892710D-BC7F-47CF-B4A8-7CA624E3E02F}" destId="{C49512AC-180D-41A9-8169-58F0EC5294B4}" srcOrd="1" destOrd="0" presId="urn:microsoft.com/office/officeart/2005/8/layout/list1"/>
    <dgm:cxn modelId="{B9C728C5-6DEC-4CA0-9487-3D536711293D}" type="presParOf" srcId="{29ED1231-E805-4149-85C8-1B5ED1EEE850}" destId="{1CF8279F-8D6F-4312-9CEF-2FEAA3DFEEDA}" srcOrd="5" destOrd="0" presId="urn:microsoft.com/office/officeart/2005/8/layout/list1"/>
    <dgm:cxn modelId="{7A7FA986-3DF1-4F96-A327-4E593C2FDBA0}" type="presParOf" srcId="{29ED1231-E805-4149-85C8-1B5ED1EEE850}" destId="{AC185AAD-D2F0-4597-9072-35EFE286C4E5}" srcOrd="6" destOrd="0" presId="urn:microsoft.com/office/officeart/2005/8/layout/list1"/>
    <dgm:cxn modelId="{70790854-E1EF-4DA4-93EF-ABFE61088892}" type="presParOf" srcId="{29ED1231-E805-4149-85C8-1B5ED1EEE850}" destId="{80282817-407E-4C02-8CFB-9D32D9E27DAE}" srcOrd="7" destOrd="0" presId="urn:microsoft.com/office/officeart/2005/8/layout/list1"/>
    <dgm:cxn modelId="{1AE9E2C6-87FB-4B7B-B31A-9E758424878F}" type="presParOf" srcId="{29ED1231-E805-4149-85C8-1B5ED1EEE850}" destId="{A52C180B-C5AC-4F89-8536-41819A56FDAB}" srcOrd="8" destOrd="0" presId="urn:microsoft.com/office/officeart/2005/8/layout/list1"/>
    <dgm:cxn modelId="{2A46DE16-3749-465E-9B35-1E108F701844}" type="presParOf" srcId="{A52C180B-C5AC-4F89-8536-41819A56FDAB}" destId="{7F0246F8-081E-4723-B7FF-2A540D3BCD5C}" srcOrd="0" destOrd="0" presId="urn:microsoft.com/office/officeart/2005/8/layout/list1"/>
    <dgm:cxn modelId="{43CA637D-B520-4F22-9E32-5E1F012937BA}" type="presParOf" srcId="{A52C180B-C5AC-4F89-8536-41819A56FDAB}" destId="{1116D6BB-924A-4C9D-A0F3-8CC9D236A664}" srcOrd="1" destOrd="0" presId="urn:microsoft.com/office/officeart/2005/8/layout/list1"/>
    <dgm:cxn modelId="{CF2B971F-B8D8-47FE-AAA9-E6CE5245FFF5}" type="presParOf" srcId="{29ED1231-E805-4149-85C8-1B5ED1EEE850}" destId="{56D0BFB0-02B8-4761-8503-5F3FDD1659E3}" srcOrd="9" destOrd="0" presId="urn:microsoft.com/office/officeart/2005/8/layout/list1"/>
    <dgm:cxn modelId="{032D7417-F17F-4F2D-958C-C8CE36288E2D}" type="presParOf" srcId="{29ED1231-E805-4149-85C8-1B5ED1EEE850}" destId="{3475A3F4-1104-44D3-849A-0BE25FF85314}" srcOrd="10" destOrd="0" presId="urn:microsoft.com/office/officeart/2005/8/layout/list1"/>
    <dgm:cxn modelId="{25F3836B-6364-4382-8114-AB321280D464}" type="presParOf" srcId="{29ED1231-E805-4149-85C8-1B5ED1EEE850}" destId="{7954C71E-D51F-4A7E-B1EC-9CA68F61700C}" srcOrd="11" destOrd="0" presId="urn:microsoft.com/office/officeart/2005/8/layout/list1"/>
    <dgm:cxn modelId="{C31CA7A9-BDE6-4700-B213-83E736353804}" type="presParOf" srcId="{29ED1231-E805-4149-85C8-1B5ED1EEE850}" destId="{6FC0F35A-7883-4A71-B6FF-E7419C734FE2}" srcOrd="12" destOrd="0" presId="urn:microsoft.com/office/officeart/2005/8/layout/list1"/>
    <dgm:cxn modelId="{4B5FAB15-8356-4056-BA25-14BD953BAA9D}" type="presParOf" srcId="{6FC0F35A-7883-4A71-B6FF-E7419C734FE2}" destId="{16B7030E-B722-47B8-9344-911F3E5ECE08}" srcOrd="0" destOrd="0" presId="urn:microsoft.com/office/officeart/2005/8/layout/list1"/>
    <dgm:cxn modelId="{DB6AC6B6-C6D1-4882-ACF7-3DD24A84635F}" type="presParOf" srcId="{6FC0F35A-7883-4A71-B6FF-E7419C734FE2}" destId="{6CD811BB-A1B0-4D9F-9118-86F3387DF5B3}" srcOrd="1" destOrd="0" presId="urn:microsoft.com/office/officeart/2005/8/layout/list1"/>
    <dgm:cxn modelId="{2E713FE1-7088-4388-93D6-987E0FB6450D}" type="presParOf" srcId="{29ED1231-E805-4149-85C8-1B5ED1EEE850}" destId="{8B10A638-CF3B-4895-AF5B-0A7F2698B265}" srcOrd="13" destOrd="0" presId="urn:microsoft.com/office/officeart/2005/8/layout/list1"/>
    <dgm:cxn modelId="{461BB49C-9823-409D-855A-ACF5ABCAC48D}" type="presParOf" srcId="{29ED1231-E805-4149-85C8-1B5ED1EEE850}" destId="{5A8E3508-E94F-4B20-9BC8-39407ACA0031}" srcOrd="14" destOrd="0" presId="urn:microsoft.com/office/officeart/2005/8/layout/list1"/>
    <dgm:cxn modelId="{BFF6F7D3-8905-4018-B2E2-87423796743A}" type="presParOf" srcId="{29ED1231-E805-4149-85C8-1B5ED1EEE850}" destId="{210AE6DC-E8EB-4C90-9BDB-C736B33825D2}" srcOrd="15" destOrd="0" presId="urn:microsoft.com/office/officeart/2005/8/layout/list1"/>
    <dgm:cxn modelId="{B0CC0BD5-BB4B-4A3B-84CA-68514287270E}" type="presParOf" srcId="{29ED1231-E805-4149-85C8-1B5ED1EEE850}" destId="{9E01107C-5718-4955-8BCE-B4563F2618B6}" srcOrd="16" destOrd="0" presId="urn:microsoft.com/office/officeart/2005/8/layout/list1"/>
    <dgm:cxn modelId="{6E12D098-9767-4D02-B8E5-67DCE29F456C}" type="presParOf" srcId="{9E01107C-5718-4955-8BCE-B4563F2618B6}" destId="{1F041A05-1F86-4B8D-A771-40FE7B02E587}" srcOrd="0" destOrd="0" presId="urn:microsoft.com/office/officeart/2005/8/layout/list1"/>
    <dgm:cxn modelId="{23CC06D0-30E6-4078-9F6D-0B575A52A7FD}" type="presParOf" srcId="{9E01107C-5718-4955-8BCE-B4563F2618B6}" destId="{284B8F23-CF03-4188-8B41-06D143DBA892}" srcOrd="1" destOrd="0" presId="urn:microsoft.com/office/officeart/2005/8/layout/list1"/>
    <dgm:cxn modelId="{0E3C2333-7505-4E67-93CA-80A7194DC9C0}" type="presParOf" srcId="{29ED1231-E805-4149-85C8-1B5ED1EEE850}" destId="{741F3B98-EA6B-476B-AE20-AFC329F0E28D}" srcOrd="17" destOrd="0" presId="urn:microsoft.com/office/officeart/2005/8/layout/list1"/>
    <dgm:cxn modelId="{2806F429-2EEB-480F-9417-87E2AB0C19F7}" type="presParOf" srcId="{29ED1231-E805-4149-85C8-1B5ED1EEE850}" destId="{AFD7EAA1-0BB2-4D24-BADC-B7E0574EA4E3}"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4F1EA4-76E8-4B70-B68E-C58E738AFBE2}">
      <dsp:nvSpPr>
        <dsp:cNvPr id="0" name=""/>
        <dsp:cNvSpPr/>
      </dsp:nvSpPr>
      <dsp:spPr>
        <a:xfrm>
          <a:off x="0" y="476863"/>
          <a:ext cx="6974006" cy="5292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E07587-7BCE-41D7-9C75-1E3E0348260E}">
      <dsp:nvSpPr>
        <dsp:cNvPr id="0" name=""/>
        <dsp:cNvSpPr/>
      </dsp:nvSpPr>
      <dsp:spPr>
        <a:xfrm>
          <a:off x="332354" y="96890"/>
          <a:ext cx="6638950" cy="689933"/>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521" tIns="0" rIns="184521" bIns="0" numCol="1" spcCol="1270" anchor="ctr" anchorCtr="0">
          <a:noAutofit/>
        </a:bodyPr>
        <a:lstStyle/>
        <a:p>
          <a:pPr lvl="0" algn="just" defTabSz="800100">
            <a:lnSpc>
              <a:spcPct val="90000"/>
            </a:lnSpc>
            <a:spcBef>
              <a:spcPct val="0"/>
            </a:spcBef>
            <a:spcAft>
              <a:spcPct val="35000"/>
            </a:spcAft>
          </a:pPr>
          <a:r>
            <a:rPr lang="id-ID" sz="1800" b="1" kern="12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JELAS</a:t>
          </a:r>
          <a:r>
            <a:rPr lang="id-ID" sz="1800" kern="12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 kegiatan yang dilakukan harus dapat diuraikan secara jelas</a:t>
          </a:r>
          <a:endParaRPr lang="id-ID" sz="1800" kern="1200" dirty="0">
            <a:latin typeface="Verdana" panose="020B0604030504040204" pitchFamily="34" charset="0"/>
            <a:ea typeface="Verdana" panose="020B0604030504040204" pitchFamily="34" charset="0"/>
            <a:cs typeface="Verdana" panose="020B0604030504040204" pitchFamily="34" charset="0"/>
          </a:endParaRPr>
        </a:p>
      </dsp:txBody>
      <dsp:txXfrm>
        <a:off x="366034" y="130570"/>
        <a:ext cx="6571590" cy="622573"/>
      </dsp:txXfrm>
    </dsp:sp>
    <dsp:sp modelId="{AC185AAD-D2F0-4597-9072-35EFE286C4E5}">
      <dsp:nvSpPr>
        <dsp:cNvPr id="0" name=""/>
        <dsp:cNvSpPr/>
      </dsp:nvSpPr>
      <dsp:spPr>
        <a:xfrm>
          <a:off x="0" y="1429423"/>
          <a:ext cx="6974006" cy="5292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9512AC-180D-41A9-8169-58F0EC5294B4}">
      <dsp:nvSpPr>
        <dsp:cNvPr id="0" name=""/>
        <dsp:cNvSpPr/>
      </dsp:nvSpPr>
      <dsp:spPr>
        <a:xfrm>
          <a:off x="332354" y="1119463"/>
          <a:ext cx="6638950" cy="61992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521" tIns="0" rIns="184521" bIns="0" numCol="1" spcCol="1270" anchor="ctr" anchorCtr="0">
          <a:noAutofit/>
        </a:bodyPr>
        <a:lstStyle/>
        <a:p>
          <a:pPr lvl="0" algn="just" defTabSz="800100">
            <a:lnSpc>
              <a:spcPct val="90000"/>
            </a:lnSpc>
            <a:spcBef>
              <a:spcPct val="0"/>
            </a:spcBef>
            <a:spcAft>
              <a:spcPct val="35000"/>
            </a:spcAft>
          </a:pPr>
          <a:r>
            <a:rPr lang="id-ID" sz="1800" b="1"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DAPAT DIUKUR</a:t>
          </a:r>
          <a:r>
            <a:rPr lang="id-ID" sz="18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kegiatan yang dilakukan harus dapat diukur secara kuantitas maupun kualitas</a:t>
          </a:r>
          <a:endParaRPr lang="id-ID" sz="1800" kern="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dsp:txBody>
      <dsp:txXfrm>
        <a:off x="362616" y="1149725"/>
        <a:ext cx="6578426" cy="559396"/>
      </dsp:txXfrm>
    </dsp:sp>
    <dsp:sp modelId="{3475A3F4-1104-44D3-849A-0BE25FF85314}">
      <dsp:nvSpPr>
        <dsp:cNvPr id="0" name=""/>
        <dsp:cNvSpPr/>
      </dsp:nvSpPr>
      <dsp:spPr>
        <a:xfrm>
          <a:off x="0" y="2381983"/>
          <a:ext cx="6974006" cy="5292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16D6BB-924A-4C9D-A0F3-8CC9D236A664}">
      <dsp:nvSpPr>
        <dsp:cNvPr id="0" name=""/>
        <dsp:cNvSpPr/>
      </dsp:nvSpPr>
      <dsp:spPr>
        <a:xfrm>
          <a:off x="332354" y="2072023"/>
          <a:ext cx="6638950" cy="61992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521" tIns="0" rIns="184521" bIns="0" numCol="1" spcCol="1270" anchor="ctr" anchorCtr="0">
          <a:noAutofit/>
        </a:bodyPr>
        <a:lstStyle/>
        <a:p>
          <a:pPr lvl="0" algn="just" defTabSz="800100">
            <a:lnSpc>
              <a:spcPct val="90000"/>
            </a:lnSpc>
            <a:spcBef>
              <a:spcPct val="0"/>
            </a:spcBef>
            <a:spcAft>
              <a:spcPct val="35000"/>
            </a:spcAft>
          </a:pPr>
          <a:r>
            <a:rPr lang="id-ID" sz="1800" b="1" kern="12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RELEVAN</a:t>
          </a:r>
          <a:r>
            <a:rPr lang="id-ID" sz="1800" kern="12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 kegiatan yang dilakukan harus berdasarkan lingkup tugas masing-masing </a:t>
          </a:r>
          <a:endParaRPr lang="id-ID" sz="1800" kern="1200" dirty="0">
            <a:latin typeface="Verdana" panose="020B0604030504040204" pitchFamily="34" charset="0"/>
            <a:ea typeface="Verdana" panose="020B0604030504040204" pitchFamily="34" charset="0"/>
            <a:cs typeface="Verdana" panose="020B0604030504040204" pitchFamily="34" charset="0"/>
          </a:endParaRPr>
        </a:p>
      </dsp:txBody>
      <dsp:txXfrm>
        <a:off x="362616" y="2102285"/>
        <a:ext cx="6578426" cy="559396"/>
      </dsp:txXfrm>
    </dsp:sp>
    <dsp:sp modelId="{5A8E3508-E94F-4B20-9BC8-39407ACA0031}">
      <dsp:nvSpPr>
        <dsp:cNvPr id="0" name=""/>
        <dsp:cNvSpPr/>
      </dsp:nvSpPr>
      <dsp:spPr>
        <a:xfrm>
          <a:off x="0" y="3334543"/>
          <a:ext cx="6974006" cy="5292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D811BB-A1B0-4D9F-9118-86F3387DF5B3}">
      <dsp:nvSpPr>
        <dsp:cNvPr id="0" name=""/>
        <dsp:cNvSpPr/>
      </dsp:nvSpPr>
      <dsp:spPr>
        <a:xfrm>
          <a:off x="332354" y="3024583"/>
          <a:ext cx="6638950" cy="61992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521" tIns="0" rIns="184521" bIns="0" numCol="1" spcCol="1270" anchor="ctr" anchorCtr="0">
          <a:noAutofit/>
        </a:bodyPr>
        <a:lstStyle/>
        <a:p>
          <a:pPr lvl="0" algn="just" defTabSz="800100">
            <a:lnSpc>
              <a:spcPct val="90000"/>
            </a:lnSpc>
            <a:spcBef>
              <a:spcPct val="0"/>
            </a:spcBef>
            <a:spcAft>
              <a:spcPct val="35000"/>
            </a:spcAft>
          </a:pPr>
          <a:r>
            <a:rPr lang="id-ID" sz="1800" b="1" kern="12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DAPAT DICAPAI</a:t>
          </a:r>
          <a:r>
            <a:rPr lang="id-ID" sz="1800" kern="12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 kegiatan yang dilakukan harus disesuaikan dengan kemampuan PNS</a:t>
          </a:r>
          <a:endParaRPr lang="id-ID" sz="1800" kern="1200" dirty="0">
            <a:latin typeface="Verdana" panose="020B0604030504040204" pitchFamily="34" charset="0"/>
            <a:ea typeface="Verdana" panose="020B0604030504040204" pitchFamily="34" charset="0"/>
            <a:cs typeface="Verdana" panose="020B0604030504040204" pitchFamily="34" charset="0"/>
          </a:endParaRPr>
        </a:p>
      </dsp:txBody>
      <dsp:txXfrm>
        <a:off x="362616" y="3054845"/>
        <a:ext cx="6578426" cy="559396"/>
      </dsp:txXfrm>
    </dsp:sp>
    <dsp:sp modelId="{AFD7EAA1-0BB2-4D24-BADC-B7E0574EA4E3}">
      <dsp:nvSpPr>
        <dsp:cNvPr id="0" name=""/>
        <dsp:cNvSpPr/>
      </dsp:nvSpPr>
      <dsp:spPr>
        <a:xfrm>
          <a:off x="0" y="4287103"/>
          <a:ext cx="6974006" cy="5292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4B8F23-CF03-4188-8B41-06D143DBA892}">
      <dsp:nvSpPr>
        <dsp:cNvPr id="0" name=""/>
        <dsp:cNvSpPr/>
      </dsp:nvSpPr>
      <dsp:spPr>
        <a:xfrm>
          <a:off x="332354" y="3977143"/>
          <a:ext cx="6638950" cy="61992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521" tIns="0" rIns="184521" bIns="0" numCol="1" spcCol="1270" anchor="ctr" anchorCtr="0">
          <a:noAutofit/>
        </a:bodyPr>
        <a:lstStyle/>
        <a:p>
          <a:pPr lvl="0" algn="just" defTabSz="800100">
            <a:lnSpc>
              <a:spcPct val="90000"/>
            </a:lnSpc>
            <a:spcBef>
              <a:spcPct val="0"/>
            </a:spcBef>
            <a:spcAft>
              <a:spcPct val="35000"/>
            </a:spcAft>
          </a:pPr>
          <a:r>
            <a:rPr lang="id-ID" sz="1800" b="1" kern="12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MEMILIKI TARGET WAKTU</a:t>
          </a:r>
          <a:r>
            <a:rPr lang="id-ID" sz="1800" kern="12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 kegiatan yang dilakukan harus dapat ditentukan waktunya</a:t>
          </a:r>
          <a:endParaRPr lang="id-ID" sz="1800" kern="1200" dirty="0">
            <a:latin typeface="Verdana" panose="020B0604030504040204" pitchFamily="34" charset="0"/>
            <a:ea typeface="Verdana" panose="020B0604030504040204" pitchFamily="34" charset="0"/>
            <a:cs typeface="Verdana" panose="020B0604030504040204" pitchFamily="34" charset="0"/>
          </a:endParaRPr>
        </a:p>
      </dsp:txBody>
      <dsp:txXfrm>
        <a:off x="362616" y="4007405"/>
        <a:ext cx="6578426" cy="55939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3DDA6A-C719-471B-86D3-6BEE500E4ED3}" type="datetimeFigureOut">
              <a:rPr lang="id-ID" smtClean="0"/>
              <a:pPr/>
              <a:t>04/11/2020</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0F1073-116F-4867-9A8F-FA981752A302}" type="slidenum">
              <a:rPr lang="id-ID" smtClean="0"/>
              <a:pPr/>
              <a:t>‹#›</a:t>
            </a:fld>
            <a:endParaRPr lang="id-ID"/>
          </a:p>
        </p:txBody>
      </p:sp>
    </p:spTree>
    <p:extLst>
      <p:ext uri="{BB962C8B-B14F-4D97-AF65-F5344CB8AC3E}">
        <p14:creationId xmlns:p14="http://schemas.microsoft.com/office/powerpoint/2010/main" val="641125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CEB83834-AADB-4CD2-97AB-331C16D02DFE}" type="slidenum">
              <a:rPr lang="id-ID" smtClean="0"/>
              <a:pPr/>
              <a:t>14</a:t>
            </a:fld>
            <a:endParaRPr lang="id-ID"/>
          </a:p>
        </p:txBody>
      </p:sp>
    </p:spTree>
    <p:extLst>
      <p:ext uri="{BB962C8B-B14F-4D97-AF65-F5344CB8AC3E}">
        <p14:creationId xmlns:p14="http://schemas.microsoft.com/office/powerpoint/2010/main" val="2164512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4C76A6EC-4E79-454D-A50A-8EDEDE80D5A3}" type="slidenum">
              <a:rPr lang="en-US"/>
              <a:pPr/>
              <a:t>35</a:t>
            </a:fld>
            <a:endParaRPr lang="en-US"/>
          </a:p>
        </p:txBody>
      </p:sp>
      <p:sp>
        <p:nvSpPr>
          <p:cNvPr id="931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id-ID" smtClean="0"/>
          </a:p>
        </p:txBody>
      </p:sp>
    </p:spTree>
    <p:extLst>
      <p:ext uri="{BB962C8B-B14F-4D97-AF65-F5344CB8AC3E}">
        <p14:creationId xmlns:p14="http://schemas.microsoft.com/office/powerpoint/2010/main" val="1654115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939DDED3-FA30-4F65-83DB-95D2B4FD2750}" type="slidenum">
              <a:rPr lang="en-US"/>
              <a:pPr/>
              <a:t>36</a:t>
            </a:fld>
            <a:endParaRPr lang="en-US"/>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id-ID" smtClean="0"/>
          </a:p>
        </p:txBody>
      </p:sp>
    </p:spTree>
    <p:extLst>
      <p:ext uri="{BB962C8B-B14F-4D97-AF65-F5344CB8AC3E}">
        <p14:creationId xmlns:p14="http://schemas.microsoft.com/office/powerpoint/2010/main" val="1081281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d-ID" smtClean="0"/>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BD3E431-787D-4554-A170-0D1FA2C9B115}" type="slidenum">
              <a:rPr lang="en-US" smtClean="0">
                <a:latin typeface="Arial" pitchFamily="34" charset="0"/>
                <a:cs typeface="Arial" pitchFamily="34" charset="0"/>
              </a:rPr>
              <a:pPr/>
              <a:t>37</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276884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CEB83834-AADB-4CD2-97AB-331C16D02DFE}" type="slidenum">
              <a:rPr lang="id-ID" smtClean="0"/>
              <a:pPr/>
              <a:t>16</a:t>
            </a:fld>
            <a:endParaRPr lang="id-ID"/>
          </a:p>
        </p:txBody>
      </p:sp>
    </p:spTree>
    <p:extLst>
      <p:ext uri="{BB962C8B-B14F-4D97-AF65-F5344CB8AC3E}">
        <p14:creationId xmlns:p14="http://schemas.microsoft.com/office/powerpoint/2010/main" val="2549474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CEB83834-AADB-4CD2-97AB-331C16D02DFE}" type="slidenum">
              <a:rPr lang="id-ID" smtClean="0"/>
              <a:pPr/>
              <a:t>18</a:t>
            </a:fld>
            <a:endParaRPr lang="id-ID"/>
          </a:p>
        </p:txBody>
      </p:sp>
    </p:spTree>
    <p:extLst>
      <p:ext uri="{BB962C8B-B14F-4D97-AF65-F5344CB8AC3E}">
        <p14:creationId xmlns:p14="http://schemas.microsoft.com/office/powerpoint/2010/main" val="3278119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CEB83834-AADB-4CD2-97AB-331C16D02DFE}" type="slidenum">
              <a:rPr lang="id-ID" smtClean="0"/>
              <a:pPr/>
              <a:t>19</a:t>
            </a:fld>
            <a:endParaRPr lang="id-ID"/>
          </a:p>
        </p:txBody>
      </p:sp>
    </p:spTree>
    <p:extLst>
      <p:ext uri="{BB962C8B-B14F-4D97-AF65-F5344CB8AC3E}">
        <p14:creationId xmlns:p14="http://schemas.microsoft.com/office/powerpoint/2010/main" val="1116144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1303D924-66C6-47D5-B502-32940E4BD25E}" type="slidenum">
              <a:rPr lang="id-ID" smtClean="0"/>
              <a:pPr/>
              <a:t>21</a:t>
            </a:fld>
            <a:endParaRPr lang="id-ID"/>
          </a:p>
        </p:txBody>
      </p:sp>
    </p:spTree>
    <p:extLst>
      <p:ext uri="{BB962C8B-B14F-4D97-AF65-F5344CB8AC3E}">
        <p14:creationId xmlns:p14="http://schemas.microsoft.com/office/powerpoint/2010/main" val="1535185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0238F4CD-BB62-495E-B9B6-ADFFC2F83092}" type="slidenum">
              <a:rPr lang="en-US"/>
              <a:pPr/>
              <a:t>31</a:t>
            </a:fld>
            <a:endParaRPr lang="en-US"/>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id-ID" smtClean="0"/>
          </a:p>
        </p:txBody>
      </p:sp>
    </p:spTree>
    <p:extLst>
      <p:ext uri="{BB962C8B-B14F-4D97-AF65-F5344CB8AC3E}">
        <p14:creationId xmlns:p14="http://schemas.microsoft.com/office/powerpoint/2010/main" val="4247395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51E8E3E9-9828-469E-AB71-05B526CC3F77}" type="slidenum">
              <a:rPr lang="en-US"/>
              <a:pPr/>
              <a:t>32</a:t>
            </a:fld>
            <a:endParaRPr lang="en-US"/>
          </a:p>
        </p:txBody>
      </p:sp>
      <p:sp>
        <p:nvSpPr>
          <p:cNvPr id="901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id-ID" smtClean="0"/>
          </a:p>
        </p:txBody>
      </p:sp>
    </p:spTree>
    <p:extLst>
      <p:ext uri="{BB962C8B-B14F-4D97-AF65-F5344CB8AC3E}">
        <p14:creationId xmlns:p14="http://schemas.microsoft.com/office/powerpoint/2010/main" val="2852622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BEB7953D-9355-4820-BBAF-A0B84C4910D8}" type="slidenum">
              <a:rPr lang="en-US"/>
              <a:pPr/>
              <a:t>33</a:t>
            </a:fld>
            <a:endParaRPr lang="en-US"/>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id-ID" smtClean="0"/>
          </a:p>
        </p:txBody>
      </p:sp>
    </p:spTree>
    <p:extLst>
      <p:ext uri="{BB962C8B-B14F-4D97-AF65-F5344CB8AC3E}">
        <p14:creationId xmlns:p14="http://schemas.microsoft.com/office/powerpoint/2010/main" val="2826612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32617049-2E62-4157-A077-1F22DE50CE7D}" type="slidenum">
              <a:rPr lang="en-US"/>
              <a:pPr/>
              <a:t>34</a:t>
            </a:fld>
            <a:endParaRPr lang="en-US"/>
          </a:p>
        </p:txBody>
      </p:sp>
      <p:sp>
        <p:nvSpPr>
          <p:cNvPr id="921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id-ID" smtClean="0"/>
          </a:p>
        </p:txBody>
      </p:sp>
    </p:spTree>
    <p:extLst>
      <p:ext uri="{BB962C8B-B14F-4D97-AF65-F5344CB8AC3E}">
        <p14:creationId xmlns:p14="http://schemas.microsoft.com/office/powerpoint/2010/main" val="33173757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F4479E98-A961-459D-A464-5C02F78C6CFA}" type="datetimeFigureOut">
              <a:rPr lang="id-ID" smtClean="0"/>
              <a:pPr/>
              <a:t>04/11/2020</a:t>
            </a:fld>
            <a:endParaRPr lang="id-ID"/>
          </a:p>
        </p:txBody>
      </p:sp>
      <p:sp>
        <p:nvSpPr>
          <p:cNvPr id="5" name="Footer Placeholder 4"/>
          <p:cNvSpPr>
            <a:spLocks noGrp="1"/>
          </p:cNvSpPr>
          <p:nvPr>
            <p:ph type="ftr" sz="quarter" idx="11"/>
          </p:nvPr>
        </p:nvSpPr>
        <p:spPr>
          <a:xfrm>
            <a:off x="1921934" y="5054602"/>
            <a:ext cx="4064860" cy="279400"/>
          </a:xfrm>
        </p:spPr>
        <p:txBody>
          <a:bodyPr/>
          <a:lstStyle/>
          <a:p>
            <a:endParaRPr lang="id-ID"/>
          </a:p>
        </p:txBody>
      </p:sp>
      <p:sp>
        <p:nvSpPr>
          <p:cNvPr id="6" name="Slide Number Placeholder 5"/>
          <p:cNvSpPr>
            <a:spLocks noGrp="1"/>
          </p:cNvSpPr>
          <p:nvPr>
            <p:ph type="sldNum" sz="quarter" idx="12"/>
          </p:nvPr>
        </p:nvSpPr>
        <p:spPr>
          <a:xfrm>
            <a:off x="6817317" y="5054602"/>
            <a:ext cx="413483" cy="279400"/>
          </a:xfrm>
        </p:spPr>
        <p:txBody>
          <a:bodyPr/>
          <a:lstStyle/>
          <a:p>
            <a:fld id="{06B017FA-886D-46FC-83BD-42EE4893E0F5}" type="slidenum">
              <a:rPr lang="id-ID" smtClean="0"/>
              <a:pPr/>
              <a:t>‹#›</a:t>
            </a:fld>
            <a:endParaRPr lang="id-ID"/>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8100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479E98-A961-459D-A464-5C02F78C6CFA}" type="datetimeFigureOut">
              <a:rPr lang="id-ID" smtClean="0"/>
              <a:pPr/>
              <a:t>04/11/2020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6B017FA-886D-46FC-83BD-42EE4893E0F5}" type="slidenum">
              <a:rPr lang="id-ID" smtClean="0"/>
              <a:pPr/>
              <a:t>‹#›</a:t>
            </a:fld>
            <a:endParaRPr lang="id-ID"/>
          </a:p>
        </p:txBody>
      </p:sp>
    </p:spTree>
    <p:extLst>
      <p:ext uri="{BB962C8B-B14F-4D97-AF65-F5344CB8AC3E}">
        <p14:creationId xmlns:p14="http://schemas.microsoft.com/office/powerpoint/2010/main" val="1538437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479E98-A961-459D-A464-5C02F78C6CFA}" type="datetimeFigureOut">
              <a:rPr lang="id-ID" smtClean="0"/>
              <a:pPr/>
              <a:t>04/11/2020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6B017FA-886D-46FC-83BD-42EE4893E0F5}" type="slidenum">
              <a:rPr lang="id-ID" smtClean="0"/>
              <a:pPr/>
              <a:t>‹#›</a:t>
            </a:fld>
            <a:endParaRPr lang="id-ID"/>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9629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479E98-A961-459D-A464-5C02F78C6CFA}" type="datetimeFigureOut">
              <a:rPr lang="id-ID" smtClean="0"/>
              <a:pPr/>
              <a:t>04/11/2020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6B017FA-886D-46FC-83BD-42EE4893E0F5}" type="slidenum">
              <a:rPr lang="id-ID" smtClean="0"/>
              <a:pPr/>
              <a:t>‹#›</a:t>
            </a:fld>
            <a:endParaRPr lang="id-ID"/>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529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479E98-A961-459D-A464-5C02F78C6CFA}" type="datetimeFigureOut">
              <a:rPr lang="id-ID" smtClean="0"/>
              <a:pPr/>
              <a:t>04/11/2020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6B017FA-886D-46FC-83BD-42EE4893E0F5}" type="slidenum">
              <a:rPr lang="id-ID" smtClean="0"/>
              <a:pPr/>
              <a:t>‹#›</a:t>
            </a:fld>
            <a:endParaRPr lang="id-ID"/>
          </a:p>
        </p:txBody>
      </p:sp>
    </p:spTree>
    <p:extLst>
      <p:ext uri="{BB962C8B-B14F-4D97-AF65-F5344CB8AC3E}">
        <p14:creationId xmlns:p14="http://schemas.microsoft.com/office/powerpoint/2010/main" val="3705298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479E98-A961-459D-A464-5C02F78C6CFA}" type="datetimeFigureOut">
              <a:rPr lang="id-ID" smtClean="0"/>
              <a:pPr/>
              <a:t>04/11/2020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6B017FA-886D-46FC-83BD-42EE4893E0F5}" type="slidenum">
              <a:rPr lang="id-ID" smtClean="0"/>
              <a:pPr/>
              <a:t>‹#›</a:t>
            </a:fld>
            <a:endParaRPr lang="id-ID"/>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14877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479E98-A961-459D-A464-5C02F78C6CFA}" type="datetimeFigureOut">
              <a:rPr lang="id-ID" smtClean="0"/>
              <a:pPr/>
              <a:t>04/11/2020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6B017FA-886D-46FC-83BD-42EE4893E0F5}" type="slidenum">
              <a:rPr lang="id-ID" smtClean="0"/>
              <a:pPr/>
              <a:t>‹#›</a:t>
            </a:fld>
            <a:endParaRPr lang="id-ID"/>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3804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479E98-A961-459D-A464-5C02F78C6CFA}" type="datetimeFigureOut">
              <a:rPr lang="id-ID" smtClean="0"/>
              <a:pPr/>
              <a:t>04/11/2020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6B017FA-886D-46FC-83BD-42EE4893E0F5}" type="slidenum">
              <a:rPr lang="id-ID" smtClean="0"/>
              <a:pPr/>
              <a:t>‹#›</a:t>
            </a:fld>
            <a:endParaRPr lang="id-ID"/>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56798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479E98-A961-459D-A464-5C02F78C6CFA}" type="datetimeFigureOut">
              <a:rPr lang="id-ID" smtClean="0"/>
              <a:pPr/>
              <a:t>04/11/2020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6B017FA-886D-46FC-83BD-42EE4893E0F5}" type="slidenum">
              <a:rPr lang="id-ID" smtClean="0"/>
              <a:pPr/>
              <a:t>‹#›</a:t>
            </a:fld>
            <a:endParaRPr lang="id-ID"/>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32452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EF2871F5-B38E-425A-A807-8FF2282E9A9C}" type="slidenum">
              <a:rPr lang="en-US"/>
              <a:pPr/>
              <a:t>‹#›</a:t>
            </a:fld>
            <a:endParaRPr lang="en-US"/>
          </a:p>
        </p:txBody>
      </p:sp>
    </p:spTree>
    <p:extLst>
      <p:ext uri="{BB962C8B-B14F-4D97-AF65-F5344CB8AC3E}">
        <p14:creationId xmlns:p14="http://schemas.microsoft.com/office/powerpoint/2010/main" val="2823644737"/>
      </p:ext>
    </p:extLst>
  </p:cSld>
  <p:clrMapOvr>
    <a:masterClrMapping/>
  </p:clrMapOvr>
  <p:transition spd="med">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479E98-A961-459D-A464-5C02F78C6CFA}" type="datetimeFigureOut">
              <a:rPr lang="id-ID" smtClean="0"/>
              <a:pPr/>
              <a:t>04/11/2020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6B017FA-886D-46FC-83BD-42EE4893E0F5}" type="slidenum">
              <a:rPr lang="id-ID" smtClean="0"/>
              <a:pPr/>
              <a:t>‹#›</a:t>
            </a:fld>
            <a:endParaRPr lang="id-ID"/>
          </a:p>
        </p:txBody>
      </p:sp>
    </p:spTree>
    <p:extLst>
      <p:ext uri="{BB962C8B-B14F-4D97-AF65-F5344CB8AC3E}">
        <p14:creationId xmlns:p14="http://schemas.microsoft.com/office/powerpoint/2010/main" val="3074188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479E98-A961-459D-A464-5C02F78C6CFA}" type="datetimeFigureOut">
              <a:rPr lang="id-ID" smtClean="0"/>
              <a:pPr/>
              <a:t>04/11/2020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6B017FA-886D-46FC-83BD-42EE4893E0F5}" type="slidenum">
              <a:rPr lang="id-ID" smtClean="0"/>
              <a:pPr/>
              <a:t>‹#›</a:t>
            </a:fld>
            <a:endParaRPr lang="id-ID"/>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3717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4479E98-A961-459D-A464-5C02F78C6CFA}" type="datetimeFigureOut">
              <a:rPr lang="id-ID" smtClean="0"/>
              <a:pPr/>
              <a:t>04/11/2020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6B017FA-886D-46FC-83BD-42EE4893E0F5}" type="slidenum">
              <a:rPr lang="id-ID" smtClean="0"/>
              <a:pPr/>
              <a:t>‹#›</a:t>
            </a:fld>
            <a:endParaRPr lang="id-ID"/>
          </a:p>
        </p:txBody>
      </p:sp>
    </p:spTree>
    <p:extLst>
      <p:ext uri="{BB962C8B-B14F-4D97-AF65-F5344CB8AC3E}">
        <p14:creationId xmlns:p14="http://schemas.microsoft.com/office/powerpoint/2010/main" val="4260740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4479E98-A961-459D-A464-5C02F78C6CFA}" type="datetimeFigureOut">
              <a:rPr lang="id-ID" smtClean="0"/>
              <a:pPr/>
              <a:t>04/11/2020</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06B017FA-886D-46FC-83BD-42EE4893E0F5}" type="slidenum">
              <a:rPr lang="id-ID" smtClean="0"/>
              <a:pPr/>
              <a:t>‹#›</a:t>
            </a:fld>
            <a:endParaRPr lang="id-ID"/>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0264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4479E98-A961-459D-A464-5C02F78C6CFA}" type="datetimeFigureOut">
              <a:rPr lang="id-ID" smtClean="0"/>
              <a:pPr/>
              <a:t>04/11/2020</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06B017FA-886D-46FC-83BD-42EE4893E0F5}" type="slidenum">
              <a:rPr lang="id-ID" smtClean="0"/>
              <a:pPr/>
              <a:t>‹#›</a:t>
            </a:fld>
            <a:endParaRPr lang="id-ID"/>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7129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479E98-A961-459D-A464-5C02F78C6CFA}" type="datetimeFigureOut">
              <a:rPr lang="id-ID" smtClean="0"/>
              <a:pPr/>
              <a:t>04/11/2020</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06B017FA-886D-46FC-83BD-42EE4893E0F5}" type="slidenum">
              <a:rPr lang="id-ID" smtClean="0"/>
              <a:pPr/>
              <a:t>‹#›</a:t>
            </a:fld>
            <a:endParaRPr lang="id-ID"/>
          </a:p>
        </p:txBody>
      </p:sp>
    </p:spTree>
    <p:extLst>
      <p:ext uri="{BB962C8B-B14F-4D97-AF65-F5344CB8AC3E}">
        <p14:creationId xmlns:p14="http://schemas.microsoft.com/office/powerpoint/2010/main" val="64970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479E98-A961-459D-A464-5C02F78C6CFA}" type="datetimeFigureOut">
              <a:rPr lang="id-ID" smtClean="0"/>
              <a:pPr/>
              <a:t>04/11/2020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6B017FA-886D-46FC-83BD-42EE4893E0F5}" type="slidenum">
              <a:rPr lang="id-ID" smtClean="0"/>
              <a:pPr/>
              <a:t>‹#›</a:t>
            </a:fld>
            <a:endParaRPr lang="id-ID"/>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2135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479E98-A961-459D-A464-5C02F78C6CFA}" type="datetimeFigureOut">
              <a:rPr lang="id-ID" smtClean="0"/>
              <a:pPr/>
              <a:t>04/11/2020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6B017FA-886D-46FC-83BD-42EE4893E0F5}" type="slidenum">
              <a:rPr lang="id-ID" smtClean="0"/>
              <a:pPr/>
              <a:t>‹#›</a:t>
            </a:fld>
            <a:endParaRPr lang="id-ID"/>
          </a:p>
        </p:txBody>
      </p:sp>
    </p:spTree>
    <p:extLst>
      <p:ext uri="{BB962C8B-B14F-4D97-AF65-F5344CB8AC3E}">
        <p14:creationId xmlns:p14="http://schemas.microsoft.com/office/powerpoint/2010/main" val="3014977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4479E98-A961-459D-A464-5C02F78C6CFA}" type="datetimeFigureOut">
              <a:rPr lang="id-ID" smtClean="0"/>
              <a:pPr/>
              <a:t>04/11/2020</a:t>
            </a:fld>
            <a:endParaRPr lang="id-ID"/>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id-ID"/>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6B017FA-886D-46FC-83BD-42EE4893E0F5}" type="slidenum">
              <a:rPr lang="id-ID" smtClean="0"/>
              <a:pPr/>
              <a:t>‹#›</a:t>
            </a:fld>
            <a:endParaRPr lang="id-ID"/>
          </a:p>
        </p:txBody>
      </p:sp>
    </p:spTree>
    <p:extLst>
      <p:ext uri="{BB962C8B-B14F-4D97-AF65-F5344CB8AC3E}">
        <p14:creationId xmlns:p14="http://schemas.microsoft.com/office/powerpoint/2010/main" val="3373930010"/>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 id="2147483848" r:id="rId13"/>
    <p:sldLayoutId id="2147483849" r:id="rId14"/>
    <p:sldLayoutId id="2147483850" r:id="rId15"/>
    <p:sldLayoutId id="2147483851" r:id="rId16"/>
    <p:sldLayoutId id="2147483852" r:id="rId17"/>
    <p:sldLayoutId id="2147483853" r:id="rId18"/>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0" y="2204864"/>
            <a:ext cx="7632848" cy="954107"/>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algn="ctr" fontAlgn="auto">
              <a:spcBef>
                <a:spcPts val="0"/>
              </a:spcBef>
              <a:spcAft>
                <a:spcPts val="0"/>
              </a:spcAft>
              <a:defRPr/>
            </a:pPr>
            <a:r>
              <a:rPr lang="en-US" sz="2800" b="1" dirty="0">
                <a:ln w="1905"/>
                <a:effectLst>
                  <a:innerShdw blurRad="69850" dist="43180" dir="5400000">
                    <a:srgbClr val="000000">
                      <a:alpha val="65000"/>
                    </a:srgbClr>
                  </a:innerShdw>
                </a:effectLst>
                <a:latin typeface="Arial" pitchFamily="34" charset="0"/>
                <a:ea typeface="Tahoma" pitchFamily="34" charset="0"/>
                <a:cs typeface="Arial" pitchFamily="34" charset="0"/>
              </a:rPr>
              <a:t>PENILAIAN PRESTASI </a:t>
            </a:r>
            <a:r>
              <a:rPr lang="en-US" sz="2800" b="1" dirty="0" smtClean="0">
                <a:ln w="1905"/>
                <a:effectLst>
                  <a:innerShdw blurRad="69850" dist="43180" dir="5400000">
                    <a:srgbClr val="000000">
                      <a:alpha val="65000"/>
                    </a:srgbClr>
                  </a:innerShdw>
                </a:effectLst>
                <a:latin typeface="Arial" pitchFamily="34" charset="0"/>
                <a:ea typeface="Tahoma" pitchFamily="34" charset="0"/>
                <a:cs typeface="Arial" pitchFamily="34" charset="0"/>
              </a:rPr>
              <a:t>KERJA</a:t>
            </a:r>
            <a:endParaRPr lang="id-ID" sz="2800" b="1" dirty="0" smtClean="0">
              <a:ln w="1905"/>
              <a:effectLst>
                <a:innerShdw blurRad="69850" dist="43180" dir="5400000">
                  <a:srgbClr val="000000">
                    <a:alpha val="65000"/>
                  </a:srgbClr>
                </a:innerShdw>
              </a:effectLst>
              <a:latin typeface="Arial" pitchFamily="34" charset="0"/>
              <a:ea typeface="Tahoma" pitchFamily="34" charset="0"/>
              <a:cs typeface="Arial" pitchFamily="34" charset="0"/>
            </a:endParaRPr>
          </a:p>
          <a:p>
            <a:pPr algn="ctr" fontAlgn="auto">
              <a:spcBef>
                <a:spcPts val="0"/>
              </a:spcBef>
              <a:spcAft>
                <a:spcPts val="0"/>
              </a:spcAft>
              <a:defRPr/>
            </a:pPr>
            <a:r>
              <a:rPr lang="en-US" sz="2800" b="1" dirty="0" smtClean="0">
                <a:ln w="1905"/>
                <a:effectLst>
                  <a:innerShdw blurRad="69850" dist="43180" dir="5400000">
                    <a:srgbClr val="000000">
                      <a:alpha val="65000"/>
                    </a:srgbClr>
                  </a:innerShdw>
                </a:effectLst>
                <a:latin typeface="Arial" pitchFamily="34" charset="0"/>
                <a:ea typeface="Tahoma" pitchFamily="34" charset="0"/>
                <a:cs typeface="Arial" pitchFamily="34" charset="0"/>
              </a:rPr>
              <a:t> </a:t>
            </a:r>
            <a:endParaRPr lang="en-US" sz="2800" b="1" dirty="0">
              <a:ln w="1905"/>
              <a:effectLst>
                <a:innerShdw blurRad="69850" dist="43180" dir="5400000">
                  <a:srgbClr val="000000">
                    <a:alpha val="65000"/>
                  </a:srgbClr>
                </a:innerShdw>
              </a:effectLst>
              <a:latin typeface="Arial" pitchFamily="34" charset="0"/>
              <a:ea typeface="Tahoma" pitchFamily="34" charset="0"/>
              <a:cs typeface="Arial" pitchFamily="34" charset="0"/>
            </a:endParaRPr>
          </a:p>
        </p:txBody>
      </p:sp>
      <p:sp>
        <p:nvSpPr>
          <p:cNvPr id="7" name="Rectangle 6"/>
          <p:cNvSpPr/>
          <p:nvPr/>
        </p:nvSpPr>
        <p:spPr>
          <a:xfrm>
            <a:off x="107504" y="5517232"/>
            <a:ext cx="9144000" cy="769441"/>
          </a:xfrm>
          <a:prstGeom prst="rect">
            <a:avLst/>
          </a:prstGeom>
        </p:spPr>
        <p:txBody>
          <a:bodyPr>
            <a:spAutoFit/>
          </a:bodyPr>
          <a:lstStyle/>
          <a:p>
            <a:pPr marL="292219" indent="-292219" algn="ctr" defTabSz="779252">
              <a:spcBef>
                <a:spcPct val="20000"/>
              </a:spcBef>
              <a:defRPr/>
            </a:pPr>
            <a:r>
              <a:rPr lang="id-ID" sz="2000" b="1" dirty="0" smtClean="0">
                <a:latin typeface="Arial" pitchFamily="34" charset="0"/>
                <a:cs typeface="Arial" pitchFamily="34" charset="0"/>
              </a:rPr>
              <a:t>Subbagian Hukum, Kepegawaian, dan Tata Laksana</a:t>
            </a:r>
          </a:p>
          <a:p>
            <a:pPr marL="292219" indent="-292219" algn="ctr" defTabSz="779252">
              <a:spcBef>
                <a:spcPct val="20000"/>
              </a:spcBef>
              <a:defRPr/>
            </a:pPr>
            <a:r>
              <a:rPr lang="id-ID" sz="2000" b="1" dirty="0" smtClean="0">
                <a:latin typeface="Arial" pitchFamily="34" charset="0"/>
                <a:cs typeface="Arial" pitchFamily="34" charset="0"/>
              </a:rPr>
              <a:t>LLDIKTI Wilayah V</a:t>
            </a:r>
            <a:endParaRPr lang="id-ID" b="1" dirty="0">
              <a:latin typeface="Arial" pitchFamily="34" charset="0"/>
              <a:cs typeface="Arial" pitchFamily="34" charset="0"/>
            </a:endParaRPr>
          </a:p>
        </p:txBody>
      </p:sp>
      <p:pic>
        <p:nvPicPr>
          <p:cNvPr id="5" name="Picture 4"/>
          <p:cNvPicPr>
            <a:picLocks noChangeAspect="1"/>
          </p:cNvPicPr>
          <p:nvPr/>
        </p:nvPicPr>
        <p:blipFill>
          <a:blip r:embed="rId2"/>
          <a:stretch>
            <a:fillRect/>
          </a:stretch>
        </p:blipFill>
        <p:spPr>
          <a:xfrm>
            <a:off x="3491880" y="620688"/>
            <a:ext cx="1656181" cy="1233256"/>
          </a:xfrm>
          <a:prstGeom prst="rect">
            <a:avLst/>
          </a:prstGeom>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1571305"/>
            <a:ext cx="7500959" cy="830997"/>
          </a:xfrm>
          <a:prstGeom prst="rect">
            <a:avLst/>
          </a:prstGeom>
        </p:spPr>
        <p:txBody>
          <a:bodyPr wrap="square">
            <a:spAutoFit/>
          </a:bodyPr>
          <a:lstStyle/>
          <a:p>
            <a:pPr algn="r" fontAlgn="auto">
              <a:spcBef>
                <a:spcPts val="0"/>
              </a:spcBef>
              <a:spcAft>
                <a:spcPts val="0"/>
              </a:spcAft>
              <a:defRPr/>
            </a:pPr>
            <a:r>
              <a:rPr lang="en-US" sz="4800" dirty="0" err="1">
                <a:solidFill>
                  <a:srgbClr val="FF0000"/>
                </a:solidFill>
                <a:latin typeface="Arial" pitchFamily="34" charset="0"/>
                <a:cs typeface="Arial" pitchFamily="34" charset="0"/>
              </a:rPr>
              <a:t>Recency</a:t>
            </a:r>
            <a:r>
              <a:rPr lang="en-US" sz="4800" dirty="0">
                <a:solidFill>
                  <a:srgbClr val="FF0000"/>
                </a:solidFill>
                <a:latin typeface="Arial" pitchFamily="34" charset="0"/>
                <a:cs typeface="Arial" pitchFamily="34" charset="0"/>
              </a:rPr>
              <a:t>  Effect</a:t>
            </a:r>
            <a:endParaRPr lang="id-ID" sz="4800" dirty="0">
              <a:solidFill>
                <a:srgbClr val="FF0000"/>
              </a:solidFill>
              <a:latin typeface="Arial" pitchFamily="34" charset="0"/>
              <a:cs typeface="Arial" pitchFamily="34" charset="0"/>
            </a:endParaRPr>
          </a:p>
        </p:txBody>
      </p:sp>
      <p:sp>
        <p:nvSpPr>
          <p:cNvPr id="19459" name="TextBox 4"/>
          <p:cNvSpPr txBox="1">
            <a:spLocks noChangeArrowheads="1"/>
          </p:cNvSpPr>
          <p:nvPr/>
        </p:nvSpPr>
        <p:spPr bwMode="auto">
          <a:xfrm>
            <a:off x="1187624" y="3861048"/>
            <a:ext cx="6865938" cy="1200329"/>
          </a:xfrm>
          <a:prstGeom prst="rect">
            <a:avLst/>
          </a:prstGeom>
          <a:noFill/>
          <a:ln w="9525">
            <a:noFill/>
            <a:miter lim="800000"/>
            <a:headEnd/>
            <a:tailEnd/>
          </a:ln>
        </p:spPr>
        <p:txBody>
          <a:bodyPr>
            <a:spAutoFit/>
          </a:bodyPr>
          <a:lstStyle/>
          <a:p>
            <a:pPr algn="ctr"/>
            <a:r>
              <a:rPr lang="id-ID" sz="2400" dirty="0">
                <a:latin typeface="Arial" pitchFamily="34" charset="0"/>
                <a:cs typeface="Arial" pitchFamily="34" charset="0"/>
              </a:rPr>
              <a:t>kegiatan terakhir dari </a:t>
            </a:r>
            <a:r>
              <a:rPr lang="en-US" sz="2400" dirty="0" err="1">
                <a:latin typeface="Arial" pitchFamily="34" charset="0"/>
                <a:cs typeface="Arial" pitchFamily="34" charset="0"/>
              </a:rPr>
              <a:t>pegawai</a:t>
            </a:r>
            <a:r>
              <a:rPr lang="en-US" sz="2400" dirty="0">
                <a:latin typeface="Arial" pitchFamily="34" charset="0"/>
                <a:cs typeface="Arial" pitchFamily="34" charset="0"/>
              </a:rPr>
              <a:t> </a:t>
            </a:r>
            <a:r>
              <a:rPr lang="id-ID" sz="2400" dirty="0">
                <a:latin typeface="Arial" pitchFamily="34" charset="0"/>
                <a:cs typeface="Arial" pitchFamily="34" charset="0"/>
              </a:rPr>
              <a:t>yang terkesan baik atau buruk, cenderung dijadikan dasar penilaian prestasi kerja oleh atasannya</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
          <p:cNvGrpSpPr>
            <a:grpSpLocks/>
          </p:cNvGrpSpPr>
          <p:nvPr/>
        </p:nvGrpSpPr>
        <p:grpSpPr bwMode="auto">
          <a:xfrm>
            <a:off x="323528" y="267812"/>
            <a:ext cx="6284913" cy="1657350"/>
            <a:chOff x="756406" y="864492"/>
            <a:chExt cx="6354044" cy="1224601"/>
          </a:xfrm>
        </p:grpSpPr>
        <p:sp>
          <p:nvSpPr>
            <p:cNvPr id="11" name="Rounded Rectangle 10"/>
            <p:cNvSpPr/>
            <p:nvPr/>
          </p:nvSpPr>
          <p:spPr>
            <a:xfrm>
              <a:off x="756406" y="864492"/>
              <a:ext cx="6354044" cy="1224601"/>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17424" name="TextBox 4"/>
            <p:cNvSpPr txBox="1">
              <a:spLocks noChangeArrowheads="1"/>
            </p:cNvSpPr>
            <p:nvPr/>
          </p:nvSpPr>
          <p:spPr bwMode="auto">
            <a:xfrm>
              <a:off x="973077" y="873905"/>
              <a:ext cx="5710170" cy="886912"/>
            </a:xfrm>
            <a:prstGeom prst="rect">
              <a:avLst/>
            </a:prstGeom>
            <a:noFill/>
            <a:ln w="9525">
              <a:noFill/>
              <a:miter lim="800000"/>
              <a:headEnd/>
              <a:tailEnd/>
            </a:ln>
          </p:spPr>
          <p:txBody>
            <a:bodyPr>
              <a:spAutoFit/>
            </a:bodyPr>
            <a:lstStyle/>
            <a:p>
              <a:pPr algn="just"/>
              <a:r>
                <a:rPr lang="id-ID" dirty="0">
                  <a:latin typeface="Tahoma" pitchFamily="34" charset="0"/>
                  <a:cs typeface="Tahoma" pitchFamily="34" charset="0"/>
                </a:rPr>
                <a:t>Penilaian prestasi kerja </a:t>
              </a:r>
              <a:r>
                <a:rPr lang="id-ID" dirty="0" smtClean="0">
                  <a:latin typeface="Tahoma" pitchFamily="34" charset="0"/>
                  <a:cs typeface="Tahoma" pitchFamily="34" charset="0"/>
                </a:rPr>
                <a:t>bertujuan </a:t>
              </a:r>
              <a:r>
                <a:rPr lang="id-ID" dirty="0">
                  <a:latin typeface="Tahoma" pitchFamily="34" charset="0"/>
                  <a:cs typeface="Tahoma" pitchFamily="34" charset="0"/>
                </a:rPr>
                <a:t>untuk menjamin objektivitas pembinaan </a:t>
              </a:r>
              <a:r>
                <a:rPr lang="id-ID" dirty="0" smtClean="0">
                  <a:latin typeface="Tahoma" pitchFamily="34" charset="0"/>
                  <a:cs typeface="Tahoma" pitchFamily="34" charset="0"/>
                </a:rPr>
                <a:t>pegawai </a:t>
              </a:r>
              <a:r>
                <a:rPr lang="id-ID" dirty="0">
                  <a:latin typeface="Tahoma" pitchFamily="34" charset="0"/>
                  <a:cs typeface="Tahoma" pitchFamily="34" charset="0"/>
                </a:rPr>
                <a:t>yang dilakukan berdasarkan sistem prestasi kerja dan sistem karier yang </a:t>
              </a:r>
              <a:r>
                <a:rPr lang="id-ID" dirty="0" smtClean="0">
                  <a:latin typeface="Tahoma" pitchFamily="34" charset="0"/>
                  <a:cs typeface="Tahoma" pitchFamily="34" charset="0"/>
                </a:rPr>
                <a:t>dititik beratkan </a:t>
              </a:r>
              <a:r>
                <a:rPr lang="id-ID" dirty="0">
                  <a:latin typeface="Tahoma" pitchFamily="34" charset="0"/>
                  <a:cs typeface="Tahoma" pitchFamily="34" charset="0"/>
                </a:rPr>
                <a:t>pada sistem prestasi kerja.</a:t>
              </a:r>
            </a:p>
          </p:txBody>
        </p:sp>
      </p:grpSp>
      <p:grpSp>
        <p:nvGrpSpPr>
          <p:cNvPr id="3" name="Group 20"/>
          <p:cNvGrpSpPr>
            <a:grpSpLocks/>
          </p:cNvGrpSpPr>
          <p:nvPr/>
        </p:nvGrpSpPr>
        <p:grpSpPr bwMode="auto">
          <a:xfrm>
            <a:off x="881805" y="2451177"/>
            <a:ext cx="4929187" cy="2234415"/>
            <a:chOff x="502018" y="2911928"/>
            <a:chExt cx="8136904" cy="1728192"/>
          </a:xfrm>
        </p:grpSpPr>
        <p:sp>
          <p:nvSpPr>
            <p:cNvPr id="14" name="Rounded Rectangle 13"/>
            <p:cNvSpPr/>
            <p:nvPr/>
          </p:nvSpPr>
          <p:spPr>
            <a:xfrm>
              <a:off x="502018" y="2911928"/>
              <a:ext cx="8136904" cy="172819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7" name="TextBox 6"/>
            <p:cNvSpPr txBox="1"/>
            <p:nvPr/>
          </p:nvSpPr>
          <p:spPr>
            <a:xfrm>
              <a:off x="737870" y="2911928"/>
              <a:ext cx="7272112" cy="1571113"/>
            </a:xfrm>
            <a:prstGeom prst="rect">
              <a:avLst/>
            </a:prstGeom>
            <a:noFill/>
          </p:spPr>
          <p:txBody>
            <a:bodyPr>
              <a:spAutoFit/>
            </a:bodyPr>
            <a:lstStyle/>
            <a:p>
              <a:pPr algn="just" fontAlgn="auto">
                <a:spcBef>
                  <a:spcPts val="0"/>
                </a:spcBef>
                <a:spcAft>
                  <a:spcPts val="0"/>
                </a:spcAft>
                <a:defRPr/>
              </a:pPr>
              <a:r>
                <a:rPr lang="id-ID" dirty="0">
                  <a:solidFill>
                    <a:srgbClr val="FF0000"/>
                  </a:solidFill>
                  <a:latin typeface="Tahoma" pitchFamily="34" charset="0"/>
                  <a:ea typeface="Tahoma" pitchFamily="34" charset="0"/>
                  <a:cs typeface="Tahoma" pitchFamily="34" charset="0"/>
                </a:rPr>
                <a:t>Penilaian prestasi kerja </a:t>
              </a:r>
              <a:r>
                <a:rPr lang="id-ID" dirty="0" smtClean="0">
                  <a:solidFill>
                    <a:srgbClr val="FF0000"/>
                  </a:solidFill>
                  <a:latin typeface="Tahoma" pitchFamily="34" charset="0"/>
                  <a:ea typeface="Tahoma" pitchFamily="34" charset="0"/>
                  <a:cs typeface="Tahoma" pitchFamily="34" charset="0"/>
                </a:rPr>
                <a:t>pegawai dilakukan </a:t>
              </a:r>
              <a:r>
                <a:rPr lang="id-ID" dirty="0">
                  <a:solidFill>
                    <a:srgbClr val="FF0000"/>
                  </a:solidFill>
                  <a:latin typeface="Tahoma" pitchFamily="34" charset="0"/>
                  <a:ea typeface="Tahoma" pitchFamily="34" charset="0"/>
                  <a:cs typeface="Tahoma" pitchFamily="34" charset="0"/>
                </a:rPr>
                <a:t>berdasarkan prinsip :</a:t>
              </a:r>
            </a:p>
            <a:p>
              <a:pPr marL="342900" indent="-342900" algn="just" fontAlgn="auto">
                <a:spcBef>
                  <a:spcPts val="0"/>
                </a:spcBef>
                <a:spcAft>
                  <a:spcPts val="0"/>
                </a:spcAft>
                <a:buFontTx/>
                <a:buAutoNum type="alphaLcPeriod"/>
                <a:defRPr/>
              </a:pPr>
              <a:r>
                <a:rPr lang="id-ID" dirty="0">
                  <a:latin typeface="Tahoma" pitchFamily="34" charset="0"/>
                  <a:ea typeface="Tahoma" pitchFamily="34" charset="0"/>
                  <a:cs typeface="Tahoma" pitchFamily="34" charset="0"/>
                </a:rPr>
                <a:t>objektif;</a:t>
              </a:r>
            </a:p>
            <a:p>
              <a:pPr marL="342900" indent="-342900" algn="just" fontAlgn="auto">
                <a:spcBef>
                  <a:spcPts val="0"/>
                </a:spcBef>
                <a:spcAft>
                  <a:spcPts val="0"/>
                </a:spcAft>
                <a:buFontTx/>
                <a:buAutoNum type="alphaLcPeriod"/>
                <a:defRPr/>
              </a:pPr>
              <a:r>
                <a:rPr lang="id-ID" dirty="0">
                  <a:latin typeface="Tahoma" pitchFamily="34" charset="0"/>
                  <a:ea typeface="Tahoma" pitchFamily="34" charset="0"/>
                  <a:cs typeface="Tahoma" pitchFamily="34" charset="0"/>
                </a:rPr>
                <a:t>Terukur;</a:t>
              </a:r>
            </a:p>
            <a:p>
              <a:pPr marL="342900" indent="-342900" algn="just" fontAlgn="auto">
                <a:spcBef>
                  <a:spcPts val="0"/>
                </a:spcBef>
                <a:spcAft>
                  <a:spcPts val="0"/>
                </a:spcAft>
                <a:buFontTx/>
                <a:buAutoNum type="alphaLcPeriod"/>
                <a:defRPr/>
              </a:pPr>
              <a:r>
                <a:rPr lang="id-ID" dirty="0">
                  <a:latin typeface="Tahoma" pitchFamily="34" charset="0"/>
                  <a:ea typeface="Tahoma" pitchFamily="34" charset="0"/>
                  <a:cs typeface="Tahoma" pitchFamily="34" charset="0"/>
                </a:rPr>
                <a:t>Akuntabel;</a:t>
              </a:r>
            </a:p>
            <a:p>
              <a:pPr marL="342900" indent="-342900" algn="just" fontAlgn="auto">
                <a:spcBef>
                  <a:spcPts val="0"/>
                </a:spcBef>
                <a:spcAft>
                  <a:spcPts val="0"/>
                </a:spcAft>
                <a:buFontTx/>
                <a:buAutoNum type="alphaLcPeriod"/>
                <a:defRPr/>
              </a:pPr>
              <a:r>
                <a:rPr lang="id-ID" dirty="0">
                  <a:latin typeface="Tahoma" pitchFamily="34" charset="0"/>
                  <a:ea typeface="Tahoma" pitchFamily="34" charset="0"/>
                  <a:cs typeface="Tahoma" pitchFamily="34" charset="0"/>
                </a:rPr>
                <a:t>Partisipatif; dan</a:t>
              </a:r>
            </a:p>
            <a:p>
              <a:pPr marL="342900" indent="-342900" algn="just" fontAlgn="auto">
                <a:spcBef>
                  <a:spcPts val="0"/>
                </a:spcBef>
                <a:spcAft>
                  <a:spcPts val="0"/>
                </a:spcAft>
                <a:buFontTx/>
                <a:buAutoNum type="alphaLcPeriod"/>
                <a:defRPr/>
              </a:pPr>
              <a:r>
                <a:rPr lang="id-ID" dirty="0">
                  <a:latin typeface="Tahoma" pitchFamily="34" charset="0"/>
                  <a:ea typeface="Tahoma" pitchFamily="34" charset="0"/>
                  <a:cs typeface="Tahoma" pitchFamily="34" charset="0"/>
                </a:rPr>
                <a:t>Transparan.</a:t>
              </a:r>
            </a:p>
          </p:txBody>
        </p:sp>
      </p:grpSp>
      <p:grpSp>
        <p:nvGrpSpPr>
          <p:cNvPr id="4" name="Group 22"/>
          <p:cNvGrpSpPr>
            <a:grpSpLocks/>
          </p:cNvGrpSpPr>
          <p:nvPr/>
        </p:nvGrpSpPr>
        <p:grpSpPr bwMode="auto">
          <a:xfrm>
            <a:off x="2928938" y="5214939"/>
            <a:ext cx="6000750" cy="1331370"/>
            <a:chOff x="619944" y="5517232"/>
            <a:chExt cx="8136904" cy="1243720"/>
          </a:xfrm>
        </p:grpSpPr>
        <p:sp>
          <p:nvSpPr>
            <p:cNvPr id="13" name="Rounded Rectangle 12"/>
            <p:cNvSpPr/>
            <p:nvPr/>
          </p:nvSpPr>
          <p:spPr>
            <a:xfrm>
              <a:off x="619944" y="5517232"/>
              <a:ext cx="8136904" cy="1224136"/>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9" name="TextBox 8"/>
            <p:cNvSpPr txBox="1"/>
            <p:nvPr/>
          </p:nvSpPr>
          <p:spPr>
            <a:xfrm>
              <a:off x="910547" y="5610895"/>
              <a:ext cx="7486813" cy="1150057"/>
            </a:xfrm>
            <a:prstGeom prst="rect">
              <a:avLst/>
            </a:prstGeom>
            <a:noFill/>
          </p:spPr>
          <p:txBody>
            <a:bodyPr wrap="square">
              <a:spAutoFit/>
            </a:bodyPr>
            <a:lstStyle/>
            <a:p>
              <a:pPr algn="just" fontAlgn="auto">
                <a:spcBef>
                  <a:spcPts val="0"/>
                </a:spcBef>
                <a:spcAft>
                  <a:spcPts val="0"/>
                </a:spcAft>
                <a:defRPr/>
              </a:pPr>
              <a:r>
                <a:rPr lang="id-ID" dirty="0">
                  <a:solidFill>
                    <a:srgbClr val="FF0000"/>
                  </a:solidFill>
                  <a:latin typeface="Tahoma" pitchFamily="34" charset="0"/>
                  <a:ea typeface="Tahoma" pitchFamily="34" charset="0"/>
                  <a:cs typeface="Tahoma" pitchFamily="34" charset="0"/>
                </a:rPr>
                <a:t>Penilaian prestasi kerja </a:t>
              </a:r>
              <a:r>
                <a:rPr lang="id-ID" dirty="0" smtClean="0">
                  <a:solidFill>
                    <a:srgbClr val="FF0000"/>
                  </a:solidFill>
                  <a:latin typeface="Tahoma" pitchFamily="34" charset="0"/>
                  <a:ea typeface="Tahoma" pitchFamily="34" charset="0"/>
                  <a:cs typeface="Tahoma" pitchFamily="34" charset="0"/>
                </a:rPr>
                <a:t>pegawai  </a:t>
              </a:r>
              <a:r>
                <a:rPr lang="id-ID" dirty="0">
                  <a:solidFill>
                    <a:srgbClr val="FF0000"/>
                  </a:solidFill>
                  <a:latin typeface="Tahoma" pitchFamily="34" charset="0"/>
                  <a:ea typeface="Tahoma" pitchFamily="34" charset="0"/>
                  <a:cs typeface="Tahoma" pitchFamily="34" charset="0"/>
                </a:rPr>
                <a:t>terdiri atas unsur :</a:t>
              </a:r>
            </a:p>
            <a:p>
              <a:pPr marL="342900" indent="-342900" algn="just" fontAlgn="auto">
                <a:spcBef>
                  <a:spcPts val="0"/>
                </a:spcBef>
                <a:spcAft>
                  <a:spcPts val="0"/>
                </a:spcAft>
                <a:buFontTx/>
                <a:buAutoNum type="alphaLcPeriod"/>
                <a:defRPr/>
              </a:pPr>
              <a:r>
                <a:rPr lang="id-ID" dirty="0">
                  <a:latin typeface="Tahoma" pitchFamily="34" charset="0"/>
                  <a:ea typeface="Tahoma" pitchFamily="34" charset="0"/>
                  <a:cs typeface="Tahoma" pitchFamily="34" charset="0"/>
                </a:rPr>
                <a:t>SKP; dan</a:t>
              </a:r>
            </a:p>
            <a:p>
              <a:pPr marL="342900" indent="-342900" algn="just" fontAlgn="auto">
                <a:spcBef>
                  <a:spcPts val="0"/>
                </a:spcBef>
                <a:spcAft>
                  <a:spcPts val="0"/>
                </a:spcAft>
                <a:buFontTx/>
                <a:buAutoNum type="alphaLcPeriod"/>
                <a:defRPr/>
              </a:pPr>
              <a:r>
                <a:rPr lang="id-ID" dirty="0">
                  <a:latin typeface="Tahoma" pitchFamily="34" charset="0"/>
                  <a:ea typeface="Tahoma" pitchFamily="34" charset="0"/>
                  <a:cs typeface="Tahoma" pitchFamily="34" charset="0"/>
                </a:rPr>
                <a:t>Perilaku kerja</a:t>
              </a:r>
              <a:r>
                <a:rPr lang="id-ID" sz="2000" dirty="0">
                  <a:latin typeface="Tahoma" pitchFamily="34" charset="0"/>
                  <a:ea typeface="Tahoma" pitchFamily="34" charset="0"/>
                  <a:cs typeface="Tahoma" pitchFamily="34" charset="0"/>
                </a:rPr>
                <a:t>.</a:t>
              </a:r>
            </a:p>
            <a:p>
              <a:pPr marL="342900" indent="-342900" algn="just" fontAlgn="auto">
                <a:spcBef>
                  <a:spcPts val="0"/>
                </a:spcBef>
                <a:spcAft>
                  <a:spcPts val="0"/>
                </a:spcAft>
                <a:defRPr/>
              </a:pPr>
              <a:endParaRPr lang="id-ID" dirty="0">
                <a:latin typeface="Berlin Sans FB" pitchFamily="34" charset="0"/>
                <a:cs typeface="+mn-cs"/>
              </a:endParaRPr>
            </a:p>
          </p:txBody>
        </p:sp>
      </p:grpSp>
      <p:sp>
        <p:nvSpPr>
          <p:cNvPr id="20" name="Down Arrow 19"/>
          <p:cNvSpPr/>
          <p:nvPr/>
        </p:nvSpPr>
        <p:spPr>
          <a:xfrm>
            <a:off x="2346273" y="1999006"/>
            <a:ext cx="2000250" cy="3571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Down Arrow 21"/>
          <p:cNvSpPr/>
          <p:nvPr/>
        </p:nvSpPr>
        <p:spPr>
          <a:xfrm>
            <a:off x="4786313" y="4714875"/>
            <a:ext cx="2000250" cy="3571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spd="med">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604822"/>
          </a:xfrm>
        </p:spPr>
        <p:txBody>
          <a:bodyPr>
            <a:normAutofit/>
          </a:bodyPr>
          <a:lstStyle/>
          <a:p>
            <a:r>
              <a:rPr lang="id-ID" sz="2400" b="1" dirty="0" smtClean="0">
                <a:solidFill>
                  <a:schemeClr val="tx1"/>
                </a:solidFill>
                <a:latin typeface="Arial" pitchFamily="34" charset="0"/>
                <a:ea typeface="Verdana" panose="020B0604030504040204" pitchFamily="34" charset="0"/>
                <a:cs typeface="Arial" pitchFamily="34" charset="0"/>
              </a:rPr>
              <a:t>SASARAN KERJA PEGAWAI</a:t>
            </a:r>
            <a:endParaRPr lang="id-ID" sz="2400" dirty="0">
              <a:solidFill>
                <a:schemeClr val="tx1"/>
              </a:solidFill>
              <a:latin typeface="Arial" pitchFamily="34" charset="0"/>
              <a:cs typeface="Arial" pitchFamily="34" charset="0"/>
            </a:endParaRPr>
          </a:p>
        </p:txBody>
      </p:sp>
      <p:sp>
        <p:nvSpPr>
          <p:cNvPr id="3" name="Content Placeholder 2"/>
          <p:cNvSpPr>
            <a:spLocks noGrp="1"/>
          </p:cNvSpPr>
          <p:nvPr>
            <p:ph idx="1"/>
          </p:nvPr>
        </p:nvSpPr>
        <p:spPr>
          <a:xfrm>
            <a:off x="609598" y="1285860"/>
            <a:ext cx="7891491" cy="4755503"/>
          </a:xfrm>
        </p:spPr>
        <p:txBody>
          <a:bodyPr>
            <a:normAutofit fontScale="92500" lnSpcReduction="20000"/>
          </a:bodyPr>
          <a:lstStyle/>
          <a:p>
            <a:pPr algn="just">
              <a:spcBef>
                <a:spcPct val="50000"/>
              </a:spcBef>
              <a:defRPr/>
            </a:pPr>
            <a:r>
              <a:rPr lang="id-ID" dirty="0" smtClean="0">
                <a:solidFill>
                  <a:schemeClr val="tx1"/>
                </a:solidFill>
                <a:latin typeface="Arial" pitchFamily="34" charset="0"/>
                <a:ea typeface="Tahoma" pitchFamily="34" charset="0"/>
                <a:cs typeface="Arial" pitchFamily="34" charset="0"/>
              </a:rPr>
              <a:t>Penilaian prestasi kerja pegawai penekanannya pada pengukuran tingkat capaian sasaran kerja pegawai atau tingkat capaian </a:t>
            </a:r>
            <a:r>
              <a:rPr lang="id-ID" dirty="0" smtClean="0">
                <a:solidFill>
                  <a:srgbClr val="FF0000"/>
                </a:solidFill>
                <a:latin typeface="Arial" pitchFamily="34" charset="0"/>
                <a:ea typeface="Tahoma" pitchFamily="34" charset="0"/>
                <a:cs typeface="Arial" pitchFamily="34" charset="0"/>
              </a:rPr>
              <a:t>hasil kerja (output)</a:t>
            </a:r>
            <a:r>
              <a:rPr lang="id-ID" dirty="0" smtClean="0">
                <a:solidFill>
                  <a:schemeClr val="tx1"/>
                </a:solidFill>
                <a:latin typeface="Arial" pitchFamily="34" charset="0"/>
                <a:ea typeface="Tahoma" pitchFamily="34" charset="0"/>
                <a:cs typeface="Arial" pitchFamily="34" charset="0"/>
              </a:rPr>
              <a:t> yang direncanakan dan disepakati antara pejabat penilaian dan pegawai yang dinilai sebagai </a:t>
            </a:r>
            <a:r>
              <a:rPr lang="id-ID" dirty="0" smtClean="0">
                <a:solidFill>
                  <a:srgbClr val="FF0000"/>
                </a:solidFill>
                <a:latin typeface="Arial" pitchFamily="34" charset="0"/>
                <a:ea typeface="Tahoma" pitchFamily="34" charset="0"/>
                <a:cs typeface="Arial" pitchFamily="34" charset="0"/>
              </a:rPr>
              <a:t>kontrak prestasi kerja</a:t>
            </a:r>
            <a:r>
              <a:rPr lang="id-ID" dirty="0" smtClean="0">
                <a:solidFill>
                  <a:schemeClr val="tx1"/>
                </a:solidFill>
                <a:latin typeface="Arial" pitchFamily="34" charset="0"/>
                <a:ea typeface="Tahoma" pitchFamily="34" charset="0"/>
                <a:cs typeface="Arial" pitchFamily="34" charset="0"/>
              </a:rPr>
              <a:t>.</a:t>
            </a:r>
          </a:p>
          <a:p>
            <a:pPr algn="just">
              <a:spcBef>
                <a:spcPct val="50000"/>
              </a:spcBef>
              <a:defRPr/>
            </a:pPr>
            <a:r>
              <a:rPr lang="id-ID" dirty="0" smtClean="0">
                <a:solidFill>
                  <a:schemeClr val="tx1"/>
                </a:solidFill>
                <a:latin typeface="Arial" pitchFamily="34" charset="0"/>
                <a:ea typeface="Tahoma" pitchFamily="34" charset="0"/>
                <a:cs typeface="Arial" pitchFamily="34" charset="0"/>
              </a:rPr>
              <a:t>Obyektivitas penilaian prestasi kerja pegawai diperlukan </a:t>
            </a:r>
            <a:r>
              <a:rPr lang="id-ID" dirty="0" smtClean="0">
                <a:solidFill>
                  <a:srgbClr val="FF0000"/>
                </a:solidFill>
                <a:latin typeface="Arial" pitchFamily="34" charset="0"/>
                <a:ea typeface="Tahoma" pitchFamily="34" charset="0"/>
                <a:cs typeface="Arial" pitchFamily="34" charset="0"/>
              </a:rPr>
              <a:t>parameter penilaian</a:t>
            </a:r>
            <a:r>
              <a:rPr lang="id-ID" dirty="0" smtClean="0">
                <a:solidFill>
                  <a:schemeClr val="tx1"/>
                </a:solidFill>
                <a:latin typeface="Arial" pitchFamily="34" charset="0"/>
                <a:ea typeface="Tahoma" pitchFamily="34" charset="0"/>
                <a:cs typeface="Arial" pitchFamily="34" charset="0"/>
              </a:rPr>
              <a:t> sebagai ukuran dan standar penilaian hasil kerja dari tingkat capaian </a:t>
            </a:r>
            <a:r>
              <a:rPr lang="id-ID" dirty="0" smtClean="0">
                <a:solidFill>
                  <a:srgbClr val="FF0000"/>
                </a:solidFill>
                <a:latin typeface="Arial" pitchFamily="34" charset="0"/>
                <a:ea typeface="Tahoma" pitchFamily="34" charset="0"/>
                <a:cs typeface="Arial" pitchFamily="34" charset="0"/>
              </a:rPr>
              <a:t>Sasaran Kerja Pegawai (SKP)</a:t>
            </a:r>
          </a:p>
          <a:p>
            <a:pPr algn="just">
              <a:spcBef>
                <a:spcPct val="50000"/>
              </a:spcBef>
              <a:defRPr/>
            </a:pPr>
            <a:r>
              <a:rPr lang="id-ID" dirty="0" smtClean="0">
                <a:solidFill>
                  <a:schemeClr val="tx1"/>
                </a:solidFill>
                <a:latin typeface="Arial" pitchFamily="34" charset="0"/>
                <a:ea typeface="Verdana" panose="020B0604030504040204" pitchFamily="34" charset="0"/>
                <a:cs typeface="Arial" pitchFamily="34" charset="0"/>
              </a:rPr>
              <a:t>Sasaran Kerja Pegawai selanjutnya disingkat </a:t>
            </a:r>
            <a:r>
              <a:rPr lang="id-ID" b="1" dirty="0" smtClean="0">
                <a:solidFill>
                  <a:schemeClr val="tx1"/>
                </a:solidFill>
                <a:latin typeface="Arial" pitchFamily="34" charset="0"/>
                <a:ea typeface="Verdana" panose="020B0604030504040204" pitchFamily="34" charset="0"/>
                <a:cs typeface="Arial" pitchFamily="34" charset="0"/>
              </a:rPr>
              <a:t>SKP </a:t>
            </a:r>
            <a:r>
              <a:rPr lang="id-ID" dirty="0" smtClean="0">
                <a:solidFill>
                  <a:schemeClr val="tx1"/>
                </a:solidFill>
                <a:latin typeface="Arial" pitchFamily="34" charset="0"/>
                <a:ea typeface="Verdana" panose="020B0604030504040204" pitchFamily="34" charset="0"/>
                <a:cs typeface="Arial" pitchFamily="34" charset="0"/>
              </a:rPr>
              <a:t>adalah </a:t>
            </a:r>
            <a:r>
              <a:rPr lang="id-ID" dirty="0" smtClean="0">
                <a:solidFill>
                  <a:srgbClr val="FF0000"/>
                </a:solidFill>
                <a:latin typeface="Arial" pitchFamily="34" charset="0"/>
                <a:ea typeface="Verdana" panose="020B0604030504040204" pitchFamily="34" charset="0"/>
                <a:cs typeface="Arial" pitchFamily="34" charset="0"/>
              </a:rPr>
              <a:t>rencana kerja </a:t>
            </a:r>
            <a:r>
              <a:rPr lang="id-ID" dirty="0" smtClean="0">
                <a:solidFill>
                  <a:schemeClr val="tx1"/>
                </a:solidFill>
                <a:latin typeface="Arial" pitchFamily="34" charset="0"/>
                <a:ea typeface="Verdana" panose="020B0604030504040204" pitchFamily="34" charset="0"/>
                <a:cs typeface="Arial" pitchFamily="34" charset="0"/>
              </a:rPr>
              <a:t>dan </a:t>
            </a:r>
            <a:r>
              <a:rPr lang="id-ID" dirty="0" smtClean="0">
                <a:solidFill>
                  <a:srgbClr val="FF0000"/>
                </a:solidFill>
                <a:latin typeface="Arial" pitchFamily="34" charset="0"/>
                <a:ea typeface="Verdana" panose="020B0604030504040204" pitchFamily="34" charset="0"/>
                <a:cs typeface="Arial" pitchFamily="34" charset="0"/>
              </a:rPr>
              <a:t>target </a:t>
            </a:r>
            <a:r>
              <a:rPr lang="id-ID" dirty="0" smtClean="0">
                <a:solidFill>
                  <a:schemeClr val="tx1"/>
                </a:solidFill>
                <a:latin typeface="Arial" pitchFamily="34" charset="0"/>
                <a:ea typeface="Verdana" panose="020B0604030504040204" pitchFamily="34" charset="0"/>
                <a:cs typeface="Arial" pitchFamily="34" charset="0"/>
              </a:rPr>
              <a:t>yang akan dicapai oleh seorang pegawai</a:t>
            </a:r>
          </a:p>
          <a:p>
            <a:pPr algn="just">
              <a:spcBef>
                <a:spcPct val="50000"/>
              </a:spcBef>
              <a:defRPr/>
            </a:pPr>
            <a:r>
              <a:rPr lang="id-ID" dirty="0" smtClean="0">
                <a:solidFill>
                  <a:schemeClr val="tx1"/>
                </a:solidFill>
                <a:latin typeface="Arial" pitchFamily="34" charset="0"/>
                <a:ea typeface="Verdana" panose="020B0604030504040204" pitchFamily="34" charset="0"/>
                <a:cs typeface="Arial" pitchFamily="34" charset="0"/>
              </a:rPr>
              <a:t>Setiap pegawai pada </a:t>
            </a:r>
            <a:r>
              <a:rPr lang="id-ID" dirty="0" smtClean="0">
                <a:solidFill>
                  <a:srgbClr val="FF0000"/>
                </a:solidFill>
                <a:latin typeface="Arial" pitchFamily="34" charset="0"/>
                <a:ea typeface="Verdana" panose="020B0604030504040204" pitchFamily="34" charset="0"/>
                <a:cs typeface="Arial" pitchFamily="34" charset="0"/>
              </a:rPr>
              <a:t>awal tahun</a:t>
            </a:r>
            <a:r>
              <a:rPr lang="id-ID" dirty="0" smtClean="0">
                <a:solidFill>
                  <a:schemeClr val="tx1"/>
                </a:solidFill>
                <a:latin typeface="Arial" pitchFamily="34" charset="0"/>
                <a:ea typeface="Verdana" panose="020B0604030504040204" pitchFamily="34" charset="0"/>
                <a:cs typeface="Arial" pitchFamily="34" charset="0"/>
              </a:rPr>
              <a:t> wajib menyusun </a:t>
            </a:r>
            <a:r>
              <a:rPr lang="en-AU" dirty="0" smtClean="0">
                <a:solidFill>
                  <a:schemeClr val="tx1"/>
                </a:solidFill>
                <a:latin typeface="Arial" pitchFamily="34" charset="0"/>
                <a:ea typeface="Verdana" panose="020B0604030504040204" pitchFamily="34" charset="0"/>
                <a:cs typeface="Arial" pitchFamily="34" charset="0"/>
              </a:rPr>
              <a:t>SKP</a:t>
            </a:r>
            <a:r>
              <a:rPr lang="id-ID" dirty="0" smtClean="0">
                <a:solidFill>
                  <a:schemeClr val="tx1"/>
                </a:solidFill>
                <a:latin typeface="Arial" pitchFamily="34" charset="0"/>
                <a:ea typeface="Verdana" panose="020B0604030504040204" pitchFamily="34" charset="0"/>
                <a:cs typeface="Arial" pitchFamily="34" charset="0"/>
              </a:rPr>
              <a:t> berdasarkan rencana kerja tahunan instansi</a:t>
            </a:r>
          </a:p>
          <a:p>
            <a:endParaRPr lang="id-ID"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49451" y="2370620"/>
            <a:ext cx="1384300" cy="212654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dirty="0" smtClean="0">
                <a:solidFill>
                  <a:schemeClr val="tx1"/>
                </a:solidFill>
                <a:latin typeface="Arial" pitchFamily="34" charset="0"/>
                <a:ea typeface="Verdana" panose="020B0604030504040204" pitchFamily="34" charset="0"/>
                <a:cs typeface="Arial" pitchFamily="34" charset="0"/>
              </a:rPr>
              <a:t>Memuat kegiatan tugas jabatan</a:t>
            </a:r>
            <a:endParaRPr lang="id-ID" sz="1600" dirty="0">
              <a:solidFill>
                <a:schemeClr val="tx1"/>
              </a:solidFill>
              <a:latin typeface="Arial" pitchFamily="34" charset="0"/>
              <a:ea typeface="Verdana" panose="020B0604030504040204" pitchFamily="34" charset="0"/>
              <a:cs typeface="Arial" pitchFamily="34" charset="0"/>
            </a:endParaRPr>
          </a:p>
        </p:txBody>
      </p:sp>
      <p:sp>
        <p:nvSpPr>
          <p:cNvPr id="4" name="Rectangle 3"/>
          <p:cNvSpPr/>
          <p:nvPr/>
        </p:nvSpPr>
        <p:spPr>
          <a:xfrm>
            <a:off x="3390900" y="2370620"/>
            <a:ext cx="1384300" cy="2152637"/>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dirty="0" smtClean="0">
                <a:solidFill>
                  <a:schemeClr val="tx1"/>
                </a:solidFill>
                <a:latin typeface="Arial" pitchFamily="34" charset="0"/>
                <a:ea typeface="Verdana" panose="020B0604030504040204" pitchFamily="34" charset="0"/>
                <a:cs typeface="Arial" pitchFamily="34" charset="0"/>
              </a:rPr>
              <a:t>Mengacu kepada rkt/pkt</a:t>
            </a:r>
            <a:endParaRPr lang="id-ID" sz="1600" dirty="0">
              <a:solidFill>
                <a:schemeClr val="tx1"/>
              </a:solidFill>
              <a:latin typeface="Arial" pitchFamily="34" charset="0"/>
              <a:ea typeface="Verdana" panose="020B0604030504040204" pitchFamily="34" charset="0"/>
              <a:cs typeface="Arial" pitchFamily="34" charset="0"/>
            </a:endParaRPr>
          </a:p>
        </p:txBody>
      </p:sp>
      <p:sp>
        <p:nvSpPr>
          <p:cNvPr id="5" name="Rectangle 4"/>
          <p:cNvSpPr/>
          <p:nvPr/>
        </p:nvSpPr>
        <p:spPr>
          <a:xfrm>
            <a:off x="4845398" y="1522611"/>
            <a:ext cx="3975642" cy="1819738"/>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sz="1600" dirty="0" smtClean="0">
                <a:solidFill>
                  <a:schemeClr val="bg1"/>
                </a:solidFill>
                <a:latin typeface="Arial" pitchFamily="34" charset="0"/>
                <a:ea typeface="Verdana" panose="020B0604030504040204" pitchFamily="34" charset="0"/>
                <a:cs typeface="Arial" pitchFamily="34" charset="0"/>
              </a:rPr>
              <a:t>Sebagai implementasi kebijakan dalam rangka mencapai tujuan dan sasaran organisasi yang telah ditetapkan dan harus berorientasi pada hasil secara nyata dan terukur</a:t>
            </a:r>
            <a:endParaRPr lang="id-ID" sz="1600" dirty="0">
              <a:solidFill>
                <a:schemeClr val="bg1"/>
              </a:solidFill>
              <a:latin typeface="Arial" pitchFamily="34" charset="0"/>
              <a:ea typeface="Verdana" panose="020B0604030504040204" pitchFamily="34" charset="0"/>
              <a:cs typeface="Arial" pitchFamily="34" charset="0"/>
            </a:endParaRPr>
          </a:p>
        </p:txBody>
      </p:sp>
      <p:sp>
        <p:nvSpPr>
          <p:cNvPr id="6" name="Rectangle 5"/>
          <p:cNvSpPr/>
          <p:nvPr/>
        </p:nvSpPr>
        <p:spPr>
          <a:xfrm>
            <a:off x="4857752" y="3479554"/>
            <a:ext cx="3924141" cy="207436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sz="1600" dirty="0" smtClean="0">
                <a:solidFill>
                  <a:schemeClr val="bg1"/>
                </a:solidFill>
                <a:latin typeface="Arial" pitchFamily="34" charset="0"/>
                <a:ea typeface="Verdana" panose="020B0604030504040204" pitchFamily="34" charset="0"/>
                <a:cs typeface="Arial" pitchFamily="34" charset="0"/>
              </a:rPr>
              <a:t>Dalam melaksanakan kegiatan   tugas jabatan pada prinsipnya pekerjaan dibagi habis dari tingkat yang tertinggi sampai dengan tingkat </a:t>
            </a:r>
            <a:r>
              <a:rPr lang="en-AU" sz="1600" dirty="0" smtClean="0">
                <a:solidFill>
                  <a:schemeClr val="bg1"/>
                </a:solidFill>
                <a:latin typeface="Arial" pitchFamily="34" charset="0"/>
                <a:ea typeface="Verdana" panose="020B0604030504040204" pitchFamily="34" charset="0"/>
                <a:cs typeface="Arial" pitchFamily="34" charset="0"/>
              </a:rPr>
              <a:t>yang </a:t>
            </a:r>
            <a:r>
              <a:rPr lang="id-ID" sz="1600" dirty="0" smtClean="0">
                <a:solidFill>
                  <a:schemeClr val="bg1"/>
                </a:solidFill>
                <a:latin typeface="Arial" pitchFamily="34" charset="0"/>
                <a:ea typeface="Verdana" panose="020B0604030504040204" pitchFamily="34" charset="0"/>
                <a:cs typeface="Arial" pitchFamily="34" charset="0"/>
              </a:rPr>
              <a:t>terendah secara hierarki</a:t>
            </a:r>
            <a:endParaRPr lang="id-ID" sz="1600" dirty="0">
              <a:solidFill>
                <a:schemeClr val="bg1"/>
              </a:solidFill>
              <a:latin typeface="Arial" pitchFamily="34" charset="0"/>
              <a:ea typeface="Verdana" panose="020B0604030504040204" pitchFamily="34" charset="0"/>
              <a:cs typeface="Arial" pitchFamily="34" charset="0"/>
            </a:endParaRPr>
          </a:p>
        </p:txBody>
      </p:sp>
      <p:sp>
        <p:nvSpPr>
          <p:cNvPr id="8" name="Hexagon 7"/>
          <p:cNvSpPr/>
          <p:nvPr/>
        </p:nvSpPr>
        <p:spPr>
          <a:xfrm>
            <a:off x="260350" y="2368550"/>
            <a:ext cx="1689101" cy="2114550"/>
          </a:xfrm>
          <a:prstGeom prst="hexago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b="1" dirty="0" smtClean="0">
                <a:solidFill>
                  <a:schemeClr val="tx1"/>
                </a:solidFill>
                <a:latin typeface="Arial" pitchFamily="34" charset="0"/>
                <a:ea typeface="Verdana" panose="020B0604030504040204" pitchFamily="34" charset="0"/>
                <a:cs typeface="Arial" pitchFamily="34" charset="0"/>
              </a:rPr>
              <a:t>SKP</a:t>
            </a:r>
            <a:endParaRPr lang="id-ID" sz="1600" b="1" dirty="0">
              <a:solidFill>
                <a:schemeClr val="tx1"/>
              </a:solidFill>
              <a:latin typeface="Arial" pitchFamily="34" charset="0"/>
              <a:ea typeface="Verdana" panose="020B0604030504040204" pitchFamily="34" charset="0"/>
              <a:cs typeface="Arial" pitchFamily="34" charset="0"/>
            </a:endParaRPr>
          </a:p>
        </p:txBody>
      </p:sp>
    </p:spTree>
    <p:extLst>
      <p:ext uri="{BB962C8B-B14F-4D97-AF65-F5344CB8AC3E}">
        <p14:creationId xmlns:p14="http://schemas.microsoft.com/office/powerpoint/2010/main" val="1634600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50355" y="624110"/>
            <a:ext cx="7047735" cy="754314"/>
          </a:xfrm>
        </p:spPr>
        <p:txBody>
          <a:bodyPr>
            <a:normAutofit/>
          </a:bodyPr>
          <a:lstStyle/>
          <a:p>
            <a:r>
              <a:rPr lang="id-ID" sz="2800" b="1" dirty="0" smtClean="0">
                <a:solidFill>
                  <a:schemeClr val="tx1"/>
                </a:solidFill>
                <a:latin typeface="Arial" pitchFamily="34" charset="0"/>
                <a:ea typeface="Verdana" panose="020B0604030504040204" pitchFamily="34" charset="0"/>
                <a:cs typeface="Arial" pitchFamily="34" charset="0"/>
              </a:rPr>
              <a:t>BAHAN-BAHAN PENYUSUNAN SKP</a:t>
            </a:r>
            <a:endParaRPr lang="id-ID" sz="2800" b="1" dirty="0">
              <a:solidFill>
                <a:schemeClr val="tx1"/>
              </a:solidFill>
              <a:latin typeface="Arial" pitchFamily="34" charset="0"/>
              <a:ea typeface="Verdana" panose="020B0604030504040204" pitchFamily="34" charset="0"/>
              <a:cs typeface="Arial" pitchFamily="34" charset="0"/>
            </a:endParaRPr>
          </a:p>
        </p:txBody>
      </p:sp>
      <p:sp>
        <p:nvSpPr>
          <p:cNvPr id="8" name="Content Placeholder 7"/>
          <p:cNvSpPr>
            <a:spLocks noGrp="1"/>
          </p:cNvSpPr>
          <p:nvPr>
            <p:ph idx="1"/>
          </p:nvPr>
        </p:nvSpPr>
        <p:spPr>
          <a:xfrm>
            <a:off x="600502" y="1555845"/>
            <a:ext cx="7997588" cy="4804012"/>
          </a:xfrm>
        </p:spPr>
        <p:txBody>
          <a:bodyPr>
            <a:normAutofit/>
          </a:bodyPr>
          <a:lstStyle/>
          <a:p>
            <a:pPr>
              <a:buFont typeface="Wingdings" panose="05000000000000000000" pitchFamily="2" charset="2"/>
              <a:buChar char="v"/>
            </a:pPr>
            <a:r>
              <a:rPr lang="id-ID" sz="2000" dirty="0">
                <a:solidFill>
                  <a:schemeClr val="tx1"/>
                </a:solidFill>
                <a:latin typeface="Arial" pitchFamily="34" charset="0"/>
                <a:ea typeface="Verdana" panose="020B0604030504040204" pitchFamily="34" charset="0"/>
                <a:cs typeface="Arial" pitchFamily="34" charset="0"/>
              </a:rPr>
              <a:t>Rencana Kerja Tahunan atau Penetapan Kinerja Tahunan </a:t>
            </a:r>
            <a:r>
              <a:rPr lang="en-AU" sz="2000" dirty="0" smtClean="0">
                <a:solidFill>
                  <a:schemeClr val="tx1"/>
                </a:solidFill>
                <a:latin typeface="Arial" pitchFamily="34" charset="0"/>
                <a:ea typeface="Verdana" panose="020B0604030504040204" pitchFamily="34" charset="0"/>
                <a:cs typeface="Arial" pitchFamily="34" charset="0"/>
              </a:rPr>
              <a:t>o</a:t>
            </a:r>
            <a:r>
              <a:rPr lang="id-ID" sz="2000" dirty="0" smtClean="0">
                <a:solidFill>
                  <a:schemeClr val="tx1"/>
                </a:solidFill>
                <a:latin typeface="Arial" pitchFamily="34" charset="0"/>
                <a:ea typeface="Verdana" panose="020B0604030504040204" pitchFamily="34" charset="0"/>
                <a:cs typeface="Arial" pitchFamily="34" charset="0"/>
              </a:rPr>
              <a:t>rganisasi </a:t>
            </a:r>
            <a:r>
              <a:rPr lang="id-ID" sz="2000" dirty="0">
                <a:solidFill>
                  <a:schemeClr val="tx1"/>
                </a:solidFill>
                <a:latin typeface="Arial" pitchFamily="34" charset="0"/>
                <a:ea typeface="Verdana" panose="020B0604030504040204" pitchFamily="34" charset="0"/>
                <a:cs typeface="Arial" pitchFamily="34" charset="0"/>
              </a:rPr>
              <a:t>bersangkutan</a:t>
            </a:r>
          </a:p>
          <a:p>
            <a:pPr>
              <a:buFont typeface="Wingdings" panose="05000000000000000000" pitchFamily="2" charset="2"/>
              <a:buChar char="v"/>
            </a:pPr>
            <a:r>
              <a:rPr lang="id-ID" sz="2000" dirty="0" smtClean="0">
                <a:solidFill>
                  <a:schemeClr val="tx1"/>
                </a:solidFill>
                <a:latin typeface="Arial" pitchFamily="34" charset="0"/>
                <a:ea typeface="Verdana" panose="020B0604030504040204" pitchFamily="34" charset="0"/>
                <a:cs typeface="Arial" pitchFamily="34" charset="0"/>
              </a:rPr>
              <a:t>Dokumen </a:t>
            </a:r>
            <a:r>
              <a:rPr lang="id-ID" sz="2000" dirty="0">
                <a:solidFill>
                  <a:schemeClr val="tx1"/>
                </a:solidFill>
                <a:latin typeface="Arial" pitchFamily="34" charset="0"/>
                <a:ea typeface="Verdana" panose="020B0604030504040204" pitchFamily="34" charset="0"/>
                <a:cs typeface="Arial" pitchFamily="34" charset="0"/>
              </a:rPr>
              <a:t>Organisasi dan Tata Kerja </a:t>
            </a:r>
            <a:r>
              <a:rPr lang="en-AU" sz="2000" dirty="0" smtClean="0">
                <a:solidFill>
                  <a:schemeClr val="tx1"/>
                </a:solidFill>
                <a:latin typeface="Arial" pitchFamily="34" charset="0"/>
                <a:ea typeface="Verdana" panose="020B0604030504040204" pitchFamily="34" charset="0"/>
                <a:cs typeface="Arial" pitchFamily="34" charset="0"/>
              </a:rPr>
              <a:t>o</a:t>
            </a:r>
            <a:r>
              <a:rPr lang="id-ID" sz="2000" dirty="0" smtClean="0">
                <a:solidFill>
                  <a:schemeClr val="tx1"/>
                </a:solidFill>
                <a:latin typeface="Arial" pitchFamily="34" charset="0"/>
                <a:ea typeface="Verdana" panose="020B0604030504040204" pitchFamily="34" charset="0"/>
                <a:cs typeface="Arial" pitchFamily="34" charset="0"/>
              </a:rPr>
              <a:t>rganisasi </a:t>
            </a:r>
            <a:r>
              <a:rPr lang="id-ID" sz="2000" dirty="0">
                <a:solidFill>
                  <a:schemeClr val="tx1"/>
                </a:solidFill>
                <a:latin typeface="Arial" pitchFamily="34" charset="0"/>
                <a:ea typeface="Verdana" panose="020B0604030504040204" pitchFamily="34" charset="0"/>
                <a:cs typeface="Arial" pitchFamily="34" charset="0"/>
              </a:rPr>
              <a:t>bersangkutan yang ditetapkan oleh pejabat yang berwenang</a:t>
            </a:r>
          </a:p>
          <a:p>
            <a:pPr>
              <a:buFont typeface="Wingdings" panose="05000000000000000000" pitchFamily="2" charset="2"/>
              <a:buChar char="v"/>
            </a:pPr>
            <a:r>
              <a:rPr lang="id-ID" sz="2000" dirty="0" smtClean="0">
                <a:solidFill>
                  <a:schemeClr val="tx1"/>
                </a:solidFill>
                <a:latin typeface="Arial" pitchFamily="34" charset="0"/>
                <a:ea typeface="Verdana" panose="020B0604030504040204" pitchFamily="34" charset="0"/>
                <a:cs typeface="Arial" pitchFamily="34" charset="0"/>
              </a:rPr>
              <a:t>Dokumen </a:t>
            </a:r>
            <a:r>
              <a:rPr lang="id-ID" sz="2000" dirty="0">
                <a:solidFill>
                  <a:schemeClr val="tx1"/>
                </a:solidFill>
                <a:latin typeface="Arial" pitchFamily="34" charset="0"/>
                <a:ea typeface="Verdana" panose="020B0604030504040204" pitchFamily="34" charset="0"/>
                <a:cs typeface="Arial" pitchFamily="34" charset="0"/>
              </a:rPr>
              <a:t>DIPA/RKAKL/POK</a:t>
            </a:r>
          </a:p>
          <a:p>
            <a:pPr>
              <a:buFont typeface="Wingdings" panose="05000000000000000000" pitchFamily="2" charset="2"/>
              <a:buChar char="v"/>
            </a:pPr>
            <a:r>
              <a:rPr lang="id-ID" sz="2000" dirty="0" smtClean="0">
                <a:solidFill>
                  <a:schemeClr val="tx1"/>
                </a:solidFill>
                <a:latin typeface="Arial" pitchFamily="34" charset="0"/>
                <a:ea typeface="Verdana" panose="020B0604030504040204" pitchFamily="34" charset="0"/>
                <a:cs typeface="Arial" pitchFamily="34" charset="0"/>
              </a:rPr>
              <a:t>Dokumen </a:t>
            </a:r>
            <a:r>
              <a:rPr lang="id-ID" sz="2000" dirty="0">
                <a:solidFill>
                  <a:schemeClr val="tx1"/>
                </a:solidFill>
                <a:latin typeface="Arial" pitchFamily="34" charset="0"/>
                <a:ea typeface="Verdana" panose="020B0604030504040204" pitchFamily="34" charset="0"/>
                <a:cs typeface="Arial" pitchFamily="34" charset="0"/>
              </a:rPr>
              <a:t>u</a:t>
            </a:r>
            <a:r>
              <a:rPr lang="id-ID" sz="2000" dirty="0" smtClean="0">
                <a:solidFill>
                  <a:schemeClr val="tx1"/>
                </a:solidFill>
                <a:latin typeface="Arial" pitchFamily="34" charset="0"/>
                <a:ea typeface="Verdana" panose="020B0604030504040204" pitchFamily="34" charset="0"/>
                <a:cs typeface="Arial" pitchFamily="34" charset="0"/>
              </a:rPr>
              <a:t>raian </a:t>
            </a:r>
            <a:r>
              <a:rPr lang="id-ID" sz="2000" dirty="0">
                <a:solidFill>
                  <a:schemeClr val="tx1"/>
                </a:solidFill>
                <a:latin typeface="Arial" pitchFamily="34" charset="0"/>
                <a:ea typeface="Verdana" panose="020B0604030504040204" pitchFamily="34" charset="0"/>
                <a:cs typeface="Arial" pitchFamily="34" charset="0"/>
              </a:rPr>
              <a:t>t</a:t>
            </a:r>
            <a:r>
              <a:rPr lang="id-ID" sz="2000" dirty="0" smtClean="0">
                <a:solidFill>
                  <a:schemeClr val="tx1"/>
                </a:solidFill>
                <a:latin typeface="Arial" pitchFamily="34" charset="0"/>
                <a:ea typeface="Verdana" panose="020B0604030504040204" pitchFamily="34" charset="0"/>
                <a:cs typeface="Arial" pitchFamily="34" charset="0"/>
              </a:rPr>
              <a:t>ugas/jabatan </a:t>
            </a:r>
            <a:r>
              <a:rPr lang="id-ID" sz="2000" dirty="0">
                <a:solidFill>
                  <a:schemeClr val="tx1"/>
                </a:solidFill>
                <a:latin typeface="Arial" pitchFamily="34" charset="0"/>
                <a:ea typeface="Verdana" panose="020B0604030504040204" pitchFamily="34" charset="0"/>
                <a:cs typeface="Arial" pitchFamily="34" charset="0"/>
              </a:rPr>
              <a:t>pemegang jabatan</a:t>
            </a:r>
          </a:p>
          <a:p>
            <a:pPr>
              <a:buFont typeface="Wingdings" panose="05000000000000000000" pitchFamily="2" charset="2"/>
              <a:buChar char="v"/>
            </a:pPr>
            <a:r>
              <a:rPr lang="id-ID" sz="2000" dirty="0" smtClean="0">
                <a:solidFill>
                  <a:schemeClr val="tx1"/>
                </a:solidFill>
                <a:latin typeface="Arial" pitchFamily="34" charset="0"/>
                <a:ea typeface="Verdana" panose="020B0604030504040204" pitchFamily="34" charset="0"/>
                <a:cs typeface="Arial" pitchFamily="34" charset="0"/>
              </a:rPr>
              <a:t>Peta jabatan</a:t>
            </a:r>
            <a:endParaRPr lang="id-ID" sz="2000" dirty="0">
              <a:solidFill>
                <a:schemeClr val="tx1"/>
              </a:solidFill>
              <a:latin typeface="Arial" pitchFamily="34" charset="0"/>
              <a:ea typeface="Verdana" panose="020B0604030504040204" pitchFamily="34" charset="0"/>
              <a:cs typeface="Arial" pitchFamily="34" charset="0"/>
            </a:endParaRPr>
          </a:p>
          <a:p>
            <a:pPr>
              <a:buFont typeface="Wingdings" panose="05000000000000000000" pitchFamily="2" charset="2"/>
              <a:buChar char="v"/>
            </a:pPr>
            <a:r>
              <a:rPr lang="id-ID" sz="2000" dirty="0" smtClean="0">
                <a:solidFill>
                  <a:schemeClr val="tx1"/>
                </a:solidFill>
                <a:latin typeface="Arial" pitchFamily="34" charset="0"/>
                <a:ea typeface="Verdana" panose="020B0604030504040204" pitchFamily="34" charset="0"/>
                <a:cs typeface="Arial" pitchFamily="34" charset="0"/>
              </a:rPr>
              <a:t>Prosedur </a:t>
            </a:r>
            <a:r>
              <a:rPr lang="id-ID" sz="2000" dirty="0">
                <a:solidFill>
                  <a:schemeClr val="tx1"/>
                </a:solidFill>
                <a:latin typeface="Arial" pitchFamily="34" charset="0"/>
                <a:ea typeface="Verdana" panose="020B0604030504040204" pitchFamily="34" charset="0"/>
                <a:cs typeface="Arial" pitchFamily="34" charset="0"/>
              </a:rPr>
              <a:t>Operasional Standar  (SOP) pelaksanaan tugas/pekerjaan</a:t>
            </a:r>
          </a:p>
          <a:p>
            <a:pPr>
              <a:buFont typeface="Wingdings" panose="05000000000000000000" pitchFamily="2" charset="2"/>
              <a:buChar char="v"/>
            </a:pPr>
            <a:r>
              <a:rPr lang="id-ID" sz="2000" dirty="0" smtClean="0">
                <a:solidFill>
                  <a:schemeClr val="tx1"/>
                </a:solidFill>
                <a:latin typeface="Arial" pitchFamily="34" charset="0"/>
                <a:ea typeface="Verdana" panose="020B0604030504040204" pitchFamily="34" charset="0"/>
                <a:cs typeface="Arial" pitchFamily="34" charset="0"/>
              </a:rPr>
              <a:t>Laporan </a:t>
            </a:r>
            <a:r>
              <a:rPr lang="id-ID" sz="2000" dirty="0">
                <a:solidFill>
                  <a:schemeClr val="tx1"/>
                </a:solidFill>
                <a:latin typeface="Arial" pitchFamily="34" charset="0"/>
                <a:ea typeface="Verdana" panose="020B0604030504040204" pitchFamily="34" charset="0"/>
                <a:cs typeface="Arial" pitchFamily="34" charset="0"/>
              </a:rPr>
              <a:t>capaian pelaksanaan tugas tahun sebelumnya</a:t>
            </a:r>
          </a:p>
          <a:p>
            <a:pPr marL="0" indent="0" algn="just">
              <a:buNone/>
            </a:pPr>
            <a:endParaRPr lang="id-ID"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695240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116633"/>
            <a:ext cx="6798734" cy="1224135"/>
          </a:xfrm>
        </p:spPr>
        <p:txBody>
          <a:bodyPr>
            <a:normAutofit/>
          </a:bodyPr>
          <a:lstStyle/>
          <a:p>
            <a:r>
              <a:rPr lang="id-ID" sz="3200" dirty="0" smtClean="0">
                <a:solidFill>
                  <a:schemeClr val="tx1"/>
                </a:solidFill>
                <a:latin typeface="Arial" pitchFamily="34" charset="0"/>
                <a:cs typeface="Arial" pitchFamily="34" charset="0"/>
              </a:rPr>
              <a:t>Unsur-Unsur SKP</a:t>
            </a:r>
            <a:endParaRPr lang="id-ID" sz="3200" dirty="0">
              <a:solidFill>
                <a:schemeClr val="tx1"/>
              </a:solidFill>
              <a:latin typeface="Arial" pitchFamily="34" charset="0"/>
              <a:cs typeface="Arial" pitchFamily="34" charset="0"/>
            </a:endParaRPr>
          </a:p>
        </p:txBody>
      </p:sp>
      <p:sp>
        <p:nvSpPr>
          <p:cNvPr id="3" name="Content Placeholder 2"/>
          <p:cNvSpPr>
            <a:spLocks noGrp="1"/>
          </p:cNvSpPr>
          <p:nvPr>
            <p:ph idx="1"/>
          </p:nvPr>
        </p:nvSpPr>
        <p:spPr>
          <a:xfrm>
            <a:off x="467544" y="1052736"/>
            <a:ext cx="7994850" cy="4988627"/>
          </a:xfrm>
        </p:spPr>
        <p:txBody>
          <a:bodyPr>
            <a:normAutofit/>
          </a:bodyPr>
          <a:lstStyle/>
          <a:p>
            <a:pPr>
              <a:buNone/>
            </a:pPr>
            <a:r>
              <a:rPr lang="id-ID" sz="1600" dirty="0" smtClean="0">
                <a:solidFill>
                  <a:schemeClr val="accent1">
                    <a:lumMod val="75000"/>
                  </a:schemeClr>
                </a:solidFill>
                <a:latin typeface="Arial" pitchFamily="34" charset="0"/>
                <a:ea typeface="Tahoma" pitchFamily="34" charset="0"/>
                <a:cs typeface="Arial" pitchFamily="34" charset="0"/>
              </a:rPr>
              <a:t>Kegiatan Tugas Jabatan</a:t>
            </a:r>
          </a:p>
          <a:p>
            <a:pPr>
              <a:buNone/>
            </a:pPr>
            <a:r>
              <a:rPr lang="id-ID" sz="1600" dirty="0" smtClean="0">
                <a:latin typeface="Arial" pitchFamily="34" charset="0"/>
                <a:ea typeface="Tahoma" pitchFamily="34" charset="0"/>
                <a:cs typeface="Arial" pitchFamily="34" charset="0"/>
              </a:rPr>
              <a:t>	Yang dilakukan harus didasarkan pada rincian tugas, tanggung jawab dan wewenang jabatan sesuai yang ditetapkan dalam struktur dan tata kerja organisasi</a:t>
            </a:r>
            <a:endParaRPr lang="id-ID" sz="1600" dirty="0" smtClean="0">
              <a:solidFill>
                <a:schemeClr val="accent1">
                  <a:lumMod val="75000"/>
                </a:schemeClr>
              </a:solidFill>
              <a:latin typeface="Arial" pitchFamily="34" charset="0"/>
              <a:ea typeface="Tahoma" pitchFamily="34" charset="0"/>
              <a:cs typeface="Arial" pitchFamily="34" charset="0"/>
            </a:endParaRPr>
          </a:p>
          <a:p>
            <a:pPr>
              <a:buNone/>
            </a:pPr>
            <a:r>
              <a:rPr lang="id-ID" sz="1600" dirty="0" smtClean="0">
                <a:solidFill>
                  <a:schemeClr val="accent1">
                    <a:lumMod val="75000"/>
                  </a:schemeClr>
                </a:solidFill>
                <a:latin typeface="Arial" pitchFamily="34" charset="0"/>
                <a:ea typeface="Tahoma" pitchFamily="34" charset="0"/>
                <a:cs typeface="Arial" pitchFamily="34" charset="0"/>
              </a:rPr>
              <a:t>Angka Kredit</a:t>
            </a:r>
          </a:p>
          <a:p>
            <a:pPr>
              <a:buNone/>
            </a:pPr>
            <a:r>
              <a:rPr lang="id-ID" sz="1600" dirty="0" smtClean="0">
                <a:solidFill>
                  <a:schemeClr val="accent1">
                    <a:lumMod val="75000"/>
                  </a:schemeClr>
                </a:solidFill>
                <a:latin typeface="Arial" pitchFamily="34" charset="0"/>
                <a:ea typeface="Tahoma" pitchFamily="34" charset="0"/>
                <a:cs typeface="Arial" pitchFamily="34" charset="0"/>
              </a:rPr>
              <a:t>	</a:t>
            </a:r>
            <a:r>
              <a:rPr lang="id-ID" sz="1600" dirty="0" smtClean="0">
                <a:latin typeface="Arial" pitchFamily="34" charset="0"/>
                <a:ea typeface="Tahoma" pitchFamily="34" charset="0"/>
                <a:cs typeface="Arial" pitchFamily="34" charset="0"/>
              </a:rPr>
              <a:t> Yang dilakukan harus didasarkan pada rincian tugas, tanggung jawab dan wewenang jabatan sesuai yang ditetapkan dalam struktur dan tata kerja organisasi</a:t>
            </a:r>
          </a:p>
          <a:p>
            <a:pPr>
              <a:buNone/>
            </a:pPr>
            <a:r>
              <a:rPr lang="id-ID" sz="1600" dirty="0" smtClean="0">
                <a:solidFill>
                  <a:schemeClr val="accent1">
                    <a:lumMod val="75000"/>
                  </a:schemeClr>
                </a:solidFill>
                <a:latin typeface="Arial" pitchFamily="34" charset="0"/>
                <a:ea typeface="Tahoma" pitchFamily="34" charset="0"/>
                <a:cs typeface="Arial" pitchFamily="34" charset="0"/>
              </a:rPr>
              <a:t>Target</a:t>
            </a:r>
          </a:p>
          <a:p>
            <a:pPr>
              <a:buNone/>
            </a:pPr>
            <a:r>
              <a:rPr lang="id-ID" sz="1600" dirty="0" smtClean="0">
                <a:solidFill>
                  <a:schemeClr val="accent1">
                    <a:lumMod val="75000"/>
                  </a:schemeClr>
                </a:solidFill>
                <a:latin typeface="Arial" pitchFamily="34" charset="0"/>
                <a:ea typeface="Tahoma" pitchFamily="34" charset="0"/>
                <a:cs typeface="Arial" pitchFamily="34" charset="0"/>
              </a:rPr>
              <a:t>	</a:t>
            </a:r>
            <a:r>
              <a:rPr lang="id-ID" sz="1600" dirty="0" smtClean="0">
                <a:solidFill>
                  <a:srgbClr val="333300"/>
                </a:solidFill>
                <a:latin typeface="Arial" pitchFamily="34" charset="0"/>
                <a:ea typeface="Tahoma" pitchFamily="34" charset="0"/>
                <a:cs typeface="Arial" pitchFamily="34" charset="0"/>
              </a:rPr>
              <a:t>Setiap pelaksanaan Kegiatan Tugas Jabatan harus ditetapkan target yang diwujudkan dengan jelas sebagai ukuran prestasi kerja, baik dari aspek kuantitas, kualitas, waktu dapat disertai biaya</a:t>
            </a:r>
          </a:p>
          <a:p>
            <a:pPr>
              <a:buNone/>
            </a:pPr>
            <a:r>
              <a:rPr lang="id-ID" sz="1600" dirty="0" smtClean="0">
                <a:solidFill>
                  <a:schemeClr val="accent1">
                    <a:lumMod val="75000"/>
                  </a:schemeClr>
                </a:solidFill>
                <a:latin typeface="Arial" pitchFamily="34" charset="0"/>
                <a:ea typeface="Tahoma" pitchFamily="34" charset="0"/>
                <a:cs typeface="Arial" pitchFamily="34" charset="0"/>
              </a:rPr>
              <a:t>Tugas Tambahan dan/atau Kreativitas</a:t>
            </a:r>
          </a:p>
          <a:p>
            <a:pPr>
              <a:buNone/>
            </a:pPr>
            <a:r>
              <a:rPr lang="id-ID" sz="1600" dirty="0" smtClean="0">
                <a:solidFill>
                  <a:schemeClr val="accent1">
                    <a:lumMod val="75000"/>
                  </a:schemeClr>
                </a:solidFill>
                <a:latin typeface="Arial" pitchFamily="34" charset="0"/>
                <a:ea typeface="Tahoma" pitchFamily="34" charset="0"/>
                <a:cs typeface="Arial" pitchFamily="34" charset="0"/>
              </a:rPr>
              <a:t>	</a:t>
            </a:r>
            <a:r>
              <a:rPr lang="id-ID" sz="1600" dirty="0" smtClean="0">
                <a:solidFill>
                  <a:srgbClr val="333300"/>
                </a:solidFill>
                <a:latin typeface="Arial" pitchFamily="34" charset="0"/>
                <a:ea typeface="Tahoma" pitchFamily="34" charset="0"/>
                <a:cs typeface="Arial" pitchFamily="34" charset="0"/>
              </a:rPr>
              <a:t>Selain melakukan Kegiatan Tugas Jabatan ap</a:t>
            </a:r>
            <a:r>
              <a:rPr lang="en-US" sz="1600" dirty="0" smtClean="0">
                <a:solidFill>
                  <a:srgbClr val="333300"/>
                </a:solidFill>
                <a:latin typeface="Arial" pitchFamily="34" charset="0"/>
                <a:ea typeface="Tahoma" pitchFamily="34" charset="0"/>
                <a:cs typeface="Arial" pitchFamily="34" charset="0"/>
              </a:rPr>
              <a:t>a</a:t>
            </a:r>
            <a:r>
              <a:rPr lang="id-ID" sz="1600" dirty="0" smtClean="0">
                <a:solidFill>
                  <a:srgbClr val="333300"/>
                </a:solidFill>
                <a:latin typeface="Arial" pitchFamily="34" charset="0"/>
                <a:ea typeface="Tahoma" pitchFamily="34" charset="0"/>
                <a:cs typeface="Arial" pitchFamily="34" charset="0"/>
              </a:rPr>
              <a:t>bila </a:t>
            </a:r>
            <a:r>
              <a:rPr lang="en-US" sz="1600" dirty="0" smtClean="0">
                <a:solidFill>
                  <a:srgbClr val="333300"/>
                </a:solidFill>
                <a:latin typeface="Arial" pitchFamily="34" charset="0"/>
                <a:ea typeface="Tahoma" pitchFamily="34" charset="0"/>
                <a:cs typeface="Arial" pitchFamily="34" charset="0"/>
              </a:rPr>
              <a:t>  </a:t>
            </a:r>
            <a:r>
              <a:rPr lang="id-ID" sz="1600" dirty="0" smtClean="0">
                <a:solidFill>
                  <a:srgbClr val="333300"/>
                </a:solidFill>
                <a:latin typeface="Arial" pitchFamily="34" charset="0"/>
                <a:ea typeface="Tahoma" pitchFamily="34" charset="0"/>
                <a:cs typeface="Arial" pitchFamily="34" charset="0"/>
              </a:rPr>
              <a:t>ada tugas tambahan terkait dengan jabatan dapat ditetapkan menjadi tugas tambahan dan/atau kreati</a:t>
            </a:r>
            <a:r>
              <a:rPr lang="en-US" sz="1600" dirty="0" smtClean="0">
                <a:solidFill>
                  <a:srgbClr val="333300"/>
                </a:solidFill>
                <a:latin typeface="Arial" pitchFamily="34" charset="0"/>
                <a:ea typeface="Tahoma" pitchFamily="34" charset="0"/>
                <a:cs typeface="Arial" pitchFamily="34" charset="0"/>
              </a:rPr>
              <a:t>f</a:t>
            </a:r>
            <a:r>
              <a:rPr lang="id-ID" sz="1600" dirty="0" smtClean="0">
                <a:solidFill>
                  <a:srgbClr val="333300"/>
                </a:solidFill>
                <a:latin typeface="Arial" pitchFamily="34" charset="0"/>
                <a:ea typeface="Tahoma" pitchFamily="34" charset="0"/>
                <a:cs typeface="Arial" pitchFamily="34" charset="0"/>
              </a:rPr>
              <a:t>itas dalam pelaksanaan Kegiatan Tugas Jabatan</a:t>
            </a:r>
          </a:p>
          <a:p>
            <a:pPr>
              <a:buNone/>
            </a:pPr>
            <a:endParaRPr lang="id-ID" sz="1600" dirty="0" smtClean="0">
              <a:solidFill>
                <a:schemeClr val="accent1">
                  <a:lumMod val="75000"/>
                </a:schemeClr>
              </a:solidFill>
              <a:latin typeface="Arial" pitchFamily="34" charset="0"/>
              <a:ea typeface="Tahoma" pitchFamily="34" charset="0"/>
              <a:cs typeface="Arial" pitchFamily="34" charset="0"/>
            </a:endParaRPr>
          </a:p>
          <a:p>
            <a:pPr>
              <a:buNone/>
            </a:pPr>
            <a:endParaRPr lang="id-ID" b="1" dirty="0" smtClean="0">
              <a:solidFill>
                <a:schemeClr val="accent1">
                  <a:lumMod val="75000"/>
                </a:schemeClr>
              </a:solidFill>
              <a:latin typeface="Tahoma" pitchFamily="34" charset="0"/>
              <a:ea typeface="Tahoma" pitchFamily="34" charset="0"/>
              <a:cs typeface="Tahoma" pitchFamily="34" charset="0"/>
            </a:endParaRPr>
          </a:p>
          <a:p>
            <a:pPr>
              <a:buNone/>
            </a:pPr>
            <a:endParaRPr lang="id-ID"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786188" y="2143125"/>
            <a:ext cx="1571625" cy="192881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600">
              <a:latin typeface="Verdana" panose="020B0604030504040204" pitchFamily="34" charset="0"/>
              <a:ea typeface="Verdana" panose="020B0604030504040204" pitchFamily="34" charset="0"/>
              <a:cs typeface="Verdana" panose="020B0604030504040204" pitchFamily="34" charset="0"/>
            </a:endParaRPr>
          </a:p>
        </p:txBody>
      </p:sp>
      <p:sp>
        <p:nvSpPr>
          <p:cNvPr id="6" name="TextBox 5"/>
          <p:cNvSpPr txBox="1">
            <a:spLocks noChangeArrowheads="1"/>
          </p:cNvSpPr>
          <p:nvPr/>
        </p:nvSpPr>
        <p:spPr bwMode="auto">
          <a:xfrm>
            <a:off x="4009776" y="2786063"/>
            <a:ext cx="1143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id-ID" sz="1600" b="1" dirty="0">
                <a:latin typeface="Verdana" panose="020B0604030504040204" pitchFamily="34" charset="0"/>
                <a:ea typeface="Verdana" panose="020B0604030504040204" pitchFamily="34" charset="0"/>
                <a:cs typeface="Verdana" panose="020B0604030504040204" pitchFamily="34" charset="0"/>
              </a:rPr>
              <a:t>TARGET</a:t>
            </a:r>
          </a:p>
          <a:p>
            <a:pPr algn="ctr"/>
            <a:r>
              <a:rPr lang="id-ID" sz="1600" b="1" dirty="0">
                <a:latin typeface="Verdana" panose="020B0604030504040204" pitchFamily="34" charset="0"/>
                <a:ea typeface="Verdana" panose="020B0604030504040204" pitchFamily="34" charset="0"/>
                <a:cs typeface="Verdana" panose="020B0604030504040204" pitchFamily="34" charset="0"/>
              </a:rPr>
              <a:t>SKP</a:t>
            </a:r>
          </a:p>
        </p:txBody>
      </p:sp>
      <p:sp>
        <p:nvSpPr>
          <p:cNvPr id="7" name="Rectangle 6"/>
          <p:cNvSpPr/>
          <p:nvPr/>
        </p:nvSpPr>
        <p:spPr>
          <a:xfrm>
            <a:off x="3643313" y="428625"/>
            <a:ext cx="2143125" cy="6429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600">
              <a:latin typeface="Verdana" panose="020B0604030504040204" pitchFamily="34" charset="0"/>
              <a:ea typeface="Verdana" panose="020B0604030504040204" pitchFamily="34" charset="0"/>
              <a:cs typeface="Verdana" panose="020B0604030504040204" pitchFamily="34" charset="0"/>
            </a:endParaRPr>
          </a:p>
        </p:txBody>
      </p:sp>
      <p:sp>
        <p:nvSpPr>
          <p:cNvPr id="8" name="TextBox 7"/>
          <p:cNvSpPr txBox="1">
            <a:spLocks noChangeArrowheads="1"/>
          </p:cNvSpPr>
          <p:nvPr/>
        </p:nvSpPr>
        <p:spPr bwMode="auto">
          <a:xfrm>
            <a:off x="3714750" y="500063"/>
            <a:ext cx="20002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id-ID" sz="1600">
                <a:latin typeface="Verdana" panose="020B0604030504040204" pitchFamily="34" charset="0"/>
                <a:ea typeface="Verdana" panose="020B0604030504040204" pitchFamily="34" charset="0"/>
                <a:cs typeface="Verdana" panose="020B0604030504040204" pitchFamily="34" charset="0"/>
              </a:rPr>
              <a:t>KUANTITAS</a:t>
            </a:r>
          </a:p>
          <a:p>
            <a:pPr algn="ctr"/>
            <a:r>
              <a:rPr lang="id-ID" sz="1600">
                <a:latin typeface="Verdana" panose="020B0604030504040204" pitchFamily="34" charset="0"/>
                <a:ea typeface="Verdana" panose="020B0604030504040204" pitchFamily="34" charset="0"/>
                <a:cs typeface="Verdana" panose="020B0604030504040204" pitchFamily="34" charset="0"/>
              </a:rPr>
              <a:t>(target output)</a:t>
            </a:r>
          </a:p>
        </p:txBody>
      </p:sp>
      <p:sp>
        <p:nvSpPr>
          <p:cNvPr id="11" name="Down Arrow 10"/>
          <p:cNvSpPr/>
          <p:nvPr/>
        </p:nvSpPr>
        <p:spPr>
          <a:xfrm rot="10800000">
            <a:off x="4357688" y="1143000"/>
            <a:ext cx="484187" cy="8572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600">
              <a:latin typeface="Verdana" panose="020B0604030504040204" pitchFamily="34" charset="0"/>
              <a:ea typeface="Verdana" panose="020B0604030504040204" pitchFamily="34" charset="0"/>
              <a:cs typeface="Verdana" panose="020B0604030504040204" pitchFamily="34" charset="0"/>
            </a:endParaRPr>
          </a:p>
        </p:txBody>
      </p:sp>
      <p:sp>
        <p:nvSpPr>
          <p:cNvPr id="12" name="Rectangle 11"/>
          <p:cNvSpPr/>
          <p:nvPr/>
        </p:nvSpPr>
        <p:spPr>
          <a:xfrm>
            <a:off x="3714750" y="6000750"/>
            <a:ext cx="2143125" cy="6429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600">
              <a:latin typeface="Verdana" panose="020B0604030504040204" pitchFamily="34" charset="0"/>
              <a:ea typeface="Verdana" panose="020B0604030504040204" pitchFamily="34" charset="0"/>
              <a:cs typeface="Verdana" panose="020B0604030504040204" pitchFamily="34" charset="0"/>
            </a:endParaRPr>
          </a:p>
        </p:txBody>
      </p:sp>
      <p:sp>
        <p:nvSpPr>
          <p:cNvPr id="13" name="TextBox 12"/>
          <p:cNvSpPr txBox="1">
            <a:spLocks noChangeArrowheads="1"/>
          </p:cNvSpPr>
          <p:nvPr/>
        </p:nvSpPr>
        <p:spPr bwMode="auto">
          <a:xfrm>
            <a:off x="3786188" y="6000750"/>
            <a:ext cx="20002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id-ID" sz="1600">
                <a:latin typeface="Verdana" panose="020B0604030504040204" pitchFamily="34" charset="0"/>
                <a:ea typeface="Verdana" panose="020B0604030504040204" pitchFamily="34" charset="0"/>
                <a:cs typeface="Verdana" panose="020B0604030504040204" pitchFamily="34" charset="0"/>
              </a:rPr>
              <a:t>KUALITAS</a:t>
            </a:r>
          </a:p>
          <a:p>
            <a:pPr algn="ctr"/>
            <a:r>
              <a:rPr lang="id-ID" sz="1600">
                <a:latin typeface="Verdana" panose="020B0604030504040204" pitchFamily="34" charset="0"/>
                <a:ea typeface="Verdana" panose="020B0604030504040204" pitchFamily="34" charset="0"/>
                <a:cs typeface="Verdana" panose="020B0604030504040204" pitchFamily="34" charset="0"/>
              </a:rPr>
              <a:t>(target kualitas)</a:t>
            </a:r>
          </a:p>
        </p:txBody>
      </p:sp>
      <p:sp>
        <p:nvSpPr>
          <p:cNvPr id="14" name="TextBox 13"/>
          <p:cNvSpPr txBox="1">
            <a:spLocks noChangeArrowheads="1"/>
          </p:cNvSpPr>
          <p:nvPr/>
        </p:nvSpPr>
        <p:spPr bwMode="auto">
          <a:xfrm>
            <a:off x="6715125" y="5214938"/>
            <a:ext cx="214312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id-ID" sz="1600">
                <a:latin typeface="Verdana" panose="020B0604030504040204" pitchFamily="34" charset="0"/>
                <a:ea typeface="Verdana" panose="020B0604030504040204" pitchFamily="34" charset="0"/>
                <a:cs typeface="Verdana" panose="020B0604030504040204" pitchFamily="34" charset="0"/>
              </a:rPr>
              <a:t>Diprediksi pada mutu hasil kerja yg terbaik, kualitas diberikan nilai paling tinggi 100</a:t>
            </a:r>
          </a:p>
        </p:txBody>
      </p:sp>
      <p:sp>
        <p:nvSpPr>
          <p:cNvPr id="16" name="Right Arrow 15"/>
          <p:cNvSpPr/>
          <p:nvPr/>
        </p:nvSpPr>
        <p:spPr>
          <a:xfrm>
            <a:off x="5929313" y="6357938"/>
            <a:ext cx="714375"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600">
              <a:latin typeface="Verdana" panose="020B0604030504040204" pitchFamily="34" charset="0"/>
              <a:ea typeface="Verdana" panose="020B0604030504040204" pitchFamily="34" charset="0"/>
              <a:cs typeface="Verdana" panose="020B0604030504040204" pitchFamily="34" charset="0"/>
            </a:endParaRPr>
          </a:p>
        </p:txBody>
      </p:sp>
      <p:sp>
        <p:nvSpPr>
          <p:cNvPr id="17" name="Down Arrow 16"/>
          <p:cNvSpPr/>
          <p:nvPr/>
        </p:nvSpPr>
        <p:spPr>
          <a:xfrm>
            <a:off x="4357688" y="4286250"/>
            <a:ext cx="500062" cy="12858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600">
              <a:latin typeface="Verdana" panose="020B0604030504040204" pitchFamily="34" charset="0"/>
              <a:ea typeface="Verdana" panose="020B0604030504040204" pitchFamily="34" charset="0"/>
              <a:cs typeface="Verdana" panose="020B0604030504040204" pitchFamily="34" charset="0"/>
            </a:endParaRPr>
          </a:p>
        </p:txBody>
      </p:sp>
      <p:sp>
        <p:nvSpPr>
          <p:cNvPr id="18" name="Rectangle 17"/>
          <p:cNvSpPr/>
          <p:nvPr/>
        </p:nvSpPr>
        <p:spPr>
          <a:xfrm>
            <a:off x="5857875" y="2643188"/>
            <a:ext cx="2143125" cy="6429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600">
              <a:latin typeface="Verdana" panose="020B0604030504040204" pitchFamily="34" charset="0"/>
              <a:ea typeface="Verdana" panose="020B0604030504040204" pitchFamily="34" charset="0"/>
              <a:cs typeface="Verdana" panose="020B0604030504040204" pitchFamily="34" charset="0"/>
            </a:endParaRPr>
          </a:p>
        </p:txBody>
      </p:sp>
      <p:sp>
        <p:nvSpPr>
          <p:cNvPr id="19" name="TextBox 18"/>
          <p:cNvSpPr txBox="1">
            <a:spLocks noChangeArrowheads="1"/>
          </p:cNvSpPr>
          <p:nvPr/>
        </p:nvSpPr>
        <p:spPr bwMode="auto">
          <a:xfrm>
            <a:off x="5929313" y="2643188"/>
            <a:ext cx="20002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id-ID" sz="1600">
                <a:latin typeface="Verdana" panose="020B0604030504040204" pitchFamily="34" charset="0"/>
                <a:ea typeface="Verdana" panose="020B0604030504040204" pitchFamily="34" charset="0"/>
                <a:cs typeface="Verdana" panose="020B0604030504040204" pitchFamily="34" charset="0"/>
              </a:rPr>
              <a:t>WAKTU</a:t>
            </a:r>
          </a:p>
          <a:p>
            <a:pPr algn="ctr"/>
            <a:r>
              <a:rPr lang="id-ID" sz="1600">
                <a:latin typeface="Verdana" panose="020B0604030504040204" pitchFamily="34" charset="0"/>
                <a:ea typeface="Verdana" panose="020B0604030504040204" pitchFamily="34" charset="0"/>
                <a:cs typeface="Verdana" panose="020B0604030504040204" pitchFamily="34" charset="0"/>
              </a:rPr>
              <a:t>(target waktu)</a:t>
            </a:r>
          </a:p>
        </p:txBody>
      </p:sp>
      <p:sp>
        <p:nvSpPr>
          <p:cNvPr id="20" name="TextBox 19"/>
          <p:cNvSpPr txBox="1">
            <a:spLocks noChangeArrowheads="1"/>
          </p:cNvSpPr>
          <p:nvPr/>
        </p:nvSpPr>
        <p:spPr bwMode="auto">
          <a:xfrm>
            <a:off x="5857875" y="3429000"/>
            <a:ext cx="300037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id-ID" sz="1600">
                <a:latin typeface="Verdana" panose="020B0604030504040204" pitchFamily="34" charset="0"/>
                <a:ea typeface="Verdana" panose="020B0604030504040204" pitchFamily="34" charset="0"/>
                <a:cs typeface="Verdana" panose="020B0604030504040204" pitchFamily="34" charset="0"/>
              </a:rPr>
              <a:t>Waktu yg dibutuhkan yg dibutuhkan utk menyelesaikan, mis:</a:t>
            </a:r>
          </a:p>
          <a:p>
            <a:r>
              <a:rPr lang="id-ID" sz="1600">
                <a:latin typeface="Verdana" panose="020B0604030504040204" pitchFamily="34" charset="0"/>
                <a:ea typeface="Verdana" panose="020B0604030504040204" pitchFamily="34" charset="0"/>
                <a:cs typeface="Verdana" panose="020B0604030504040204" pitchFamily="34" charset="0"/>
              </a:rPr>
              <a:t>bulan, triwulan, kuartal, semesteran, dan tahunan</a:t>
            </a:r>
          </a:p>
        </p:txBody>
      </p:sp>
      <p:sp>
        <p:nvSpPr>
          <p:cNvPr id="21" name="Right Arrow 20"/>
          <p:cNvSpPr/>
          <p:nvPr/>
        </p:nvSpPr>
        <p:spPr>
          <a:xfrm>
            <a:off x="5429250" y="2857500"/>
            <a:ext cx="357188" cy="4286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600">
              <a:latin typeface="Verdana" panose="020B0604030504040204" pitchFamily="34" charset="0"/>
              <a:ea typeface="Verdana" panose="020B0604030504040204" pitchFamily="34" charset="0"/>
              <a:cs typeface="Verdana" panose="020B0604030504040204" pitchFamily="34" charset="0"/>
            </a:endParaRPr>
          </a:p>
        </p:txBody>
      </p:sp>
      <p:sp>
        <p:nvSpPr>
          <p:cNvPr id="22" name="Rectangle 21"/>
          <p:cNvSpPr/>
          <p:nvPr/>
        </p:nvSpPr>
        <p:spPr>
          <a:xfrm>
            <a:off x="1071563" y="2714625"/>
            <a:ext cx="2143125" cy="6429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600">
              <a:latin typeface="Verdana" panose="020B0604030504040204" pitchFamily="34" charset="0"/>
              <a:ea typeface="Verdana" panose="020B0604030504040204" pitchFamily="34" charset="0"/>
              <a:cs typeface="Verdana" panose="020B0604030504040204" pitchFamily="34" charset="0"/>
            </a:endParaRPr>
          </a:p>
        </p:txBody>
      </p:sp>
      <p:sp>
        <p:nvSpPr>
          <p:cNvPr id="23" name="Right Arrow 22"/>
          <p:cNvSpPr/>
          <p:nvPr/>
        </p:nvSpPr>
        <p:spPr>
          <a:xfrm rot="10800000">
            <a:off x="3286125" y="2857500"/>
            <a:ext cx="428625" cy="4286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600">
              <a:latin typeface="Verdana" panose="020B0604030504040204" pitchFamily="34" charset="0"/>
              <a:ea typeface="Verdana" panose="020B0604030504040204" pitchFamily="34" charset="0"/>
              <a:cs typeface="Verdana" panose="020B0604030504040204" pitchFamily="34" charset="0"/>
            </a:endParaRPr>
          </a:p>
        </p:txBody>
      </p:sp>
      <p:sp>
        <p:nvSpPr>
          <p:cNvPr id="24" name="TextBox 23"/>
          <p:cNvSpPr txBox="1">
            <a:spLocks noChangeArrowheads="1"/>
          </p:cNvSpPr>
          <p:nvPr/>
        </p:nvSpPr>
        <p:spPr bwMode="auto">
          <a:xfrm>
            <a:off x="1143000" y="2714625"/>
            <a:ext cx="20002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id-ID" sz="1600">
                <a:latin typeface="Verdana" panose="020B0604030504040204" pitchFamily="34" charset="0"/>
                <a:ea typeface="Verdana" panose="020B0604030504040204" pitchFamily="34" charset="0"/>
                <a:cs typeface="Verdana" panose="020B0604030504040204" pitchFamily="34" charset="0"/>
              </a:rPr>
              <a:t>BIAYA</a:t>
            </a:r>
          </a:p>
          <a:p>
            <a:pPr algn="ctr"/>
            <a:r>
              <a:rPr lang="id-ID" sz="1600">
                <a:latin typeface="Verdana" panose="020B0604030504040204" pitchFamily="34" charset="0"/>
                <a:ea typeface="Verdana" panose="020B0604030504040204" pitchFamily="34" charset="0"/>
                <a:cs typeface="Verdana" panose="020B0604030504040204" pitchFamily="34" charset="0"/>
              </a:rPr>
              <a:t>(target Biaya)</a:t>
            </a:r>
          </a:p>
        </p:txBody>
      </p:sp>
      <p:sp>
        <p:nvSpPr>
          <p:cNvPr id="25" name="TextBox 24"/>
          <p:cNvSpPr txBox="1">
            <a:spLocks noChangeArrowheads="1"/>
          </p:cNvSpPr>
          <p:nvPr/>
        </p:nvSpPr>
        <p:spPr bwMode="auto">
          <a:xfrm>
            <a:off x="500062" y="4143375"/>
            <a:ext cx="278606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id-ID" sz="1600" dirty="0">
                <a:latin typeface="Verdana" panose="020B0604030504040204" pitchFamily="34" charset="0"/>
                <a:ea typeface="Verdana" panose="020B0604030504040204" pitchFamily="34" charset="0"/>
                <a:cs typeface="Verdana" panose="020B0604030504040204" pitchFamily="34" charset="0"/>
              </a:rPr>
              <a:t>Biaya yang dibutuhkan utk menyelesaikan suatu pekerjaan dalam 1 tahun, mis: jutaan, ratusan juta, miliaran, dll.</a:t>
            </a:r>
          </a:p>
        </p:txBody>
      </p:sp>
      <p:sp>
        <p:nvSpPr>
          <p:cNvPr id="26" name="Down Arrow 25"/>
          <p:cNvSpPr/>
          <p:nvPr/>
        </p:nvSpPr>
        <p:spPr>
          <a:xfrm>
            <a:off x="1571625" y="3500438"/>
            <a:ext cx="214313"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600">
              <a:latin typeface="Verdana" panose="020B0604030504040204" pitchFamily="34" charset="0"/>
              <a:ea typeface="Verdana" panose="020B0604030504040204" pitchFamily="34" charset="0"/>
              <a:cs typeface="Verdana" panose="020B0604030504040204" pitchFamily="34" charset="0"/>
            </a:endParaRPr>
          </a:p>
        </p:txBody>
      </p:sp>
      <p:sp>
        <p:nvSpPr>
          <p:cNvPr id="29" name="Right Arrow 28"/>
          <p:cNvSpPr/>
          <p:nvPr/>
        </p:nvSpPr>
        <p:spPr>
          <a:xfrm>
            <a:off x="6072187" y="678656"/>
            <a:ext cx="857250"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600">
              <a:latin typeface="Verdana" panose="020B0604030504040204" pitchFamily="34" charset="0"/>
              <a:ea typeface="Verdana" panose="020B0604030504040204" pitchFamily="34" charset="0"/>
              <a:cs typeface="Verdana" panose="020B0604030504040204" pitchFamily="34" charset="0"/>
            </a:endParaRPr>
          </a:p>
        </p:txBody>
      </p:sp>
      <p:sp>
        <p:nvSpPr>
          <p:cNvPr id="30" name="TextBox 29"/>
          <p:cNvSpPr txBox="1">
            <a:spLocks noChangeArrowheads="1"/>
          </p:cNvSpPr>
          <p:nvPr/>
        </p:nvSpPr>
        <p:spPr bwMode="auto">
          <a:xfrm>
            <a:off x="392907" y="1263982"/>
            <a:ext cx="278606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id-ID" sz="1600" b="1" dirty="0">
                <a:latin typeface="Verdana" panose="020B0604030504040204" pitchFamily="34" charset="0"/>
                <a:ea typeface="Verdana" panose="020B0604030504040204" pitchFamily="34" charset="0"/>
                <a:cs typeface="Verdana" panose="020B0604030504040204" pitchFamily="34" charset="0"/>
              </a:rPr>
              <a:t>SKP PALING SEDIKIT MELIPUTI ASPEK KUALITAS, KUANTITAS, DAN WAKTU</a:t>
            </a:r>
          </a:p>
        </p:txBody>
      </p:sp>
      <p:sp>
        <p:nvSpPr>
          <p:cNvPr id="27" name="TextBox 26"/>
          <p:cNvSpPr txBox="1">
            <a:spLocks noChangeArrowheads="1"/>
          </p:cNvSpPr>
          <p:nvPr/>
        </p:nvSpPr>
        <p:spPr bwMode="auto">
          <a:xfrm>
            <a:off x="6965157" y="369455"/>
            <a:ext cx="214312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6213" indent="-176213">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id-ID" sz="1600" dirty="0">
                <a:latin typeface="Verdana" panose="020B0604030504040204" pitchFamily="34" charset="0"/>
                <a:ea typeface="Verdana" panose="020B0604030504040204" pitchFamily="34" charset="0"/>
                <a:cs typeface="Verdana" panose="020B0604030504040204" pitchFamily="34" charset="0"/>
              </a:rPr>
              <a:t>●	dokumen,</a:t>
            </a:r>
          </a:p>
          <a:p>
            <a:r>
              <a:rPr lang="id-ID" sz="1600" dirty="0">
                <a:latin typeface="Verdana" panose="020B0604030504040204" pitchFamily="34" charset="0"/>
                <a:ea typeface="Verdana" panose="020B0604030504040204" pitchFamily="34" charset="0"/>
                <a:cs typeface="Verdana" panose="020B0604030504040204" pitchFamily="34" charset="0"/>
              </a:rPr>
              <a:t>●	konsep</a:t>
            </a:r>
          </a:p>
          <a:p>
            <a:r>
              <a:rPr lang="id-ID" sz="1600" dirty="0">
                <a:latin typeface="Verdana" panose="020B0604030504040204" pitchFamily="34" charset="0"/>
                <a:ea typeface="Verdana" panose="020B0604030504040204" pitchFamily="34" charset="0"/>
                <a:cs typeface="Verdana" panose="020B0604030504040204" pitchFamily="34" charset="0"/>
              </a:rPr>
              <a:t>●	naskah</a:t>
            </a:r>
          </a:p>
          <a:p>
            <a:r>
              <a:rPr lang="id-ID" sz="1600" dirty="0">
                <a:latin typeface="Verdana" panose="020B0604030504040204" pitchFamily="34" charset="0"/>
                <a:ea typeface="Verdana" panose="020B0604030504040204" pitchFamily="34" charset="0"/>
                <a:cs typeface="Verdana" panose="020B0604030504040204" pitchFamily="34" charset="0"/>
              </a:rPr>
              <a:t>●	SK</a:t>
            </a:r>
          </a:p>
          <a:p>
            <a:r>
              <a:rPr lang="id-ID" sz="1600" dirty="0">
                <a:latin typeface="Verdana" panose="020B0604030504040204" pitchFamily="34" charset="0"/>
                <a:ea typeface="Verdana" panose="020B0604030504040204" pitchFamily="34" charset="0"/>
                <a:cs typeface="Verdana" panose="020B0604030504040204" pitchFamily="34" charset="0"/>
              </a:rPr>
              <a:t>●	paket</a:t>
            </a:r>
          </a:p>
          <a:p>
            <a:r>
              <a:rPr lang="id-ID" sz="1600" dirty="0">
                <a:latin typeface="Verdana" panose="020B0604030504040204" pitchFamily="34" charset="0"/>
                <a:ea typeface="Verdana" panose="020B0604030504040204" pitchFamily="34" charset="0"/>
                <a:cs typeface="Verdana" panose="020B0604030504040204" pitchFamily="34" charset="0"/>
              </a:rPr>
              <a:t>●	laporan</a:t>
            </a:r>
          </a:p>
          <a:p>
            <a:r>
              <a:rPr lang="id-ID" sz="1600" dirty="0">
                <a:latin typeface="Verdana" panose="020B0604030504040204" pitchFamily="34" charset="0"/>
                <a:ea typeface="Verdana" panose="020B0604030504040204" pitchFamily="34" charset="0"/>
                <a:cs typeface="Verdana" panose="020B0604030504040204" pitchFamily="34" charset="0"/>
              </a:rPr>
              <a:t>●	dll.</a:t>
            </a:r>
          </a:p>
        </p:txBody>
      </p:sp>
      <p:sp>
        <p:nvSpPr>
          <p:cNvPr id="28" name="Rounded Rectangle 27"/>
          <p:cNvSpPr/>
          <p:nvPr/>
        </p:nvSpPr>
        <p:spPr>
          <a:xfrm>
            <a:off x="500034" y="285728"/>
            <a:ext cx="192882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Aspek SKP</a:t>
            </a:r>
            <a:endParaRPr lang="id-ID" dirty="0"/>
          </a:p>
        </p:txBody>
      </p:sp>
    </p:spTree>
    <p:extLst>
      <p:ext uri="{BB962C8B-B14F-4D97-AF65-F5344CB8AC3E}">
        <p14:creationId xmlns:p14="http://schemas.microsoft.com/office/powerpoint/2010/main" val="8260021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00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0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2000"/>
                                        <p:tgtEl>
                                          <p:spTgt spid="2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2000"/>
                                        <p:tgtEl>
                                          <p:spTgt spid="1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2000"/>
                                        <p:tgtEl>
                                          <p:spTgt spid="1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2000"/>
                                        <p:tgtEl>
                                          <p:spTgt spid="1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2000"/>
                                        <p:tgtEl>
                                          <p:spTgt spid="1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2000"/>
                                        <p:tgtEl>
                                          <p:spTgt spid="14"/>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2000"/>
                                        <p:tgtEl>
                                          <p:spTgt spid="21"/>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2000"/>
                                        <p:tgtEl>
                                          <p:spTgt spid="18"/>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2000"/>
                                        <p:tgtEl>
                                          <p:spTgt spid="19"/>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fade">
                                      <p:cBhvr>
                                        <p:cTn id="77" dur="2000"/>
                                        <p:tgtEl>
                                          <p:spTgt spid="20"/>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2000"/>
                                        <p:tgtEl>
                                          <p:spTgt spid="23"/>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2000"/>
                                        <p:tgtEl>
                                          <p:spTgt spid="22"/>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fade">
                                      <p:cBhvr>
                                        <p:cTn id="92" dur="2000"/>
                                        <p:tgtEl>
                                          <p:spTgt spid="24"/>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2000"/>
                                        <p:tgtEl>
                                          <p:spTgt spid="26"/>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5"/>
                                        </p:tgtEl>
                                        <p:attrNameLst>
                                          <p:attrName>style.visibility</p:attrName>
                                        </p:attrNameLst>
                                      </p:cBhvr>
                                      <p:to>
                                        <p:strVal val="visible"/>
                                      </p:to>
                                    </p:set>
                                    <p:animEffect transition="in" filter="fade">
                                      <p:cBhvr>
                                        <p:cTn id="102" dur="2000"/>
                                        <p:tgtEl>
                                          <p:spTgt spid="25"/>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4" presetClass="entr" presetSubtype="0" fill="hold" grpId="0" nodeType="clickEffect">
                                  <p:stCondLst>
                                    <p:cond delay="0"/>
                                  </p:stCondLst>
                                  <p:childTnLst>
                                    <p:set>
                                      <p:cBhvr>
                                        <p:cTn id="106" dur="1" fill="hold">
                                          <p:stCondLst>
                                            <p:cond delay="0"/>
                                          </p:stCondLst>
                                        </p:cTn>
                                        <p:tgtEl>
                                          <p:spTgt spid="30"/>
                                        </p:tgtEl>
                                        <p:attrNameLst>
                                          <p:attrName>style.visibility</p:attrName>
                                        </p:attrNameLst>
                                      </p:cBhvr>
                                      <p:to>
                                        <p:strVal val="visible"/>
                                      </p:to>
                                    </p:set>
                                    <p:anim to="" calcmode="lin" valueType="num">
                                      <p:cBhvr>
                                        <p:cTn id="107" dur="1" fill="hold"/>
                                        <p:tgtEl>
                                          <p:spTgt spid="30"/>
                                        </p:tgtEl>
                                        <p:attrNameLst>
                                          <p:attrName/>
                                        </p:attrNameLst>
                                      </p:cBhvr>
                                    </p:anim>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27"/>
                                        </p:tgtEl>
                                        <p:attrNameLst>
                                          <p:attrName>style.visibility</p:attrName>
                                        </p:attrNameLst>
                                      </p:cBhvr>
                                      <p:to>
                                        <p:strVal val="visible"/>
                                      </p:to>
                                    </p:set>
                                    <p:animEffect transition="in" filter="fade">
                                      <p:cBhvr>
                                        <p:cTn id="112"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11" grpId="0" animBg="1"/>
      <p:bldP spid="12" grpId="0" animBg="1"/>
      <p:bldP spid="13" grpId="0"/>
      <p:bldP spid="14" grpId="0"/>
      <p:bldP spid="16" grpId="0" animBg="1"/>
      <p:bldP spid="17" grpId="0" animBg="1"/>
      <p:bldP spid="18" grpId="0" animBg="1"/>
      <p:bldP spid="19" grpId="0"/>
      <p:bldP spid="20" grpId="0"/>
      <p:bldP spid="21" grpId="0" animBg="1"/>
      <p:bldP spid="22" grpId="0" animBg="1"/>
      <p:bldP spid="23" grpId="0" animBg="1"/>
      <p:bldP spid="24" grpId="0"/>
      <p:bldP spid="25" grpId="0"/>
      <p:bldP spid="26" grpId="0" animBg="1"/>
      <p:bldP spid="29" grpId="0" animBg="1"/>
      <p:bldP spid="30"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781"/>
          <p:cNvSpPr txBox="1">
            <a:spLocks noChangeArrowheads="1"/>
          </p:cNvSpPr>
          <p:nvPr/>
        </p:nvSpPr>
        <p:spPr bwMode="auto">
          <a:xfrm>
            <a:off x="2414588" y="334963"/>
            <a:ext cx="4392612" cy="862012"/>
          </a:xfrm>
          <a:prstGeom prst="rect">
            <a:avLst/>
          </a:prstGeom>
          <a:noFill/>
          <a:ln w="9525">
            <a:noFill/>
            <a:miter lim="800000"/>
            <a:headEnd/>
            <a:tailEnd/>
          </a:ln>
        </p:spPr>
        <p:txBody>
          <a:bodyPr>
            <a:spAutoFit/>
          </a:bodyPr>
          <a:lstStyle/>
          <a:p>
            <a:pPr algn="ctr">
              <a:spcBef>
                <a:spcPct val="50000"/>
              </a:spcBef>
            </a:pPr>
            <a:r>
              <a:rPr lang="en-US" sz="2000" b="1" dirty="0">
                <a:latin typeface="Tahoma" pitchFamily="34" charset="0"/>
                <a:cs typeface="Tahoma" pitchFamily="34" charset="0"/>
              </a:rPr>
              <a:t>FORMULIR SASARAN KERJA</a:t>
            </a:r>
          </a:p>
          <a:p>
            <a:pPr algn="ctr">
              <a:spcBef>
                <a:spcPct val="50000"/>
              </a:spcBef>
            </a:pPr>
            <a:r>
              <a:rPr lang="en-US" sz="2000" b="1" dirty="0" smtClean="0">
                <a:latin typeface="Tahoma" pitchFamily="34" charset="0"/>
                <a:cs typeface="Tahoma" pitchFamily="34" charset="0"/>
              </a:rPr>
              <a:t>PEGAWAI</a:t>
            </a:r>
            <a:endParaRPr lang="en-US" sz="2000" b="1" dirty="0">
              <a:latin typeface="Tahoma" pitchFamily="34" charset="0"/>
              <a:cs typeface="Tahoma" pitchFamily="34" charset="0"/>
            </a:endParaRPr>
          </a:p>
        </p:txBody>
      </p:sp>
      <p:graphicFrame>
        <p:nvGraphicFramePr>
          <p:cNvPr id="8" name="Group 171"/>
          <p:cNvGraphicFramePr>
            <a:graphicFrameLocks noGrp="1"/>
          </p:cNvGraphicFramePr>
          <p:nvPr>
            <p:extLst>
              <p:ext uri="{D42A27DB-BD31-4B8C-83A1-F6EECF244321}">
                <p14:modId xmlns:p14="http://schemas.microsoft.com/office/powerpoint/2010/main" val="217113468"/>
              </p:ext>
            </p:extLst>
          </p:nvPr>
        </p:nvGraphicFramePr>
        <p:xfrm>
          <a:off x="611560" y="1430338"/>
          <a:ext cx="7992889" cy="3574416"/>
        </p:xfrm>
        <a:graphic>
          <a:graphicData uri="http://schemas.openxmlformats.org/drawingml/2006/table">
            <a:tbl>
              <a:tblPr/>
              <a:tblGrid>
                <a:gridCol w="396153">
                  <a:extLst>
                    <a:ext uri="{9D8B030D-6E8A-4147-A177-3AD203B41FA5}">
                      <a16:colId xmlns="" xmlns:a16="http://schemas.microsoft.com/office/drawing/2014/main" val="20000"/>
                    </a:ext>
                  </a:extLst>
                </a:gridCol>
                <a:gridCol w="1548987">
                  <a:extLst>
                    <a:ext uri="{9D8B030D-6E8A-4147-A177-3AD203B41FA5}">
                      <a16:colId xmlns="" xmlns:a16="http://schemas.microsoft.com/office/drawing/2014/main" val="20001"/>
                    </a:ext>
                  </a:extLst>
                </a:gridCol>
                <a:gridCol w="1729964">
                  <a:extLst>
                    <a:ext uri="{9D8B030D-6E8A-4147-A177-3AD203B41FA5}">
                      <a16:colId xmlns="" xmlns:a16="http://schemas.microsoft.com/office/drawing/2014/main" val="20002"/>
                    </a:ext>
                  </a:extLst>
                </a:gridCol>
                <a:gridCol w="664055">
                  <a:extLst>
                    <a:ext uri="{9D8B030D-6E8A-4147-A177-3AD203B41FA5}">
                      <a16:colId xmlns="" xmlns:a16="http://schemas.microsoft.com/office/drawing/2014/main" val="20003"/>
                    </a:ext>
                  </a:extLst>
                </a:gridCol>
                <a:gridCol w="1295335">
                  <a:extLst>
                    <a:ext uri="{9D8B030D-6E8A-4147-A177-3AD203B41FA5}">
                      <a16:colId xmlns="" xmlns:a16="http://schemas.microsoft.com/office/drawing/2014/main" val="20004"/>
                    </a:ext>
                  </a:extLst>
                </a:gridCol>
                <a:gridCol w="627005">
                  <a:extLst>
                    <a:ext uri="{9D8B030D-6E8A-4147-A177-3AD203B41FA5}">
                      <a16:colId xmlns="" xmlns:a16="http://schemas.microsoft.com/office/drawing/2014/main" val="20005"/>
                    </a:ext>
                  </a:extLst>
                </a:gridCol>
                <a:gridCol w="792307">
                  <a:extLst>
                    <a:ext uri="{9D8B030D-6E8A-4147-A177-3AD203B41FA5}">
                      <a16:colId xmlns="" xmlns:a16="http://schemas.microsoft.com/office/drawing/2014/main" val="20006"/>
                    </a:ext>
                  </a:extLst>
                </a:gridCol>
                <a:gridCol w="939083">
                  <a:extLst>
                    <a:ext uri="{9D8B030D-6E8A-4147-A177-3AD203B41FA5}">
                      <a16:colId xmlns="" xmlns:a16="http://schemas.microsoft.com/office/drawing/2014/main" val="20007"/>
                    </a:ext>
                  </a:extLst>
                </a:gridCol>
              </a:tblGrid>
              <a:tr h="2873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NO</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I. PEJABAT PENILAI</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d-ID"/>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chemeClr val="tx1"/>
                          </a:solidFill>
                          <a:effectLst/>
                          <a:latin typeface="Tahoma" pitchFamily="34" charset="0"/>
                          <a:ea typeface="Tahoma" pitchFamily="34" charset="0"/>
                          <a:cs typeface="Tahoma" pitchFamily="34" charset="0"/>
                        </a:rPr>
                        <a:t>NO</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II. PEGAWAI  YANG DINILAI</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d-ID"/>
                    </a:p>
                  </a:txBody>
                  <a:tcPr/>
                </a:tc>
                <a:tc hMerge="1">
                  <a:txBody>
                    <a:bodyPr/>
                    <a:lstStyle/>
                    <a:p>
                      <a:endParaRPr lang="id-ID"/>
                    </a:p>
                  </a:txBody>
                  <a:tcPr/>
                </a:tc>
                <a:tc hMerge="1">
                  <a:txBody>
                    <a:bodyPr/>
                    <a:lstStyle/>
                    <a:p>
                      <a:endParaRPr lang="id-ID"/>
                    </a:p>
                  </a:txBody>
                  <a:tcPr/>
                </a:tc>
                <a:extLst>
                  <a:ext uri="{0D108BD9-81ED-4DB2-BD59-A6C34878D82A}">
                    <a16:rowId xmlns="" xmlns:a16="http://schemas.microsoft.com/office/drawing/2014/main" val="10000"/>
                  </a:ext>
                </a:extLst>
              </a:tr>
              <a:tr h="2270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chemeClr val="tx1"/>
                          </a:solidFill>
                          <a:effectLst/>
                          <a:latin typeface="Tahoma" pitchFamily="34" charset="0"/>
                          <a:ea typeface="Tahoma" pitchFamily="34" charset="0"/>
                          <a:cs typeface="Tahoma" pitchFamily="34" charset="0"/>
                        </a:rPr>
                        <a:t>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Nama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chemeClr val="tx1"/>
                          </a:solidFill>
                          <a:effectLst/>
                          <a:latin typeface="Tahoma" pitchFamily="34" charset="0"/>
                          <a:ea typeface="Tahoma" pitchFamily="34" charset="0"/>
                          <a:cs typeface="Tahoma" pitchFamily="34" charset="0"/>
                        </a:rPr>
                        <a:t>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chemeClr val="tx1"/>
                          </a:solidFill>
                          <a:effectLst/>
                          <a:latin typeface="Tahoma" pitchFamily="34" charset="0"/>
                          <a:ea typeface="Tahoma" pitchFamily="34" charset="0"/>
                          <a:cs typeface="Tahoma" pitchFamily="34" charset="0"/>
                        </a:rPr>
                        <a:t>Nama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d-ID"/>
                    </a:p>
                  </a:txBody>
                  <a:tcPr/>
                </a:tc>
                <a:tc hMerge="1">
                  <a:txBody>
                    <a:bodyPr/>
                    <a:lstStyle/>
                    <a:p>
                      <a:endParaRPr lang="id-ID"/>
                    </a:p>
                  </a:txBody>
                  <a:tcPr/>
                </a:tc>
                <a:extLst>
                  <a:ext uri="{0D108BD9-81ED-4DB2-BD59-A6C34878D82A}">
                    <a16:rowId xmlns="" xmlns:a16="http://schemas.microsoft.com/office/drawing/2014/main" val="10001"/>
                  </a:ext>
                </a:extLst>
              </a:tr>
              <a:tr h="2270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chemeClr val="tx1"/>
                          </a:solidFill>
                          <a:effectLst/>
                          <a:latin typeface="Tahoma" pitchFamily="34" charset="0"/>
                          <a:ea typeface="Tahoma" pitchFamily="34" charset="0"/>
                          <a:cs typeface="Tahoma" pitchFamily="34" charset="0"/>
                        </a:rPr>
                        <a:t>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NIP</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chemeClr val="tx1"/>
                          </a:solidFill>
                          <a:effectLst/>
                          <a:latin typeface="Tahoma" pitchFamily="34" charset="0"/>
                          <a:ea typeface="Tahoma" pitchFamily="34" charset="0"/>
                          <a:cs typeface="Tahoma" pitchFamily="34" charset="0"/>
                        </a:rPr>
                        <a:t>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chemeClr val="tx1"/>
                          </a:solidFill>
                          <a:effectLst/>
                          <a:latin typeface="Tahoma" pitchFamily="34" charset="0"/>
                          <a:ea typeface="Tahoma" pitchFamily="34" charset="0"/>
                          <a:cs typeface="Tahoma" pitchFamily="34" charset="0"/>
                        </a:rPr>
                        <a:t>NIP</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d-ID"/>
                    </a:p>
                  </a:txBody>
                  <a:tcPr/>
                </a:tc>
                <a:tc hMerge="1">
                  <a:txBody>
                    <a:bodyPr/>
                    <a:lstStyle/>
                    <a:p>
                      <a:endParaRPr lang="id-ID"/>
                    </a:p>
                  </a:txBody>
                  <a:tcPr/>
                </a:tc>
                <a:extLst>
                  <a:ext uri="{0D108BD9-81ED-4DB2-BD59-A6C34878D82A}">
                    <a16:rowId xmlns="" xmlns:a16="http://schemas.microsoft.com/office/drawing/2014/main" val="10002"/>
                  </a:ext>
                </a:extLst>
              </a:tr>
              <a:tr h="2254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chemeClr val="tx1"/>
                          </a:solidFill>
                          <a:effectLst/>
                          <a:latin typeface="Tahoma" pitchFamily="34" charset="0"/>
                          <a:ea typeface="Tahoma" pitchFamily="34" charset="0"/>
                          <a:cs typeface="Tahoma" pitchFamily="34" charset="0"/>
                        </a:rPr>
                        <a:t>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chemeClr val="tx1"/>
                          </a:solidFill>
                          <a:effectLst/>
                          <a:latin typeface="Tahoma" pitchFamily="34" charset="0"/>
                          <a:ea typeface="Tahoma" pitchFamily="34" charset="0"/>
                          <a:cs typeface="Tahoma" pitchFamily="34" charset="0"/>
                        </a:rPr>
                        <a:t>Pangkat/Gol.Ruang</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chemeClr val="tx1"/>
                          </a:solidFill>
                          <a:effectLst/>
                          <a:latin typeface="Tahoma" pitchFamily="34" charset="0"/>
                          <a:ea typeface="Tahoma" pitchFamily="34" charset="0"/>
                          <a:cs typeface="Tahoma" pitchFamily="34" charset="0"/>
                        </a:rPr>
                        <a:t>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chemeClr val="tx1"/>
                          </a:solidFill>
                          <a:effectLst/>
                          <a:latin typeface="Tahoma" pitchFamily="34" charset="0"/>
                          <a:ea typeface="Tahoma" pitchFamily="34" charset="0"/>
                          <a:cs typeface="Tahoma" pitchFamily="34" charset="0"/>
                        </a:rPr>
                        <a:t>Pangkat/Gol.Ruang</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d-ID"/>
                    </a:p>
                  </a:txBody>
                  <a:tcPr/>
                </a:tc>
                <a:tc hMerge="1">
                  <a:txBody>
                    <a:bodyPr/>
                    <a:lstStyle/>
                    <a:p>
                      <a:endParaRPr lang="id-ID"/>
                    </a:p>
                  </a:txBody>
                  <a:tcPr/>
                </a:tc>
                <a:extLst>
                  <a:ext uri="{0D108BD9-81ED-4DB2-BD59-A6C34878D82A}">
                    <a16:rowId xmlns="" xmlns:a16="http://schemas.microsoft.com/office/drawing/2014/main" val="10003"/>
                  </a:ext>
                </a:extLst>
              </a:tr>
              <a:tr h="2270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chemeClr val="tx1"/>
                          </a:solidFill>
                          <a:effectLst/>
                          <a:latin typeface="Tahoma" pitchFamily="34" charset="0"/>
                          <a:ea typeface="Tahoma" pitchFamily="34" charset="0"/>
                          <a:cs typeface="Tahoma" pitchFamily="34" charset="0"/>
                        </a:rPr>
                        <a:t>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chemeClr val="tx1"/>
                          </a:solidFill>
                          <a:effectLst/>
                          <a:latin typeface="Tahoma" pitchFamily="34" charset="0"/>
                          <a:ea typeface="Tahoma" pitchFamily="34" charset="0"/>
                          <a:cs typeface="Tahoma" pitchFamily="34" charset="0"/>
                        </a:rPr>
                        <a:t>Jabatan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Jabatan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d-ID"/>
                    </a:p>
                  </a:txBody>
                  <a:tcPr/>
                </a:tc>
                <a:tc hMerge="1">
                  <a:txBody>
                    <a:bodyPr/>
                    <a:lstStyle/>
                    <a:p>
                      <a:endParaRPr lang="id-ID"/>
                    </a:p>
                  </a:txBody>
                  <a:tcPr/>
                </a:tc>
                <a:extLst>
                  <a:ext uri="{0D108BD9-81ED-4DB2-BD59-A6C34878D82A}">
                    <a16:rowId xmlns="" xmlns:a16="http://schemas.microsoft.com/office/drawing/2014/main" val="10004"/>
                  </a:ext>
                </a:extLst>
              </a:tr>
              <a:tr h="1809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chemeClr val="tx1"/>
                          </a:solidFill>
                          <a:effectLst/>
                          <a:latin typeface="Tahoma" pitchFamily="34" charset="0"/>
                          <a:ea typeface="Tahoma" pitchFamily="34" charset="0"/>
                          <a:cs typeface="Tahoma" pitchFamily="34" charset="0"/>
                        </a:rPr>
                        <a:t>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chemeClr val="tx1"/>
                          </a:solidFill>
                          <a:effectLst/>
                          <a:latin typeface="Tahoma" pitchFamily="34" charset="0"/>
                          <a:ea typeface="Tahoma" pitchFamily="34" charset="0"/>
                          <a:cs typeface="Tahoma" pitchFamily="34" charset="0"/>
                        </a:rPr>
                        <a:t>Unit Kerja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000" b="1"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chemeClr val="tx1"/>
                          </a:solidFill>
                          <a:effectLst/>
                          <a:latin typeface="Tahoma" pitchFamily="34" charset="0"/>
                          <a:ea typeface="Tahoma" pitchFamily="34" charset="0"/>
                          <a:cs typeface="Tahoma" pitchFamily="34" charset="0"/>
                        </a:rPr>
                        <a:t>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Unit Kerja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000" b="1"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d-ID"/>
                    </a:p>
                  </a:txBody>
                  <a:tcPr/>
                </a:tc>
                <a:tc hMerge="1">
                  <a:txBody>
                    <a:bodyPr/>
                    <a:lstStyle/>
                    <a:p>
                      <a:endParaRPr lang="id-ID"/>
                    </a:p>
                  </a:txBody>
                  <a:tcPr/>
                </a:tc>
                <a:extLst>
                  <a:ext uri="{0D108BD9-81ED-4DB2-BD59-A6C34878D82A}">
                    <a16:rowId xmlns="" xmlns:a16="http://schemas.microsoft.com/office/drawing/2014/main" val="10005"/>
                  </a:ext>
                </a:extLst>
              </a:tr>
              <a:tr h="300038">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chemeClr val="tx1"/>
                          </a:solidFill>
                          <a:effectLst/>
                          <a:latin typeface="Tahoma" pitchFamily="34" charset="0"/>
                          <a:ea typeface="Tahoma" pitchFamily="34" charset="0"/>
                          <a:cs typeface="Tahoma" pitchFamily="34" charset="0"/>
                        </a:rPr>
                        <a:t>NO</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III. KEGIATAN TUGAS  JABATAN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lang="id-ID"/>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chemeClr val="tx1"/>
                          </a:solidFill>
                          <a:effectLst/>
                          <a:latin typeface="Tahoma" pitchFamily="34" charset="0"/>
                          <a:ea typeface="Tahoma" pitchFamily="34" charset="0"/>
                          <a:cs typeface="Tahoma" pitchFamily="34" charset="0"/>
                        </a:rPr>
                        <a:t>ANGKA KREDIT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TARGET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d-ID"/>
                    </a:p>
                  </a:txBody>
                  <a:tcPr/>
                </a:tc>
                <a:tc hMerge="1">
                  <a:txBody>
                    <a:bodyPr/>
                    <a:lstStyle/>
                    <a:p>
                      <a:endParaRPr lang="id-ID"/>
                    </a:p>
                  </a:txBody>
                  <a:tcPr/>
                </a:tc>
                <a:tc hMerge="1">
                  <a:txBody>
                    <a:bodyPr/>
                    <a:lstStyle/>
                    <a:p>
                      <a:endParaRPr lang="id-ID"/>
                    </a:p>
                  </a:txBody>
                  <a:tcPr/>
                </a:tc>
                <a:extLst>
                  <a:ext uri="{0D108BD9-81ED-4DB2-BD59-A6C34878D82A}">
                    <a16:rowId xmlns="" xmlns:a16="http://schemas.microsoft.com/office/drawing/2014/main" val="10006"/>
                  </a:ext>
                </a:extLst>
              </a:tr>
              <a:tr h="336550">
                <a:tc vMerge="1">
                  <a:txBody>
                    <a:bodyPr/>
                    <a:lstStyle/>
                    <a:p>
                      <a:endParaRPr lang="id-ID"/>
                    </a:p>
                  </a:txBody>
                  <a:tcPr/>
                </a:tc>
                <a:tc gridSpan="2" vMerge="1">
                  <a:txBody>
                    <a:bodyPr/>
                    <a:lstStyle/>
                    <a:p>
                      <a:endParaRPr lang="id-ID"/>
                    </a:p>
                  </a:txBody>
                  <a:tcPr/>
                </a:tc>
                <a:tc hMerge="1" vMerge="1">
                  <a:txBody>
                    <a:bodyPr/>
                    <a:lstStyle/>
                    <a:p>
                      <a:endParaRPr lang="id-ID"/>
                    </a:p>
                  </a:txBody>
                  <a:tcPr/>
                </a:tc>
                <a:tc vMerge="1">
                  <a:txBody>
                    <a:bodyPr/>
                    <a:lstStyle/>
                    <a:p>
                      <a:endParaRPr lang="id-ID"/>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chemeClr val="tx1"/>
                          </a:solidFill>
                          <a:effectLst/>
                          <a:latin typeface="Tahoma" pitchFamily="34" charset="0"/>
                          <a:ea typeface="Tahoma" pitchFamily="34" charset="0"/>
                          <a:cs typeface="Tahoma" pitchFamily="34" charset="0"/>
                        </a:rPr>
                        <a:t>KUANT/</a:t>
                      </a:r>
                    </a:p>
                    <a:p>
                      <a:pPr marL="0" marR="0" lvl="0" indent="0" algn="ctr" defTabSz="914400" rtl="0" eaLnBrk="0" fontAlgn="base" latinLnBrk="0" hangingPunct="0">
                        <a:lnSpc>
                          <a:spcPct val="100000"/>
                        </a:lnSpc>
                        <a:spcBef>
                          <a:spcPct val="0"/>
                        </a:spcBef>
                        <a:spcAft>
                          <a:spcPct val="0"/>
                        </a:spcAft>
                        <a:buClrTx/>
                        <a:buSzTx/>
                        <a:buFontTx/>
                        <a:buNone/>
                        <a:tabLst/>
                      </a:pPr>
                      <a:r>
                        <a:rPr kumimoji="0" lang="id-ID" sz="1000" b="1" i="0" u="none" strike="noStrike" cap="none" normalizeH="0" baseline="0" smtClean="0">
                          <a:ln>
                            <a:noFill/>
                          </a:ln>
                          <a:solidFill>
                            <a:schemeClr val="tx1"/>
                          </a:solidFill>
                          <a:effectLst/>
                          <a:latin typeface="Tahoma" pitchFamily="34" charset="0"/>
                          <a:ea typeface="Tahoma" pitchFamily="34" charset="0"/>
                          <a:cs typeface="Tahoma" pitchFamily="34" charset="0"/>
                        </a:rPr>
                        <a:t>OUTPUT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chemeClr val="tx1"/>
                          </a:solidFill>
                          <a:effectLst/>
                          <a:latin typeface="Tahoma" pitchFamily="34" charset="0"/>
                          <a:ea typeface="Tahoma" pitchFamily="34" charset="0"/>
                          <a:cs typeface="Tahoma" pitchFamily="34" charset="0"/>
                        </a:rPr>
                        <a:t>KUAL/ MUTU</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WAKTU</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chemeClr val="tx1"/>
                          </a:solidFill>
                          <a:effectLst/>
                          <a:latin typeface="Tahoma" pitchFamily="34" charset="0"/>
                          <a:ea typeface="Tahoma" pitchFamily="34" charset="0"/>
                          <a:cs typeface="Tahoma" pitchFamily="34" charset="0"/>
                        </a:rPr>
                        <a:t>BIAYA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r h="2270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chemeClr val="tx1"/>
                          </a:solidFill>
                          <a:effectLst/>
                          <a:latin typeface="Tahoma" pitchFamily="34" charset="0"/>
                          <a:ea typeface="Tahoma" pitchFamily="34" charset="0"/>
                          <a:cs typeface="Tahoma" pitchFamily="34"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d-ID"/>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chemeClr val="tx1"/>
                          </a:solidFill>
                          <a:effectLst/>
                          <a:latin typeface="Tahoma" pitchFamily="34" charset="0"/>
                          <a:ea typeface="Tahoma" pitchFamily="34" charset="0"/>
                          <a:cs typeface="Tahoma" pitchFamily="34"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8"/>
                  </a:ext>
                </a:extLst>
              </a:tr>
              <a:tr h="24257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d-ID"/>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chemeClr val="tx1"/>
                          </a:solidFill>
                          <a:effectLst/>
                          <a:latin typeface="Tahoma" pitchFamily="34" charset="0"/>
                          <a:ea typeface="Tahoma" pitchFamily="34" charset="0"/>
                          <a:cs typeface="Tahoma" pitchFamily="34"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9"/>
                  </a:ext>
                </a:extLst>
              </a:tr>
              <a:tr h="2270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chemeClr val="tx1"/>
                          </a:solidFill>
                          <a:effectLst/>
                          <a:latin typeface="Tahoma" pitchFamily="34" charset="0"/>
                          <a:ea typeface="Tahoma" pitchFamily="34" charset="0"/>
                          <a:cs typeface="Tahoma" pitchFamily="34" charset="0"/>
                        </a:rPr>
                        <a:t>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d-ID"/>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chemeClr val="tx1"/>
                          </a:solidFill>
                          <a:effectLst/>
                          <a:latin typeface="Tahoma" pitchFamily="34" charset="0"/>
                          <a:ea typeface="Tahoma" pitchFamily="34" charset="0"/>
                          <a:cs typeface="Tahoma" pitchFamily="34"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0"/>
                  </a:ext>
                </a:extLst>
              </a:tr>
              <a:tr h="2270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chemeClr val="tx1"/>
                          </a:solidFill>
                          <a:effectLst/>
                          <a:latin typeface="Tahoma" pitchFamily="34" charset="0"/>
                          <a:ea typeface="Tahoma" pitchFamily="34" charset="0"/>
                          <a:cs typeface="Tahoma" pitchFamily="34" charset="0"/>
                        </a:rPr>
                        <a:t>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d-ID"/>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chemeClr val="tx1"/>
                          </a:solidFill>
                          <a:effectLst/>
                          <a:latin typeface="Tahoma" pitchFamily="34" charset="0"/>
                          <a:ea typeface="Tahoma" pitchFamily="34" charset="0"/>
                          <a:cs typeface="Tahoma" pitchFamily="34"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1"/>
                  </a:ext>
                </a:extLst>
              </a:tr>
              <a:tr h="2270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chemeClr val="tx1"/>
                          </a:solidFill>
                          <a:effectLst/>
                          <a:latin typeface="Tahoma" pitchFamily="34" charset="0"/>
                          <a:ea typeface="Tahoma" pitchFamily="34" charset="0"/>
                          <a:cs typeface="Tahoma" pitchFamily="34" charset="0"/>
                        </a:rPr>
                        <a:t>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d-ID"/>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2"/>
                  </a:ext>
                </a:extLst>
              </a:tr>
            </a:tbl>
          </a:graphicData>
        </a:graphic>
      </p:graphicFrame>
      <p:graphicFrame>
        <p:nvGraphicFramePr>
          <p:cNvPr id="9" name="Group 168"/>
          <p:cNvGraphicFramePr>
            <a:graphicFrameLocks noGrp="1"/>
          </p:cNvGraphicFramePr>
          <p:nvPr>
            <p:extLst>
              <p:ext uri="{D42A27DB-BD31-4B8C-83A1-F6EECF244321}">
                <p14:modId xmlns:p14="http://schemas.microsoft.com/office/powerpoint/2010/main" val="1627704517"/>
              </p:ext>
            </p:extLst>
          </p:nvPr>
        </p:nvGraphicFramePr>
        <p:xfrm>
          <a:off x="539750" y="5100638"/>
          <a:ext cx="8064500" cy="1645920"/>
        </p:xfrm>
        <a:graphic>
          <a:graphicData uri="http://schemas.openxmlformats.org/drawingml/2006/table">
            <a:tbl>
              <a:tblPr/>
              <a:tblGrid>
                <a:gridCol w="3584575">
                  <a:extLst>
                    <a:ext uri="{9D8B030D-6E8A-4147-A177-3AD203B41FA5}">
                      <a16:colId xmlns="" xmlns:a16="http://schemas.microsoft.com/office/drawing/2014/main" val="20000"/>
                    </a:ext>
                  </a:extLst>
                </a:gridCol>
                <a:gridCol w="895350">
                  <a:extLst>
                    <a:ext uri="{9D8B030D-6E8A-4147-A177-3AD203B41FA5}">
                      <a16:colId xmlns="" xmlns:a16="http://schemas.microsoft.com/office/drawing/2014/main" val="20001"/>
                    </a:ext>
                  </a:extLst>
                </a:gridCol>
                <a:gridCol w="3584575">
                  <a:extLst>
                    <a:ext uri="{9D8B030D-6E8A-4147-A177-3AD203B41FA5}">
                      <a16:colId xmlns="" xmlns:a16="http://schemas.microsoft.com/office/drawing/2014/main" val="20002"/>
                    </a:ext>
                  </a:extLst>
                </a:gridCol>
              </a:tblGrid>
              <a:tr h="1894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000" b="1" i="0" u="none" strike="noStrike" cap="none" normalizeH="0" baseline="0" dirty="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000" b="1" i="0" u="none" strike="noStrike" cap="none" normalizeH="0" baseline="0" dirty="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dirty="0" smtClean="0">
                          <a:ln>
                            <a:noFill/>
                          </a:ln>
                          <a:solidFill>
                            <a:schemeClr val="tx1"/>
                          </a:solidFill>
                          <a:effectLst/>
                          <a:latin typeface="Arial" charset="0"/>
                          <a:cs typeface="Times New Roman" pitchFamily="18" charset="0"/>
                        </a:rPr>
                        <a:t>Yogyakarta  </a:t>
                      </a:r>
                      <a:r>
                        <a:rPr kumimoji="0" lang="en-US" sz="1200" b="1" i="0" u="none" strike="noStrike" cap="none" normalizeH="0" baseline="0" dirty="0" smtClean="0">
                          <a:ln>
                            <a:noFill/>
                          </a:ln>
                          <a:solidFill>
                            <a:schemeClr val="tx1"/>
                          </a:solidFill>
                          <a:effectLst/>
                          <a:latin typeface="Arial" charset="0"/>
                          <a:cs typeface="Times New Roman" pitchFamily="18" charset="0"/>
                        </a:rPr>
                        <a:t>… </a:t>
                      </a:r>
                      <a:r>
                        <a:rPr kumimoji="0" lang="id-ID" sz="1200" b="1" i="0" u="none" strike="noStrike" cap="none" normalizeH="0" baseline="0" dirty="0" smtClean="0">
                          <a:ln>
                            <a:noFill/>
                          </a:ln>
                          <a:solidFill>
                            <a:schemeClr val="tx1"/>
                          </a:solidFill>
                          <a:effectLst/>
                          <a:latin typeface="Arial" charset="0"/>
                          <a:cs typeface="Times New Roman" pitchFamily="18" charset="0"/>
                        </a:rPr>
                        <a:t>Januari 20</a:t>
                      </a:r>
                      <a:r>
                        <a:rPr kumimoji="0" lang="en-US" sz="1200" b="1" i="0" u="none" strike="noStrike" cap="none" normalizeH="0" baseline="0" dirty="0" smtClean="0">
                          <a:ln>
                            <a:noFill/>
                          </a:ln>
                          <a:solidFill>
                            <a:schemeClr val="tx1"/>
                          </a:solidFill>
                          <a:effectLst/>
                          <a:latin typeface="Arial" charset="0"/>
                          <a:cs typeface="Times New Roman" pitchFamily="18" charset="0"/>
                        </a:rPr>
                        <a:t>…</a:t>
                      </a:r>
                      <a:endParaRPr kumimoji="0" lang="id-ID" sz="1200" b="1" i="0" u="none" strike="noStrike" cap="none" normalizeH="0" baseline="0" dirty="0" smtClean="0">
                        <a:ln>
                          <a:noFill/>
                        </a:ln>
                        <a:solidFill>
                          <a:schemeClr val="tx1"/>
                        </a:solidFill>
                        <a:effectLst/>
                        <a:latin typeface="Arial" charset="0"/>
                      </a:endParaRPr>
                    </a:p>
                  </a:txBody>
                  <a:tcPr horzOverflow="overflow">
                    <a:lnL>
                      <a:noFill/>
                    </a:lnL>
                    <a:lnR cap="flat">
                      <a:noFill/>
                    </a:lnR>
                    <a:lnT cap="flat">
                      <a:noFill/>
                    </a:lnT>
                    <a:lnB>
                      <a:noFill/>
                    </a:lnB>
                    <a:lnTlToBr>
                      <a:noFill/>
                    </a:lnTlToBr>
                    <a:lnBlToTr>
                      <a:noFill/>
                    </a:lnBlToTr>
                    <a:noFill/>
                  </a:tcPr>
                </a:tc>
                <a:extLst>
                  <a:ext uri="{0D108BD9-81ED-4DB2-BD59-A6C34878D82A}">
                    <a16:rowId xmlns="" xmlns:a16="http://schemas.microsoft.com/office/drawing/2014/main" val="10000"/>
                  </a:ext>
                </a:extLst>
              </a:tr>
              <a:tr h="18944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dirty="0" smtClean="0">
                          <a:ln>
                            <a:noFill/>
                          </a:ln>
                          <a:solidFill>
                            <a:schemeClr val="tx1"/>
                          </a:solidFill>
                          <a:effectLst/>
                          <a:latin typeface="Arial" charset="0"/>
                          <a:cs typeface="Times New Roman" pitchFamily="18" charset="0"/>
                        </a:rPr>
                        <a:t>Pejabat Penilai</a:t>
                      </a:r>
                      <a:endParaRPr kumimoji="0" lang="id-ID" sz="1200" b="1" i="0" u="none" strike="noStrike" cap="none" normalizeH="0" baseline="0" dirty="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000" b="1" i="0" u="none" strike="noStrike" cap="none" normalizeH="0" baseline="0" dirty="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dirty="0" smtClean="0">
                          <a:ln>
                            <a:noFill/>
                          </a:ln>
                          <a:solidFill>
                            <a:schemeClr val="tx1"/>
                          </a:solidFill>
                          <a:effectLst/>
                          <a:latin typeface="Arial" charset="0"/>
                          <a:cs typeface="Times New Roman" pitchFamily="18" charset="0"/>
                        </a:rPr>
                        <a:t>Pegawai Yang Dinilai</a:t>
                      </a:r>
                      <a:endParaRPr kumimoji="0" lang="id-ID" sz="1200" b="1" i="0" u="none" strike="noStrike" cap="none" normalizeH="0" baseline="0" dirty="0" smtClean="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extLst>
                  <a:ext uri="{0D108BD9-81ED-4DB2-BD59-A6C34878D82A}">
                    <a16:rowId xmlns="" xmlns:a16="http://schemas.microsoft.com/office/drawing/2014/main" val="10001"/>
                  </a:ext>
                </a:extLst>
              </a:tr>
              <a:tr h="1894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1" i="0" u="none" strike="noStrike" cap="none" normalizeH="0" baseline="0" dirty="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000" b="1" i="0" u="none" strike="noStrike" cap="none" normalizeH="0" baseline="0" dirty="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1" i="0" u="none" strike="noStrike" cap="none" normalizeH="0" baseline="0" dirty="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10002"/>
                  </a:ext>
                </a:extLst>
              </a:tr>
              <a:tr h="1894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1" i="0" u="none" strike="noStrike" cap="none" normalizeH="0" baseline="0" dirty="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000" b="1" i="0" u="none" strike="noStrike" cap="none" normalizeH="0" baseline="0" dirty="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1" i="0" u="none" strike="noStrike" cap="none" normalizeH="0" baseline="0" dirty="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10003"/>
                  </a:ext>
                </a:extLst>
              </a:tr>
              <a:tr h="18944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sng" strike="noStrike" cap="none" normalizeH="0" baseline="0" dirty="0" smtClean="0">
                          <a:ln>
                            <a:noFill/>
                          </a:ln>
                          <a:solidFill>
                            <a:schemeClr val="tx1"/>
                          </a:solidFill>
                          <a:effectLst/>
                          <a:latin typeface="Arial" charset="0"/>
                          <a:cs typeface="Times New Roman" pitchFamily="18" charset="0"/>
                        </a:rPr>
                        <a:t>………………………………</a:t>
                      </a:r>
                      <a:endParaRPr kumimoji="0" lang="id-ID" sz="1200" b="1" i="0" u="none" strike="noStrike" cap="none" normalizeH="0" baseline="0" dirty="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000" b="1" i="0" u="none" strike="noStrike" cap="none" normalizeH="0" baseline="0" dirty="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sng" strike="noStrike" cap="none" normalizeH="0" baseline="0" dirty="0" smtClean="0">
                          <a:ln>
                            <a:noFill/>
                          </a:ln>
                          <a:solidFill>
                            <a:schemeClr val="tx1"/>
                          </a:solidFill>
                          <a:effectLst/>
                          <a:latin typeface="Arial" charset="0"/>
                          <a:cs typeface="Times New Roman" pitchFamily="18" charset="0"/>
                        </a:rPr>
                        <a:t>…………………………</a:t>
                      </a:r>
                      <a:endParaRPr kumimoji="0" lang="id-ID" sz="1200" b="1" i="0" u="sng" strike="noStrike" cap="none" normalizeH="0" baseline="0" dirty="0" smtClean="0">
                        <a:ln>
                          <a:noFill/>
                        </a:ln>
                        <a:solidFill>
                          <a:schemeClr val="tx1"/>
                        </a:solidFill>
                        <a:effectLst/>
                        <a:latin typeface="Arial" charset="0"/>
                        <a:cs typeface="Times New Roman" pitchFamily="18" charset="0"/>
                      </a:endParaRPr>
                    </a:p>
                  </a:txBody>
                  <a:tcPr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10004"/>
                  </a:ext>
                </a:extLst>
              </a:tr>
              <a:tr h="18944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dirty="0" smtClean="0">
                          <a:ln>
                            <a:noFill/>
                          </a:ln>
                          <a:solidFill>
                            <a:schemeClr val="tx1"/>
                          </a:solidFill>
                          <a:effectLst/>
                          <a:latin typeface="Arial" charset="0"/>
                          <a:cs typeface="Times New Roman" pitchFamily="18" charset="0"/>
                        </a:rPr>
                        <a:t>NIP. </a:t>
                      </a:r>
                      <a:r>
                        <a:rPr kumimoji="0" lang="en-US" sz="1200" b="1" i="0" u="none" strike="noStrike" cap="none" normalizeH="0" baseline="0" dirty="0" smtClean="0">
                          <a:ln>
                            <a:noFill/>
                          </a:ln>
                          <a:solidFill>
                            <a:schemeClr val="tx1"/>
                          </a:solidFill>
                          <a:effectLst/>
                          <a:latin typeface="Arial" charset="0"/>
                          <a:cs typeface="Times New Roman" pitchFamily="18" charset="0"/>
                        </a:rPr>
                        <a:t>………………………………..</a:t>
                      </a:r>
                      <a:endParaRPr kumimoji="0" lang="id-ID" sz="1200" b="1" i="0" u="none" strike="noStrike" cap="none" normalizeH="0" baseline="0" dirty="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000" b="1" i="0" u="none" strike="noStrike" cap="none" normalizeH="0" baseline="0" dirty="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dirty="0" smtClean="0">
                          <a:ln>
                            <a:noFill/>
                          </a:ln>
                          <a:solidFill>
                            <a:schemeClr val="tx1"/>
                          </a:solidFill>
                          <a:effectLst/>
                          <a:latin typeface="Arial" charset="0"/>
                          <a:cs typeface="Times New Roman" pitchFamily="18" charset="0"/>
                        </a:rPr>
                        <a:t>NIP. </a:t>
                      </a:r>
                      <a:r>
                        <a:rPr kumimoji="0" lang="en-US" sz="1200" b="1" i="0" u="none" strike="noStrike" cap="none" normalizeH="0" baseline="0" dirty="0" smtClean="0">
                          <a:ln>
                            <a:noFill/>
                          </a:ln>
                          <a:solidFill>
                            <a:schemeClr val="tx1"/>
                          </a:solidFill>
                          <a:effectLst/>
                          <a:latin typeface="Arial" charset="0"/>
                          <a:cs typeface="Times New Roman" pitchFamily="18" charset="0"/>
                        </a:rPr>
                        <a:t>…………………………..</a:t>
                      </a:r>
                      <a:endParaRPr kumimoji="0" lang="id-ID" sz="1200" b="1" i="0" u="none" strike="noStrike" cap="none" normalizeH="0" baseline="0" dirty="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10005"/>
                  </a:ext>
                </a:extLst>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50355" y="465317"/>
            <a:ext cx="5505538" cy="754314"/>
          </a:xfrm>
        </p:spPr>
        <p:txBody>
          <a:bodyPr>
            <a:normAutofit/>
          </a:bodyPr>
          <a:lstStyle/>
          <a:p>
            <a:r>
              <a:rPr lang="id-ID" sz="3200" b="1" dirty="0" smtClean="0">
                <a:solidFill>
                  <a:schemeClr val="tx1"/>
                </a:solidFill>
                <a:latin typeface="Arial" pitchFamily="34" charset="0"/>
                <a:ea typeface="Verdana" panose="020B0604030504040204" pitchFamily="34" charset="0"/>
                <a:cs typeface="Arial" pitchFamily="34" charset="0"/>
              </a:rPr>
              <a:t>PRINSIP PENYUSUNAN</a:t>
            </a:r>
            <a:endParaRPr lang="id-ID" sz="3200" b="1" dirty="0">
              <a:solidFill>
                <a:schemeClr val="tx1"/>
              </a:solidFill>
              <a:latin typeface="Arial" pitchFamily="34" charset="0"/>
              <a:ea typeface="Verdana" panose="020B0604030504040204" pitchFamily="34" charset="0"/>
              <a:cs typeface="Arial" pitchFamily="34" charset="0"/>
            </a:endParaRPr>
          </a:p>
        </p:txBody>
      </p:sp>
      <p:graphicFrame>
        <p:nvGraphicFramePr>
          <p:cNvPr id="2" name="Diagram 1"/>
          <p:cNvGraphicFramePr/>
          <p:nvPr>
            <p:extLst>
              <p:ext uri="{D42A27DB-BD31-4B8C-83A1-F6EECF244321}">
                <p14:modId xmlns:p14="http://schemas.microsoft.com/office/powerpoint/2010/main" val="3933629698"/>
              </p:ext>
            </p:extLst>
          </p:nvPr>
        </p:nvGraphicFramePr>
        <p:xfrm>
          <a:off x="1937982" y="1342461"/>
          <a:ext cx="6974006" cy="49131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p:cNvSpPr/>
          <p:nvPr/>
        </p:nvSpPr>
        <p:spPr>
          <a:xfrm>
            <a:off x="150125" y="3302760"/>
            <a:ext cx="1277400" cy="120100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rgbClr val="000000"/>
                </a:solidFill>
                <a:latin typeface="Verdana" panose="020B0604030504040204" pitchFamily="34" charset="0"/>
                <a:ea typeface="Verdana" panose="020B0604030504040204" pitchFamily="34" charset="0"/>
                <a:cs typeface="Verdana" panose="020B0604030504040204" pitchFamily="34" charset="0"/>
              </a:rPr>
              <a:t>SKP</a:t>
            </a:r>
            <a:endParaRPr lang="id-ID"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Isosceles Triangle 6"/>
          <p:cNvSpPr/>
          <p:nvPr/>
        </p:nvSpPr>
        <p:spPr>
          <a:xfrm rot="16200000">
            <a:off x="-820022" y="3570715"/>
            <a:ext cx="4740754" cy="711013"/>
          </a:xfrm>
          <a:prstGeom prst="triangl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11977967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6514" y="1499131"/>
            <a:ext cx="1017872" cy="46381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a:solidFill>
                  <a:schemeClr val="tx1"/>
                </a:solidFill>
                <a:latin typeface="Verdana" panose="020B0604030504040204" pitchFamily="34" charset="0"/>
                <a:ea typeface="Verdana" panose="020B0604030504040204" pitchFamily="34" charset="0"/>
                <a:cs typeface="Verdana" panose="020B0604030504040204" pitchFamily="34" charset="0"/>
              </a:rPr>
              <a:t>SKP</a:t>
            </a:r>
          </a:p>
          <a:p>
            <a:pPr algn="ctr"/>
            <a:r>
              <a:rPr lang="id-ID" sz="1200" dirty="0">
                <a:solidFill>
                  <a:schemeClr val="tx1"/>
                </a:solidFill>
                <a:latin typeface="Verdana" panose="020B0604030504040204" pitchFamily="34" charset="0"/>
                <a:ea typeface="Verdana" panose="020B0604030504040204" pitchFamily="34" charset="0"/>
                <a:cs typeface="Verdana" panose="020B0604030504040204" pitchFamily="34" charset="0"/>
              </a:rPr>
              <a:t> ESELON I</a:t>
            </a:r>
          </a:p>
        </p:txBody>
      </p:sp>
      <p:sp>
        <p:nvSpPr>
          <p:cNvPr id="3" name="Right Arrow 2"/>
          <p:cNvSpPr/>
          <p:nvPr/>
        </p:nvSpPr>
        <p:spPr>
          <a:xfrm>
            <a:off x="1580713" y="1647720"/>
            <a:ext cx="1053967" cy="2021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1"/>
              </a:solidFill>
            </a:endParaRPr>
          </a:p>
        </p:txBody>
      </p:sp>
      <p:sp>
        <p:nvSpPr>
          <p:cNvPr id="4" name="Rectangle 3"/>
          <p:cNvSpPr/>
          <p:nvPr/>
        </p:nvSpPr>
        <p:spPr>
          <a:xfrm>
            <a:off x="2761014" y="1499130"/>
            <a:ext cx="6063916" cy="771217"/>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sz="1200" dirty="0">
                <a:solidFill>
                  <a:schemeClr val="tx1"/>
                </a:solidFill>
                <a:latin typeface="Verdana" panose="020B0604030504040204" pitchFamily="34" charset="0"/>
                <a:ea typeface="Verdana" panose="020B0604030504040204" pitchFamily="34" charset="0"/>
                <a:cs typeface="Verdana" panose="020B0604030504040204" pitchFamily="34" charset="0"/>
              </a:rPr>
              <a:t>Kegiatan tugas jabatan </a:t>
            </a:r>
            <a:r>
              <a:rPr lang="id-ID" sz="1200" b="1" dirty="0">
                <a:solidFill>
                  <a:schemeClr val="tx1"/>
                </a:solidFill>
                <a:latin typeface="Verdana" panose="020B0604030504040204" pitchFamily="34" charset="0"/>
                <a:ea typeface="Verdana" panose="020B0604030504040204" pitchFamily="34" charset="0"/>
                <a:cs typeface="Verdana" panose="020B0604030504040204" pitchFamily="34" charset="0"/>
              </a:rPr>
              <a:t>harus mengacu pada renstra dan RKT </a:t>
            </a:r>
            <a:r>
              <a:rPr lang="id-ID" sz="1200" dirty="0">
                <a:solidFill>
                  <a:schemeClr val="tx1"/>
                </a:solidFill>
                <a:latin typeface="Verdana" panose="020B0604030504040204" pitchFamily="34" charset="0"/>
                <a:ea typeface="Verdana" panose="020B0604030504040204" pitchFamily="34" charset="0"/>
                <a:cs typeface="Verdana" panose="020B0604030504040204" pitchFamily="34" charset="0"/>
              </a:rPr>
              <a:t>yang dijabarkan sesuai dengan tugas dan fungsi, wewenang, tanggung jawab dan uraian tugasnya sebagai kegiatan dalam SKP pejabat struktural eselon I</a:t>
            </a:r>
          </a:p>
        </p:txBody>
      </p:sp>
      <p:sp>
        <p:nvSpPr>
          <p:cNvPr id="7" name="Rectangle 6"/>
          <p:cNvSpPr/>
          <p:nvPr/>
        </p:nvSpPr>
        <p:spPr>
          <a:xfrm>
            <a:off x="2761012" y="2385255"/>
            <a:ext cx="6063916" cy="79167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sz="1200" dirty="0">
                <a:solidFill>
                  <a:schemeClr val="tx1"/>
                </a:solidFill>
                <a:latin typeface="Verdana" panose="020B0604030504040204" pitchFamily="34" charset="0"/>
                <a:ea typeface="Verdana" panose="020B0604030504040204" pitchFamily="34" charset="0"/>
                <a:cs typeface="Verdana" panose="020B0604030504040204" pitchFamily="34" charset="0"/>
              </a:rPr>
              <a:t>Kegiatan tugas jabatan </a:t>
            </a:r>
            <a:r>
              <a:rPr lang="id-ID" sz="1200" b="1" dirty="0">
                <a:solidFill>
                  <a:schemeClr val="tx1"/>
                </a:solidFill>
                <a:latin typeface="Verdana" panose="020B0604030504040204" pitchFamily="34" charset="0"/>
                <a:ea typeface="Verdana" panose="020B0604030504040204" pitchFamily="34" charset="0"/>
                <a:cs typeface="Verdana" panose="020B0604030504040204" pitchFamily="34" charset="0"/>
              </a:rPr>
              <a:t>harus mengacu </a:t>
            </a:r>
            <a:r>
              <a:rPr lang="id-ID" sz="1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pada </a:t>
            </a:r>
            <a:r>
              <a:rPr lang="id-ID" sz="1200" b="1" dirty="0">
                <a:solidFill>
                  <a:schemeClr val="tx1"/>
                </a:solidFill>
                <a:latin typeface="Verdana" panose="020B0604030504040204" pitchFamily="34" charset="0"/>
                <a:ea typeface="Verdana" panose="020B0604030504040204" pitchFamily="34" charset="0"/>
                <a:cs typeface="Verdana" panose="020B0604030504040204" pitchFamily="34" charset="0"/>
              </a:rPr>
              <a:t>SKP eselon I </a:t>
            </a:r>
            <a:r>
              <a:rPr lang="id-ID" sz="1200" dirty="0">
                <a:solidFill>
                  <a:schemeClr val="tx1"/>
                </a:solidFill>
                <a:latin typeface="Verdana" panose="020B0604030504040204" pitchFamily="34" charset="0"/>
                <a:ea typeface="Verdana" panose="020B0604030504040204" pitchFamily="34" charset="0"/>
                <a:cs typeface="Verdana" panose="020B0604030504040204" pitchFamily="34" charset="0"/>
              </a:rPr>
              <a:t>dijabarkan sesuai dengan tugas dan fungsi, wewenang, tanggung jawab dan uraian tugasnya sebagai kegiatan dalam SKP pejabat struktural eselon II</a:t>
            </a:r>
          </a:p>
        </p:txBody>
      </p:sp>
      <p:sp>
        <p:nvSpPr>
          <p:cNvPr id="8" name="Right Arrow 7"/>
          <p:cNvSpPr/>
          <p:nvPr/>
        </p:nvSpPr>
        <p:spPr>
          <a:xfrm>
            <a:off x="1580712" y="2467070"/>
            <a:ext cx="1053967" cy="2021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1"/>
              </a:solidFill>
            </a:endParaRPr>
          </a:p>
        </p:txBody>
      </p:sp>
      <p:sp>
        <p:nvSpPr>
          <p:cNvPr id="9" name="Rectangle 8"/>
          <p:cNvSpPr/>
          <p:nvPr/>
        </p:nvSpPr>
        <p:spPr>
          <a:xfrm>
            <a:off x="436511" y="2339232"/>
            <a:ext cx="1017872" cy="57632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a:solidFill>
                  <a:schemeClr val="tx1"/>
                </a:solidFill>
                <a:latin typeface="Verdana" panose="020B0604030504040204" pitchFamily="34" charset="0"/>
                <a:ea typeface="Verdana" panose="020B0604030504040204" pitchFamily="34" charset="0"/>
                <a:cs typeface="Verdana" panose="020B0604030504040204" pitchFamily="34" charset="0"/>
              </a:rPr>
              <a:t>SKP</a:t>
            </a:r>
          </a:p>
          <a:p>
            <a:pPr algn="ctr"/>
            <a:r>
              <a:rPr lang="id-ID" sz="1200" dirty="0">
                <a:solidFill>
                  <a:schemeClr val="tx1"/>
                </a:solidFill>
                <a:latin typeface="Verdana" panose="020B0604030504040204" pitchFamily="34" charset="0"/>
                <a:ea typeface="Verdana" panose="020B0604030504040204" pitchFamily="34" charset="0"/>
                <a:cs typeface="Verdana" panose="020B0604030504040204" pitchFamily="34" charset="0"/>
              </a:rPr>
              <a:t> ESELON II</a:t>
            </a:r>
          </a:p>
        </p:txBody>
      </p:sp>
      <p:sp>
        <p:nvSpPr>
          <p:cNvPr id="10" name="Rectangle 9"/>
          <p:cNvSpPr/>
          <p:nvPr/>
        </p:nvSpPr>
        <p:spPr>
          <a:xfrm>
            <a:off x="2761012" y="3291840"/>
            <a:ext cx="6063916" cy="844617"/>
          </a:xfrm>
          <a:prstGeom prst="rect">
            <a:avLst/>
          </a:prstGeom>
          <a:solidFill>
            <a:srgbClr val="8DA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sz="1200" dirty="0">
                <a:solidFill>
                  <a:schemeClr val="tx1"/>
                </a:solidFill>
                <a:latin typeface="Verdana" panose="020B0604030504040204" pitchFamily="34" charset="0"/>
                <a:ea typeface="Verdana" panose="020B0604030504040204" pitchFamily="34" charset="0"/>
                <a:cs typeface="Verdana" panose="020B0604030504040204" pitchFamily="34" charset="0"/>
              </a:rPr>
              <a:t>Kegiatan tugas jabatan </a:t>
            </a:r>
            <a:r>
              <a:rPr lang="id-ID" sz="1200" b="1" dirty="0">
                <a:solidFill>
                  <a:schemeClr val="tx1"/>
                </a:solidFill>
                <a:latin typeface="Verdana" panose="020B0604030504040204" pitchFamily="34" charset="0"/>
                <a:ea typeface="Verdana" panose="020B0604030504040204" pitchFamily="34" charset="0"/>
                <a:cs typeface="Verdana" panose="020B0604030504040204" pitchFamily="34" charset="0"/>
              </a:rPr>
              <a:t>harus mengacu </a:t>
            </a:r>
            <a:r>
              <a:rPr lang="id-ID" sz="1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pada </a:t>
            </a:r>
            <a:r>
              <a:rPr lang="id-ID" sz="1200" b="1" dirty="0">
                <a:solidFill>
                  <a:schemeClr val="tx1"/>
                </a:solidFill>
                <a:latin typeface="Verdana" panose="020B0604030504040204" pitchFamily="34" charset="0"/>
                <a:ea typeface="Verdana" panose="020B0604030504040204" pitchFamily="34" charset="0"/>
                <a:cs typeface="Verdana" panose="020B0604030504040204" pitchFamily="34" charset="0"/>
              </a:rPr>
              <a:t>SKP eselon II </a:t>
            </a:r>
            <a:r>
              <a:rPr lang="id-ID" sz="1200" dirty="0">
                <a:solidFill>
                  <a:schemeClr val="tx1"/>
                </a:solidFill>
                <a:latin typeface="Verdana" panose="020B0604030504040204" pitchFamily="34" charset="0"/>
                <a:ea typeface="Verdana" panose="020B0604030504040204" pitchFamily="34" charset="0"/>
                <a:cs typeface="Verdana" panose="020B0604030504040204" pitchFamily="34" charset="0"/>
              </a:rPr>
              <a:t>dijabarkan sesuai dengan tugas dan fungsi, wewenang, tanggung jawab dan uraian tugasnya sebagai kegiatan dalam SKP pejabat struktural eselon III</a:t>
            </a:r>
          </a:p>
        </p:txBody>
      </p:sp>
      <p:sp>
        <p:nvSpPr>
          <p:cNvPr id="11" name="Right Arrow 10"/>
          <p:cNvSpPr/>
          <p:nvPr/>
        </p:nvSpPr>
        <p:spPr>
          <a:xfrm>
            <a:off x="1580711" y="3410647"/>
            <a:ext cx="1053967" cy="2021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1"/>
              </a:solidFill>
            </a:endParaRPr>
          </a:p>
        </p:txBody>
      </p:sp>
      <p:sp>
        <p:nvSpPr>
          <p:cNvPr id="12" name="Rectangle 11"/>
          <p:cNvSpPr/>
          <p:nvPr/>
        </p:nvSpPr>
        <p:spPr>
          <a:xfrm>
            <a:off x="436511" y="3332784"/>
            <a:ext cx="1017872" cy="522768"/>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a:solidFill>
                  <a:schemeClr val="tx1"/>
                </a:solidFill>
                <a:latin typeface="Verdana" panose="020B0604030504040204" pitchFamily="34" charset="0"/>
                <a:ea typeface="Verdana" panose="020B0604030504040204" pitchFamily="34" charset="0"/>
                <a:cs typeface="Verdana" panose="020B0604030504040204" pitchFamily="34" charset="0"/>
              </a:rPr>
              <a:t>SKP</a:t>
            </a:r>
          </a:p>
          <a:p>
            <a:pPr algn="ctr"/>
            <a:r>
              <a:rPr lang="id-ID" sz="1200" dirty="0">
                <a:solidFill>
                  <a:schemeClr val="tx1"/>
                </a:solidFill>
                <a:latin typeface="Verdana" panose="020B0604030504040204" pitchFamily="34" charset="0"/>
                <a:ea typeface="Verdana" panose="020B0604030504040204" pitchFamily="34" charset="0"/>
                <a:cs typeface="Verdana" panose="020B0604030504040204" pitchFamily="34" charset="0"/>
              </a:rPr>
              <a:t> ESELON III</a:t>
            </a:r>
          </a:p>
        </p:txBody>
      </p:sp>
      <p:sp>
        <p:nvSpPr>
          <p:cNvPr id="13" name="Rectangle 12"/>
          <p:cNvSpPr/>
          <p:nvPr/>
        </p:nvSpPr>
        <p:spPr>
          <a:xfrm>
            <a:off x="2761012" y="4332568"/>
            <a:ext cx="6063916" cy="8518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sz="1200" dirty="0">
                <a:solidFill>
                  <a:schemeClr val="tx1"/>
                </a:solidFill>
                <a:latin typeface="Verdana" panose="020B0604030504040204" pitchFamily="34" charset="0"/>
                <a:ea typeface="Verdana" panose="020B0604030504040204" pitchFamily="34" charset="0"/>
                <a:cs typeface="Verdana" panose="020B0604030504040204" pitchFamily="34" charset="0"/>
              </a:rPr>
              <a:t>Kegiatan tugas jabatan </a:t>
            </a:r>
            <a:r>
              <a:rPr lang="id-ID" sz="1200" b="1" dirty="0">
                <a:solidFill>
                  <a:schemeClr val="tx1"/>
                </a:solidFill>
                <a:latin typeface="Verdana" panose="020B0604030504040204" pitchFamily="34" charset="0"/>
                <a:ea typeface="Verdana" panose="020B0604030504040204" pitchFamily="34" charset="0"/>
                <a:cs typeface="Verdana" panose="020B0604030504040204" pitchFamily="34" charset="0"/>
              </a:rPr>
              <a:t>harus mengacu </a:t>
            </a:r>
            <a:r>
              <a:rPr lang="id-ID" sz="1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pada </a:t>
            </a:r>
            <a:r>
              <a:rPr lang="id-ID" sz="1200" b="1" dirty="0">
                <a:solidFill>
                  <a:schemeClr val="tx1"/>
                </a:solidFill>
                <a:latin typeface="Verdana" panose="020B0604030504040204" pitchFamily="34" charset="0"/>
                <a:ea typeface="Verdana" panose="020B0604030504040204" pitchFamily="34" charset="0"/>
                <a:cs typeface="Verdana" panose="020B0604030504040204" pitchFamily="34" charset="0"/>
              </a:rPr>
              <a:t>SKP eselon III</a:t>
            </a:r>
            <a:r>
              <a:rPr lang="id-ID" sz="1200" dirty="0">
                <a:solidFill>
                  <a:schemeClr val="tx1"/>
                </a:solidFill>
                <a:latin typeface="Verdana" panose="020B0604030504040204" pitchFamily="34" charset="0"/>
                <a:ea typeface="Verdana" panose="020B0604030504040204" pitchFamily="34" charset="0"/>
                <a:cs typeface="Verdana" panose="020B0604030504040204" pitchFamily="34" charset="0"/>
              </a:rPr>
              <a:t> dijabarkan sesuai dengan tugas, wewenang, tanggung jawab dan uraian tugasnya sebagai kegiatan dalam SKP pejabat struktural eselon IV</a:t>
            </a:r>
          </a:p>
        </p:txBody>
      </p:sp>
      <p:sp>
        <p:nvSpPr>
          <p:cNvPr id="14" name="Right Arrow 13"/>
          <p:cNvSpPr/>
          <p:nvPr/>
        </p:nvSpPr>
        <p:spPr>
          <a:xfrm>
            <a:off x="1580711" y="4489580"/>
            <a:ext cx="1053967" cy="2021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1"/>
              </a:solidFill>
            </a:endParaRPr>
          </a:p>
        </p:txBody>
      </p:sp>
      <p:sp>
        <p:nvSpPr>
          <p:cNvPr id="15" name="Rectangle 14"/>
          <p:cNvSpPr/>
          <p:nvPr/>
        </p:nvSpPr>
        <p:spPr>
          <a:xfrm>
            <a:off x="436511" y="4336179"/>
            <a:ext cx="1017872" cy="508934"/>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a:solidFill>
                  <a:schemeClr val="tx1"/>
                </a:solidFill>
                <a:latin typeface="Verdana" panose="020B0604030504040204" pitchFamily="34" charset="0"/>
                <a:ea typeface="Verdana" panose="020B0604030504040204" pitchFamily="34" charset="0"/>
                <a:cs typeface="Verdana" panose="020B0604030504040204" pitchFamily="34" charset="0"/>
              </a:rPr>
              <a:t>SKP</a:t>
            </a:r>
          </a:p>
          <a:p>
            <a:pPr algn="ctr"/>
            <a:r>
              <a:rPr lang="id-ID" sz="1200" dirty="0">
                <a:solidFill>
                  <a:schemeClr val="tx1"/>
                </a:solidFill>
                <a:latin typeface="Verdana" panose="020B0604030504040204" pitchFamily="34" charset="0"/>
                <a:ea typeface="Verdana" panose="020B0604030504040204" pitchFamily="34" charset="0"/>
                <a:cs typeface="Verdana" panose="020B0604030504040204" pitchFamily="34" charset="0"/>
              </a:rPr>
              <a:t> ESELON VI</a:t>
            </a:r>
          </a:p>
        </p:txBody>
      </p:sp>
      <p:sp>
        <p:nvSpPr>
          <p:cNvPr id="16" name="Rectangle 15"/>
          <p:cNvSpPr/>
          <p:nvPr/>
        </p:nvSpPr>
        <p:spPr>
          <a:xfrm>
            <a:off x="2761013" y="5356455"/>
            <a:ext cx="6063916" cy="730317"/>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sz="1200" dirty="0">
                <a:solidFill>
                  <a:schemeClr val="tx1"/>
                </a:solidFill>
                <a:latin typeface="Verdana" panose="020B0604030504040204" pitchFamily="34" charset="0"/>
                <a:ea typeface="Verdana" panose="020B0604030504040204" pitchFamily="34" charset="0"/>
                <a:cs typeface="Verdana" panose="020B0604030504040204" pitchFamily="34" charset="0"/>
              </a:rPr>
              <a:t>Kegiatan tugas jabatan </a:t>
            </a:r>
            <a:r>
              <a:rPr lang="id-ID" sz="1200" b="1" dirty="0">
                <a:solidFill>
                  <a:schemeClr val="tx1"/>
                </a:solidFill>
                <a:latin typeface="Verdana" panose="020B0604030504040204" pitchFamily="34" charset="0"/>
                <a:ea typeface="Verdana" panose="020B0604030504040204" pitchFamily="34" charset="0"/>
                <a:cs typeface="Verdana" panose="020B0604030504040204" pitchFamily="34" charset="0"/>
              </a:rPr>
              <a:t>harus mengacu </a:t>
            </a:r>
            <a:r>
              <a:rPr lang="id-ID" sz="1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pada </a:t>
            </a:r>
            <a:r>
              <a:rPr lang="id-ID" sz="1200" b="1" dirty="0">
                <a:solidFill>
                  <a:schemeClr val="tx1"/>
                </a:solidFill>
                <a:latin typeface="Verdana" panose="020B0604030504040204" pitchFamily="34" charset="0"/>
                <a:ea typeface="Verdana" panose="020B0604030504040204" pitchFamily="34" charset="0"/>
                <a:cs typeface="Verdana" panose="020B0604030504040204" pitchFamily="34" charset="0"/>
              </a:rPr>
              <a:t>SKP eselon IV</a:t>
            </a:r>
            <a:r>
              <a:rPr lang="id-ID" sz="1200" dirty="0">
                <a:solidFill>
                  <a:schemeClr val="tx1"/>
                </a:solidFill>
                <a:latin typeface="Verdana" panose="020B0604030504040204" pitchFamily="34" charset="0"/>
                <a:ea typeface="Verdana" panose="020B0604030504040204" pitchFamily="34" charset="0"/>
                <a:cs typeface="Verdana" panose="020B0604030504040204" pitchFamily="34" charset="0"/>
              </a:rPr>
              <a:t> dijabarkan sesuai dengan tugas, wewenang, tanggung jawab dan uraian tugasnya sebagai kegiatan dalam SKP pejabat fungsional </a:t>
            </a:r>
            <a:r>
              <a:rPr lang="id-ID" sz="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umum</a:t>
            </a:r>
            <a:endParaRPr lang="id-ID" sz="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7" name="Rectangle 16"/>
          <p:cNvSpPr/>
          <p:nvPr/>
        </p:nvSpPr>
        <p:spPr>
          <a:xfrm>
            <a:off x="300251" y="5370893"/>
            <a:ext cx="1154132" cy="505929"/>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STAF</a:t>
            </a:r>
            <a:endParaRPr lang="id-ID" sz="10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8" name="Right Arrow 17"/>
          <p:cNvSpPr/>
          <p:nvPr/>
        </p:nvSpPr>
        <p:spPr>
          <a:xfrm>
            <a:off x="1580711" y="5476771"/>
            <a:ext cx="1053967" cy="2021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1"/>
              </a:solidFill>
            </a:endParaRPr>
          </a:p>
        </p:txBody>
      </p:sp>
      <p:sp>
        <p:nvSpPr>
          <p:cNvPr id="19" name="Down Arrow 18"/>
          <p:cNvSpPr/>
          <p:nvPr/>
        </p:nvSpPr>
        <p:spPr>
          <a:xfrm>
            <a:off x="837163" y="2004539"/>
            <a:ext cx="216568" cy="3073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1"/>
              </a:solidFill>
            </a:endParaRPr>
          </a:p>
        </p:txBody>
      </p:sp>
      <p:sp>
        <p:nvSpPr>
          <p:cNvPr id="20" name="Down Arrow 19"/>
          <p:cNvSpPr/>
          <p:nvPr/>
        </p:nvSpPr>
        <p:spPr>
          <a:xfrm>
            <a:off x="837162" y="2962705"/>
            <a:ext cx="216568" cy="3073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1"/>
              </a:solidFill>
            </a:endParaRPr>
          </a:p>
        </p:txBody>
      </p:sp>
      <p:sp>
        <p:nvSpPr>
          <p:cNvPr id="21" name="Down Arrow 20"/>
          <p:cNvSpPr/>
          <p:nvPr/>
        </p:nvSpPr>
        <p:spPr>
          <a:xfrm>
            <a:off x="837162" y="3959179"/>
            <a:ext cx="216568" cy="3073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1"/>
              </a:solidFill>
            </a:endParaRPr>
          </a:p>
        </p:txBody>
      </p:sp>
      <p:sp>
        <p:nvSpPr>
          <p:cNvPr id="22" name="Down Arrow 21"/>
          <p:cNvSpPr/>
          <p:nvPr/>
        </p:nvSpPr>
        <p:spPr>
          <a:xfrm>
            <a:off x="826330" y="4954304"/>
            <a:ext cx="216568" cy="3073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1"/>
              </a:solidFill>
            </a:endParaRPr>
          </a:p>
        </p:txBody>
      </p:sp>
    </p:spTree>
    <p:extLst>
      <p:ext uri="{BB962C8B-B14F-4D97-AF65-F5344CB8AC3E}">
        <p14:creationId xmlns:p14="http://schemas.microsoft.com/office/powerpoint/2010/main" val="4238418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500"/>
                                        <p:tgtEl>
                                          <p:spTgt spid="14"/>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500"/>
                                        <p:tgtEl>
                                          <p:spTgt spid="13"/>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500"/>
                                        <p:tgtEl>
                                          <p:spTgt spid="22"/>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fade">
                                      <p:cBhvr>
                                        <p:cTn id="87" dur="500"/>
                                        <p:tgtEl>
                                          <p:spTgt spid="17"/>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8"/>
                                        </p:tgtEl>
                                        <p:attrNameLst>
                                          <p:attrName>style.visibility</p:attrName>
                                        </p:attrNameLst>
                                      </p:cBhvr>
                                      <p:to>
                                        <p:strVal val="visible"/>
                                      </p:to>
                                    </p:set>
                                    <p:animEffect transition="in" filter="fade">
                                      <p:cBhvr>
                                        <p:cTn id="92" dur="500"/>
                                        <p:tgtEl>
                                          <p:spTgt spid="18"/>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16"/>
                                        </p:tgtEl>
                                        <p:attrNameLst>
                                          <p:attrName>style.visibility</p:attrName>
                                        </p:attrNameLst>
                                      </p:cBhvr>
                                      <p:to>
                                        <p:strVal val="visible"/>
                                      </p:to>
                                    </p:set>
                                    <p:animEffect transition="in" filter="fade">
                                      <p:cBhvr>
                                        <p:cTn id="97" dur="500"/>
                                        <p:tgtEl>
                                          <p:spTgt spid="16"/>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16">
                                            <p:txEl>
                                              <p:pRg st="0" end="0"/>
                                            </p:txEl>
                                          </p:spTgt>
                                        </p:tgtEl>
                                        <p:attrNameLst>
                                          <p:attrName>style.visibility</p:attrName>
                                        </p:attrNameLst>
                                      </p:cBhvr>
                                      <p:to>
                                        <p:strVal val="visible"/>
                                      </p:to>
                                    </p:set>
                                    <p:animEffect transition="in" filter="fade">
                                      <p:cBhvr>
                                        <p:cTn id="102"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599" y="609600"/>
            <a:ext cx="6347713" cy="890574"/>
          </a:xfrm>
        </p:spPr>
        <p:txBody>
          <a:bodyPr/>
          <a:lstStyle/>
          <a:p>
            <a:r>
              <a:rPr lang="id-ID" dirty="0" smtClean="0">
                <a:solidFill>
                  <a:schemeClr val="tx1"/>
                </a:solidFill>
                <a:latin typeface="Arial" pitchFamily="34" charset="0"/>
                <a:cs typeface="Arial" pitchFamily="34" charset="0"/>
              </a:rPr>
              <a:t>Dasar Hukum</a:t>
            </a:r>
            <a:endParaRPr lang="id-ID" dirty="0">
              <a:solidFill>
                <a:schemeClr val="tx1"/>
              </a:solidFill>
              <a:latin typeface="Arial" pitchFamily="34" charset="0"/>
              <a:cs typeface="Arial" pitchFamily="34" charset="0"/>
            </a:endParaRPr>
          </a:p>
        </p:txBody>
      </p:sp>
      <p:sp>
        <p:nvSpPr>
          <p:cNvPr id="4" name="Content Placeholder 3"/>
          <p:cNvSpPr>
            <a:spLocks noGrp="1"/>
          </p:cNvSpPr>
          <p:nvPr>
            <p:ph idx="1"/>
          </p:nvPr>
        </p:nvSpPr>
        <p:spPr>
          <a:xfrm>
            <a:off x="609598" y="1500174"/>
            <a:ext cx="7820053" cy="4541189"/>
          </a:xfrm>
        </p:spPr>
        <p:txBody>
          <a:bodyPr>
            <a:normAutofit/>
          </a:bodyPr>
          <a:lstStyle/>
          <a:p>
            <a:r>
              <a:rPr lang="en-US" sz="2400" b="1" dirty="0" err="1" smtClean="0">
                <a:ln w="1905"/>
                <a:solidFill>
                  <a:schemeClr val="tx1"/>
                </a:solidFill>
                <a:effectLst>
                  <a:innerShdw blurRad="69850" dist="43180" dir="5400000">
                    <a:srgbClr val="000000">
                      <a:alpha val="65000"/>
                    </a:srgbClr>
                  </a:innerShdw>
                </a:effectLst>
                <a:latin typeface="Arial" pitchFamily="34" charset="0"/>
                <a:ea typeface="Tahoma" pitchFamily="34" charset="0"/>
                <a:cs typeface="Arial" pitchFamily="34" charset="0"/>
              </a:rPr>
              <a:t>Peraturan</a:t>
            </a:r>
            <a:r>
              <a:rPr lang="en-US" sz="2400" b="1" dirty="0" smtClean="0">
                <a:ln w="1905"/>
                <a:solidFill>
                  <a:schemeClr val="tx1"/>
                </a:solidFill>
                <a:effectLst>
                  <a:innerShdw blurRad="69850" dist="43180" dir="5400000">
                    <a:srgbClr val="000000">
                      <a:alpha val="65000"/>
                    </a:srgbClr>
                  </a:innerShdw>
                </a:effectLst>
                <a:latin typeface="Arial" pitchFamily="34" charset="0"/>
                <a:ea typeface="Tahoma" pitchFamily="34" charset="0"/>
                <a:cs typeface="Arial" pitchFamily="34" charset="0"/>
              </a:rPr>
              <a:t> </a:t>
            </a:r>
            <a:r>
              <a:rPr lang="en-US" sz="2400" b="1" dirty="0" err="1" smtClean="0">
                <a:ln w="1905"/>
                <a:solidFill>
                  <a:schemeClr val="tx1"/>
                </a:solidFill>
                <a:effectLst>
                  <a:innerShdw blurRad="69850" dist="43180" dir="5400000">
                    <a:srgbClr val="000000">
                      <a:alpha val="65000"/>
                    </a:srgbClr>
                  </a:innerShdw>
                </a:effectLst>
                <a:latin typeface="Arial" pitchFamily="34" charset="0"/>
                <a:ea typeface="Tahoma" pitchFamily="34" charset="0"/>
                <a:cs typeface="Arial" pitchFamily="34" charset="0"/>
              </a:rPr>
              <a:t>Pemerintah</a:t>
            </a:r>
            <a:r>
              <a:rPr lang="id-ID" sz="2400" b="1" dirty="0" smtClean="0">
                <a:ln w="1905"/>
                <a:solidFill>
                  <a:schemeClr val="tx1"/>
                </a:solidFill>
                <a:effectLst>
                  <a:innerShdw blurRad="69850" dist="43180" dir="5400000">
                    <a:srgbClr val="000000">
                      <a:alpha val="65000"/>
                    </a:srgbClr>
                  </a:innerShdw>
                </a:effectLst>
                <a:latin typeface="Arial" pitchFamily="34" charset="0"/>
                <a:ea typeface="Tahoma" pitchFamily="34" charset="0"/>
                <a:cs typeface="Arial" pitchFamily="34" charset="0"/>
              </a:rPr>
              <a:t> </a:t>
            </a:r>
            <a:r>
              <a:rPr lang="en-US" sz="2400" b="1" dirty="0" smtClean="0">
                <a:ln w="1905"/>
                <a:solidFill>
                  <a:schemeClr val="tx1"/>
                </a:solidFill>
                <a:effectLst>
                  <a:innerShdw blurRad="69850" dist="43180" dir="5400000">
                    <a:srgbClr val="000000">
                      <a:alpha val="65000"/>
                    </a:srgbClr>
                  </a:innerShdw>
                </a:effectLst>
                <a:latin typeface="Arial" pitchFamily="34" charset="0"/>
                <a:ea typeface="Tahoma" pitchFamily="34" charset="0"/>
                <a:cs typeface="Arial" pitchFamily="34" charset="0"/>
              </a:rPr>
              <a:t>No.46 </a:t>
            </a:r>
            <a:r>
              <a:rPr lang="en-US" sz="2400" b="1" dirty="0" err="1" smtClean="0">
                <a:ln w="1905"/>
                <a:solidFill>
                  <a:schemeClr val="tx1"/>
                </a:solidFill>
                <a:effectLst>
                  <a:innerShdw blurRad="69850" dist="43180" dir="5400000">
                    <a:srgbClr val="000000">
                      <a:alpha val="65000"/>
                    </a:srgbClr>
                  </a:innerShdw>
                </a:effectLst>
                <a:latin typeface="Arial" pitchFamily="34" charset="0"/>
                <a:ea typeface="Tahoma" pitchFamily="34" charset="0"/>
                <a:cs typeface="Arial" pitchFamily="34" charset="0"/>
              </a:rPr>
              <a:t>Tahun</a:t>
            </a:r>
            <a:r>
              <a:rPr lang="en-US" sz="2400" b="1" dirty="0" smtClean="0">
                <a:ln w="1905"/>
                <a:solidFill>
                  <a:schemeClr val="tx1"/>
                </a:solidFill>
                <a:effectLst>
                  <a:innerShdw blurRad="69850" dist="43180" dir="5400000">
                    <a:srgbClr val="000000">
                      <a:alpha val="65000"/>
                    </a:srgbClr>
                  </a:innerShdw>
                </a:effectLst>
                <a:latin typeface="Arial" pitchFamily="34" charset="0"/>
                <a:ea typeface="Tahoma" pitchFamily="34" charset="0"/>
                <a:cs typeface="Arial" pitchFamily="34" charset="0"/>
              </a:rPr>
              <a:t> 2011</a:t>
            </a:r>
            <a:endParaRPr lang="id-ID" sz="2400" b="1" dirty="0" smtClean="0">
              <a:ln w="1905"/>
              <a:solidFill>
                <a:schemeClr val="tx1"/>
              </a:solidFill>
              <a:effectLst>
                <a:innerShdw blurRad="69850" dist="43180" dir="5400000">
                  <a:srgbClr val="000000">
                    <a:alpha val="65000"/>
                  </a:srgbClr>
                </a:innerShdw>
              </a:effectLst>
              <a:latin typeface="Arial" pitchFamily="34" charset="0"/>
              <a:ea typeface="Tahoma" pitchFamily="34" charset="0"/>
              <a:cs typeface="Arial" pitchFamily="34" charset="0"/>
            </a:endParaRPr>
          </a:p>
          <a:p>
            <a:r>
              <a:rPr lang="id-ID" sz="2400" b="1" dirty="0" smtClean="0">
                <a:ln w="1905"/>
                <a:solidFill>
                  <a:schemeClr val="tx1"/>
                </a:solidFill>
                <a:effectLst>
                  <a:innerShdw blurRad="69850" dist="43180" dir="5400000">
                    <a:srgbClr val="000000">
                      <a:alpha val="65000"/>
                    </a:srgbClr>
                  </a:innerShdw>
                </a:effectLst>
                <a:latin typeface="Arial" pitchFamily="34" charset="0"/>
                <a:ea typeface="Tahoma" pitchFamily="34" charset="0"/>
                <a:cs typeface="Arial" pitchFamily="34" charset="0"/>
              </a:rPr>
              <a:t>Peraturan Kepala  BKN No.1 Tahun 2013</a:t>
            </a:r>
            <a:endParaRPr lang="en-US" sz="2400" b="1" dirty="0" smtClean="0">
              <a:ln w="1905"/>
              <a:solidFill>
                <a:schemeClr val="tx1"/>
              </a:solidFill>
              <a:effectLst>
                <a:innerShdw blurRad="69850" dist="43180" dir="5400000">
                  <a:srgbClr val="000000">
                    <a:alpha val="65000"/>
                  </a:srgbClr>
                </a:innerShdw>
              </a:effectLst>
              <a:latin typeface="Arial" pitchFamily="34" charset="0"/>
              <a:ea typeface="Tahoma" pitchFamily="34" charset="0"/>
              <a:cs typeface="Arial" pitchFamily="34" charset="0"/>
            </a:endParaRPr>
          </a:p>
          <a:p>
            <a:r>
              <a:rPr lang="id-ID" sz="2400" b="1" dirty="0" smtClean="0">
                <a:ln w="1905"/>
                <a:solidFill>
                  <a:schemeClr val="tx1"/>
                </a:solidFill>
                <a:effectLst>
                  <a:innerShdw blurRad="69850" dist="43180" dir="5400000">
                    <a:srgbClr val="000000">
                      <a:alpha val="65000"/>
                    </a:srgbClr>
                  </a:innerShdw>
                </a:effectLst>
                <a:latin typeface="Arial" pitchFamily="34" charset="0"/>
                <a:ea typeface="Tahoma" pitchFamily="34" charset="0"/>
                <a:cs typeface="Arial" pitchFamily="34" charset="0"/>
              </a:rPr>
              <a:t>Surat Edaran Menteri Pendayagunaan Aparatur Negara dan Reformasi Birokrasi No. 02 Tahun 2013</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9400" y="1968500"/>
            <a:ext cx="996950" cy="2349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a:solidFill>
                  <a:schemeClr val="tx1"/>
                </a:solidFill>
                <a:latin typeface="Verdana" panose="020B0604030504040204" pitchFamily="34" charset="0"/>
                <a:ea typeface="Verdana" panose="020B0604030504040204" pitchFamily="34" charset="0"/>
                <a:cs typeface="Verdana" panose="020B0604030504040204" pitchFamily="34" charset="0"/>
              </a:rPr>
              <a:t>ESELON I</a:t>
            </a:r>
          </a:p>
        </p:txBody>
      </p:sp>
      <p:sp>
        <p:nvSpPr>
          <p:cNvPr id="4" name="Rectangle 3"/>
          <p:cNvSpPr/>
          <p:nvPr/>
        </p:nvSpPr>
        <p:spPr>
          <a:xfrm>
            <a:off x="1403350" y="1968500"/>
            <a:ext cx="831851" cy="23495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a:solidFill>
                  <a:schemeClr val="tx1"/>
                </a:solidFill>
                <a:latin typeface="Verdana" panose="020B0604030504040204" pitchFamily="34" charset="0"/>
                <a:ea typeface="Verdana" panose="020B0604030504040204" pitchFamily="34" charset="0"/>
                <a:cs typeface="Verdana" panose="020B0604030504040204" pitchFamily="34" charset="0"/>
              </a:rPr>
              <a:t>Tugas</a:t>
            </a:r>
          </a:p>
        </p:txBody>
      </p:sp>
      <p:sp>
        <p:nvSpPr>
          <p:cNvPr id="5" name="Rectangle 4"/>
          <p:cNvSpPr/>
          <p:nvPr/>
        </p:nvSpPr>
        <p:spPr>
          <a:xfrm>
            <a:off x="4156075" y="1968500"/>
            <a:ext cx="831851" cy="23495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350" dirty="0">
                <a:solidFill>
                  <a:schemeClr val="tx1"/>
                </a:solidFill>
                <a:latin typeface="Verdana" panose="020B0604030504040204" pitchFamily="34" charset="0"/>
                <a:ea typeface="Verdana" panose="020B0604030504040204" pitchFamily="34" charset="0"/>
                <a:cs typeface="Verdana" panose="020B0604030504040204" pitchFamily="34" charset="0"/>
              </a:rPr>
              <a:t>Fungsi</a:t>
            </a:r>
          </a:p>
        </p:txBody>
      </p:sp>
      <p:sp>
        <p:nvSpPr>
          <p:cNvPr id="6" name="Left-Right Arrow 5"/>
          <p:cNvSpPr/>
          <p:nvPr/>
        </p:nvSpPr>
        <p:spPr>
          <a:xfrm>
            <a:off x="2359025" y="1968500"/>
            <a:ext cx="1695450" cy="23495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7" name="Rectangle 6"/>
          <p:cNvSpPr/>
          <p:nvPr/>
        </p:nvSpPr>
        <p:spPr>
          <a:xfrm>
            <a:off x="279400" y="2849563"/>
            <a:ext cx="996950" cy="234950"/>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a:solidFill>
                  <a:schemeClr val="tx1"/>
                </a:solidFill>
                <a:latin typeface="Verdana" panose="020B0604030504040204" pitchFamily="34" charset="0"/>
                <a:ea typeface="Verdana" panose="020B0604030504040204" pitchFamily="34" charset="0"/>
                <a:cs typeface="Verdana" panose="020B0604030504040204" pitchFamily="34" charset="0"/>
              </a:rPr>
              <a:t>ESELON II</a:t>
            </a:r>
          </a:p>
        </p:txBody>
      </p:sp>
      <p:sp>
        <p:nvSpPr>
          <p:cNvPr id="8" name="Rectangle 7"/>
          <p:cNvSpPr/>
          <p:nvPr/>
        </p:nvSpPr>
        <p:spPr>
          <a:xfrm>
            <a:off x="1403350" y="2849563"/>
            <a:ext cx="831851" cy="23495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a:solidFill>
                  <a:schemeClr val="tx1"/>
                </a:solidFill>
                <a:latin typeface="Verdana" panose="020B0604030504040204" pitchFamily="34" charset="0"/>
                <a:ea typeface="Verdana" panose="020B0604030504040204" pitchFamily="34" charset="0"/>
                <a:cs typeface="Verdana" panose="020B0604030504040204" pitchFamily="34" charset="0"/>
              </a:rPr>
              <a:t>Tugas</a:t>
            </a:r>
          </a:p>
        </p:txBody>
      </p:sp>
      <p:sp>
        <p:nvSpPr>
          <p:cNvPr id="9" name="Rectangle 8"/>
          <p:cNvSpPr/>
          <p:nvPr/>
        </p:nvSpPr>
        <p:spPr>
          <a:xfrm>
            <a:off x="4156075" y="2845594"/>
            <a:ext cx="831851" cy="23495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350" dirty="0">
                <a:solidFill>
                  <a:schemeClr val="tx1"/>
                </a:solidFill>
                <a:latin typeface="Verdana" panose="020B0604030504040204" pitchFamily="34" charset="0"/>
                <a:ea typeface="Verdana" panose="020B0604030504040204" pitchFamily="34" charset="0"/>
                <a:cs typeface="Verdana" panose="020B0604030504040204" pitchFamily="34" charset="0"/>
              </a:rPr>
              <a:t>Fungsi</a:t>
            </a:r>
          </a:p>
        </p:txBody>
      </p:sp>
      <p:sp>
        <p:nvSpPr>
          <p:cNvPr id="10" name="Left-Right Arrow 9"/>
          <p:cNvSpPr/>
          <p:nvPr/>
        </p:nvSpPr>
        <p:spPr>
          <a:xfrm>
            <a:off x="2359025" y="2825750"/>
            <a:ext cx="1695450" cy="23495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1" name="Rectangle 10"/>
          <p:cNvSpPr/>
          <p:nvPr/>
        </p:nvSpPr>
        <p:spPr>
          <a:xfrm>
            <a:off x="279400" y="3667125"/>
            <a:ext cx="1070544" cy="2349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a:solidFill>
                  <a:schemeClr val="tx1"/>
                </a:solidFill>
                <a:latin typeface="Verdana" panose="020B0604030504040204" pitchFamily="34" charset="0"/>
                <a:ea typeface="Verdana" panose="020B0604030504040204" pitchFamily="34" charset="0"/>
                <a:cs typeface="Verdana" panose="020B0604030504040204" pitchFamily="34" charset="0"/>
              </a:rPr>
              <a:t>ESELON III</a:t>
            </a:r>
          </a:p>
        </p:txBody>
      </p:sp>
      <p:sp>
        <p:nvSpPr>
          <p:cNvPr id="12" name="Rectangle 11"/>
          <p:cNvSpPr/>
          <p:nvPr/>
        </p:nvSpPr>
        <p:spPr>
          <a:xfrm>
            <a:off x="1403350" y="3683001"/>
            <a:ext cx="831851" cy="23495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a:solidFill>
                  <a:schemeClr val="tx1"/>
                </a:solidFill>
                <a:latin typeface="Verdana" panose="020B0604030504040204" pitchFamily="34" charset="0"/>
                <a:ea typeface="Verdana" panose="020B0604030504040204" pitchFamily="34" charset="0"/>
                <a:cs typeface="Verdana" panose="020B0604030504040204" pitchFamily="34" charset="0"/>
              </a:rPr>
              <a:t>Tugas</a:t>
            </a:r>
          </a:p>
        </p:txBody>
      </p:sp>
      <p:sp>
        <p:nvSpPr>
          <p:cNvPr id="13" name="Rectangle 12"/>
          <p:cNvSpPr/>
          <p:nvPr/>
        </p:nvSpPr>
        <p:spPr>
          <a:xfrm>
            <a:off x="4178300" y="3659188"/>
            <a:ext cx="831851" cy="23495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350" dirty="0">
                <a:solidFill>
                  <a:schemeClr val="tx1"/>
                </a:solidFill>
                <a:latin typeface="Verdana" panose="020B0604030504040204" pitchFamily="34" charset="0"/>
                <a:ea typeface="Verdana" panose="020B0604030504040204" pitchFamily="34" charset="0"/>
                <a:cs typeface="Verdana" panose="020B0604030504040204" pitchFamily="34" charset="0"/>
              </a:rPr>
              <a:t>Fungsi</a:t>
            </a:r>
          </a:p>
        </p:txBody>
      </p:sp>
      <p:sp>
        <p:nvSpPr>
          <p:cNvPr id="14" name="Left-Right Arrow 13"/>
          <p:cNvSpPr/>
          <p:nvPr/>
        </p:nvSpPr>
        <p:spPr>
          <a:xfrm>
            <a:off x="2359025" y="3683001"/>
            <a:ext cx="1695450" cy="23495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5" name="Rectangle 14"/>
          <p:cNvSpPr/>
          <p:nvPr/>
        </p:nvSpPr>
        <p:spPr>
          <a:xfrm>
            <a:off x="279400" y="4610100"/>
            <a:ext cx="1039630" cy="2589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a:solidFill>
                  <a:schemeClr val="tx1"/>
                </a:solidFill>
                <a:latin typeface="Verdana" panose="020B0604030504040204" pitchFamily="34" charset="0"/>
                <a:ea typeface="Verdana" panose="020B0604030504040204" pitchFamily="34" charset="0"/>
                <a:cs typeface="Verdana" panose="020B0604030504040204" pitchFamily="34" charset="0"/>
              </a:rPr>
              <a:t>ESELON IV</a:t>
            </a:r>
          </a:p>
        </p:txBody>
      </p:sp>
      <p:sp>
        <p:nvSpPr>
          <p:cNvPr id="16" name="Rectangle 15"/>
          <p:cNvSpPr/>
          <p:nvPr/>
        </p:nvSpPr>
        <p:spPr>
          <a:xfrm>
            <a:off x="1403350" y="4610101"/>
            <a:ext cx="831851" cy="23495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a:solidFill>
                  <a:schemeClr val="tx1"/>
                </a:solidFill>
                <a:latin typeface="Verdana" panose="020B0604030504040204" pitchFamily="34" charset="0"/>
                <a:ea typeface="Verdana" panose="020B0604030504040204" pitchFamily="34" charset="0"/>
                <a:cs typeface="Verdana" panose="020B0604030504040204" pitchFamily="34" charset="0"/>
              </a:rPr>
              <a:t>Tugas</a:t>
            </a:r>
          </a:p>
        </p:txBody>
      </p:sp>
      <p:sp>
        <p:nvSpPr>
          <p:cNvPr id="19" name="Down Arrow 18"/>
          <p:cNvSpPr/>
          <p:nvPr/>
        </p:nvSpPr>
        <p:spPr>
          <a:xfrm>
            <a:off x="590550" y="2341565"/>
            <a:ext cx="323850" cy="4167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21" name="Down Arrow 20"/>
          <p:cNvSpPr/>
          <p:nvPr/>
        </p:nvSpPr>
        <p:spPr>
          <a:xfrm>
            <a:off x="590550" y="4102102"/>
            <a:ext cx="323850" cy="4167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cxnSp>
        <p:nvCxnSpPr>
          <p:cNvPr id="23" name="Straight Arrow Connector 22"/>
          <p:cNvCxnSpPr/>
          <p:nvPr/>
        </p:nvCxnSpPr>
        <p:spPr>
          <a:xfrm flipH="1">
            <a:off x="1819275" y="2203449"/>
            <a:ext cx="2336800" cy="57864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1803400" y="3029347"/>
            <a:ext cx="2336800" cy="57864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1819275" y="3895923"/>
            <a:ext cx="2336800" cy="57864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7" name="Flowchart: Multidocument 16"/>
          <p:cNvSpPr/>
          <p:nvPr/>
        </p:nvSpPr>
        <p:spPr>
          <a:xfrm>
            <a:off x="752476" y="5182595"/>
            <a:ext cx="1270535" cy="699306"/>
          </a:xfrm>
          <a:prstGeom prst="flowChartMultidocumen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a:solidFill>
                  <a:schemeClr val="tx1"/>
                </a:solidFill>
                <a:latin typeface="Verdana" panose="020B0604030504040204" pitchFamily="34" charset="0"/>
                <a:ea typeface="Verdana" panose="020B0604030504040204" pitchFamily="34" charset="0"/>
                <a:cs typeface="Verdana" panose="020B0604030504040204" pitchFamily="34" charset="0"/>
              </a:rPr>
              <a:t>STAF</a:t>
            </a:r>
          </a:p>
          <a:p>
            <a:pPr algn="ctr"/>
            <a:endParaRPr lang="id-ID" sz="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cxnSp>
        <p:nvCxnSpPr>
          <p:cNvPr id="22" name="Straight Arrow Connector 21"/>
          <p:cNvCxnSpPr>
            <a:stCxn id="15" idx="2"/>
          </p:cNvCxnSpPr>
          <p:nvPr/>
        </p:nvCxnSpPr>
        <p:spPr>
          <a:xfrm>
            <a:off x="799215" y="4869065"/>
            <a:ext cx="1020059" cy="31353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5" idx="2"/>
          </p:cNvCxnSpPr>
          <p:nvPr/>
        </p:nvCxnSpPr>
        <p:spPr>
          <a:xfrm>
            <a:off x="799215" y="4869065"/>
            <a:ext cx="550729" cy="31353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5" idx="2"/>
          </p:cNvCxnSpPr>
          <p:nvPr/>
        </p:nvCxnSpPr>
        <p:spPr>
          <a:xfrm>
            <a:off x="799215" y="4869065"/>
            <a:ext cx="372361" cy="31353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5476875" y="1506751"/>
            <a:ext cx="3457876" cy="90979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sz="1200" dirty="0">
                <a:solidFill>
                  <a:schemeClr val="tx1"/>
                </a:solidFill>
                <a:latin typeface="Verdana" panose="020B0604030504040204" pitchFamily="34" charset="0"/>
                <a:ea typeface="Verdana" panose="020B0604030504040204" pitchFamily="34" charset="0"/>
                <a:cs typeface="Verdana" panose="020B0604030504040204" pitchFamily="34" charset="0"/>
              </a:rPr>
              <a:t>Koordinasi, pembinaan, penyelenggaraan, perumusan kebijakan, menetapkan, penyusunan, pemberian bimbingan, pelaksanaan, pemantauan, evaluasi dan pelaporan, dll</a:t>
            </a:r>
          </a:p>
        </p:txBody>
      </p:sp>
      <p:sp>
        <p:nvSpPr>
          <p:cNvPr id="32" name="Rectangle 31"/>
          <p:cNvSpPr/>
          <p:nvPr/>
        </p:nvSpPr>
        <p:spPr>
          <a:xfrm>
            <a:off x="5476875" y="2513041"/>
            <a:ext cx="3457876" cy="79163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sz="1200" dirty="0">
                <a:solidFill>
                  <a:schemeClr val="tx1"/>
                </a:solidFill>
                <a:latin typeface="Verdana" panose="020B0604030504040204" pitchFamily="34" charset="0"/>
                <a:ea typeface="Verdana" panose="020B0604030504040204" pitchFamily="34" charset="0"/>
                <a:cs typeface="Verdana" panose="020B0604030504040204" pitchFamily="34" charset="0"/>
              </a:rPr>
              <a:t>Penyusunan, pelaksanaan urusan, pengelolaan, pembinaan, pengkajian, koordinasi pelaksanaan, fasilitasi dan bimbingan, evaluasi dan pemantauan, dll</a:t>
            </a:r>
          </a:p>
        </p:txBody>
      </p:sp>
      <p:sp>
        <p:nvSpPr>
          <p:cNvPr id="33" name="Rectangle 32"/>
          <p:cNvSpPr/>
          <p:nvPr/>
        </p:nvSpPr>
        <p:spPr>
          <a:xfrm>
            <a:off x="5476875" y="3429001"/>
            <a:ext cx="3457876" cy="90275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sz="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koordinasi </a:t>
            </a:r>
            <a:r>
              <a:rPr lang="id-ID" sz="1200" dirty="0">
                <a:solidFill>
                  <a:schemeClr val="tx1"/>
                </a:solidFill>
                <a:latin typeface="Verdana" panose="020B0604030504040204" pitchFamily="34" charset="0"/>
                <a:ea typeface="Verdana" panose="020B0604030504040204" pitchFamily="34" charset="0"/>
                <a:cs typeface="Verdana" panose="020B0604030504040204" pitchFamily="34" charset="0"/>
              </a:rPr>
              <a:t>dan sinkronisasi, pelaksanaan, pengelolaan, pengkajian, penyusunan, pengembangan, fasilitasi dan </a:t>
            </a:r>
            <a:r>
              <a:rPr lang="id-ID" sz="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bimbingan,</a:t>
            </a:r>
            <a:r>
              <a:rPr lang="en-AU" sz="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id-ID" sz="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evaluasi</a:t>
            </a:r>
            <a:r>
              <a:rPr lang="id-ID" sz="1200" dirty="0">
                <a:solidFill>
                  <a:schemeClr val="tx1"/>
                </a:solidFill>
                <a:latin typeface="Verdana" panose="020B0604030504040204" pitchFamily="34" charset="0"/>
                <a:ea typeface="Verdana" panose="020B0604030504040204" pitchFamily="34" charset="0"/>
                <a:cs typeface="Verdana" panose="020B0604030504040204" pitchFamily="34" charset="0"/>
              </a:rPr>
              <a:t>, perumusan kebijakan, pemantauan dan evaluasi, dll</a:t>
            </a:r>
          </a:p>
        </p:txBody>
      </p:sp>
      <p:sp>
        <p:nvSpPr>
          <p:cNvPr id="34" name="Rectangle 33"/>
          <p:cNvSpPr/>
          <p:nvPr/>
        </p:nvSpPr>
        <p:spPr>
          <a:xfrm>
            <a:off x="5476874" y="4456081"/>
            <a:ext cx="3457876" cy="85083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sz="1200" dirty="0">
                <a:solidFill>
                  <a:schemeClr val="tx1"/>
                </a:solidFill>
                <a:latin typeface="Verdana" panose="020B0604030504040204" pitchFamily="34" charset="0"/>
                <a:ea typeface="Verdana" panose="020B0604030504040204" pitchFamily="34" charset="0"/>
                <a:cs typeface="Verdana" panose="020B0604030504040204" pitchFamily="34" charset="0"/>
              </a:rPr>
              <a:t>Penyusunan bahan, melakukan urusan, penelaahan, pengkajian, pulahta, pemantauan dan evaluasi, pengelolaan dan perawatan sarpras, penyimpanan, dll</a:t>
            </a:r>
          </a:p>
        </p:txBody>
      </p:sp>
      <p:sp>
        <p:nvSpPr>
          <p:cNvPr id="35" name="TextBox 34"/>
          <p:cNvSpPr txBox="1"/>
          <p:nvPr/>
        </p:nvSpPr>
        <p:spPr>
          <a:xfrm>
            <a:off x="5476874" y="1229752"/>
            <a:ext cx="3118586" cy="276999"/>
          </a:xfrm>
          <a:prstGeom prst="rect">
            <a:avLst/>
          </a:prstGeom>
          <a:noFill/>
        </p:spPr>
        <p:txBody>
          <a:bodyPr wrap="square" rtlCol="0">
            <a:spAutoFit/>
          </a:bodyPr>
          <a:lstStyle/>
          <a:p>
            <a:pPr algn="ctr"/>
            <a:r>
              <a:rPr lang="id-ID" sz="1200" dirty="0">
                <a:latin typeface="Verdana" panose="020B0604030504040204" pitchFamily="34" charset="0"/>
                <a:ea typeface="Verdana" panose="020B0604030504040204" pitchFamily="34" charset="0"/>
                <a:cs typeface="Verdana" panose="020B0604030504040204" pitchFamily="34" charset="0"/>
              </a:rPr>
              <a:t>RANAH KATA-KATA DALAM OTK</a:t>
            </a:r>
          </a:p>
        </p:txBody>
      </p:sp>
      <p:sp>
        <p:nvSpPr>
          <p:cNvPr id="36" name="Rectangle 35"/>
          <p:cNvSpPr/>
          <p:nvPr/>
        </p:nvSpPr>
        <p:spPr>
          <a:xfrm>
            <a:off x="2448159" y="5483161"/>
            <a:ext cx="5600032" cy="5919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sz="1200" dirty="0">
                <a:solidFill>
                  <a:schemeClr val="tx1"/>
                </a:solidFill>
                <a:latin typeface="Verdana" panose="020B0604030504040204" pitchFamily="34" charset="0"/>
                <a:ea typeface="Verdana" panose="020B0604030504040204" pitchFamily="34" charset="0"/>
                <a:cs typeface="Verdana" panose="020B0604030504040204" pitchFamily="34" charset="0"/>
              </a:rPr>
              <a:t>Menyiapkan konsep, menyiapkan bahan, menganalisis, meng-</a:t>
            </a:r>
            <a:r>
              <a:rPr lang="id-ID" sz="1200" i="1" dirty="0">
                <a:solidFill>
                  <a:schemeClr val="tx1"/>
                </a:solidFill>
                <a:latin typeface="Verdana" panose="020B0604030504040204" pitchFamily="34" charset="0"/>
                <a:ea typeface="Verdana" panose="020B0604030504040204" pitchFamily="34" charset="0"/>
                <a:cs typeface="Verdana" panose="020B0604030504040204" pitchFamily="34" charset="0"/>
              </a:rPr>
              <a:t>entry</a:t>
            </a:r>
            <a:r>
              <a:rPr lang="id-ID" sz="1200" dirty="0">
                <a:solidFill>
                  <a:schemeClr val="tx1"/>
                </a:solidFill>
                <a:latin typeface="Verdana" panose="020B0604030504040204" pitchFamily="34" charset="0"/>
                <a:ea typeface="Verdana" panose="020B0604030504040204" pitchFamily="34" charset="0"/>
                <a:cs typeface="Verdana" panose="020B0604030504040204" pitchFamily="34" charset="0"/>
              </a:rPr>
              <a:t> data, memeriksa berkas, mengumpulkan, menerima, menyortir, </a:t>
            </a:r>
            <a:r>
              <a:rPr lang="id-ID" sz="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mengirim</a:t>
            </a:r>
            <a:r>
              <a:rPr lang="en-AU" sz="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id-ID" sz="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id-ID" sz="1200" dirty="0">
                <a:solidFill>
                  <a:schemeClr val="tx1"/>
                </a:solidFill>
                <a:latin typeface="Verdana" panose="020B0604030504040204" pitchFamily="34" charset="0"/>
                <a:ea typeface="Verdana" panose="020B0604030504040204" pitchFamily="34" charset="0"/>
                <a:cs typeface="Verdana" panose="020B0604030504040204" pitchFamily="34" charset="0"/>
              </a:rPr>
              <a:t>dll.</a:t>
            </a:r>
          </a:p>
        </p:txBody>
      </p:sp>
      <p:sp>
        <p:nvSpPr>
          <p:cNvPr id="37" name="TextBox 36"/>
          <p:cNvSpPr txBox="1"/>
          <p:nvPr/>
        </p:nvSpPr>
        <p:spPr>
          <a:xfrm>
            <a:off x="2311335" y="4979541"/>
            <a:ext cx="3136898" cy="276999"/>
          </a:xfrm>
          <a:prstGeom prst="rect">
            <a:avLst/>
          </a:prstGeom>
          <a:noFill/>
        </p:spPr>
        <p:txBody>
          <a:bodyPr wrap="square" rtlCol="0">
            <a:spAutoFit/>
          </a:bodyPr>
          <a:lstStyle/>
          <a:p>
            <a:r>
              <a:rPr lang="id-ID" sz="1200" dirty="0">
                <a:latin typeface="Verdana" panose="020B0604030504040204" pitchFamily="34" charset="0"/>
                <a:ea typeface="Verdana" panose="020B0604030504040204" pitchFamily="34" charset="0"/>
                <a:cs typeface="Verdana" panose="020B0604030504040204" pitchFamily="34" charset="0"/>
              </a:rPr>
              <a:t>Ranah kata-kata </a:t>
            </a:r>
            <a:r>
              <a:rPr lang="en-AU" sz="1200" dirty="0" smtClean="0">
                <a:latin typeface="Verdana" panose="020B0604030504040204" pitchFamily="34" charset="0"/>
                <a:ea typeface="Verdana" panose="020B0604030504040204" pitchFamily="34" charset="0"/>
                <a:cs typeface="Verdana" panose="020B0604030504040204" pitchFamily="34" charset="0"/>
              </a:rPr>
              <a:t>u</a:t>
            </a:r>
            <a:r>
              <a:rPr lang="id-ID" sz="1200" dirty="0" smtClean="0">
                <a:latin typeface="Verdana" panose="020B0604030504040204" pitchFamily="34" charset="0"/>
                <a:ea typeface="Verdana" panose="020B0604030504040204" pitchFamily="34" charset="0"/>
                <a:cs typeface="Verdana" panose="020B0604030504040204" pitchFamily="34" charset="0"/>
              </a:rPr>
              <a:t>raian </a:t>
            </a:r>
            <a:r>
              <a:rPr lang="id-ID" sz="1200" dirty="0">
                <a:latin typeface="Verdana" panose="020B0604030504040204" pitchFamily="34" charset="0"/>
                <a:ea typeface="Verdana" panose="020B0604030504040204" pitchFamily="34" charset="0"/>
                <a:cs typeface="Verdana" panose="020B0604030504040204" pitchFamily="34" charset="0"/>
              </a:rPr>
              <a:t>tugas jabatan</a:t>
            </a:r>
          </a:p>
        </p:txBody>
      </p:sp>
      <p:sp>
        <p:nvSpPr>
          <p:cNvPr id="38" name="Right Arrow 37"/>
          <p:cNvSpPr/>
          <p:nvPr/>
        </p:nvSpPr>
        <p:spPr>
          <a:xfrm>
            <a:off x="5103796" y="1968501"/>
            <a:ext cx="288758" cy="2349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39" name="Right Arrow 38"/>
          <p:cNvSpPr/>
          <p:nvPr/>
        </p:nvSpPr>
        <p:spPr>
          <a:xfrm>
            <a:off x="5088022" y="2849070"/>
            <a:ext cx="288758" cy="2349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41" name="Right Arrow 40"/>
          <p:cNvSpPr/>
          <p:nvPr/>
        </p:nvSpPr>
        <p:spPr>
          <a:xfrm>
            <a:off x="5103796" y="3664449"/>
            <a:ext cx="288758" cy="2349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42" name="Right Arrow 41"/>
          <p:cNvSpPr/>
          <p:nvPr/>
        </p:nvSpPr>
        <p:spPr>
          <a:xfrm>
            <a:off x="2070268" y="5468449"/>
            <a:ext cx="288758" cy="2349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43" name="Right Arrow 42"/>
          <p:cNvSpPr/>
          <p:nvPr/>
        </p:nvSpPr>
        <p:spPr>
          <a:xfrm>
            <a:off x="5103796" y="4610101"/>
            <a:ext cx="288758" cy="2349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40" name="Title 4"/>
          <p:cNvSpPr txBox="1">
            <a:spLocks/>
          </p:cNvSpPr>
          <p:nvPr/>
        </p:nvSpPr>
        <p:spPr>
          <a:xfrm>
            <a:off x="1466700" y="521094"/>
            <a:ext cx="7531401" cy="624303"/>
          </a:xfrm>
          <a:prstGeom prst="rect">
            <a:avLst/>
          </a:prstGeom>
        </p:spPr>
        <p:txBody>
          <a:bodyPr>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id-ID" sz="1600" b="1" dirty="0">
                <a:solidFill>
                  <a:schemeClr val="tx1"/>
                </a:solidFill>
                <a:latin typeface="Verdana" panose="020B0604030504040204" pitchFamily="34" charset="0"/>
                <a:ea typeface="Verdana" panose="020B0604030504040204" pitchFamily="34" charset="0"/>
                <a:cs typeface="Verdana" panose="020B0604030504040204" pitchFamily="34" charset="0"/>
              </a:rPr>
              <a:t>PRINSIP PEKERJAAN DIBAGI HABIS TERGAMBAR DI DALAM ORGANISASI DAN TATA KERJA (OTK) SETIAP UNIT KERJA</a:t>
            </a:r>
          </a:p>
        </p:txBody>
      </p:sp>
      <p:sp>
        <p:nvSpPr>
          <p:cNvPr id="44" name="Down Arrow 43"/>
          <p:cNvSpPr/>
          <p:nvPr/>
        </p:nvSpPr>
        <p:spPr>
          <a:xfrm>
            <a:off x="606425" y="3201887"/>
            <a:ext cx="323850" cy="4167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Tree>
    <p:extLst>
      <p:ext uri="{BB962C8B-B14F-4D97-AF65-F5344CB8AC3E}">
        <p14:creationId xmlns:p14="http://schemas.microsoft.com/office/powerpoint/2010/main" val="34122798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7188" y="785813"/>
            <a:ext cx="2428875" cy="8006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600">
              <a:latin typeface="Verdana" panose="020B0604030504040204" pitchFamily="34" charset="0"/>
              <a:ea typeface="Verdana" panose="020B0604030504040204" pitchFamily="34" charset="0"/>
              <a:cs typeface="Verdana" panose="020B0604030504040204" pitchFamily="34" charset="0"/>
            </a:endParaRPr>
          </a:p>
        </p:txBody>
      </p:sp>
      <p:sp>
        <p:nvSpPr>
          <p:cNvPr id="4" name="TextBox 3"/>
          <p:cNvSpPr txBox="1">
            <a:spLocks noChangeArrowheads="1"/>
          </p:cNvSpPr>
          <p:nvPr/>
        </p:nvSpPr>
        <p:spPr bwMode="auto">
          <a:xfrm>
            <a:off x="401756" y="938132"/>
            <a:ext cx="2286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id-ID" sz="1400" dirty="0" smtClean="0">
                <a:latin typeface="Verdana" panose="020B0604030504040204" pitchFamily="34" charset="0"/>
                <a:ea typeface="Verdana" panose="020B0604030504040204" pitchFamily="34" charset="0"/>
                <a:cs typeface="Verdana" panose="020B0604030504040204" pitchFamily="34" charset="0"/>
              </a:rPr>
              <a:t>ESELON I</a:t>
            </a:r>
            <a:endParaRPr lang="id-ID" sz="1400" dirty="0">
              <a:latin typeface="Verdana" panose="020B0604030504040204" pitchFamily="34" charset="0"/>
              <a:ea typeface="Verdana" panose="020B0604030504040204" pitchFamily="34" charset="0"/>
              <a:cs typeface="Verdana" panose="020B0604030504040204" pitchFamily="34" charset="0"/>
            </a:endParaRPr>
          </a:p>
        </p:txBody>
      </p:sp>
      <p:sp>
        <p:nvSpPr>
          <p:cNvPr id="6" name="TextBox 5"/>
          <p:cNvSpPr txBox="1">
            <a:spLocks noChangeArrowheads="1"/>
          </p:cNvSpPr>
          <p:nvPr/>
        </p:nvSpPr>
        <p:spPr bwMode="auto">
          <a:xfrm>
            <a:off x="3857625" y="714375"/>
            <a:ext cx="335756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4013" indent="-354013">
              <a:tabLst>
                <a:tab pos="354013" algn="l"/>
              </a:tabLst>
              <a:defRPr>
                <a:solidFill>
                  <a:schemeClr val="tx1"/>
                </a:solidFill>
                <a:latin typeface="Calibri" panose="020F0502020204030204" pitchFamily="34" charset="0"/>
              </a:defRPr>
            </a:lvl1pPr>
            <a:lvl2pPr marL="742950" indent="-285750">
              <a:tabLst>
                <a:tab pos="354013" algn="l"/>
              </a:tabLst>
              <a:defRPr>
                <a:solidFill>
                  <a:schemeClr val="tx1"/>
                </a:solidFill>
                <a:latin typeface="Calibri" panose="020F0502020204030204" pitchFamily="34" charset="0"/>
              </a:defRPr>
            </a:lvl2pPr>
            <a:lvl3pPr marL="1143000" indent="-228600">
              <a:tabLst>
                <a:tab pos="354013" algn="l"/>
              </a:tabLst>
              <a:defRPr>
                <a:solidFill>
                  <a:schemeClr val="tx1"/>
                </a:solidFill>
                <a:latin typeface="Calibri" panose="020F0502020204030204" pitchFamily="34" charset="0"/>
              </a:defRPr>
            </a:lvl3pPr>
            <a:lvl4pPr marL="1600200" indent="-228600">
              <a:tabLst>
                <a:tab pos="354013" algn="l"/>
              </a:tabLst>
              <a:defRPr>
                <a:solidFill>
                  <a:schemeClr val="tx1"/>
                </a:solidFill>
                <a:latin typeface="Calibri" panose="020F0502020204030204" pitchFamily="34" charset="0"/>
              </a:defRPr>
            </a:lvl4pPr>
            <a:lvl5pPr marL="2057400" indent="-228600">
              <a:tabLst>
                <a:tab pos="354013" algn="l"/>
              </a:tabLst>
              <a:defRPr>
                <a:solidFill>
                  <a:schemeClr val="tx1"/>
                </a:solidFill>
                <a:latin typeface="Calibri" panose="020F0502020204030204" pitchFamily="34" charset="0"/>
              </a:defRPr>
            </a:lvl5pPr>
            <a:lvl6pPr marL="2514600" indent="-228600" fontAlgn="base">
              <a:spcBef>
                <a:spcPct val="0"/>
              </a:spcBef>
              <a:spcAft>
                <a:spcPct val="0"/>
              </a:spcAft>
              <a:tabLst>
                <a:tab pos="354013" algn="l"/>
              </a:tabLst>
              <a:defRPr>
                <a:solidFill>
                  <a:schemeClr val="tx1"/>
                </a:solidFill>
                <a:latin typeface="Calibri" panose="020F0502020204030204" pitchFamily="34" charset="0"/>
              </a:defRPr>
            </a:lvl6pPr>
            <a:lvl7pPr marL="2971800" indent="-228600" fontAlgn="base">
              <a:spcBef>
                <a:spcPct val="0"/>
              </a:spcBef>
              <a:spcAft>
                <a:spcPct val="0"/>
              </a:spcAft>
              <a:tabLst>
                <a:tab pos="354013" algn="l"/>
              </a:tabLst>
              <a:defRPr>
                <a:solidFill>
                  <a:schemeClr val="tx1"/>
                </a:solidFill>
                <a:latin typeface="Calibri" panose="020F0502020204030204" pitchFamily="34" charset="0"/>
              </a:defRPr>
            </a:lvl7pPr>
            <a:lvl8pPr marL="3429000" indent="-228600" fontAlgn="base">
              <a:spcBef>
                <a:spcPct val="0"/>
              </a:spcBef>
              <a:spcAft>
                <a:spcPct val="0"/>
              </a:spcAft>
              <a:tabLst>
                <a:tab pos="354013" algn="l"/>
              </a:tabLst>
              <a:defRPr>
                <a:solidFill>
                  <a:schemeClr val="tx1"/>
                </a:solidFill>
                <a:latin typeface="Calibri" panose="020F0502020204030204" pitchFamily="34" charset="0"/>
              </a:defRPr>
            </a:lvl8pPr>
            <a:lvl9pPr marL="3886200" indent="-228600" fontAlgn="base">
              <a:spcBef>
                <a:spcPct val="0"/>
              </a:spcBef>
              <a:spcAft>
                <a:spcPct val="0"/>
              </a:spcAft>
              <a:tabLst>
                <a:tab pos="354013" algn="l"/>
              </a:tabLst>
              <a:defRPr>
                <a:solidFill>
                  <a:schemeClr val="tx1"/>
                </a:solidFill>
                <a:latin typeface="Calibri" panose="020F0502020204030204" pitchFamily="34" charset="0"/>
              </a:defRPr>
            </a:lvl9pPr>
          </a:lstStyle>
          <a:p>
            <a:r>
              <a:rPr lang="id-ID" sz="1600" dirty="0">
                <a:latin typeface="Verdana" panose="020B0604030504040204" pitchFamily="34" charset="0"/>
                <a:ea typeface="Verdana" panose="020B0604030504040204" pitchFamily="34" charset="0"/>
                <a:cs typeface="Verdana" panose="020B0604030504040204" pitchFamily="34" charset="0"/>
              </a:rPr>
              <a:t>●	mengkoordinasikan</a:t>
            </a:r>
          </a:p>
          <a:p>
            <a:r>
              <a:rPr lang="id-ID" sz="1600" dirty="0">
                <a:latin typeface="Verdana" panose="020B0604030504040204" pitchFamily="34" charset="0"/>
                <a:ea typeface="Verdana" panose="020B0604030504040204" pitchFamily="34" charset="0"/>
                <a:cs typeface="Verdana" panose="020B0604030504040204" pitchFamily="34" charset="0"/>
              </a:rPr>
              <a:t>●	menyelenggarakan</a:t>
            </a:r>
          </a:p>
          <a:p>
            <a:r>
              <a:rPr lang="id-ID" sz="1600" dirty="0">
                <a:latin typeface="Verdana" panose="020B0604030504040204" pitchFamily="34" charset="0"/>
                <a:ea typeface="Verdana" panose="020B0604030504040204" pitchFamily="34" charset="0"/>
                <a:cs typeface="Verdana" panose="020B0604030504040204" pitchFamily="34" charset="0"/>
              </a:rPr>
              <a:t>●	menetapkan</a:t>
            </a:r>
          </a:p>
          <a:p>
            <a:r>
              <a:rPr lang="id-ID" sz="1600" dirty="0">
                <a:latin typeface="Verdana" panose="020B0604030504040204" pitchFamily="34" charset="0"/>
                <a:ea typeface="Verdana" panose="020B0604030504040204" pitchFamily="34" charset="0"/>
                <a:cs typeface="Verdana" panose="020B0604030504040204" pitchFamily="34" charset="0"/>
              </a:rPr>
              <a:t>●	melaksanakan</a:t>
            </a:r>
          </a:p>
        </p:txBody>
      </p:sp>
      <p:sp>
        <p:nvSpPr>
          <p:cNvPr id="7" name="Right Arrow 6"/>
          <p:cNvSpPr/>
          <p:nvPr/>
        </p:nvSpPr>
        <p:spPr>
          <a:xfrm>
            <a:off x="2857500" y="1071563"/>
            <a:ext cx="785813"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600">
              <a:latin typeface="Verdana" panose="020B0604030504040204" pitchFamily="34" charset="0"/>
              <a:ea typeface="Verdana" panose="020B0604030504040204" pitchFamily="34" charset="0"/>
              <a:cs typeface="Verdana" panose="020B0604030504040204" pitchFamily="34" charset="0"/>
            </a:endParaRPr>
          </a:p>
        </p:txBody>
      </p:sp>
      <p:sp>
        <p:nvSpPr>
          <p:cNvPr id="8" name="Rectangle 7"/>
          <p:cNvSpPr/>
          <p:nvPr/>
        </p:nvSpPr>
        <p:spPr>
          <a:xfrm>
            <a:off x="357188" y="2143125"/>
            <a:ext cx="2428875" cy="714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600">
              <a:latin typeface="Verdana" panose="020B0604030504040204" pitchFamily="34" charset="0"/>
              <a:ea typeface="Verdana" panose="020B0604030504040204" pitchFamily="34" charset="0"/>
              <a:cs typeface="Verdana" panose="020B0604030504040204" pitchFamily="34" charset="0"/>
            </a:endParaRPr>
          </a:p>
        </p:txBody>
      </p:sp>
      <p:sp>
        <p:nvSpPr>
          <p:cNvPr id="9" name="TextBox 8"/>
          <p:cNvSpPr txBox="1">
            <a:spLocks noChangeArrowheads="1"/>
          </p:cNvSpPr>
          <p:nvPr/>
        </p:nvSpPr>
        <p:spPr bwMode="auto">
          <a:xfrm>
            <a:off x="357188" y="2286000"/>
            <a:ext cx="2286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id-ID" sz="1600" dirty="0">
                <a:latin typeface="Verdana" panose="020B0604030504040204" pitchFamily="34" charset="0"/>
                <a:ea typeface="Verdana" panose="020B0604030504040204" pitchFamily="34" charset="0"/>
                <a:cs typeface="Verdana" panose="020B0604030504040204" pitchFamily="34" charset="0"/>
              </a:rPr>
              <a:t>ESELON II</a:t>
            </a:r>
          </a:p>
        </p:txBody>
      </p:sp>
      <p:sp>
        <p:nvSpPr>
          <p:cNvPr id="10" name="TextBox 9"/>
          <p:cNvSpPr txBox="1">
            <a:spLocks noChangeArrowheads="1"/>
          </p:cNvSpPr>
          <p:nvPr/>
        </p:nvSpPr>
        <p:spPr bwMode="auto">
          <a:xfrm>
            <a:off x="3857625" y="2000250"/>
            <a:ext cx="335756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4013" indent="-354013">
              <a:tabLst>
                <a:tab pos="354013" algn="l"/>
              </a:tabLst>
              <a:defRPr>
                <a:solidFill>
                  <a:schemeClr val="tx1"/>
                </a:solidFill>
                <a:latin typeface="Calibri" panose="020F0502020204030204" pitchFamily="34" charset="0"/>
              </a:defRPr>
            </a:lvl1pPr>
            <a:lvl2pPr marL="742950" indent="-285750">
              <a:tabLst>
                <a:tab pos="354013" algn="l"/>
              </a:tabLst>
              <a:defRPr>
                <a:solidFill>
                  <a:schemeClr val="tx1"/>
                </a:solidFill>
                <a:latin typeface="Calibri" panose="020F0502020204030204" pitchFamily="34" charset="0"/>
              </a:defRPr>
            </a:lvl2pPr>
            <a:lvl3pPr marL="1143000" indent="-228600">
              <a:tabLst>
                <a:tab pos="354013" algn="l"/>
              </a:tabLst>
              <a:defRPr>
                <a:solidFill>
                  <a:schemeClr val="tx1"/>
                </a:solidFill>
                <a:latin typeface="Calibri" panose="020F0502020204030204" pitchFamily="34" charset="0"/>
              </a:defRPr>
            </a:lvl3pPr>
            <a:lvl4pPr marL="1600200" indent="-228600">
              <a:tabLst>
                <a:tab pos="354013" algn="l"/>
              </a:tabLst>
              <a:defRPr>
                <a:solidFill>
                  <a:schemeClr val="tx1"/>
                </a:solidFill>
                <a:latin typeface="Calibri" panose="020F0502020204030204" pitchFamily="34" charset="0"/>
              </a:defRPr>
            </a:lvl4pPr>
            <a:lvl5pPr marL="2057400" indent="-228600">
              <a:tabLst>
                <a:tab pos="354013" algn="l"/>
              </a:tabLst>
              <a:defRPr>
                <a:solidFill>
                  <a:schemeClr val="tx1"/>
                </a:solidFill>
                <a:latin typeface="Calibri" panose="020F0502020204030204" pitchFamily="34" charset="0"/>
              </a:defRPr>
            </a:lvl5pPr>
            <a:lvl6pPr marL="2514600" indent="-228600" fontAlgn="base">
              <a:spcBef>
                <a:spcPct val="0"/>
              </a:spcBef>
              <a:spcAft>
                <a:spcPct val="0"/>
              </a:spcAft>
              <a:tabLst>
                <a:tab pos="354013" algn="l"/>
              </a:tabLst>
              <a:defRPr>
                <a:solidFill>
                  <a:schemeClr val="tx1"/>
                </a:solidFill>
                <a:latin typeface="Calibri" panose="020F0502020204030204" pitchFamily="34" charset="0"/>
              </a:defRPr>
            </a:lvl6pPr>
            <a:lvl7pPr marL="2971800" indent="-228600" fontAlgn="base">
              <a:spcBef>
                <a:spcPct val="0"/>
              </a:spcBef>
              <a:spcAft>
                <a:spcPct val="0"/>
              </a:spcAft>
              <a:tabLst>
                <a:tab pos="354013" algn="l"/>
              </a:tabLst>
              <a:defRPr>
                <a:solidFill>
                  <a:schemeClr val="tx1"/>
                </a:solidFill>
                <a:latin typeface="Calibri" panose="020F0502020204030204" pitchFamily="34" charset="0"/>
              </a:defRPr>
            </a:lvl7pPr>
            <a:lvl8pPr marL="3429000" indent="-228600" fontAlgn="base">
              <a:spcBef>
                <a:spcPct val="0"/>
              </a:spcBef>
              <a:spcAft>
                <a:spcPct val="0"/>
              </a:spcAft>
              <a:tabLst>
                <a:tab pos="354013" algn="l"/>
              </a:tabLst>
              <a:defRPr>
                <a:solidFill>
                  <a:schemeClr val="tx1"/>
                </a:solidFill>
                <a:latin typeface="Calibri" panose="020F0502020204030204" pitchFamily="34" charset="0"/>
              </a:defRPr>
            </a:lvl8pPr>
            <a:lvl9pPr marL="3886200" indent="-228600" fontAlgn="base">
              <a:spcBef>
                <a:spcPct val="0"/>
              </a:spcBef>
              <a:spcAft>
                <a:spcPct val="0"/>
              </a:spcAft>
              <a:tabLst>
                <a:tab pos="354013" algn="l"/>
              </a:tabLst>
              <a:defRPr>
                <a:solidFill>
                  <a:schemeClr val="tx1"/>
                </a:solidFill>
                <a:latin typeface="Calibri" panose="020F0502020204030204" pitchFamily="34" charset="0"/>
              </a:defRPr>
            </a:lvl9pPr>
          </a:lstStyle>
          <a:p>
            <a:r>
              <a:rPr lang="id-ID" sz="1600" dirty="0">
                <a:latin typeface="Verdana" panose="020B0604030504040204" pitchFamily="34" charset="0"/>
                <a:ea typeface="Verdana" panose="020B0604030504040204" pitchFamily="34" charset="0"/>
                <a:cs typeface="Verdana" panose="020B0604030504040204" pitchFamily="34" charset="0"/>
              </a:rPr>
              <a:t>●	menyusun</a:t>
            </a:r>
          </a:p>
          <a:p>
            <a:r>
              <a:rPr lang="id-ID" sz="1600" dirty="0">
                <a:latin typeface="Verdana" panose="020B0604030504040204" pitchFamily="34" charset="0"/>
                <a:ea typeface="Verdana" panose="020B0604030504040204" pitchFamily="34" charset="0"/>
                <a:cs typeface="Verdana" panose="020B0604030504040204" pitchFamily="34" charset="0"/>
              </a:rPr>
              <a:t>●	</a:t>
            </a:r>
            <a:r>
              <a:rPr lang="id-ID" sz="1600" dirty="0" smtClean="0">
                <a:latin typeface="Verdana" panose="020B0604030504040204" pitchFamily="34" charset="0"/>
                <a:ea typeface="Verdana" panose="020B0604030504040204" pitchFamily="34" charset="0"/>
                <a:cs typeface="Verdana" panose="020B0604030504040204" pitchFamily="34" charset="0"/>
              </a:rPr>
              <a:t>melaksanakan</a:t>
            </a:r>
            <a:endParaRPr lang="id-ID" sz="1600" dirty="0">
              <a:latin typeface="Verdana" panose="020B0604030504040204" pitchFamily="34" charset="0"/>
              <a:ea typeface="Verdana" panose="020B0604030504040204" pitchFamily="34" charset="0"/>
              <a:cs typeface="Verdana" panose="020B0604030504040204" pitchFamily="34" charset="0"/>
            </a:endParaRPr>
          </a:p>
          <a:p>
            <a:r>
              <a:rPr lang="id-ID" sz="1600" dirty="0">
                <a:latin typeface="Verdana" panose="020B0604030504040204" pitchFamily="34" charset="0"/>
                <a:ea typeface="Verdana" panose="020B0604030504040204" pitchFamily="34" charset="0"/>
                <a:cs typeface="Verdana" panose="020B0604030504040204" pitchFamily="34" charset="0"/>
              </a:rPr>
              <a:t>●	</a:t>
            </a:r>
            <a:r>
              <a:rPr lang="id-ID" sz="1600" dirty="0" smtClean="0">
                <a:latin typeface="Verdana" panose="020B0604030504040204" pitchFamily="34" charset="0"/>
                <a:ea typeface="Verdana" panose="020B0604030504040204" pitchFamily="34" charset="0"/>
                <a:cs typeface="Verdana" panose="020B0604030504040204" pitchFamily="34" charset="0"/>
              </a:rPr>
              <a:t>mengelola</a:t>
            </a:r>
          </a:p>
          <a:p>
            <a:r>
              <a:rPr lang="id-ID" sz="1600" dirty="0">
                <a:latin typeface="Verdana" panose="020B0604030504040204" pitchFamily="34" charset="0"/>
                <a:ea typeface="Verdana" panose="020B0604030504040204" pitchFamily="34" charset="0"/>
                <a:cs typeface="Verdana" panose="020B0604030504040204" pitchFamily="34" charset="0"/>
              </a:rPr>
              <a:t>●	</a:t>
            </a:r>
            <a:r>
              <a:rPr lang="id-ID" sz="1600" dirty="0" smtClean="0">
                <a:latin typeface="Verdana" panose="020B0604030504040204" pitchFamily="34" charset="0"/>
                <a:ea typeface="Verdana" panose="020B0604030504040204" pitchFamily="34" charset="0"/>
                <a:cs typeface="Verdana" panose="020B0604030504040204" pitchFamily="34" charset="0"/>
              </a:rPr>
              <a:t>membina</a:t>
            </a:r>
            <a:endParaRPr lang="id-ID" sz="1600" dirty="0">
              <a:latin typeface="Verdana" panose="020B0604030504040204" pitchFamily="34" charset="0"/>
              <a:ea typeface="Verdana" panose="020B0604030504040204" pitchFamily="34" charset="0"/>
              <a:cs typeface="Verdana" panose="020B0604030504040204" pitchFamily="34" charset="0"/>
            </a:endParaRPr>
          </a:p>
        </p:txBody>
      </p:sp>
      <p:sp>
        <p:nvSpPr>
          <p:cNvPr id="11" name="Right Arrow 10"/>
          <p:cNvSpPr/>
          <p:nvPr/>
        </p:nvSpPr>
        <p:spPr>
          <a:xfrm>
            <a:off x="2857500" y="2428875"/>
            <a:ext cx="785813"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600">
              <a:latin typeface="Verdana" panose="020B0604030504040204" pitchFamily="34" charset="0"/>
              <a:ea typeface="Verdana" panose="020B0604030504040204" pitchFamily="34" charset="0"/>
              <a:cs typeface="Verdana" panose="020B0604030504040204" pitchFamily="34" charset="0"/>
            </a:endParaRPr>
          </a:p>
        </p:txBody>
      </p:sp>
      <p:sp>
        <p:nvSpPr>
          <p:cNvPr id="12" name="Rectangle 11"/>
          <p:cNvSpPr/>
          <p:nvPr/>
        </p:nvSpPr>
        <p:spPr>
          <a:xfrm>
            <a:off x="357188" y="3500438"/>
            <a:ext cx="2428875" cy="714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600">
              <a:latin typeface="Verdana" panose="020B0604030504040204" pitchFamily="34" charset="0"/>
              <a:ea typeface="Verdana" panose="020B0604030504040204" pitchFamily="34" charset="0"/>
              <a:cs typeface="Verdana" panose="020B0604030504040204" pitchFamily="34" charset="0"/>
            </a:endParaRPr>
          </a:p>
        </p:txBody>
      </p:sp>
      <p:sp>
        <p:nvSpPr>
          <p:cNvPr id="13" name="TextBox 12"/>
          <p:cNvSpPr txBox="1">
            <a:spLocks noChangeArrowheads="1"/>
          </p:cNvSpPr>
          <p:nvPr/>
        </p:nvSpPr>
        <p:spPr bwMode="auto">
          <a:xfrm>
            <a:off x="428625" y="3643313"/>
            <a:ext cx="2286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id-ID" sz="1600">
                <a:latin typeface="Verdana" panose="020B0604030504040204" pitchFamily="34" charset="0"/>
                <a:ea typeface="Verdana" panose="020B0604030504040204" pitchFamily="34" charset="0"/>
                <a:cs typeface="Verdana" panose="020B0604030504040204" pitchFamily="34" charset="0"/>
              </a:rPr>
              <a:t>ESELON III</a:t>
            </a:r>
          </a:p>
        </p:txBody>
      </p:sp>
      <p:sp>
        <p:nvSpPr>
          <p:cNvPr id="14" name="TextBox 13"/>
          <p:cNvSpPr txBox="1">
            <a:spLocks noChangeArrowheads="1"/>
          </p:cNvSpPr>
          <p:nvPr/>
        </p:nvSpPr>
        <p:spPr bwMode="auto">
          <a:xfrm>
            <a:off x="3857624" y="3319016"/>
            <a:ext cx="335756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4013" indent="-354013">
              <a:tabLst>
                <a:tab pos="354013" algn="l"/>
              </a:tabLst>
              <a:defRPr>
                <a:solidFill>
                  <a:schemeClr val="tx1"/>
                </a:solidFill>
                <a:latin typeface="Calibri" panose="020F0502020204030204" pitchFamily="34" charset="0"/>
              </a:defRPr>
            </a:lvl1pPr>
            <a:lvl2pPr marL="742950" indent="-285750">
              <a:tabLst>
                <a:tab pos="354013" algn="l"/>
              </a:tabLst>
              <a:defRPr>
                <a:solidFill>
                  <a:schemeClr val="tx1"/>
                </a:solidFill>
                <a:latin typeface="Calibri" panose="020F0502020204030204" pitchFamily="34" charset="0"/>
              </a:defRPr>
            </a:lvl2pPr>
            <a:lvl3pPr marL="1143000" indent="-228600">
              <a:tabLst>
                <a:tab pos="354013" algn="l"/>
              </a:tabLst>
              <a:defRPr>
                <a:solidFill>
                  <a:schemeClr val="tx1"/>
                </a:solidFill>
                <a:latin typeface="Calibri" panose="020F0502020204030204" pitchFamily="34" charset="0"/>
              </a:defRPr>
            </a:lvl3pPr>
            <a:lvl4pPr marL="1600200" indent="-228600">
              <a:tabLst>
                <a:tab pos="354013" algn="l"/>
              </a:tabLst>
              <a:defRPr>
                <a:solidFill>
                  <a:schemeClr val="tx1"/>
                </a:solidFill>
                <a:latin typeface="Calibri" panose="020F0502020204030204" pitchFamily="34" charset="0"/>
              </a:defRPr>
            </a:lvl4pPr>
            <a:lvl5pPr marL="2057400" indent="-228600">
              <a:tabLst>
                <a:tab pos="354013" algn="l"/>
              </a:tabLst>
              <a:defRPr>
                <a:solidFill>
                  <a:schemeClr val="tx1"/>
                </a:solidFill>
                <a:latin typeface="Calibri" panose="020F0502020204030204" pitchFamily="34" charset="0"/>
              </a:defRPr>
            </a:lvl5pPr>
            <a:lvl6pPr marL="2514600" indent="-228600" fontAlgn="base">
              <a:spcBef>
                <a:spcPct val="0"/>
              </a:spcBef>
              <a:spcAft>
                <a:spcPct val="0"/>
              </a:spcAft>
              <a:tabLst>
                <a:tab pos="354013" algn="l"/>
              </a:tabLst>
              <a:defRPr>
                <a:solidFill>
                  <a:schemeClr val="tx1"/>
                </a:solidFill>
                <a:latin typeface="Calibri" panose="020F0502020204030204" pitchFamily="34" charset="0"/>
              </a:defRPr>
            </a:lvl6pPr>
            <a:lvl7pPr marL="2971800" indent="-228600" fontAlgn="base">
              <a:spcBef>
                <a:spcPct val="0"/>
              </a:spcBef>
              <a:spcAft>
                <a:spcPct val="0"/>
              </a:spcAft>
              <a:tabLst>
                <a:tab pos="354013" algn="l"/>
              </a:tabLst>
              <a:defRPr>
                <a:solidFill>
                  <a:schemeClr val="tx1"/>
                </a:solidFill>
                <a:latin typeface="Calibri" panose="020F0502020204030204" pitchFamily="34" charset="0"/>
              </a:defRPr>
            </a:lvl7pPr>
            <a:lvl8pPr marL="3429000" indent="-228600" fontAlgn="base">
              <a:spcBef>
                <a:spcPct val="0"/>
              </a:spcBef>
              <a:spcAft>
                <a:spcPct val="0"/>
              </a:spcAft>
              <a:tabLst>
                <a:tab pos="354013" algn="l"/>
              </a:tabLst>
              <a:defRPr>
                <a:solidFill>
                  <a:schemeClr val="tx1"/>
                </a:solidFill>
                <a:latin typeface="Calibri" panose="020F0502020204030204" pitchFamily="34" charset="0"/>
              </a:defRPr>
            </a:lvl8pPr>
            <a:lvl9pPr marL="3886200" indent="-228600" fontAlgn="base">
              <a:spcBef>
                <a:spcPct val="0"/>
              </a:spcBef>
              <a:spcAft>
                <a:spcPct val="0"/>
              </a:spcAft>
              <a:tabLst>
                <a:tab pos="354013" algn="l"/>
              </a:tabLst>
              <a:defRPr>
                <a:solidFill>
                  <a:schemeClr val="tx1"/>
                </a:solidFill>
                <a:latin typeface="Calibri" panose="020F0502020204030204" pitchFamily="34" charset="0"/>
              </a:defRPr>
            </a:lvl9pPr>
          </a:lstStyle>
          <a:p>
            <a:r>
              <a:rPr lang="id-ID" sz="1600" dirty="0">
                <a:latin typeface="Verdana" panose="020B0604030504040204" pitchFamily="34" charset="0"/>
                <a:ea typeface="Verdana" panose="020B0604030504040204" pitchFamily="34" charset="0"/>
                <a:cs typeface="Verdana" panose="020B0604030504040204" pitchFamily="34" charset="0"/>
              </a:rPr>
              <a:t>●	</a:t>
            </a:r>
            <a:r>
              <a:rPr lang="id-ID" sz="1600" dirty="0" smtClean="0">
                <a:latin typeface="Verdana" panose="020B0604030504040204" pitchFamily="34" charset="0"/>
                <a:ea typeface="Verdana" panose="020B0604030504040204" pitchFamily="34" charset="0"/>
                <a:cs typeface="Verdana" panose="020B0604030504040204" pitchFamily="34" charset="0"/>
              </a:rPr>
              <a:t>melaksanakan</a:t>
            </a:r>
            <a:endParaRPr lang="id-ID" sz="1600" dirty="0">
              <a:latin typeface="Verdana" panose="020B0604030504040204" pitchFamily="34" charset="0"/>
              <a:ea typeface="Verdana" panose="020B0604030504040204" pitchFamily="34" charset="0"/>
              <a:cs typeface="Verdana" panose="020B0604030504040204" pitchFamily="34" charset="0"/>
            </a:endParaRPr>
          </a:p>
          <a:p>
            <a:r>
              <a:rPr lang="id-ID" sz="1600" dirty="0">
                <a:latin typeface="Verdana" panose="020B0604030504040204" pitchFamily="34" charset="0"/>
                <a:ea typeface="Verdana" panose="020B0604030504040204" pitchFamily="34" charset="0"/>
                <a:cs typeface="Verdana" panose="020B0604030504040204" pitchFamily="34" charset="0"/>
              </a:rPr>
              <a:t>●	</a:t>
            </a:r>
            <a:r>
              <a:rPr lang="id-ID" sz="1600" dirty="0" smtClean="0">
                <a:latin typeface="Verdana" panose="020B0604030504040204" pitchFamily="34" charset="0"/>
                <a:ea typeface="Verdana" panose="020B0604030504040204" pitchFamily="34" charset="0"/>
                <a:cs typeface="Verdana" panose="020B0604030504040204" pitchFamily="34" charset="0"/>
              </a:rPr>
              <a:t>mengelola</a:t>
            </a:r>
            <a:endParaRPr lang="id-ID" sz="1600" dirty="0">
              <a:latin typeface="Verdana" panose="020B0604030504040204" pitchFamily="34" charset="0"/>
              <a:ea typeface="Verdana" panose="020B0604030504040204" pitchFamily="34" charset="0"/>
              <a:cs typeface="Verdana" panose="020B0604030504040204" pitchFamily="34" charset="0"/>
            </a:endParaRPr>
          </a:p>
          <a:p>
            <a:r>
              <a:rPr lang="id-ID" sz="1600" dirty="0">
                <a:latin typeface="Verdana" panose="020B0604030504040204" pitchFamily="34" charset="0"/>
                <a:ea typeface="Verdana" panose="020B0604030504040204" pitchFamily="34" charset="0"/>
                <a:cs typeface="Verdana" panose="020B0604030504040204" pitchFamily="34" charset="0"/>
              </a:rPr>
              <a:t>●	</a:t>
            </a:r>
            <a:r>
              <a:rPr lang="id-ID" sz="1600" dirty="0" smtClean="0">
                <a:latin typeface="Verdana" panose="020B0604030504040204" pitchFamily="34" charset="0"/>
                <a:ea typeface="Verdana" panose="020B0604030504040204" pitchFamily="34" charset="0"/>
                <a:cs typeface="Verdana" panose="020B0604030504040204" pitchFamily="34" charset="0"/>
              </a:rPr>
              <a:t>mengkaji</a:t>
            </a:r>
            <a:endParaRPr lang="id-ID" sz="1600" dirty="0">
              <a:latin typeface="Verdana" panose="020B0604030504040204" pitchFamily="34" charset="0"/>
              <a:ea typeface="Verdana" panose="020B0604030504040204" pitchFamily="34" charset="0"/>
              <a:cs typeface="Verdana" panose="020B0604030504040204" pitchFamily="34" charset="0"/>
            </a:endParaRPr>
          </a:p>
          <a:p>
            <a:r>
              <a:rPr lang="id-ID" sz="1600" dirty="0">
                <a:latin typeface="Verdana" panose="020B0604030504040204" pitchFamily="34" charset="0"/>
                <a:ea typeface="Verdana" panose="020B0604030504040204" pitchFamily="34" charset="0"/>
                <a:cs typeface="Verdana" panose="020B0604030504040204" pitchFamily="34" charset="0"/>
              </a:rPr>
              <a:t>●	</a:t>
            </a:r>
            <a:r>
              <a:rPr lang="id-ID" sz="1600" dirty="0" smtClean="0">
                <a:latin typeface="Verdana" panose="020B0604030504040204" pitchFamily="34" charset="0"/>
                <a:ea typeface="Verdana" panose="020B0604030504040204" pitchFamily="34" charset="0"/>
                <a:cs typeface="Verdana" panose="020B0604030504040204" pitchFamily="34" charset="0"/>
              </a:rPr>
              <a:t>menyusun</a:t>
            </a:r>
            <a:endParaRPr lang="id-ID" sz="1600" dirty="0">
              <a:latin typeface="Verdana" panose="020B0604030504040204" pitchFamily="34" charset="0"/>
              <a:ea typeface="Verdana" panose="020B0604030504040204" pitchFamily="34" charset="0"/>
              <a:cs typeface="Verdana" panose="020B0604030504040204" pitchFamily="34" charset="0"/>
            </a:endParaRPr>
          </a:p>
        </p:txBody>
      </p:sp>
      <p:sp>
        <p:nvSpPr>
          <p:cNvPr id="15" name="Right Arrow 14"/>
          <p:cNvSpPr/>
          <p:nvPr/>
        </p:nvSpPr>
        <p:spPr>
          <a:xfrm>
            <a:off x="2857500" y="3786188"/>
            <a:ext cx="785813"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600">
              <a:latin typeface="Verdana" panose="020B0604030504040204" pitchFamily="34" charset="0"/>
              <a:ea typeface="Verdana" panose="020B0604030504040204" pitchFamily="34" charset="0"/>
              <a:cs typeface="Verdana" panose="020B0604030504040204" pitchFamily="34" charset="0"/>
            </a:endParaRPr>
          </a:p>
        </p:txBody>
      </p:sp>
      <p:sp>
        <p:nvSpPr>
          <p:cNvPr id="16" name="Rectangle 15"/>
          <p:cNvSpPr/>
          <p:nvPr/>
        </p:nvSpPr>
        <p:spPr>
          <a:xfrm>
            <a:off x="357188" y="4643438"/>
            <a:ext cx="2428875" cy="714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600">
              <a:latin typeface="Verdana" panose="020B0604030504040204" pitchFamily="34" charset="0"/>
              <a:ea typeface="Verdana" panose="020B0604030504040204" pitchFamily="34" charset="0"/>
              <a:cs typeface="Verdana" panose="020B0604030504040204" pitchFamily="34" charset="0"/>
            </a:endParaRPr>
          </a:p>
        </p:txBody>
      </p:sp>
      <p:sp>
        <p:nvSpPr>
          <p:cNvPr id="17" name="TextBox 16"/>
          <p:cNvSpPr txBox="1">
            <a:spLocks noChangeArrowheads="1"/>
          </p:cNvSpPr>
          <p:nvPr/>
        </p:nvSpPr>
        <p:spPr bwMode="auto">
          <a:xfrm>
            <a:off x="3857625" y="4498257"/>
            <a:ext cx="335756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4013" indent="-354013">
              <a:tabLst>
                <a:tab pos="354013" algn="l"/>
              </a:tabLst>
              <a:defRPr>
                <a:solidFill>
                  <a:schemeClr val="tx1"/>
                </a:solidFill>
                <a:latin typeface="Calibri" panose="020F0502020204030204" pitchFamily="34" charset="0"/>
              </a:defRPr>
            </a:lvl1pPr>
            <a:lvl2pPr marL="742950" indent="-285750">
              <a:tabLst>
                <a:tab pos="354013" algn="l"/>
              </a:tabLst>
              <a:defRPr>
                <a:solidFill>
                  <a:schemeClr val="tx1"/>
                </a:solidFill>
                <a:latin typeface="Calibri" panose="020F0502020204030204" pitchFamily="34" charset="0"/>
              </a:defRPr>
            </a:lvl2pPr>
            <a:lvl3pPr marL="1143000" indent="-228600">
              <a:tabLst>
                <a:tab pos="354013" algn="l"/>
              </a:tabLst>
              <a:defRPr>
                <a:solidFill>
                  <a:schemeClr val="tx1"/>
                </a:solidFill>
                <a:latin typeface="Calibri" panose="020F0502020204030204" pitchFamily="34" charset="0"/>
              </a:defRPr>
            </a:lvl3pPr>
            <a:lvl4pPr marL="1600200" indent="-228600">
              <a:tabLst>
                <a:tab pos="354013" algn="l"/>
              </a:tabLst>
              <a:defRPr>
                <a:solidFill>
                  <a:schemeClr val="tx1"/>
                </a:solidFill>
                <a:latin typeface="Calibri" panose="020F0502020204030204" pitchFamily="34" charset="0"/>
              </a:defRPr>
            </a:lvl4pPr>
            <a:lvl5pPr marL="2057400" indent="-228600">
              <a:tabLst>
                <a:tab pos="354013" algn="l"/>
              </a:tabLst>
              <a:defRPr>
                <a:solidFill>
                  <a:schemeClr val="tx1"/>
                </a:solidFill>
                <a:latin typeface="Calibri" panose="020F0502020204030204" pitchFamily="34" charset="0"/>
              </a:defRPr>
            </a:lvl5pPr>
            <a:lvl6pPr marL="2514600" indent="-228600" fontAlgn="base">
              <a:spcBef>
                <a:spcPct val="0"/>
              </a:spcBef>
              <a:spcAft>
                <a:spcPct val="0"/>
              </a:spcAft>
              <a:tabLst>
                <a:tab pos="354013" algn="l"/>
              </a:tabLst>
              <a:defRPr>
                <a:solidFill>
                  <a:schemeClr val="tx1"/>
                </a:solidFill>
                <a:latin typeface="Calibri" panose="020F0502020204030204" pitchFamily="34" charset="0"/>
              </a:defRPr>
            </a:lvl6pPr>
            <a:lvl7pPr marL="2971800" indent="-228600" fontAlgn="base">
              <a:spcBef>
                <a:spcPct val="0"/>
              </a:spcBef>
              <a:spcAft>
                <a:spcPct val="0"/>
              </a:spcAft>
              <a:tabLst>
                <a:tab pos="354013" algn="l"/>
              </a:tabLst>
              <a:defRPr>
                <a:solidFill>
                  <a:schemeClr val="tx1"/>
                </a:solidFill>
                <a:latin typeface="Calibri" panose="020F0502020204030204" pitchFamily="34" charset="0"/>
              </a:defRPr>
            </a:lvl7pPr>
            <a:lvl8pPr marL="3429000" indent="-228600" fontAlgn="base">
              <a:spcBef>
                <a:spcPct val="0"/>
              </a:spcBef>
              <a:spcAft>
                <a:spcPct val="0"/>
              </a:spcAft>
              <a:tabLst>
                <a:tab pos="354013" algn="l"/>
              </a:tabLst>
              <a:defRPr>
                <a:solidFill>
                  <a:schemeClr val="tx1"/>
                </a:solidFill>
                <a:latin typeface="Calibri" panose="020F0502020204030204" pitchFamily="34" charset="0"/>
              </a:defRPr>
            </a:lvl8pPr>
            <a:lvl9pPr marL="3886200" indent="-228600" fontAlgn="base">
              <a:spcBef>
                <a:spcPct val="0"/>
              </a:spcBef>
              <a:spcAft>
                <a:spcPct val="0"/>
              </a:spcAft>
              <a:tabLst>
                <a:tab pos="354013" algn="l"/>
              </a:tabLst>
              <a:defRPr>
                <a:solidFill>
                  <a:schemeClr val="tx1"/>
                </a:solidFill>
                <a:latin typeface="Calibri" panose="020F0502020204030204" pitchFamily="34" charset="0"/>
              </a:defRPr>
            </a:lvl9pPr>
          </a:lstStyle>
          <a:p>
            <a:r>
              <a:rPr lang="id-ID" sz="1600" dirty="0">
                <a:latin typeface="Verdana" panose="020B0604030504040204" pitchFamily="34" charset="0"/>
                <a:ea typeface="Verdana" panose="020B0604030504040204" pitchFamily="34" charset="0"/>
                <a:cs typeface="Verdana" panose="020B0604030504040204" pitchFamily="34" charset="0"/>
              </a:rPr>
              <a:t>●	</a:t>
            </a:r>
            <a:r>
              <a:rPr lang="id-ID" sz="1600" dirty="0" smtClean="0">
                <a:latin typeface="Verdana" panose="020B0604030504040204" pitchFamily="34" charset="0"/>
                <a:ea typeface="Verdana" panose="020B0604030504040204" pitchFamily="34" charset="0"/>
                <a:cs typeface="Verdana" panose="020B0604030504040204" pitchFamily="34" charset="0"/>
              </a:rPr>
              <a:t>menyusun bahan</a:t>
            </a:r>
            <a:endParaRPr lang="id-ID" sz="1600" dirty="0">
              <a:latin typeface="Verdana" panose="020B0604030504040204" pitchFamily="34" charset="0"/>
              <a:ea typeface="Verdana" panose="020B0604030504040204" pitchFamily="34" charset="0"/>
              <a:cs typeface="Verdana" panose="020B0604030504040204" pitchFamily="34" charset="0"/>
            </a:endParaRPr>
          </a:p>
          <a:p>
            <a:r>
              <a:rPr lang="id-ID" sz="1600" dirty="0">
                <a:latin typeface="Verdana" panose="020B0604030504040204" pitchFamily="34" charset="0"/>
                <a:ea typeface="Verdana" panose="020B0604030504040204" pitchFamily="34" charset="0"/>
                <a:cs typeface="Verdana" panose="020B0604030504040204" pitchFamily="34" charset="0"/>
              </a:rPr>
              <a:t>●	</a:t>
            </a:r>
            <a:r>
              <a:rPr lang="id-ID" sz="1600" dirty="0" smtClean="0">
                <a:latin typeface="Verdana" panose="020B0604030504040204" pitchFamily="34" charset="0"/>
                <a:ea typeface="Verdana" panose="020B0604030504040204" pitchFamily="34" charset="0"/>
                <a:cs typeface="Verdana" panose="020B0604030504040204" pitchFamily="34" charset="0"/>
              </a:rPr>
              <a:t>melakukan urusan</a:t>
            </a:r>
            <a:endParaRPr lang="id-ID" sz="1600" dirty="0">
              <a:latin typeface="Verdana" panose="020B0604030504040204" pitchFamily="34" charset="0"/>
              <a:ea typeface="Verdana" panose="020B0604030504040204" pitchFamily="34" charset="0"/>
              <a:cs typeface="Verdana" panose="020B0604030504040204" pitchFamily="34" charset="0"/>
            </a:endParaRPr>
          </a:p>
          <a:p>
            <a:r>
              <a:rPr lang="id-ID" sz="1600" dirty="0">
                <a:latin typeface="Verdana" panose="020B0604030504040204" pitchFamily="34" charset="0"/>
                <a:ea typeface="Verdana" panose="020B0604030504040204" pitchFamily="34" charset="0"/>
                <a:cs typeface="Verdana" panose="020B0604030504040204" pitchFamily="34" charset="0"/>
              </a:rPr>
              <a:t>●	</a:t>
            </a:r>
            <a:r>
              <a:rPr lang="id-ID" sz="1600" dirty="0" smtClean="0">
                <a:latin typeface="Verdana" panose="020B0604030504040204" pitchFamily="34" charset="0"/>
                <a:ea typeface="Verdana" panose="020B0604030504040204" pitchFamily="34" charset="0"/>
                <a:cs typeface="Verdana" panose="020B0604030504040204" pitchFamily="34" charset="0"/>
              </a:rPr>
              <a:t>menelaah</a:t>
            </a:r>
          </a:p>
          <a:p>
            <a:r>
              <a:rPr lang="id-ID" sz="1600" dirty="0">
                <a:latin typeface="Verdana" panose="020B0604030504040204" pitchFamily="34" charset="0"/>
                <a:ea typeface="Verdana" panose="020B0604030504040204" pitchFamily="34" charset="0"/>
                <a:cs typeface="Verdana" panose="020B0604030504040204" pitchFamily="34" charset="0"/>
              </a:rPr>
              <a:t>●	</a:t>
            </a:r>
            <a:r>
              <a:rPr lang="id-ID" sz="1600" dirty="0" smtClean="0">
                <a:latin typeface="Verdana" panose="020B0604030504040204" pitchFamily="34" charset="0"/>
                <a:ea typeface="Verdana" panose="020B0604030504040204" pitchFamily="34" charset="0"/>
                <a:cs typeface="Verdana" panose="020B0604030504040204" pitchFamily="34" charset="0"/>
              </a:rPr>
              <a:t>mengkaji </a:t>
            </a:r>
            <a:endParaRPr lang="id-ID" sz="1600" dirty="0">
              <a:latin typeface="Verdana" panose="020B0604030504040204" pitchFamily="34" charset="0"/>
              <a:ea typeface="Verdana" panose="020B0604030504040204" pitchFamily="34" charset="0"/>
              <a:cs typeface="Verdana" panose="020B0604030504040204" pitchFamily="34" charset="0"/>
            </a:endParaRPr>
          </a:p>
          <a:p>
            <a:endParaRPr lang="id-ID" sz="1600" dirty="0">
              <a:latin typeface="Verdana" panose="020B0604030504040204" pitchFamily="34" charset="0"/>
              <a:ea typeface="Verdana" panose="020B0604030504040204" pitchFamily="34" charset="0"/>
              <a:cs typeface="Verdana" panose="020B0604030504040204" pitchFamily="34" charset="0"/>
            </a:endParaRPr>
          </a:p>
        </p:txBody>
      </p:sp>
      <p:sp>
        <p:nvSpPr>
          <p:cNvPr id="19" name="Right Arrow 18"/>
          <p:cNvSpPr/>
          <p:nvPr/>
        </p:nvSpPr>
        <p:spPr>
          <a:xfrm>
            <a:off x="2857500" y="4857750"/>
            <a:ext cx="785813"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600">
              <a:latin typeface="Verdana" panose="020B0604030504040204" pitchFamily="34" charset="0"/>
              <a:ea typeface="Verdana" panose="020B0604030504040204" pitchFamily="34" charset="0"/>
              <a:cs typeface="Verdana" panose="020B0604030504040204" pitchFamily="34" charset="0"/>
            </a:endParaRPr>
          </a:p>
        </p:txBody>
      </p:sp>
      <p:sp>
        <p:nvSpPr>
          <p:cNvPr id="20" name="TextBox 19"/>
          <p:cNvSpPr txBox="1">
            <a:spLocks noChangeArrowheads="1"/>
          </p:cNvSpPr>
          <p:nvPr/>
        </p:nvSpPr>
        <p:spPr bwMode="auto">
          <a:xfrm>
            <a:off x="428625" y="4714875"/>
            <a:ext cx="2286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id-ID" sz="1600">
                <a:latin typeface="Verdana" panose="020B0604030504040204" pitchFamily="34" charset="0"/>
                <a:ea typeface="Verdana" panose="020B0604030504040204" pitchFamily="34" charset="0"/>
                <a:cs typeface="Verdana" panose="020B0604030504040204" pitchFamily="34" charset="0"/>
              </a:rPr>
              <a:t>ESELON IV</a:t>
            </a:r>
          </a:p>
        </p:txBody>
      </p:sp>
      <p:sp>
        <p:nvSpPr>
          <p:cNvPr id="21" name="Rectangle 20"/>
          <p:cNvSpPr/>
          <p:nvPr/>
        </p:nvSpPr>
        <p:spPr>
          <a:xfrm>
            <a:off x="357188" y="5715000"/>
            <a:ext cx="2428875" cy="714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600">
              <a:latin typeface="Verdana" panose="020B0604030504040204" pitchFamily="34" charset="0"/>
              <a:ea typeface="Verdana" panose="020B0604030504040204" pitchFamily="34" charset="0"/>
              <a:cs typeface="Verdana" panose="020B0604030504040204" pitchFamily="34" charset="0"/>
            </a:endParaRPr>
          </a:p>
        </p:txBody>
      </p:sp>
      <p:sp>
        <p:nvSpPr>
          <p:cNvPr id="22" name="TextBox 21"/>
          <p:cNvSpPr txBox="1">
            <a:spLocks noChangeArrowheads="1"/>
          </p:cNvSpPr>
          <p:nvPr/>
        </p:nvSpPr>
        <p:spPr bwMode="auto">
          <a:xfrm>
            <a:off x="428625" y="5786438"/>
            <a:ext cx="2286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id-ID" sz="1600" dirty="0" smtClean="0">
                <a:latin typeface="Verdana" panose="020B0604030504040204" pitchFamily="34" charset="0"/>
                <a:ea typeface="Verdana" panose="020B0604030504040204" pitchFamily="34" charset="0"/>
                <a:cs typeface="Verdana" panose="020B0604030504040204" pitchFamily="34" charset="0"/>
              </a:rPr>
              <a:t>STAF</a:t>
            </a:r>
            <a:endParaRPr lang="id-ID" sz="1600" dirty="0">
              <a:latin typeface="Verdana" panose="020B0604030504040204" pitchFamily="34" charset="0"/>
              <a:ea typeface="Verdana" panose="020B0604030504040204" pitchFamily="34" charset="0"/>
              <a:cs typeface="Verdana" panose="020B0604030504040204" pitchFamily="34" charset="0"/>
            </a:endParaRPr>
          </a:p>
        </p:txBody>
      </p:sp>
      <p:sp>
        <p:nvSpPr>
          <p:cNvPr id="25" name="TextBox 24"/>
          <p:cNvSpPr txBox="1">
            <a:spLocks noChangeArrowheads="1"/>
          </p:cNvSpPr>
          <p:nvPr/>
        </p:nvSpPr>
        <p:spPr bwMode="auto">
          <a:xfrm>
            <a:off x="3849657" y="5683250"/>
            <a:ext cx="350043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4013" indent="-354013">
              <a:tabLst>
                <a:tab pos="354013" algn="l"/>
              </a:tabLst>
              <a:defRPr>
                <a:solidFill>
                  <a:schemeClr val="tx1"/>
                </a:solidFill>
                <a:latin typeface="Calibri" panose="020F0502020204030204" pitchFamily="34" charset="0"/>
              </a:defRPr>
            </a:lvl1pPr>
            <a:lvl2pPr marL="742950" indent="-285750">
              <a:tabLst>
                <a:tab pos="354013" algn="l"/>
              </a:tabLst>
              <a:defRPr>
                <a:solidFill>
                  <a:schemeClr val="tx1"/>
                </a:solidFill>
                <a:latin typeface="Calibri" panose="020F0502020204030204" pitchFamily="34" charset="0"/>
              </a:defRPr>
            </a:lvl2pPr>
            <a:lvl3pPr marL="1143000" indent="-228600">
              <a:tabLst>
                <a:tab pos="354013" algn="l"/>
              </a:tabLst>
              <a:defRPr>
                <a:solidFill>
                  <a:schemeClr val="tx1"/>
                </a:solidFill>
                <a:latin typeface="Calibri" panose="020F0502020204030204" pitchFamily="34" charset="0"/>
              </a:defRPr>
            </a:lvl3pPr>
            <a:lvl4pPr marL="1600200" indent="-228600">
              <a:tabLst>
                <a:tab pos="354013" algn="l"/>
              </a:tabLst>
              <a:defRPr>
                <a:solidFill>
                  <a:schemeClr val="tx1"/>
                </a:solidFill>
                <a:latin typeface="Calibri" panose="020F0502020204030204" pitchFamily="34" charset="0"/>
              </a:defRPr>
            </a:lvl4pPr>
            <a:lvl5pPr marL="2057400" indent="-228600">
              <a:tabLst>
                <a:tab pos="354013" algn="l"/>
              </a:tabLst>
              <a:defRPr>
                <a:solidFill>
                  <a:schemeClr val="tx1"/>
                </a:solidFill>
                <a:latin typeface="Calibri" panose="020F0502020204030204" pitchFamily="34" charset="0"/>
              </a:defRPr>
            </a:lvl5pPr>
            <a:lvl6pPr marL="2514600" indent="-228600" fontAlgn="base">
              <a:spcBef>
                <a:spcPct val="0"/>
              </a:spcBef>
              <a:spcAft>
                <a:spcPct val="0"/>
              </a:spcAft>
              <a:tabLst>
                <a:tab pos="354013" algn="l"/>
              </a:tabLst>
              <a:defRPr>
                <a:solidFill>
                  <a:schemeClr val="tx1"/>
                </a:solidFill>
                <a:latin typeface="Calibri" panose="020F0502020204030204" pitchFamily="34" charset="0"/>
              </a:defRPr>
            </a:lvl6pPr>
            <a:lvl7pPr marL="2971800" indent="-228600" fontAlgn="base">
              <a:spcBef>
                <a:spcPct val="0"/>
              </a:spcBef>
              <a:spcAft>
                <a:spcPct val="0"/>
              </a:spcAft>
              <a:tabLst>
                <a:tab pos="354013" algn="l"/>
              </a:tabLst>
              <a:defRPr>
                <a:solidFill>
                  <a:schemeClr val="tx1"/>
                </a:solidFill>
                <a:latin typeface="Calibri" panose="020F0502020204030204" pitchFamily="34" charset="0"/>
              </a:defRPr>
            </a:lvl7pPr>
            <a:lvl8pPr marL="3429000" indent="-228600" fontAlgn="base">
              <a:spcBef>
                <a:spcPct val="0"/>
              </a:spcBef>
              <a:spcAft>
                <a:spcPct val="0"/>
              </a:spcAft>
              <a:tabLst>
                <a:tab pos="354013" algn="l"/>
              </a:tabLst>
              <a:defRPr>
                <a:solidFill>
                  <a:schemeClr val="tx1"/>
                </a:solidFill>
                <a:latin typeface="Calibri" panose="020F0502020204030204" pitchFamily="34" charset="0"/>
              </a:defRPr>
            </a:lvl8pPr>
            <a:lvl9pPr marL="3886200" indent="-228600" fontAlgn="base">
              <a:spcBef>
                <a:spcPct val="0"/>
              </a:spcBef>
              <a:spcAft>
                <a:spcPct val="0"/>
              </a:spcAft>
              <a:tabLst>
                <a:tab pos="354013" algn="l"/>
              </a:tabLst>
              <a:defRPr>
                <a:solidFill>
                  <a:schemeClr val="tx1"/>
                </a:solidFill>
                <a:latin typeface="Calibri" panose="020F0502020204030204" pitchFamily="34" charset="0"/>
              </a:defRPr>
            </a:lvl9pPr>
          </a:lstStyle>
          <a:p>
            <a:r>
              <a:rPr lang="id-ID" sz="1600" dirty="0">
                <a:latin typeface="Verdana" panose="020B0604030504040204" pitchFamily="34" charset="0"/>
                <a:ea typeface="Verdana" panose="020B0604030504040204" pitchFamily="34" charset="0"/>
                <a:cs typeface="Verdana" panose="020B0604030504040204" pitchFamily="34" charset="0"/>
              </a:rPr>
              <a:t>●	</a:t>
            </a:r>
            <a:r>
              <a:rPr lang="id-ID" sz="1600" dirty="0" smtClean="0">
                <a:latin typeface="Verdana" panose="020B0604030504040204" pitchFamily="34" charset="0"/>
                <a:ea typeface="Verdana" panose="020B0604030504040204" pitchFamily="34" charset="0"/>
                <a:cs typeface="Verdana" panose="020B0604030504040204" pitchFamily="34" charset="0"/>
              </a:rPr>
              <a:t>mengumpulkan bahan</a:t>
            </a:r>
            <a:endParaRPr lang="id-ID" sz="1600" dirty="0">
              <a:latin typeface="Verdana" panose="020B0604030504040204" pitchFamily="34" charset="0"/>
              <a:ea typeface="Verdana" panose="020B0604030504040204" pitchFamily="34" charset="0"/>
              <a:cs typeface="Verdana" panose="020B0604030504040204" pitchFamily="34" charset="0"/>
            </a:endParaRPr>
          </a:p>
          <a:p>
            <a:r>
              <a:rPr lang="id-ID" sz="1600" dirty="0">
                <a:latin typeface="Verdana" panose="020B0604030504040204" pitchFamily="34" charset="0"/>
                <a:ea typeface="Verdana" panose="020B0604030504040204" pitchFamily="34" charset="0"/>
                <a:cs typeface="Verdana" panose="020B0604030504040204" pitchFamily="34" charset="0"/>
              </a:rPr>
              <a:t>●	</a:t>
            </a:r>
            <a:r>
              <a:rPr lang="id-ID" sz="1600" dirty="0" smtClean="0">
                <a:latin typeface="Verdana" panose="020B0604030504040204" pitchFamily="34" charset="0"/>
                <a:ea typeface="Verdana" panose="020B0604030504040204" pitchFamily="34" charset="0"/>
                <a:cs typeface="Verdana" panose="020B0604030504040204" pitchFamily="34" charset="0"/>
              </a:rPr>
              <a:t>menganalisis</a:t>
            </a:r>
          </a:p>
          <a:p>
            <a:r>
              <a:rPr lang="id-ID" sz="1600" dirty="0">
                <a:latin typeface="Verdana" panose="020B0604030504040204" pitchFamily="34" charset="0"/>
                <a:ea typeface="Verdana" panose="020B0604030504040204" pitchFamily="34" charset="0"/>
                <a:cs typeface="Verdana" panose="020B0604030504040204" pitchFamily="34" charset="0"/>
              </a:rPr>
              <a:t>●	</a:t>
            </a:r>
            <a:r>
              <a:rPr lang="id-ID" sz="1600" dirty="0" smtClean="0">
                <a:latin typeface="Verdana" panose="020B0604030504040204" pitchFamily="34" charset="0"/>
                <a:ea typeface="Verdana" panose="020B0604030504040204" pitchFamily="34" charset="0"/>
                <a:cs typeface="Verdana" panose="020B0604030504040204" pitchFamily="34" charset="0"/>
              </a:rPr>
              <a:t>memeriksa berkas</a:t>
            </a:r>
            <a:endParaRPr lang="en-AU" sz="1600" dirty="0" smtClean="0">
              <a:latin typeface="Verdana" panose="020B0604030504040204" pitchFamily="34" charset="0"/>
              <a:ea typeface="Verdana" panose="020B0604030504040204" pitchFamily="34" charset="0"/>
              <a:cs typeface="Verdana" panose="020B0604030504040204" pitchFamily="34" charset="0"/>
            </a:endParaRPr>
          </a:p>
          <a:p>
            <a:r>
              <a:rPr lang="id-ID" sz="1600" dirty="0">
                <a:latin typeface="Verdana" panose="020B0604030504040204" pitchFamily="34" charset="0"/>
                <a:ea typeface="Verdana" panose="020B0604030504040204" pitchFamily="34" charset="0"/>
                <a:cs typeface="Verdana" panose="020B0604030504040204" pitchFamily="34" charset="0"/>
              </a:rPr>
              <a:t>●</a:t>
            </a:r>
            <a:r>
              <a:rPr lang="en-AU" sz="1600" dirty="0" smtClean="0">
                <a:latin typeface="Verdana" panose="020B0604030504040204" pitchFamily="34" charset="0"/>
                <a:ea typeface="Verdana" panose="020B0604030504040204" pitchFamily="34" charset="0"/>
                <a:cs typeface="Verdana" panose="020B0604030504040204" pitchFamily="34" charset="0"/>
              </a:rPr>
              <a:t>   </a:t>
            </a:r>
            <a:r>
              <a:rPr lang="en-AU" sz="1600" dirty="0" err="1">
                <a:latin typeface="Verdana" panose="020B0604030504040204" pitchFamily="34" charset="0"/>
                <a:ea typeface="Verdana" panose="020B0604030504040204" pitchFamily="34" charset="0"/>
                <a:cs typeface="Verdana" panose="020B0604030504040204" pitchFamily="34" charset="0"/>
              </a:rPr>
              <a:t>m</a:t>
            </a:r>
            <a:r>
              <a:rPr lang="en-AU" sz="1600" dirty="0" err="1" smtClean="0">
                <a:latin typeface="Verdana" panose="020B0604030504040204" pitchFamily="34" charset="0"/>
                <a:ea typeface="Verdana" panose="020B0604030504040204" pitchFamily="34" charset="0"/>
                <a:cs typeface="Verdana" panose="020B0604030504040204" pitchFamily="34" charset="0"/>
              </a:rPr>
              <a:t>enyiapkan</a:t>
            </a:r>
            <a:r>
              <a:rPr lang="en-AU" sz="1600" dirty="0" smtClean="0">
                <a:latin typeface="Verdana" panose="020B0604030504040204" pitchFamily="34" charset="0"/>
                <a:ea typeface="Verdana" panose="020B0604030504040204" pitchFamily="34" charset="0"/>
                <a:cs typeface="Verdana" panose="020B0604030504040204" pitchFamily="34" charset="0"/>
              </a:rPr>
              <a:t> </a:t>
            </a:r>
            <a:r>
              <a:rPr lang="en-AU" sz="1600" dirty="0" err="1" smtClean="0">
                <a:latin typeface="Verdana" panose="020B0604030504040204" pitchFamily="34" charset="0"/>
                <a:ea typeface="Verdana" panose="020B0604030504040204" pitchFamily="34" charset="0"/>
                <a:cs typeface="Verdana" panose="020B0604030504040204" pitchFamily="34" charset="0"/>
              </a:rPr>
              <a:t>konsep</a:t>
            </a:r>
            <a:endParaRPr lang="id-ID" sz="1600" dirty="0">
              <a:latin typeface="Verdana" panose="020B0604030504040204" pitchFamily="34" charset="0"/>
              <a:ea typeface="Verdana" panose="020B0604030504040204" pitchFamily="34" charset="0"/>
              <a:cs typeface="Verdana" panose="020B0604030504040204" pitchFamily="34" charset="0"/>
            </a:endParaRPr>
          </a:p>
          <a:p>
            <a:endParaRPr lang="id-ID" sz="1600" dirty="0">
              <a:latin typeface="Verdana" panose="020B0604030504040204" pitchFamily="34" charset="0"/>
              <a:ea typeface="Verdana" panose="020B0604030504040204" pitchFamily="34" charset="0"/>
              <a:cs typeface="Verdana" panose="020B0604030504040204" pitchFamily="34" charset="0"/>
            </a:endParaRPr>
          </a:p>
          <a:p>
            <a:endParaRPr lang="id-ID" sz="1600" dirty="0">
              <a:latin typeface="Verdana" panose="020B0604030504040204" pitchFamily="34" charset="0"/>
              <a:ea typeface="Verdana" panose="020B0604030504040204" pitchFamily="34" charset="0"/>
              <a:cs typeface="Verdana" panose="020B0604030504040204" pitchFamily="34" charset="0"/>
            </a:endParaRPr>
          </a:p>
        </p:txBody>
      </p:sp>
      <p:sp>
        <p:nvSpPr>
          <p:cNvPr id="26" name="Right Arrow 25"/>
          <p:cNvSpPr/>
          <p:nvPr/>
        </p:nvSpPr>
        <p:spPr>
          <a:xfrm>
            <a:off x="2857500" y="6000750"/>
            <a:ext cx="785813"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600">
              <a:latin typeface="Verdana" panose="020B0604030504040204" pitchFamily="34" charset="0"/>
              <a:ea typeface="Verdana" panose="020B0604030504040204" pitchFamily="34" charset="0"/>
              <a:cs typeface="Verdana" panose="020B0604030504040204" pitchFamily="34" charset="0"/>
            </a:endParaRPr>
          </a:p>
        </p:txBody>
      </p:sp>
      <p:sp>
        <p:nvSpPr>
          <p:cNvPr id="27" name="Title 4"/>
          <p:cNvSpPr>
            <a:spLocks noGrp="1"/>
          </p:cNvSpPr>
          <p:nvPr>
            <p:ph type="title"/>
          </p:nvPr>
        </p:nvSpPr>
        <p:spPr>
          <a:xfrm>
            <a:off x="225188" y="122326"/>
            <a:ext cx="8065827" cy="490026"/>
          </a:xfrm>
        </p:spPr>
        <p:txBody>
          <a:bodyPr>
            <a:noAutofit/>
          </a:bodyPr>
          <a:lstStyle/>
          <a:p>
            <a:pPr algn="just"/>
            <a:r>
              <a:rPr lang="id-ID" sz="2000" b="1" dirty="0" smtClean="0">
                <a:solidFill>
                  <a:schemeClr val="tx1"/>
                </a:solidFill>
                <a:latin typeface="Arial" pitchFamily="34" charset="0"/>
                <a:ea typeface="Verdana" panose="020B0604030504040204" pitchFamily="34" charset="0"/>
                <a:cs typeface="Arial" pitchFamily="34" charset="0"/>
              </a:rPr>
              <a:t>CONTOH RANAH KATA-KATA DALAM MENYUSUN SKP</a:t>
            </a:r>
            <a:endParaRPr lang="id-ID" sz="2000" b="1" dirty="0">
              <a:solidFill>
                <a:schemeClr val="tx1"/>
              </a:solidFill>
              <a:latin typeface="Arial" pitchFamily="34" charset="0"/>
              <a:ea typeface="Verdana" panose="020B0604030504040204" pitchFamily="34" charset="0"/>
              <a:cs typeface="Arial" pitchFamily="34" charset="0"/>
            </a:endParaRPr>
          </a:p>
        </p:txBody>
      </p:sp>
    </p:spTree>
    <p:extLst>
      <p:ext uri="{BB962C8B-B14F-4D97-AF65-F5344CB8AC3E}">
        <p14:creationId xmlns:p14="http://schemas.microsoft.com/office/powerpoint/2010/main" val="19362247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0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2000"/>
                                        <p:tgtEl>
                                          <p:spTgt spid="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2000"/>
                                        <p:tgtEl>
                                          <p:spTgt spid="1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2000"/>
                                        <p:tgtEl>
                                          <p:spTgt spid="1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2000"/>
                                        <p:tgtEl>
                                          <p:spTgt spid="1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2000"/>
                                        <p:tgtEl>
                                          <p:spTgt spid="1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2000"/>
                                        <p:tgtEl>
                                          <p:spTgt spid="15"/>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2000"/>
                                        <p:tgtEl>
                                          <p:spTgt spid="14"/>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2000"/>
                                        <p:tgtEl>
                                          <p:spTgt spid="16"/>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2000"/>
                                        <p:tgtEl>
                                          <p:spTgt spid="20"/>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fade">
                                      <p:cBhvr>
                                        <p:cTn id="77" dur="2000"/>
                                        <p:tgtEl>
                                          <p:spTgt spid="19"/>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fade">
                                      <p:cBhvr>
                                        <p:cTn id="82" dur="2000"/>
                                        <p:tgtEl>
                                          <p:spTgt spid="17"/>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fade">
                                      <p:cBhvr>
                                        <p:cTn id="87" dur="2000"/>
                                        <p:tgtEl>
                                          <p:spTgt spid="21"/>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fade">
                                      <p:cBhvr>
                                        <p:cTn id="92" dur="2000"/>
                                        <p:tgtEl>
                                          <p:spTgt spid="22"/>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2000"/>
                                        <p:tgtEl>
                                          <p:spTgt spid="26"/>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5"/>
                                        </p:tgtEl>
                                        <p:attrNameLst>
                                          <p:attrName>style.visibility</p:attrName>
                                        </p:attrNameLst>
                                      </p:cBhvr>
                                      <p:to>
                                        <p:strVal val="visible"/>
                                      </p:to>
                                    </p:set>
                                    <p:animEffect transition="in" filter="fade">
                                      <p:cBhvr>
                                        <p:cTn id="102"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7" grpId="0" animBg="1"/>
      <p:bldP spid="8" grpId="0" animBg="1"/>
      <p:bldP spid="9" grpId="0"/>
      <p:bldP spid="10" grpId="0"/>
      <p:bldP spid="11" grpId="0" animBg="1"/>
      <p:bldP spid="12" grpId="0" animBg="1"/>
      <p:bldP spid="13" grpId="0"/>
      <p:bldP spid="14" grpId="0"/>
      <p:bldP spid="15" grpId="0" animBg="1"/>
      <p:bldP spid="16" grpId="0" animBg="1"/>
      <p:bldP spid="17" grpId="0"/>
      <p:bldP spid="19" grpId="0" animBg="1"/>
      <p:bldP spid="20" grpId="0"/>
      <p:bldP spid="21" grpId="0" animBg="1"/>
      <p:bldP spid="22" grpId="0"/>
      <p:bldP spid="25" grpId="0"/>
      <p:bldP spid="2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ChangeArrowheads="1"/>
          </p:cNvSpPr>
          <p:nvPr/>
        </p:nvSpPr>
        <p:spPr bwMode="auto">
          <a:xfrm>
            <a:off x="2143125" y="0"/>
            <a:ext cx="5214938" cy="708025"/>
          </a:xfrm>
          <a:prstGeom prst="rect">
            <a:avLst/>
          </a:prstGeom>
          <a:noFill/>
          <a:ln w="9525">
            <a:noFill/>
            <a:miter lim="800000"/>
            <a:headEnd/>
            <a:tailEnd/>
          </a:ln>
        </p:spPr>
        <p:txBody>
          <a:bodyPr anchor="ctr">
            <a:spAutoFit/>
          </a:bodyPr>
          <a:lstStyle/>
          <a:p>
            <a:pPr algn="ctr"/>
            <a:r>
              <a:rPr lang="id-ID" sz="2000" b="1" dirty="0">
                <a:latin typeface="Tahoma" pitchFamily="34" charset="0"/>
                <a:cs typeface="Tahoma" pitchFamily="34" charset="0"/>
              </a:rPr>
              <a:t>PENILAIAN SASARAN KERJA </a:t>
            </a:r>
            <a:endParaRPr lang="en-US" sz="2000" dirty="0">
              <a:latin typeface="Tahoma" pitchFamily="34" charset="0"/>
              <a:cs typeface="Tahoma" pitchFamily="34" charset="0"/>
            </a:endParaRPr>
          </a:p>
          <a:p>
            <a:pPr algn="ctr" eaLnBrk="0" hangingPunct="0"/>
            <a:r>
              <a:rPr lang="id-ID" sz="2000" b="1" dirty="0" smtClean="0">
                <a:latin typeface="Tahoma" pitchFamily="34" charset="0"/>
                <a:cs typeface="Tahoma" pitchFamily="34" charset="0"/>
              </a:rPr>
              <a:t>PEGAWAI</a:t>
            </a:r>
            <a:endParaRPr lang="en-US" sz="2000" dirty="0">
              <a:latin typeface="Tahoma" pitchFamily="34" charset="0"/>
              <a:cs typeface="Tahoma" pitchFamily="34" charset="0"/>
            </a:endParaRPr>
          </a:p>
        </p:txBody>
      </p:sp>
      <p:sp>
        <p:nvSpPr>
          <p:cNvPr id="28675" name="Text Box 1057"/>
          <p:cNvSpPr txBox="1">
            <a:spLocks noChangeArrowheads="1"/>
          </p:cNvSpPr>
          <p:nvPr/>
        </p:nvSpPr>
        <p:spPr bwMode="auto">
          <a:xfrm>
            <a:off x="0" y="857250"/>
            <a:ext cx="5443538" cy="276225"/>
          </a:xfrm>
          <a:prstGeom prst="rect">
            <a:avLst/>
          </a:prstGeom>
          <a:noFill/>
          <a:ln w="9525">
            <a:noFill/>
            <a:miter lim="800000"/>
            <a:headEnd/>
            <a:tailEnd/>
          </a:ln>
        </p:spPr>
        <p:txBody>
          <a:bodyPr>
            <a:spAutoFit/>
          </a:bodyPr>
          <a:lstStyle/>
          <a:p>
            <a:pPr>
              <a:spcBef>
                <a:spcPct val="50000"/>
              </a:spcBef>
            </a:pPr>
            <a:r>
              <a:rPr lang="id-ID" sz="1200">
                <a:latin typeface="Tahoma" pitchFamily="34" charset="0"/>
                <a:cs typeface="Tahoma" pitchFamily="34" charset="0"/>
              </a:rPr>
              <a:t>Jangka waktu penilaian </a:t>
            </a:r>
            <a:r>
              <a:rPr lang="en-US" sz="1200">
                <a:latin typeface="Tahoma" pitchFamily="34" charset="0"/>
                <a:cs typeface="Tahoma" pitchFamily="34" charset="0"/>
              </a:rPr>
              <a:t>…</a:t>
            </a:r>
            <a:r>
              <a:rPr lang="id-ID" sz="1200">
                <a:latin typeface="Tahoma" pitchFamily="34" charset="0"/>
                <a:cs typeface="Tahoma" pitchFamily="34" charset="0"/>
              </a:rPr>
              <a:t> Januari s/d 31 Desember 20</a:t>
            </a:r>
            <a:r>
              <a:rPr lang="en-US" sz="1200">
                <a:latin typeface="Tahoma" pitchFamily="34" charset="0"/>
                <a:cs typeface="Tahoma" pitchFamily="34" charset="0"/>
              </a:rPr>
              <a:t>…</a:t>
            </a:r>
            <a:endParaRPr lang="id-ID" sz="1200">
              <a:latin typeface="Tahoma" pitchFamily="34" charset="0"/>
              <a:cs typeface="Tahoma" pitchFamily="34" charset="0"/>
            </a:endParaRPr>
          </a:p>
        </p:txBody>
      </p:sp>
      <p:graphicFrame>
        <p:nvGraphicFramePr>
          <p:cNvPr id="9" name="Group 229"/>
          <p:cNvGraphicFramePr>
            <a:graphicFrameLocks noGrp="1"/>
          </p:cNvGraphicFramePr>
          <p:nvPr/>
        </p:nvGraphicFramePr>
        <p:xfrm>
          <a:off x="82550" y="1143000"/>
          <a:ext cx="8964613" cy="4500591"/>
        </p:xfrm>
        <a:graphic>
          <a:graphicData uri="http://schemas.openxmlformats.org/drawingml/2006/table">
            <a:tbl>
              <a:tblPr/>
              <a:tblGrid>
                <a:gridCol w="479425">
                  <a:extLst>
                    <a:ext uri="{9D8B030D-6E8A-4147-A177-3AD203B41FA5}">
                      <a16:colId xmlns="" xmlns:a16="http://schemas.microsoft.com/office/drawing/2014/main" val="20000"/>
                    </a:ext>
                  </a:extLst>
                </a:gridCol>
                <a:gridCol w="1998663">
                  <a:extLst>
                    <a:ext uri="{9D8B030D-6E8A-4147-A177-3AD203B41FA5}">
                      <a16:colId xmlns="" xmlns:a16="http://schemas.microsoft.com/office/drawing/2014/main" val="20001"/>
                    </a:ext>
                  </a:extLst>
                </a:gridCol>
                <a:gridCol w="352425">
                  <a:extLst>
                    <a:ext uri="{9D8B030D-6E8A-4147-A177-3AD203B41FA5}">
                      <a16:colId xmlns="" xmlns:a16="http://schemas.microsoft.com/office/drawing/2014/main" val="20002"/>
                    </a:ext>
                  </a:extLst>
                </a:gridCol>
                <a:gridCol w="471487">
                  <a:extLst>
                    <a:ext uri="{9D8B030D-6E8A-4147-A177-3AD203B41FA5}">
                      <a16:colId xmlns="" xmlns:a16="http://schemas.microsoft.com/office/drawing/2014/main" val="20003"/>
                    </a:ext>
                  </a:extLst>
                </a:gridCol>
                <a:gridCol w="457200">
                  <a:extLst>
                    <a:ext uri="{9D8B030D-6E8A-4147-A177-3AD203B41FA5}">
                      <a16:colId xmlns="" xmlns:a16="http://schemas.microsoft.com/office/drawing/2014/main" val="20004"/>
                    </a:ext>
                  </a:extLst>
                </a:gridCol>
                <a:gridCol w="457200">
                  <a:extLst>
                    <a:ext uri="{9D8B030D-6E8A-4147-A177-3AD203B41FA5}">
                      <a16:colId xmlns="" xmlns:a16="http://schemas.microsoft.com/office/drawing/2014/main" val="20005"/>
                    </a:ext>
                  </a:extLst>
                </a:gridCol>
                <a:gridCol w="457200">
                  <a:extLst>
                    <a:ext uri="{9D8B030D-6E8A-4147-A177-3AD203B41FA5}">
                      <a16:colId xmlns="" xmlns:a16="http://schemas.microsoft.com/office/drawing/2014/main" val="20006"/>
                    </a:ext>
                  </a:extLst>
                </a:gridCol>
                <a:gridCol w="365125">
                  <a:extLst>
                    <a:ext uri="{9D8B030D-6E8A-4147-A177-3AD203B41FA5}">
                      <a16:colId xmlns="" xmlns:a16="http://schemas.microsoft.com/office/drawing/2014/main" val="20007"/>
                    </a:ext>
                  </a:extLst>
                </a:gridCol>
                <a:gridCol w="544513">
                  <a:extLst>
                    <a:ext uri="{9D8B030D-6E8A-4147-A177-3AD203B41FA5}">
                      <a16:colId xmlns="" xmlns:a16="http://schemas.microsoft.com/office/drawing/2014/main" val="20008"/>
                    </a:ext>
                  </a:extLst>
                </a:gridCol>
                <a:gridCol w="439737">
                  <a:extLst>
                    <a:ext uri="{9D8B030D-6E8A-4147-A177-3AD203B41FA5}">
                      <a16:colId xmlns="" xmlns:a16="http://schemas.microsoft.com/office/drawing/2014/main" val="20009"/>
                    </a:ext>
                  </a:extLst>
                </a:gridCol>
                <a:gridCol w="482699">
                  <a:extLst>
                    <a:ext uri="{9D8B030D-6E8A-4147-A177-3AD203B41FA5}">
                      <a16:colId xmlns="" xmlns:a16="http://schemas.microsoft.com/office/drawing/2014/main" val="20010"/>
                    </a:ext>
                  </a:extLst>
                </a:gridCol>
                <a:gridCol w="504056">
                  <a:extLst>
                    <a:ext uri="{9D8B030D-6E8A-4147-A177-3AD203B41FA5}">
                      <a16:colId xmlns="" xmlns:a16="http://schemas.microsoft.com/office/drawing/2014/main" val="20011"/>
                    </a:ext>
                  </a:extLst>
                </a:gridCol>
                <a:gridCol w="1224136">
                  <a:extLst>
                    <a:ext uri="{9D8B030D-6E8A-4147-A177-3AD203B41FA5}">
                      <a16:colId xmlns="" xmlns:a16="http://schemas.microsoft.com/office/drawing/2014/main" val="20012"/>
                    </a:ext>
                  </a:extLst>
                </a:gridCol>
                <a:gridCol w="730747">
                  <a:extLst>
                    <a:ext uri="{9D8B030D-6E8A-4147-A177-3AD203B41FA5}">
                      <a16:colId xmlns="" xmlns:a16="http://schemas.microsoft.com/office/drawing/2014/main" val="20013"/>
                    </a:ext>
                  </a:extLst>
                </a:gridCol>
              </a:tblGrid>
              <a:tr h="258756">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1"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d-ID" sz="9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NO</a:t>
                      </a: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I. Kegiatan Tugas  Jabatan</a:t>
                      </a: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AK</a:t>
                      </a: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800" b="1" i="0" u="none" strike="noStrike" cap="none" normalizeH="0" baseline="0" smtClean="0">
                          <a:ln>
                            <a:noFill/>
                          </a:ln>
                          <a:solidFill>
                            <a:schemeClr val="tx1"/>
                          </a:solidFill>
                          <a:effectLst/>
                          <a:latin typeface="Tahoma" pitchFamily="34" charset="0"/>
                          <a:ea typeface="Tahoma" pitchFamily="34" charset="0"/>
                          <a:cs typeface="Tahoma" pitchFamily="34" charset="0"/>
                        </a:rPr>
                        <a:t>TARGET</a:t>
                      </a:r>
                      <a:endParaRPr kumimoji="0" lang="id-ID" sz="8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d-ID"/>
                    </a:p>
                  </a:txBody>
                  <a:tcPr/>
                </a:tc>
                <a:tc hMerge="1">
                  <a:txBody>
                    <a:bodyPr/>
                    <a:lstStyle/>
                    <a:p>
                      <a:endParaRPr lang="id-ID"/>
                    </a:p>
                  </a:txBody>
                  <a:tcPr/>
                </a:tc>
                <a:tc hMerge="1">
                  <a:txBody>
                    <a:bodyPr/>
                    <a:lstStyle/>
                    <a:p>
                      <a:endParaRPr lang="id-ID"/>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1" i="0" u="none" strike="noStrike" cap="none" normalizeH="0" baseline="0" smtClean="0">
                          <a:ln>
                            <a:noFill/>
                          </a:ln>
                          <a:solidFill>
                            <a:schemeClr val="tx1"/>
                          </a:solidFill>
                          <a:effectLst/>
                          <a:latin typeface="Tahoma" pitchFamily="34" charset="0"/>
                          <a:ea typeface="Tahoma" pitchFamily="34" charset="0"/>
                          <a:cs typeface="Tahoma" pitchFamily="34" charset="0"/>
                        </a:rPr>
                        <a:t>AK</a:t>
                      </a:r>
                      <a:endPar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800" b="1" i="0" u="none" strike="noStrike" cap="none" normalizeH="0" baseline="0" smtClean="0">
                          <a:ln>
                            <a:noFill/>
                          </a:ln>
                          <a:solidFill>
                            <a:schemeClr val="tx1"/>
                          </a:solidFill>
                          <a:effectLst/>
                          <a:latin typeface="Tahoma" pitchFamily="34" charset="0"/>
                          <a:ea typeface="Tahoma" pitchFamily="34" charset="0"/>
                          <a:cs typeface="Tahoma" pitchFamily="34" charset="0"/>
                        </a:rPr>
                        <a:t>REALISASI</a:t>
                      </a:r>
                      <a:endParaRPr kumimoji="0" lang="id-ID" sz="8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d-ID"/>
                    </a:p>
                  </a:txBody>
                  <a:tcPr/>
                </a:tc>
                <a:tc hMerge="1">
                  <a:txBody>
                    <a:bodyPr/>
                    <a:lstStyle/>
                    <a:p>
                      <a:endParaRPr lang="id-ID"/>
                    </a:p>
                  </a:txBody>
                  <a:tcPr/>
                </a:tc>
                <a:tc hMerge="1">
                  <a:txBody>
                    <a:bodyPr/>
                    <a:lstStyle/>
                    <a:p>
                      <a:endParaRPr lang="id-ID"/>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1" i="0" u="none" strike="noStrike" cap="none" normalizeH="0" baseline="0" smtClean="0">
                          <a:ln>
                            <a:noFill/>
                          </a:ln>
                          <a:solidFill>
                            <a:schemeClr val="tx1"/>
                          </a:solidFill>
                          <a:effectLst/>
                          <a:latin typeface="Tahoma" pitchFamily="34" charset="0"/>
                          <a:ea typeface="Tahoma" pitchFamily="34" charset="0"/>
                          <a:cs typeface="Tahoma" pitchFamily="34" charset="0"/>
                        </a:rPr>
                        <a:t>PENGHITUNGAN</a:t>
                      </a:r>
                      <a:endPar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1" i="0" u="none" strike="noStrike" cap="none" normalizeH="0" baseline="0" smtClean="0">
                          <a:ln>
                            <a:noFill/>
                          </a:ln>
                          <a:solidFill>
                            <a:schemeClr val="tx1"/>
                          </a:solidFill>
                          <a:effectLst/>
                          <a:latin typeface="Tahoma" pitchFamily="34" charset="0"/>
                          <a:ea typeface="Tahoma" pitchFamily="34" charset="0"/>
                          <a:cs typeface="Tahoma" pitchFamily="34" charset="0"/>
                        </a:rPr>
                        <a:t>NILAI</a:t>
                      </a:r>
                      <a:endPar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d-ID" sz="900" b="1" i="0" u="none" strike="noStrike" cap="none" normalizeH="0" baseline="0" smtClean="0">
                          <a:ln>
                            <a:noFill/>
                          </a:ln>
                          <a:solidFill>
                            <a:schemeClr val="tx1"/>
                          </a:solidFill>
                          <a:effectLst/>
                          <a:latin typeface="Tahoma" pitchFamily="34" charset="0"/>
                          <a:ea typeface="Tahoma" pitchFamily="34" charset="0"/>
                          <a:cs typeface="Tahoma" pitchFamily="34" charset="0"/>
                        </a:rPr>
                        <a:t>CAPAIAN</a:t>
                      </a:r>
                      <a:endPar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d-ID" sz="900" b="1" i="0" u="none" strike="noStrike" cap="none" normalizeH="0" baseline="0" smtClean="0">
                          <a:ln>
                            <a:noFill/>
                          </a:ln>
                          <a:solidFill>
                            <a:schemeClr val="tx1"/>
                          </a:solidFill>
                          <a:effectLst/>
                          <a:latin typeface="Tahoma" pitchFamily="34" charset="0"/>
                          <a:ea typeface="Tahoma" pitchFamily="34" charset="0"/>
                          <a:cs typeface="Tahoma" pitchFamily="34" charset="0"/>
                        </a:rPr>
                        <a:t>SKP</a:t>
                      </a:r>
                      <a:endPar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646536">
                <a:tc vMerge="1">
                  <a:txBody>
                    <a:bodyPr/>
                    <a:lstStyle/>
                    <a:p>
                      <a:endParaRPr lang="id-ID"/>
                    </a:p>
                  </a:txBody>
                  <a:tcPr/>
                </a:tc>
                <a:tc vMerge="1">
                  <a:txBody>
                    <a:bodyPr/>
                    <a:lstStyle/>
                    <a:p>
                      <a:endParaRPr lang="id-ID"/>
                    </a:p>
                  </a:txBody>
                  <a:tcPr/>
                </a:tc>
                <a:tc vMerge="1">
                  <a:txBody>
                    <a:bodyPr/>
                    <a:lstStyle/>
                    <a:p>
                      <a:endParaRPr lang="id-ID"/>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Kuant/ output</a:t>
                      </a: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1" i="0" u="none" strike="noStrike" cap="none" normalizeH="0" baseline="0" smtClean="0">
                          <a:ln>
                            <a:noFill/>
                          </a:ln>
                          <a:solidFill>
                            <a:schemeClr val="tx1"/>
                          </a:solidFill>
                          <a:effectLst/>
                          <a:latin typeface="Tahoma" pitchFamily="34" charset="0"/>
                          <a:ea typeface="Tahoma" pitchFamily="34" charset="0"/>
                          <a:cs typeface="Tahoma" pitchFamily="34" charset="0"/>
                        </a:rPr>
                        <a:t>Kual/ Mutu</a:t>
                      </a:r>
                      <a:endPar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1" i="0" u="none" strike="noStrike" cap="none" normalizeH="0" baseline="0" smtClean="0">
                          <a:ln>
                            <a:noFill/>
                          </a:ln>
                          <a:solidFill>
                            <a:schemeClr val="tx1"/>
                          </a:solidFill>
                          <a:effectLst/>
                          <a:latin typeface="Tahoma" pitchFamily="34" charset="0"/>
                          <a:ea typeface="Tahoma" pitchFamily="34" charset="0"/>
                          <a:cs typeface="Tahoma" pitchFamily="34" charset="0"/>
                        </a:rPr>
                        <a:t>Waktu</a:t>
                      </a:r>
                      <a:endPar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1" i="0" u="none" strike="noStrike" cap="none" normalizeH="0" baseline="0" smtClean="0">
                          <a:ln>
                            <a:noFill/>
                          </a:ln>
                          <a:solidFill>
                            <a:schemeClr val="tx1"/>
                          </a:solidFill>
                          <a:effectLst/>
                          <a:latin typeface="Tahoma" pitchFamily="34" charset="0"/>
                          <a:ea typeface="Tahoma" pitchFamily="34" charset="0"/>
                          <a:cs typeface="Tahoma" pitchFamily="34" charset="0"/>
                        </a:rPr>
                        <a:t>Biaya</a:t>
                      </a:r>
                      <a:endPar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id-ID"/>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1" i="0" u="none" strike="noStrike" cap="none" normalizeH="0" baseline="0" smtClean="0">
                          <a:ln>
                            <a:noFill/>
                          </a:ln>
                          <a:solidFill>
                            <a:schemeClr val="tx1"/>
                          </a:solidFill>
                          <a:effectLst/>
                          <a:latin typeface="Tahoma" pitchFamily="34" charset="0"/>
                          <a:ea typeface="Tahoma" pitchFamily="34" charset="0"/>
                          <a:cs typeface="Tahoma" pitchFamily="34" charset="0"/>
                        </a:rPr>
                        <a:t>Kuant/ output</a:t>
                      </a:r>
                      <a:endPar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1" i="0" u="none" strike="noStrike" cap="none" normalizeH="0" baseline="0" smtClean="0">
                          <a:ln>
                            <a:noFill/>
                          </a:ln>
                          <a:solidFill>
                            <a:schemeClr val="tx1"/>
                          </a:solidFill>
                          <a:effectLst/>
                          <a:latin typeface="Tahoma" pitchFamily="34" charset="0"/>
                          <a:ea typeface="Tahoma" pitchFamily="34" charset="0"/>
                          <a:cs typeface="Tahoma" pitchFamily="34" charset="0"/>
                        </a:rPr>
                        <a:t>Kual/ Mutu</a:t>
                      </a:r>
                      <a:endPar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1" i="0" u="none" strike="noStrike" cap="none" normalizeH="0" baseline="0" smtClean="0">
                          <a:ln>
                            <a:noFill/>
                          </a:ln>
                          <a:solidFill>
                            <a:schemeClr val="tx1"/>
                          </a:solidFill>
                          <a:effectLst/>
                          <a:latin typeface="Tahoma" pitchFamily="34" charset="0"/>
                          <a:ea typeface="Tahoma" pitchFamily="34" charset="0"/>
                          <a:cs typeface="Tahoma" pitchFamily="34" charset="0"/>
                        </a:rPr>
                        <a:t>Waktu</a:t>
                      </a:r>
                      <a:endPar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1" i="0" u="none" strike="noStrike" cap="none" normalizeH="0" baseline="0" smtClean="0">
                          <a:ln>
                            <a:noFill/>
                          </a:ln>
                          <a:solidFill>
                            <a:schemeClr val="tx1"/>
                          </a:solidFill>
                          <a:effectLst/>
                          <a:latin typeface="Tahoma" pitchFamily="34" charset="0"/>
                          <a:ea typeface="Tahoma" pitchFamily="34" charset="0"/>
                          <a:cs typeface="Tahoma" pitchFamily="34" charset="0"/>
                        </a:rPr>
                        <a:t>Biaya</a:t>
                      </a:r>
                      <a:endPar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id-ID"/>
                    </a:p>
                  </a:txBody>
                  <a:tcPr/>
                </a:tc>
                <a:tc vMerge="1">
                  <a:txBody>
                    <a:bodyPr/>
                    <a:lstStyle/>
                    <a:p>
                      <a:endParaRPr lang="id-ID"/>
                    </a:p>
                  </a:txBody>
                  <a:tcPr/>
                </a:tc>
                <a:extLst>
                  <a:ext uri="{0D108BD9-81ED-4DB2-BD59-A6C34878D82A}">
                    <a16:rowId xmlns="" xmlns:a16="http://schemas.microsoft.com/office/drawing/2014/main" val="10001"/>
                  </a:ext>
                </a:extLst>
              </a:tr>
              <a:tr h="23819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1" i="0" u="none" strike="noStrike" cap="none" normalizeH="0" baseline="0" smtClean="0">
                          <a:ln>
                            <a:noFill/>
                          </a:ln>
                          <a:solidFill>
                            <a:schemeClr val="tx1"/>
                          </a:solidFill>
                          <a:effectLst/>
                          <a:latin typeface="Tahoma" pitchFamily="34" charset="0"/>
                          <a:ea typeface="Tahoma" pitchFamily="34" charset="0"/>
                          <a:cs typeface="Tahoma" pitchFamily="34" charset="0"/>
                        </a:rPr>
                        <a:t>1</a:t>
                      </a:r>
                      <a:endPar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2</a:t>
                      </a: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3</a:t>
                      </a: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4</a:t>
                      </a: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5</a:t>
                      </a: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6</a:t>
                      </a: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1" i="0" u="none" strike="noStrike" cap="none" normalizeH="0" baseline="0" smtClean="0">
                          <a:ln>
                            <a:noFill/>
                          </a:ln>
                          <a:solidFill>
                            <a:schemeClr val="tx1"/>
                          </a:solidFill>
                          <a:effectLst/>
                          <a:latin typeface="Tahoma" pitchFamily="34" charset="0"/>
                          <a:ea typeface="Tahoma" pitchFamily="34" charset="0"/>
                          <a:cs typeface="Tahoma" pitchFamily="34" charset="0"/>
                        </a:rPr>
                        <a:t>7</a:t>
                      </a:r>
                      <a:endPar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8</a:t>
                      </a: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1" i="0" u="none" strike="noStrike" cap="none" normalizeH="0" baseline="0" smtClean="0">
                          <a:ln>
                            <a:noFill/>
                          </a:ln>
                          <a:solidFill>
                            <a:schemeClr val="tx1"/>
                          </a:solidFill>
                          <a:effectLst/>
                          <a:latin typeface="Tahoma" pitchFamily="34" charset="0"/>
                          <a:ea typeface="Tahoma" pitchFamily="34" charset="0"/>
                          <a:cs typeface="Tahoma" pitchFamily="34" charset="0"/>
                        </a:rPr>
                        <a:t>9</a:t>
                      </a:r>
                      <a:endPar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1" i="0" u="none" strike="noStrike" cap="none" normalizeH="0" baseline="0" smtClean="0">
                          <a:ln>
                            <a:noFill/>
                          </a:ln>
                          <a:solidFill>
                            <a:schemeClr val="tx1"/>
                          </a:solidFill>
                          <a:effectLst/>
                          <a:latin typeface="Tahoma" pitchFamily="34" charset="0"/>
                          <a:ea typeface="Tahoma" pitchFamily="34" charset="0"/>
                          <a:cs typeface="Tahoma" pitchFamily="34" charset="0"/>
                        </a:rPr>
                        <a:t>10</a:t>
                      </a:r>
                      <a:endPar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1" i="0" u="none" strike="noStrike" cap="none" normalizeH="0" baseline="0" smtClean="0">
                          <a:ln>
                            <a:noFill/>
                          </a:ln>
                          <a:solidFill>
                            <a:schemeClr val="tx1"/>
                          </a:solidFill>
                          <a:effectLst/>
                          <a:latin typeface="Tahoma" pitchFamily="34" charset="0"/>
                          <a:ea typeface="Tahoma" pitchFamily="34" charset="0"/>
                          <a:cs typeface="Tahoma" pitchFamily="34" charset="0"/>
                        </a:rPr>
                        <a:t>11</a:t>
                      </a:r>
                      <a:endPar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1" i="0" u="none" strike="noStrike" cap="none" normalizeH="0" baseline="0" smtClean="0">
                          <a:ln>
                            <a:noFill/>
                          </a:ln>
                          <a:solidFill>
                            <a:schemeClr val="tx1"/>
                          </a:solidFill>
                          <a:effectLst/>
                          <a:latin typeface="Tahoma" pitchFamily="34" charset="0"/>
                          <a:ea typeface="Tahoma" pitchFamily="34" charset="0"/>
                          <a:cs typeface="Tahoma" pitchFamily="34" charset="0"/>
                        </a:rPr>
                        <a:t>12</a:t>
                      </a:r>
                      <a:endPar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1" i="0" u="none" strike="noStrike" cap="none" normalizeH="0" baseline="0" smtClean="0">
                          <a:ln>
                            <a:noFill/>
                          </a:ln>
                          <a:solidFill>
                            <a:schemeClr val="tx1"/>
                          </a:solidFill>
                          <a:effectLst/>
                          <a:latin typeface="Tahoma" pitchFamily="34" charset="0"/>
                          <a:ea typeface="Tahoma" pitchFamily="34" charset="0"/>
                          <a:cs typeface="Tahoma" pitchFamily="34" charset="0"/>
                        </a:rPr>
                        <a:t>13</a:t>
                      </a:r>
                      <a:endPar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1" i="0" u="none" strike="noStrike" cap="none" normalizeH="0" baseline="0" smtClean="0">
                          <a:ln>
                            <a:noFill/>
                          </a:ln>
                          <a:solidFill>
                            <a:schemeClr val="tx1"/>
                          </a:solidFill>
                          <a:effectLst/>
                          <a:latin typeface="Tahoma" pitchFamily="34" charset="0"/>
                          <a:ea typeface="Tahoma" pitchFamily="34" charset="0"/>
                          <a:cs typeface="Tahoma" pitchFamily="34" charset="0"/>
                        </a:rPr>
                        <a:t>14</a:t>
                      </a:r>
                      <a:endPar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extLst>
                  <a:ext uri="{0D108BD9-81ED-4DB2-BD59-A6C34878D82A}">
                    <a16:rowId xmlns="" xmlns:a16="http://schemas.microsoft.com/office/drawing/2014/main" val="10002"/>
                  </a:ext>
                </a:extLst>
              </a:tr>
              <a:tr h="34560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900" b="1"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1"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1"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1"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1"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1"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1"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1"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1"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1"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1"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3"/>
                  </a:ext>
                </a:extLst>
              </a:tr>
              <a:tr h="31901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rPr>
                        <a:t>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31901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rPr>
                        <a:t>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31901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rPr>
                        <a:t>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31901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rPr>
                        <a:t>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r h="3743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9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II. Tugas Tambahan dan Kreativitas/ Unsur Penunjang :</a:t>
                      </a: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8"/>
                  </a:ext>
                </a:extLst>
              </a:tr>
              <a:tr h="25875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a. Tugas Tambahan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d-ID"/>
                    </a:p>
                  </a:txBody>
                  <a:tcPr/>
                </a:tc>
                <a:tc hMerge="1">
                  <a:txBody>
                    <a:bodyPr/>
                    <a:lstStyle/>
                    <a:p>
                      <a:endParaRPr lang="id-ID"/>
                    </a:p>
                  </a:txBody>
                  <a:tcPr/>
                </a:tc>
                <a:tc hMerge="1">
                  <a:txBody>
                    <a:bodyPr/>
                    <a:lstStyle/>
                    <a:p>
                      <a:endParaRPr lang="id-ID"/>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d-ID"/>
                    </a:p>
                  </a:txBody>
                  <a:tcPr/>
                </a:tc>
                <a:tc hMerge="1">
                  <a:txBody>
                    <a:bodyPr/>
                    <a:lstStyle/>
                    <a:p>
                      <a:endParaRPr lang="id-ID"/>
                    </a:p>
                  </a:txBody>
                  <a:tcPr/>
                </a:tc>
                <a:tc hMerge="1">
                  <a:txBody>
                    <a:bodyPr/>
                    <a:lstStyle/>
                    <a:p>
                      <a:endParaRPr lang="id-ID"/>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9"/>
                  </a:ext>
                </a:extLst>
              </a:tr>
              <a:tr h="25875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b. Kreativitas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d-ID"/>
                    </a:p>
                  </a:txBody>
                  <a:tcPr/>
                </a:tc>
                <a:tc hMerge="1">
                  <a:txBody>
                    <a:bodyPr/>
                    <a:lstStyle/>
                    <a:p>
                      <a:endParaRPr lang="id-ID"/>
                    </a:p>
                  </a:txBody>
                  <a:tcPr/>
                </a:tc>
                <a:tc hMerge="1">
                  <a:txBody>
                    <a:bodyPr/>
                    <a:lstStyle/>
                    <a:p>
                      <a:endParaRPr lang="id-ID"/>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d-ID"/>
                    </a:p>
                  </a:txBody>
                  <a:tcPr/>
                </a:tc>
                <a:tc hMerge="1">
                  <a:txBody>
                    <a:bodyPr/>
                    <a:lstStyle/>
                    <a:p>
                      <a:endParaRPr lang="id-ID"/>
                    </a:p>
                  </a:txBody>
                  <a:tcPr/>
                </a:tc>
                <a:tc hMerge="1">
                  <a:txBody>
                    <a:bodyPr/>
                    <a:lstStyle/>
                    <a:p>
                      <a:endParaRPr lang="id-ID"/>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0"/>
                  </a:ext>
                </a:extLst>
              </a:tr>
              <a:tr h="25875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JUMLAH</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d-ID"/>
                    </a:p>
                  </a:txBody>
                  <a:tcPr/>
                </a:tc>
                <a:tc hMerge="1">
                  <a:txBody>
                    <a:bodyPr/>
                    <a:lstStyle/>
                    <a:p>
                      <a:endParaRPr lang="id-ID"/>
                    </a:p>
                  </a:txBody>
                  <a:tcPr/>
                </a:tc>
                <a:tc hMerge="1">
                  <a:txBody>
                    <a:bodyPr/>
                    <a:lstStyle/>
                    <a:p>
                      <a:endParaRPr lang="id-ID"/>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smtClean="0">
                        <a:ln>
                          <a:noFill/>
                        </a:ln>
                        <a:solidFill>
                          <a:schemeClr val="tx1"/>
                        </a:solidFill>
                        <a:effectLst/>
                        <a:latin typeface="Tahoma" pitchFamily="34" charset="0"/>
                        <a:ea typeface="Tahoma" pitchFamily="34"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d-ID"/>
                    </a:p>
                  </a:txBody>
                  <a:tcPr/>
                </a:tc>
                <a:tc hMerge="1">
                  <a:txBody>
                    <a:bodyPr/>
                    <a:lstStyle/>
                    <a:p>
                      <a:endParaRPr lang="id-ID"/>
                    </a:p>
                  </a:txBody>
                  <a:tcPr/>
                </a:tc>
                <a:tc hMerge="1">
                  <a:txBody>
                    <a:bodyPr/>
                    <a:lstStyle/>
                    <a:p>
                      <a:endParaRPr lang="id-ID"/>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1"/>
                  </a:ext>
                </a:extLst>
              </a:tr>
              <a:tr h="292429">
                <a:tc rowSpan="2" gridSpan="1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NILAI CAPAIAN SKP                                                                                 </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lang="id-ID"/>
                    </a:p>
                  </a:txBody>
                  <a:tcPr/>
                </a:tc>
                <a:tc rowSpan="2" hMerge="1">
                  <a:txBody>
                    <a:bodyPr/>
                    <a:lstStyle/>
                    <a:p>
                      <a:endParaRPr lang="id-ID"/>
                    </a:p>
                  </a:txBody>
                  <a:tcPr/>
                </a:tc>
                <a:tc rowSpan="2" hMerge="1">
                  <a:txBody>
                    <a:bodyPr/>
                    <a:lstStyle/>
                    <a:p>
                      <a:endParaRPr lang="id-ID"/>
                    </a:p>
                  </a:txBody>
                  <a:tcPr/>
                </a:tc>
                <a:tc rowSpan="2" hMerge="1">
                  <a:txBody>
                    <a:bodyPr/>
                    <a:lstStyle/>
                    <a:p>
                      <a:endParaRPr lang="id-ID"/>
                    </a:p>
                  </a:txBody>
                  <a:tcPr/>
                </a:tc>
                <a:tc rowSpan="2" hMerge="1">
                  <a:txBody>
                    <a:bodyPr/>
                    <a:lstStyle/>
                    <a:p>
                      <a:endParaRPr lang="id-ID"/>
                    </a:p>
                  </a:txBody>
                  <a:tcPr/>
                </a:tc>
                <a:tc rowSpan="2" hMerge="1">
                  <a:txBody>
                    <a:bodyPr/>
                    <a:lstStyle/>
                    <a:p>
                      <a:endParaRPr lang="id-ID"/>
                    </a:p>
                  </a:txBody>
                  <a:tcPr/>
                </a:tc>
                <a:tc rowSpan="2" hMerge="1">
                  <a:txBody>
                    <a:bodyPr/>
                    <a:lstStyle/>
                    <a:p>
                      <a:endParaRPr lang="id-ID"/>
                    </a:p>
                  </a:txBody>
                  <a:tcPr/>
                </a:tc>
                <a:tc rowSpan="2" hMerge="1">
                  <a:txBody>
                    <a:bodyPr/>
                    <a:lstStyle/>
                    <a:p>
                      <a:endParaRPr lang="id-ID"/>
                    </a:p>
                  </a:txBody>
                  <a:tcPr/>
                </a:tc>
                <a:tc rowSpan="2" hMerge="1">
                  <a:txBody>
                    <a:bodyPr/>
                    <a:lstStyle/>
                    <a:p>
                      <a:endParaRPr lang="id-ID"/>
                    </a:p>
                  </a:txBody>
                  <a:tcPr/>
                </a:tc>
                <a:tc rowSpan="2" hMerge="1">
                  <a:txBody>
                    <a:bodyPr/>
                    <a:lstStyle/>
                    <a:p>
                      <a:endParaRPr lang="id-ID"/>
                    </a:p>
                  </a:txBody>
                  <a:tcPr/>
                </a:tc>
                <a:tc rowSpan="2" hMerge="1">
                  <a:txBody>
                    <a:bodyPr/>
                    <a:lstStyle/>
                    <a:p>
                      <a:endParaRPr lang="id-ID"/>
                    </a:p>
                  </a:txBody>
                  <a:tcPr/>
                </a:tc>
                <a:tc rowSpan="2" hMerge="1">
                  <a:txBody>
                    <a:bodyPr/>
                    <a:lstStyle/>
                    <a:p>
                      <a:endParaRPr lang="id-ID"/>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2"/>
                  </a:ext>
                </a:extLst>
              </a:tr>
              <a:tr h="292429">
                <a:tc gridSpan="13" vMerge="1">
                  <a:txBody>
                    <a:bodyPr/>
                    <a:lstStyle/>
                    <a:p>
                      <a:endParaRPr lang="id-ID"/>
                    </a:p>
                  </a:txBody>
                  <a:tcPr/>
                </a:tc>
                <a:tc hMerge="1" vMerge="1">
                  <a:txBody>
                    <a:bodyPr/>
                    <a:lstStyle/>
                    <a:p>
                      <a:endParaRPr lang="id-ID"/>
                    </a:p>
                  </a:txBody>
                  <a:tcPr/>
                </a:tc>
                <a:tc hMerge="1" vMerge="1">
                  <a:txBody>
                    <a:bodyPr/>
                    <a:lstStyle/>
                    <a:p>
                      <a:endParaRPr lang="id-ID"/>
                    </a:p>
                  </a:txBody>
                  <a:tcPr/>
                </a:tc>
                <a:tc hMerge="1" vMerge="1">
                  <a:txBody>
                    <a:bodyPr/>
                    <a:lstStyle/>
                    <a:p>
                      <a:endParaRPr lang="id-ID"/>
                    </a:p>
                  </a:txBody>
                  <a:tcPr/>
                </a:tc>
                <a:tc hMerge="1" vMerge="1">
                  <a:txBody>
                    <a:bodyPr/>
                    <a:lstStyle/>
                    <a:p>
                      <a:endParaRPr lang="id-ID"/>
                    </a:p>
                  </a:txBody>
                  <a:tcPr/>
                </a:tc>
                <a:tc hMerge="1" vMerge="1">
                  <a:txBody>
                    <a:bodyPr/>
                    <a:lstStyle/>
                    <a:p>
                      <a:endParaRPr lang="id-ID"/>
                    </a:p>
                  </a:txBody>
                  <a:tcPr/>
                </a:tc>
                <a:tc hMerge="1" vMerge="1">
                  <a:txBody>
                    <a:bodyPr/>
                    <a:lstStyle/>
                    <a:p>
                      <a:endParaRPr lang="id-ID"/>
                    </a:p>
                  </a:txBody>
                  <a:tcPr/>
                </a:tc>
                <a:tc hMerge="1" vMerge="1">
                  <a:txBody>
                    <a:bodyPr/>
                    <a:lstStyle/>
                    <a:p>
                      <a:endParaRPr lang="id-ID"/>
                    </a:p>
                  </a:txBody>
                  <a:tcPr/>
                </a:tc>
                <a:tc hMerge="1" vMerge="1">
                  <a:txBody>
                    <a:bodyPr/>
                    <a:lstStyle/>
                    <a:p>
                      <a:endParaRPr lang="id-ID"/>
                    </a:p>
                  </a:txBody>
                  <a:tcPr/>
                </a:tc>
                <a:tc hMerge="1" vMerge="1">
                  <a:txBody>
                    <a:bodyPr/>
                    <a:lstStyle/>
                    <a:p>
                      <a:endParaRPr lang="id-ID"/>
                    </a:p>
                  </a:txBody>
                  <a:tcPr/>
                </a:tc>
                <a:tc hMerge="1" vMerge="1">
                  <a:txBody>
                    <a:bodyPr/>
                    <a:lstStyle/>
                    <a:p>
                      <a:endParaRPr lang="id-ID"/>
                    </a:p>
                  </a:txBody>
                  <a:tcPr/>
                </a:tc>
                <a:tc hMerge="1" vMerge="1">
                  <a:txBody>
                    <a:bodyPr/>
                    <a:lstStyle/>
                    <a:p>
                      <a:endParaRPr lang="id-ID"/>
                    </a:p>
                  </a:txBody>
                  <a:tcPr/>
                </a:tc>
                <a:tc hMerge="1" vMerge="1">
                  <a:txBody>
                    <a:bodyPr/>
                    <a:lstStyle/>
                    <a:p>
                      <a:endParaRPr lang="id-ID"/>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9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3"/>
                  </a:ext>
                </a:extLst>
              </a:tr>
            </a:tbl>
          </a:graphicData>
        </a:graphic>
      </p:graphicFrame>
      <p:graphicFrame>
        <p:nvGraphicFramePr>
          <p:cNvPr id="10" name="Group 228"/>
          <p:cNvGraphicFramePr>
            <a:graphicFrameLocks noGrp="1"/>
          </p:cNvGraphicFramePr>
          <p:nvPr/>
        </p:nvGraphicFramePr>
        <p:xfrm>
          <a:off x="2500313" y="5762625"/>
          <a:ext cx="5921375" cy="1095380"/>
        </p:xfrm>
        <a:graphic>
          <a:graphicData uri="http://schemas.openxmlformats.org/drawingml/2006/table">
            <a:tbl>
              <a:tblPr/>
              <a:tblGrid>
                <a:gridCol w="3316287">
                  <a:extLst>
                    <a:ext uri="{9D8B030D-6E8A-4147-A177-3AD203B41FA5}">
                      <a16:colId xmlns="" xmlns:a16="http://schemas.microsoft.com/office/drawing/2014/main" val="20000"/>
                    </a:ext>
                  </a:extLst>
                </a:gridCol>
                <a:gridCol w="2605088">
                  <a:extLst>
                    <a:ext uri="{9D8B030D-6E8A-4147-A177-3AD203B41FA5}">
                      <a16:colId xmlns="" xmlns:a16="http://schemas.microsoft.com/office/drawing/2014/main" val="20001"/>
                    </a:ext>
                  </a:extLst>
                </a:gridCol>
              </a:tblGrid>
              <a:tr h="177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000" b="0" i="0" u="none" strike="noStrike" cap="none" normalizeH="0" baseline="0" dirty="0" smtClean="0">
                        <a:ln>
                          <a:noFill/>
                        </a:ln>
                        <a:solidFill>
                          <a:srgbClr val="0033CC"/>
                        </a:solidFill>
                        <a:effectLst/>
                        <a:latin typeface="Arial" charset="0"/>
                      </a:endParaRPr>
                    </a:p>
                  </a:txBody>
                  <a:tcPr marL="90000" marR="9000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Yogyakarta, 31 Desember 20..</a:t>
                      </a:r>
                    </a:p>
                  </a:txBody>
                  <a:tcPr marL="90000" marR="90000" marT="0" marB="0"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10000"/>
                  </a:ext>
                </a:extLst>
              </a:tr>
              <a:tr h="5365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000" b="0" i="0" u="none" strike="noStrike" cap="none" normalizeH="0" baseline="0" smtClean="0">
                        <a:ln>
                          <a:noFill/>
                        </a:ln>
                        <a:solidFill>
                          <a:srgbClr val="0033CC"/>
                        </a:solidFill>
                        <a:effectLst/>
                        <a:latin typeface="Arial" charset="0"/>
                      </a:endParaRPr>
                    </a:p>
                  </a:txBody>
                  <a:tcPr marL="90000" marR="9000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Pejabat Penila</a:t>
                      </a:r>
                      <a:r>
                        <a:rPr kumimoji="0" lang="en-US" sz="1000" b="0" i="0" u="none" strike="noStrike" cap="none" normalizeH="0" baseline="0" dirty="0" err="1" smtClean="0">
                          <a:ln>
                            <a:noFill/>
                          </a:ln>
                          <a:solidFill>
                            <a:schemeClr val="tx1"/>
                          </a:solidFill>
                          <a:effectLst/>
                          <a:latin typeface="Tahoma" pitchFamily="34" charset="0"/>
                          <a:ea typeface="Tahoma" pitchFamily="34" charset="0"/>
                          <a:cs typeface="Tahoma" pitchFamily="34" charset="0"/>
                        </a:rPr>
                        <a:t>i</a:t>
                      </a:r>
                      <a:endParaRPr kumimoji="0" lang="en-US" sz="1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marL="90000" marR="90000" marT="0" marB="0"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10001"/>
                  </a:ext>
                </a:extLst>
              </a:tr>
              <a:tr h="190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000" b="0" i="0" u="none" strike="noStrike" cap="none" normalizeH="0" baseline="0" dirty="0" smtClean="0">
                        <a:ln>
                          <a:noFill/>
                        </a:ln>
                        <a:solidFill>
                          <a:srgbClr val="0033CC"/>
                        </a:solidFill>
                        <a:effectLst/>
                        <a:latin typeface="Arial" charset="0"/>
                      </a:endParaRPr>
                    </a:p>
                  </a:txBody>
                  <a:tcPr marL="90000" marR="9000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sng" strike="noStrike" cap="none" normalizeH="0" baseline="0" dirty="0" smtClean="0">
                          <a:ln>
                            <a:noFill/>
                          </a:ln>
                          <a:solidFill>
                            <a:schemeClr val="tx1"/>
                          </a:solidFill>
                          <a:effectLst/>
                          <a:latin typeface="Tahoma" pitchFamily="34" charset="0"/>
                          <a:ea typeface="Tahoma" pitchFamily="34" charset="0"/>
                          <a:cs typeface="Tahoma" pitchFamily="34" charset="0"/>
                        </a:rPr>
                        <a:t>……………………………..</a:t>
                      </a:r>
                      <a:endParaRPr kumimoji="0" lang="id-ID" sz="1000" b="0" i="0" u="sng"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marL="90000" marR="90000" marT="0" marB="0"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10002"/>
                  </a:ext>
                </a:extLst>
              </a:tr>
              <a:tr h="190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000" b="0" i="0" u="none" strike="noStrike" cap="none" normalizeH="0" baseline="0" smtClean="0">
                        <a:ln>
                          <a:noFill/>
                        </a:ln>
                        <a:solidFill>
                          <a:srgbClr val="0033CC"/>
                        </a:solidFill>
                        <a:effectLst/>
                        <a:latin typeface="Arial" charset="0"/>
                      </a:endParaRPr>
                    </a:p>
                  </a:txBody>
                  <a:tcPr marL="90000" marR="9000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NIP. </a:t>
                      </a:r>
                      <a:r>
                        <a:rPr kumimoji="0" lang="en-US" sz="10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a:t>
                      </a:r>
                      <a:endParaRPr kumimoji="0" lang="id-ID" sz="1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marL="90000" marR="90000" marT="0" marB="0"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85813" y="857250"/>
            <a:ext cx="8072437" cy="4524315"/>
          </a:xfrm>
          <a:prstGeom prst="rect">
            <a:avLst/>
          </a:prstGeom>
          <a:noFill/>
        </p:spPr>
        <p:txBody>
          <a:bodyPr>
            <a:spAutoFit/>
          </a:bodyPr>
          <a:lstStyle/>
          <a:p>
            <a:pPr marL="457200" indent="-457200" fontAlgn="auto">
              <a:spcBef>
                <a:spcPts val="0"/>
              </a:spcBef>
              <a:spcAft>
                <a:spcPts val="0"/>
              </a:spcAft>
              <a:buFont typeface="Arial" pitchFamily="34" charset="0"/>
              <a:buAutoNum type="arabicPeriod"/>
              <a:defRPr/>
            </a:pPr>
            <a:r>
              <a:rPr lang="id-ID" sz="2400" dirty="0">
                <a:latin typeface="Verdana" panose="020B0604030504040204" pitchFamily="34" charset="0"/>
                <a:ea typeface="Verdana" panose="020B0604030504040204" pitchFamily="34" charset="0"/>
                <a:cs typeface="Verdana" panose="020B0604030504040204" pitchFamily="34" charset="0"/>
              </a:rPr>
              <a:t>Nilai capaian SKP dinyatakan dengan angka dan </a:t>
            </a:r>
            <a:r>
              <a:rPr lang="en-US" sz="2400" dirty="0" err="1">
                <a:latin typeface="Verdana" panose="020B0604030504040204" pitchFamily="34" charset="0"/>
                <a:ea typeface="Verdana" panose="020B0604030504040204" pitchFamily="34" charset="0"/>
                <a:cs typeface="Verdana" panose="020B0604030504040204" pitchFamily="34" charset="0"/>
              </a:rPr>
              <a:t>sebutan</a:t>
            </a:r>
            <a:r>
              <a:rPr lang="id-ID" sz="2400" dirty="0">
                <a:latin typeface="Verdana" panose="020B0604030504040204" pitchFamily="34" charset="0"/>
                <a:ea typeface="Verdana" panose="020B0604030504040204" pitchFamily="34" charset="0"/>
                <a:cs typeface="Verdana" panose="020B0604030504040204" pitchFamily="34" charset="0"/>
              </a:rPr>
              <a:t> sbb:</a:t>
            </a:r>
          </a:p>
          <a:p>
            <a:pPr marL="857250" lvl="1" indent="-457200" fontAlgn="auto">
              <a:spcBef>
                <a:spcPts val="0"/>
              </a:spcBef>
              <a:spcAft>
                <a:spcPts val="0"/>
              </a:spcAft>
              <a:buFont typeface="+mj-lt"/>
              <a:buAutoNum type="alphaLcParenR"/>
              <a:defRPr/>
            </a:pPr>
            <a:r>
              <a:rPr lang="id-ID" sz="2400" b="1" dirty="0">
                <a:latin typeface="Verdana" panose="020B0604030504040204" pitchFamily="34" charset="0"/>
                <a:ea typeface="Verdana" panose="020B0604030504040204" pitchFamily="34" charset="0"/>
                <a:cs typeface="Verdana" panose="020B0604030504040204" pitchFamily="34" charset="0"/>
              </a:rPr>
              <a:t>	91 – ke atas : Sangat baik</a:t>
            </a:r>
          </a:p>
          <a:p>
            <a:pPr marL="857250" lvl="1" indent="-457200" fontAlgn="auto">
              <a:spcBef>
                <a:spcPts val="0"/>
              </a:spcBef>
              <a:spcAft>
                <a:spcPts val="0"/>
              </a:spcAft>
              <a:buFont typeface="+mj-lt"/>
              <a:buAutoNum type="alphaLcParenR"/>
              <a:defRPr/>
            </a:pPr>
            <a:r>
              <a:rPr lang="id-ID" sz="2400" b="1" dirty="0">
                <a:latin typeface="Verdana" panose="020B0604030504040204" pitchFamily="34" charset="0"/>
                <a:ea typeface="Verdana" panose="020B0604030504040204" pitchFamily="34" charset="0"/>
                <a:cs typeface="Verdana" panose="020B0604030504040204" pitchFamily="34" charset="0"/>
              </a:rPr>
              <a:t>76 – 90 : Baik</a:t>
            </a:r>
          </a:p>
          <a:p>
            <a:pPr marL="857250" lvl="1" indent="-457200" fontAlgn="auto">
              <a:spcBef>
                <a:spcPts val="0"/>
              </a:spcBef>
              <a:spcAft>
                <a:spcPts val="0"/>
              </a:spcAft>
              <a:buFont typeface="+mj-lt"/>
              <a:buAutoNum type="alphaLcParenR"/>
              <a:defRPr/>
            </a:pPr>
            <a:r>
              <a:rPr lang="id-ID" sz="2400" b="1" dirty="0">
                <a:latin typeface="Verdana" panose="020B0604030504040204" pitchFamily="34" charset="0"/>
                <a:ea typeface="Verdana" panose="020B0604030504040204" pitchFamily="34" charset="0"/>
                <a:cs typeface="Verdana" panose="020B0604030504040204" pitchFamily="34" charset="0"/>
              </a:rPr>
              <a:t>61 – 75 : Cukup</a:t>
            </a:r>
          </a:p>
          <a:p>
            <a:pPr marL="857250" lvl="1" indent="-457200" fontAlgn="auto">
              <a:spcBef>
                <a:spcPts val="0"/>
              </a:spcBef>
              <a:spcAft>
                <a:spcPts val="0"/>
              </a:spcAft>
              <a:buFont typeface="+mj-lt"/>
              <a:buAutoNum type="alphaLcParenR"/>
              <a:defRPr/>
            </a:pPr>
            <a:r>
              <a:rPr lang="id-ID" sz="2400" b="1" dirty="0">
                <a:latin typeface="Verdana" panose="020B0604030504040204" pitchFamily="34" charset="0"/>
                <a:ea typeface="Verdana" panose="020B0604030504040204" pitchFamily="34" charset="0"/>
                <a:cs typeface="Verdana" panose="020B0604030504040204" pitchFamily="34" charset="0"/>
              </a:rPr>
              <a:t>51 – 60 : Kurang</a:t>
            </a:r>
          </a:p>
          <a:p>
            <a:pPr marL="857250" lvl="1" indent="-457200" fontAlgn="auto">
              <a:spcBef>
                <a:spcPts val="0"/>
              </a:spcBef>
              <a:spcAft>
                <a:spcPts val="0"/>
              </a:spcAft>
              <a:buFont typeface="+mj-lt"/>
              <a:buAutoNum type="alphaLcParenR"/>
              <a:defRPr/>
            </a:pPr>
            <a:r>
              <a:rPr lang="id-ID" sz="2400" b="1" dirty="0">
                <a:latin typeface="Verdana" panose="020B0604030504040204" pitchFamily="34" charset="0"/>
                <a:ea typeface="Verdana" panose="020B0604030504040204" pitchFamily="34" charset="0"/>
                <a:cs typeface="Verdana" panose="020B0604030504040204" pitchFamily="34" charset="0"/>
              </a:rPr>
              <a:t>50 – ke bawah : Buruk</a:t>
            </a:r>
          </a:p>
          <a:p>
            <a:pPr marL="857250" lvl="1" indent="-457200" fontAlgn="auto">
              <a:spcBef>
                <a:spcPts val="0"/>
              </a:spcBef>
              <a:spcAft>
                <a:spcPts val="0"/>
              </a:spcAft>
              <a:defRPr/>
            </a:pPr>
            <a:endParaRPr lang="id-ID" sz="2400" b="1" dirty="0">
              <a:latin typeface="Verdana" panose="020B0604030504040204" pitchFamily="34" charset="0"/>
              <a:ea typeface="Verdana" panose="020B0604030504040204" pitchFamily="34" charset="0"/>
              <a:cs typeface="Verdana" panose="020B0604030504040204" pitchFamily="34" charset="0"/>
            </a:endParaRPr>
          </a:p>
          <a:p>
            <a:pPr lvl="1" indent="-457200" fontAlgn="auto">
              <a:spcBef>
                <a:spcPts val="0"/>
              </a:spcBef>
              <a:spcAft>
                <a:spcPts val="0"/>
              </a:spcAft>
              <a:buFontTx/>
              <a:buAutoNum type="arabicPeriod" startAt="2"/>
              <a:defRPr/>
            </a:pPr>
            <a:r>
              <a:rPr lang="id-ID" sz="2400" dirty="0">
                <a:latin typeface="Verdana" panose="020B0604030504040204" pitchFamily="34" charset="0"/>
                <a:ea typeface="Verdana" panose="020B0604030504040204" pitchFamily="34" charset="0"/>
                <a:cs typeface="Verdana" panose="020B0604030504040204" pitchFamily="34" charset="0"/>
              </a:rPr>
              <a:t>Penilaian SKP dilakukan dengan cara membandingkan antara realisasi kerja dengan target yang sudah direncanakan (kontrak kerja)</a:t>
            </a:r>
          </a:p>
          <a:p>
            <a:pPr lvl="1" indent="-457200" fontAlgn="auto">
              <a:spcBef>
                <a:spcPts val="0"/>
              </a:spcBef>
              <a:spcAft>
                <a:spcPts val="0"/>
              </a:spcAft>
              <a:defRPr/>
            </a:pPr>
            <a:endParaRPr lang="id-ID" sz="2400" b="1" dirty="0">
              <a:latin typeface="Verdana" panose="020B0604030504040204" pitchFamily="34" charset="0"/>
              <a:ea typeface="Verdana" panose="020B0604030504040204" pitchFamily="34" charset="0"/>
              <a:cs typeface="Verdana" panose="020B0604030504040204" pitchFamily="34" charset="0"/>
            </a:endParaRPr>
          </a:p>
        </p:txBody>
      </p:sp>
      <p:sp>
        <p:nvSpPr>
          <p:cNvPr id="4" name="Title 4"/>
          <p:cNvSpPr>
            <a:spLocks noGrp="1"/>
          </p:cNvSpPr>
          <p:nvPr>
            <p:ph type="title"/>
          </p:nvPr>
        </p:nvSpPr>
        <p:spPr>
          <a:xfrm>
            <a:off x="322056" y="246953"/>
            <a:ext cx="8358773" cy="610297"/>
          </a:xfrm>
        </p:spPr>
        <p:txBody>
          <a:bodyPr>
            <a:normAutofit/>
          </a:bodyPr>
          <a:lstStyle/>
          <a:p>
            <a:r>
              <a:rPr lang="id-ID" sz="2400" b="1" dirty="0" smtClean="0">
                <a:solidFill>
                  <a:schemeClr val="tx1"/>
                </a:solidFill>
                <a:latin typeface="Arial" pitchFamily="34" charset="0"/>
                <a:ea typeface="Verdana" panose="020B0604030504040204" pitchFamily="34" charset="0"/>
                <a:cs typeface="Arial" pitchFamily="34" charset="0"/>
              </a:rPr>
              <a:t>PENILAIAN SASARAN KERJA PEGAWAI (SKP)</a:t>
            </a:r>
            <a:endParaRPr lang="id-ID" sz="2400" b="1" dirty="0">
              <a:solidFill>
                <a:schemeClr val="tx1"/>
              </a:solidFill>
              <a:latin typeface="Arial" pitchFamily="34" charset="0"/>
              <a:ea typeface="Verdana" panose="020B0604030504040204" pitchFamily="34" charset="0"/>
              <a:cs typeface="Arial" pitchFamily="34" charset="0"/>
            </a:endParaRPr>
          </a:p>
        </p:txBody>
      </p:sp>
    </p:spTree>
    <p:extLst>
      <p:ext uri="{BB962C8B-B14F-4D97-AF65-F5344CB8AC3E}">
        <p14:creationId xmlns:p14="http://schemas.microsoft.com/office/powerpoint/2010/main" val="14191335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285750" y="285750"/>
            <a:ext cx="58578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442913" algn="l"/>
              </a:tabLst>
              <a:defRPr>
                <a:solidFill>
                  <a:schemeClr val="tx1"/>
                </a:solidFill>
                <a:latin typeface="Calibri" panose="020F0502020204030204" pitchFamily="34" charset="0"/>
              </a:defRPr>
            </a:lvl1pPr>
            <a:lvl2pPr marL="742950" indent="-285750">
              <a:tabLst>
                <a:tab pos="442913" algn="l"/>
              </a:tabLst>
              <a:defRPr>
                <a:solidFill>
                  <a:schemeClr val="tx1"/>
                </a:solidFill>
                <a:latin typeface="Calibri" panose="020F0502020204030204" pitchFamily="34" charset="0"/>
              </a:defRPr>
            </a:lvl2pPr>
            <a:lvl3pPr marL="1143000" indent="-228600">
              <a:tabLst>
                <a:tab pos="442913" algn="l"/>
              </a:tabLst>
              <a:defRPr>
                <a:solidFill>
                  <a:schemeClr val="tx1"/>
                </a:solidFill>
                <a:latin typeface="Calibri" panose="020F0502020204030204" pitchFamily="34" charset="0"/>
              </a:defRPr>
            </a:lvl3pPr>
            <a:lvl4pPr marL="1600200" indent="-228600">
              <a:tabLst>
                <a:tab pos="442913" algn="l"/>
              </a:tabLst>
              <a:defRPr>
                <a:solidFill>
                  <a:schemeClr val="tx1"/>
                </a:solidFill>
                <a:latin typeface="Calibri" panose="020F0502020204030204" pitchFamily="34" charset="0"/>
              </a:defRPr>
            </a:lvl4pPr>
            <a:lvl5pPr marL="2057400" indent="-228600">
              <a:tabLst>
                <a:tab pos="442913" algn="l"/>
              </a:tabLst>
              <a:defRPr>
                <a:solidFill>
                  <a:schemeClr val="tx1"/>
                </a:solidFill>
                <a:latin typeface="Calibri" panose="020F0502020204030204" pitchFamily="34" charset="0"/>
              </a:defRPr>
            </a:lvl5pPr>
            <a:lvl6pPr marL="2514600" indent="-228600" fontAlgn="base">
              <a:spcBef>
                <a:spcPct val="0"/>
              </a:spcBef>
              <a:spcAft>
                <a:spcPct val="0"/>
              </a:spcAft>
              <a:tabLst>
                <a:tab pos="442913" algn="l"/>
              </a:tabLst>
              <a:defRPr>
                <a:solidFill>
                  <a:schemeClr val="tx1"/>
                </a:solidFill>
                <a:latin typeface="Calibri" panose="020F0502020204030204" pitchFamily="34" charset="0"/>
              </a:defRPr>
            </a:lvl6pPr>
            <a:lvl7pPr marL="2971800" indent="-228600" fontAlgn="base">
              <a:spcBef>
                <a:spcPct val="0"/>
              </a:spcBef>
              <a:spcAft>
                <a:spcPct val="0"/>
              </a:spcAft>
              <a:tabLst>
                <a:tab pos="442913" algn="l"/>
              </a:tabLst>
              <a:defRPr>
                <a:solidFill>
                  <a:schemeClr val="tx1"/>
                </a:solidFill>
                <a:latin typeface="Calibri" panose="020F0502020204030204" pitchFamily="34" charset="0"/>
              </a:defRPr>
            </a:lvl7pPr>
            <a:lvl8pPr marL="3429000" indent="-228600" fontAlgn="base">
              <a:spcBef>
                <a:spcPct val="0"/>
              </a:spcBef>
              <a:spcAft>
                <a:spcPct val="0"/>
              </a:spcAft>
              <a:tabLst>
                <a:tab pos="442913" algn="l"/>
              </a:tabLst>
              <a:defRPr>
                <a:solidFill>
                  <a:schemeClr val="tx1"/>
                </a:solidFill>
                <a:latin typeface="Calibri" panose="020F0502020204030204" pitchFamily="34" charset="0"/>
              </a:defRPr>
            </a:lvl8pPr>
            <a:lvl9pPr marL="3886200" indent="-228600" fontAlgn="base">
              <a:spcBef>
                <a:spcPct val="0"/>
              </a:spcBef>
              <a:spcAft>
                <a:spcPct val="0"/>
              </a:spcAft>
              <a:tabLst>
                <a:tab pos="442913" algn="l"/>
              </a:tabLst>
              <a:defRPr>
                <a:solidFill>
                  <a:schemeClr val="tx1"/>
                </a:solidFill>
                <a:latin typeface="Calibri" panose="020F0502020204030204" pitchFamily="34" charset="0"/>
              </a:defRPr>
            </a:lvl9pPr>
          </a:lstStyle>
          <a:p>
            <a:r>
              <a:rPr lang="id-ID" sz="2000" b="1" dirty="0">
                <a:latin typeface="Verdana" panose="020B0604030504040204" pitchFamily="34" charset="0"/>
                <a:ea typeface="Verdana" panose="020B0604030504040204" pitchFamily="34" charset="0"/>
                <a:cs typeface="Verdana" panose="020B0604030504040204" pitchFamily="34" charset="0"/>
              </a:rPr>
              <a:t>MENGHITUNG TINGKAT CAPAIAN SKP </a:t>
            </a:r>
          </a:p>
        </p:txBody>
      </p:sp>
      <p:sp>
        <p:nvSpPr>
          <p:cNvPr id="5" name="TextBox 4"/>
          <p:cNvSpPr txBox="1">
            <a:spLocks noChangeArrowheads="1"/>
          </p:cNvSpPr>
          <p:nvPr/>
        </p:nvSpPr>
        <p:spPr bwMode="auto">
          <a:xfrm>
            <a:off x="357188" y="714375"/>
            <a:ext cx="850106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id-ID" dirty="0">
                <a:latin typeface="Verdana" panose="020B0604030504040204" pitchFamily="34" charset="0"/>
                <a:ea typeface="Verdana" panose="020B0604030504040204" pitchFamily="34" charset="0"/>
                <a:cs typeface="Verdana" panose="020B0604030504040204" pitchFamily="34" charset="0"/>
              </a:rPr>
              <a:t>Untuk mengukur tingkat  capaian  pelaksanaan kegiatan tugas jabatan digunakan 4 aspek pengukuran yaitu aspek kuantitas, aspek kualitas, aspek waktu, dan aspek biaya. </a:t>
            </a:r>
          </a:p>
        </p:txBody>
      </p:sp>
      <p:sp>
        <p:nvSpPr>
          <p:cNvPr id="6" name="TextBox 5"/>
          <p:cNvSpPr txBox="1">
            <a:spLocks noChangeArrowheads="1"/>
          </p:cNvSpPr>
          <p:nvPr/>
        </p:nvSpPr>
        <p:spPr bwMode="auto">
          <a:xfrm>
            <a:off x="357188" y="1666220"/>
            <a:ext cx="8643937"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tabLst>
                <a:tab pos="354013" algn="l"/>
              </a:tabLst>
              <a:defRPr>
                <a:solidFill>
                  <a:schemeClr val="tx1"/>
                </a:solidFill>
                <a:latin typeface="Calibri" panose="020F0502020204030204" pitchFamily="34" charset="0"/>
              </a:defRPr>
            </a:lvl1pPr>
            <a:lvl2pPr marL="742950" indent="-285750">
              <a:tabLst>
                <a:tab pos="354013" algn="l"/>
              </a:tabLst>
              <a:defRPr>
                <a:solidFill>
                  <a:schemeClr val="tx1"/>
                </a:solidFill>
                <a:latin typeface="Calibri" panose="020F0502020204030204" pitchFamily="34" charset="0"/>
              </a:defRPr>
            </a:lvl2pPr>
            <a:lvl3pPr marL="1143000" indent="-228600">
              <a:tabLst>
                <a:tab pos="354013" algn="l"/>
              </a:tabLst>
              <a:defRPr>
                <a:solidFill>
                  <a:schemeClr val="tx1"/>
                </a:solidFill>
                <a:latin typeface="Calibri" panose="020F0502020204030204" pitchFamily="34" charset="0"/>
              </a:defRPr>
            </a:lvl3pPr>
            <a:lvl4pPr marL="1600200" indent="-228600">
              <a:tabLst>
                <a:tab pos="354013" algn="l"/>
              </a:tabLst>
              <a:defRPr>
                <a:solidFill>
                  <a:schemeClr val="tx1"/>
                </a:solidFill>
                <a:latin typeface="Calibri" panose="020F0502020204030204" pitchFamily="34" charset="0"/>
              </a:defRPr>
            </a:lvl4pPr>
            <a:lvl5pPr marL="2057400" indent="-228600">
              <a:tabLst>
                <a:tab pos="354013" algn="l"/>
              </a:tabLst>
              <a:defRPr>
                <a:solidFill>
                  <a:schemeClr val="tx1"/>
                </a:solidFill>
                <a:latin typeface="Calibri" panose="020F0502020204030204" pitchFamily="34" charset="0"/>
              </a:defRPr>
            </a:lvl5pPr>
            <a:lvl6pPr marL="2514600" indent="-228600" fontAlgn="base">
              <a:spcBef>
                <a:spcPct val="0"/>
              </a:spcBef>
              <a:spcAft>
                <a:spcPct val="0"/>
              </a:spcAft>
              <a:tabLst>
                <a:tab pos="354013" algn="l"/>
              </a:tabLst>
              <a:defRPr>
                <a:solidFill>
                  <a:schemeClr val="tx1"/>
                </a:solidFill>
                <a:latin typeface="Calibri" panose="020F0502020204030204" pitchFamily="34" charset="0"/>
              </a:defRPr>
            </a:lvl6pPr>
            <a:lvl7pPr marL="2971800" indent="-228600" fontAlgn="base">
              <a:spcBef>
                <a:spcPct val="0"/>
              </a:spcBef>
              <a:spcAft>
                <a:spcPct val="0"/>
              </a:spcAft>
              <a:tabLst>
                <a:tab pos="354013" algn="l"/>
              </a:tabLst>
              <a:defRPr>
                <a:solidFill>
                  <a:schemeClr val="tx1"/>
                </a:solidFill>
                <a:latin typeface="Calibri" panose="020F0502020204030204" pitchFamily="34" charset="0"/>
              </a:defRPr>
            </a:lvl7pPr>
            <a:lvl8pPr marL="3429000" indent="-228600" fontAlgn="base">
              <a:spcBef>
                <a:spcPct val="0"/>
              </a:spcBef>
              <a:spcAft>
                <a:spcPct val="0"/>
              </a:spcAft>
              <a:tabLst>
                <a:tab pos="354013" algn="l"/>
              </a:tabLst>
              <a:defRPr>
                <a:solidFill>
                  <a:schemeClr val="tx1"/>
                </a:solidFill>
                <a:latin typeface="Calibri" panose="020F0502020204030204" pitchFamily="34" charset="0"/>
              </a:defRPr>
            </a:lvl8pPr>
            <a:lvl9pPr marL="3886200" indent="-228600" fontAlgn="base">
              <a:spcBef>
                <a:spcPct val="0"/>
              </a:spcBef>
              <a:spcAft>
                <a:spcPct val="0"/>
              </a:spcAft>
              <a:tabLst>
                <a:tab pos="354013" algn="l"/>
              </a:tabLst>
              <a:defRPr>
                <a:solidFill>
                  <a:schemeClr val="tx1"/>
                </a:solidFill>
                <a:latin typeface="Calibri" panose="020F0502020204030204" pitchFamily="34" charset="0"/>
              </a:defRPr>
            </a:lvl9pPr>
          </a:lstStyle>
          <a:p>
            <a:pPr>
              <a:buFontTx/>
              <a:buAutoNum type="alphaLcPeriod"/>
            </a:pPr>
            <a:r>
              <a:rPr lang="id-ID" b="1" dirty="0">
                <a:latin typeface="Verdana" panose="020B0604030504040204" pitchFamily="34" charset="0"/>
                <a:ea typeface="Verdana" panose="020B0604030504040204" pitchFamily="34" charset="0"/>
                <a:cs typeface="Verdana" panose="020B0604030504040204" pitchFamily="34" charset="0"/>
              </a:rPr>
              <a:t>Aspek kuantitas menggunakan rumus :</a:t>
            </a:r>
          </a:p>
          <a:p>
            <a:endParaRPr lang="id-ID" dirty="0">
              <a:latin typeface="Verdana" panose="020B0604030504040204" pitchFamily="34" charset="0"/>
              <a:ea typeface="Verdana" panose="020B0604030504040204" pitchFamily="34" charset="0"/>
              <a:cs typeface="Verdana" panose="020B0604030504040204" pitchFamily="34" charset="0"/>
            </a:endParaRPr>
          </a:p>
          <a:p>
            <a:r>
              <a:rPr lang="id-ID" dirty="0">
                <a:latin typeface="Verdana" panose="020B0604030504040204" pitchFamily="34" charset="0"/>
                <a:ea typeface="Verdana" panose="020B0604030504040204" pitchFamily="34" charset="0"/>
                <a:cs typeface="Verdana" panose="020B0604030504040204" pitchFamily="34" charset="0"/>
              </a:rPr>
              <a:t>					         </a:t>
            </a:r>
            <a:r>
              <a:rPr lang="en-AU" dirty="0" smtClean="0">
                <a:latin typeface="Verdana" panose="020B0604030504040204" pitchFamily="34" charset="0"/>
                <a:ea typeface="Verdana" panose="020B0604030504040204" pitchFamily="34" charset="0"/>
                <a:cs typeface="Verdana" panose="020B0604030504040204" pitchFamily="34" charset="0"/>
              </a:rPr>
              <a:t>             </a:t>
            </a:r>
            <a:r>
              <a:rPr lang="id-ID" dirty="0" smtClean="0">
                <a:latin typeface="Verdana" panose="020B0604030504040204" pitchFamily="34" charset="0"/>
                <a:ea typeface="Verdana" panose="020B0604030504040204" pitchFamily="34" charset="0"/>
                <a:cs typeface="Verdana" panose="020B0604030504040204" pitchFamily="34" charset="0"/>
              </a:rPr>
              <a:t>Realisasi </a:t>
            </a:r>
            <a:r>
              <a:rPr lang="id-ID" dirty="0">
                <a:latin typeface="Verdana" panose="020B0604030504040204" pitchFamily="34" charset="0"/>
                <a:ea typeface="Verdana" panose="020B0604030504040204" pitchFamily="34" charset="0"/>
                <a:cs typeface="Verdana" panose="020B0604030504040204" pitchFamily="34" charset="0"/>
              </a:rPr>
              <a:t>Output</a:t>
            </a:r>
          </a:p>
          <a:p>
            <a:r>
              <a:rPr lang="id-ID" dirty="0">
                <a:latin typeface="Verdana" panose="020B0604030504040204" pitchFamily="34" charset="0"/>
                <a:ea typeface="Verdana" panose="020B0604030504040204" pitchFamily="34" charset="0"/>
                <a:cs typeface="Verdana" panose="020B0604030504040204" pitchFamily="34" charset="0"/>
              </a:rPr>
              <a:t>			Aspek Kuantitas  </a:t>
            </a:r>
            <a:r>
              <a:rPr lang="id-ID" dirty="0" smtClean="0">
                <a:latin typeface="Verdana" panose="020B0604030504040204" pitchFamily="34" charset="0"/>
                <a:ea typeface="Verdana" panose="020B0604030504040204" pitchFamily="34" charset="0"/>
                <a:cs typeface="Verdana" panose="020B0604030504040204" pitchFamily="34" charset="0"/>
              </a:rPr>
              <a:t>=  </a:t>
            </a:r>
            <a:r>
              <a:rPr lang="id-ID" dirty="0">
                <a:latin typeface="Verdana" panose="020B0604030504040204" pitchFamily="34" charset="0"/>
                <a:ea typeface="Verdana" panose="020B0604030504040204" pitchFamily="34" charset="0"/>
                <a:cs typeface="Verdana" panose="020B0604030504040204" pitchFamily="34" charset="0"/>
              </a:rPr>
              <a:t>-------------------------  X  100</a:t>
            </a:r>
          </a:p>
          <a:p>
            <a:r>
              <a:rPr lang="id-ID" dirty="0">
                <a:latin typeface="Verdana" panose="020B0604030504040204" pitchFamily="34" charset="0"/>
                <a:ea typeface="Verdana" panose="020B0604030504040204" pitchFamily="34" charset="0"/>
                <a:cs typeface="Verdana" panose="020B0604030504040204" pitchFamily="34" charset="0"/>
              </a:rPr>
              <a:t>					          </a:t>
            </a:r>
            <a:r>
              <a:rPr lang="en-AU" dirty="0" smtClean="0">
                <a:latin typeface="Verdana" panose="020B0604030504040204" pitchFamily="34" charset="0"/>
                <a:ea typeface="Verdana" panose="020B0604030504040204" pitchFamily="34" charset="0"/>
                <a:cs typeface="Verdana" panose="020B0604030504040204" pitchFamily="34" charset="0"/>
              </a:rPr>
              <a:t>            </a:t>
            </a:r>
            <a:r>
              <a:rPr lang="id-ID" dirty="0" smtClean="0">
                <a:latin typeface="Verdana" panose="020B0604030504040204" pitchFamily="34" charset="0"/>
                <a:ea typeface="Verdana" panose="020B0604030504040204" pitchFamily="34" charset="0"/>
                <a:cs typeface="Verdana" panose="020B0604030504040204" pitchFamily="34" charset="0"/>
              </a:rPr>
              <a:t>Target </a:t>
            </a:r>
            <a:r>
              <a:rPr lang="id-ID" dirty="0">
                <a:latin typeface="Verdana" panose="020B0604030504040204" pitchFamily="34" charset="0"/>
                <a:ea typeface="Verdana" panose="020B0604030504040204" pitchFamily="34" charset="0"/>
                <a:cs typeface="Verdana" panose="020B0604030504040204" pitchFamily="34" charset="0"/>
              </a:rPr>
              <a:t>Output</a:t>
            </a:r>
          </a:p>
          <a:p>
            <a:pPr>
              <a:buFontTx/>
              <a:buAutoNum type="arabicPeriod"/>
            </a:pPr>
            <a:endParaRPr lang="id-ID" dirty="0">
              <a:latin typeface="Verdana" panose="020B0604030504040204" pitchFamily="34" charset="0"/>
              <a:ea typeface="Verdana" panose="020B0604030504040204" pitchFamily="34" charset="0"/>
              <a:cs typeface="Verdana" panose="020B0604030504040204" pitchFamily="34" charset="0"/>
            </a:endParaRPr>
          </a:p>
          <a:p>
            <a:r>
              <a:rPr lang="id-ID" dirty="0">
                <a:latin typeface="Verdana" panose="020B0604030504040204" pitchFamily="34" charset="0"/>
                <a:ea typeface="Verdana" panose="020B0604030504040204" pitchFamily="34" charset="0"/>
                <a:cs typeface="Verdana" panose="020B0604030504040204" pitchFamily="34" charset="0"/>
              </a:rPr>
              <a:t> 	contoh :</a:t>
            </a:r>
          </a:p>
          <a:p>
            <a:r>
              <a:rPr lang="id-ID" dirty="0">
                <a:latin typeface="Verdana" panose="020B0604030504040204" pitchFamily="34" charset="0"/>
                <a:ea typeface="Verdana" panose="020B0604030504040204" pitchFamily="34" charset="0"/>
                <a:cs typeface="Verdana" panose="020B0604030504040204" pitchFamily="34" charset="0"/>
              </a:rPr>
              <a:t>	seorang staf mempunyai tugas  mencatat dokumen kepegawaian ke dalam kartu induk dan daftar isi serta menyimpan dan memelihara arsip kepegawaian ke dalam tata naskah dengan target kuantitas = 1000 data, ternyata yang bersangkutan hanya mampu menyelesaikan 800 data pada target waktu yang telah ditentukan .</a:t>
            </a:r>
          </a:p>
          <a:p>
            <a:endParaRPr lang="id-ID" dirty="0">
              <a:latin typeface="Verdana" panose="020B0604030504040204" pitchFamily="34" charset="0"/>
              <a:ea typeface="Verdana" panose="020B0604030504040204" pitchFamily="34" charset="0"/>
              <a:cs typeface="Verdana" panose="020B0604030504040204" pitchFamily="34" charset="0"/>
            </a:endParaRPr>
          </a:p>
          <a:p>
            <a:r>
              <a:rPr lang="id-ID" dirty="0">
                <a:latin typeface="Verdana" panose="020B0604030504040204" pitchFamily="34" charset="0"/>
                <a:ea typeface="Verdana" panose="020B0604030504040204" pitchFamily="34" charset="0"/>
                <a:cs typeface="Verdana" panose="020B0604030504040204" pitchFamily="34" charset="0"/>
              </a:rPr>
              <a:t>	   		             </a:t>
            </a:r>
            <a:r>
              <a:rPr lang="en-AU" dirty="0" smtClean="0">
                <a:latin typeface="Verdana" panose="020B0604030504040204" pitchFamily="34" charset="0"/>
                <a:ea typeface="Verdana" panose="020B0604030504040204" pitchFamily="34" charset="0"/>
                <a:cs typeface="Verdana" panose="020B0604030504040204" pitchFamily="34" charset="0"/>
              </a:rPr>
              <a:t>          </a:t>
            </a:r>
            <a:r>
              <a:rPr lang="id-ID" dirty="0" smtClean="0">
                <a:latin typeface="Verdana" panose="020B0604030504040204" pitchFamily="34" charset="0"/>
                <a:ea typeface="Verdana" panose="020B0604030504040204" pitchFamily="34" charset="0"/>
                <a:cs typeface="Verdana" panose="020B0604030504040204" pitchFamily="34" charset="0"/>
              </a:rPr>
              <a:t>800</a:t>
            </a:r>
            <a:endParaRPr lang="id-ID" dirty="0">
              <a:latin typeface="Verdana" panose="020B0604030504040204" pitchFamily="34" charset="0"/>
              <a:ea typeface="Verdana" panose="020B0604030504040204" pitchFamily="34" charset="0"/>
              <a:cs typeface="Verdana" panose="020B0604030504040204" pitchFamily="34" charset="0"/>
            </a:endParaRPr>
          </a:p>
          <a:p>
            <a:r>
              <a:rPr lang="id-ID" dirty="0">
                <a:latin typeface="Verdana" panose="020B0604030504040204" pitchFamily="34" charset="0"/>
                <a:ea typeface="Verdana" panose="020B0604030504040204" pitchFamily="34" charset="0"/>
                <a:cs typeface="Verdana" panose="020B0604030504040204" pitchFamily="34" charset="0"/>
              </a:rPr>
              <a:t>		Aspek kuantitas     =     ------  x  100  </a:t>
            </a:r>
          </a:p>
          <a:p>
            <a:r>
              <a:rPr lang="id-ID" dirty="0">
                <a:latin typeface="Verdana" panose="020B0604030504040204" pitchFamily="34" charset="0"/>
                <a:ea typeface="Verdana" panose="020B0604030504040204" pitchFamily="34" charset="0"/>
                <a:cs typeface="Verdana" panose="020B0604030504040204" pitchFamily="34" charset="0"/>
              </a:rPr>
              <a:t>				            </a:t>
            </a:r>
            <a:r>
              <a:rPr lang="en-AU" dirty="0" smtClean="0">
                <a:latin typeface="Verdana" panose="020B0604030504040204" pitchFamily="34" charset="0"/>
                <a:ea typeface="Verdana" panose="020B0604030504040204" pitchFamily="34" charset="0"/>
                <a:cs typeface="Verdana" panose="020B0604030504040204" pitchFamily="34" charset="0"/>
              </a:rPr>
              <a:t>                </a:t>
            </a:r>
            <a:r>
              <a:rPr lang="id-ID" dirty="0" smtClean="0">
                <a:latin typeface="Verdana" panose="020B0604030504040204" pitchFamily="34" charset="0"/>
                <a:ea typeface="Verdana" panose="020B0604030504040204" pitchFamily="34" charset="0"/>
                <a:cs typeface="Verdana" panose="020B0604030504040204" pitchFamily="34" charset="0"/>
              </a:rPr>
              <a:t>1000</a:t>
            </a:r>
            <a:endParaRPr lang="id-ID" dirty="0">
              <a:latin typeface="Verdana" panose="020B0604030504040204" pitchFamily="34" charset="0"/>
              <a:ea typeface="Verdana" panose="020B0604030504040204" pitchFamily="34" charset="0"/>
              <a:cs typeface="Verdana" panose="020B0604030504040204" pitchFamily="34" charset="0"/>
            </a:endParaRPr>
          </a:p>
          <a:p>
            <a:endParaRPr lang="id-ID" dirty="0">
              <a:latin typeface="Verdana" panose="020B0604030504040204" pitchFamily="34" charset="0"/>
              <a:ea typeface="Verdana" panose="020B0604030504040204" pitchFamily="34" charset="0"/>
              <a:cs typeface="Verdana" panose="020B0604030504040204" pitchFamily="34" charset="0"/>
            </a:endParaRPr>
          </a:p>
          <a:p>
            <a:r>
              <a:rPr lang="id-ID" dirty="0">
                <a:latin typeface="Verdana" panose="020B0604030504040204" pitchFamily="34" charset="0"/>
                <a:ea typeface="Verdana" panose="020B0604030504040204" pitchFamily="34" charset="0"/>
                <a:cs typeface="Verdana" panose="020B0604030504040204" pitchFamily="34" charset="0"/>
              </a:rPr>
              <a:t>				     </a:t>
            </a:r>
            <a:r>
              <a:rPr lang="en-AU" dirty="0" smtClean="0">
                <a:latin typeface="Verdana" panose="020B0604030504040204" pitchFamily="34" charset="0"/>
                <a:ea typeface="Verdana" panose="020B0604030504040204" pitchFamily="34" charset="0"/>
                <a:cs typeface="Verdana" panose="020B0604030504040204" pitchFamily="34" charset="0"/>
              </a:rPr>
              <a:t>                </a:t>
            </a:r>
            <a:r>
              <a:rPr lang="id-ID" dirty="0" smtClean="0">
                <a:latin typeface="Verdana" panose="020B0604030504040204" pitchFamily="34" charset="0"/>
                <a:ea typeface="Verdana" panose="020B0604030504040204" pitchFamily="34" charset="0"/>
                <a:cs typeface="Verdana" panose="020B0604030504040204" pitchFamily="34" charset="0"/>
              </a:rPr>
              <a:t>=     </a:t>
            </a:r>
            <a:r>
              <a:rPr lang="id-ID" dirty="0">
                <a:latin typeface="Verdana" panose="020B0604030504040204" pitchFamily="34" charset="0"/>
                <a:ea typeface="Verdana" panose="020B0604030504040204" pitchFamily="34" charset="0"/>
                <a:cs typeface="Verdana" panose="020B0604030504040204" pitchFamily="34" charset="0"/>
              </a:rPr>
              <a:t>80</a:t>
            </a:r>
          </a:p>
          <a:p>
            <a:endParaRPr lang="id-ID" dirty="0">
              <a:latin typeface="Verdana" panose="020B0604030504040204" pitchFamily="34" charset="0"/>
              <a:ea typeface="Verdana" panose="020B0604030504040204" pitchFamily="34" charset="0"/>
              <a:cs typeface="Verdana" panose="020B0604030504040204" pitchFamily="34" charset="0"/>
            </a:endParaRPr>
          </a:p>
          <a:p>
            <a:endParaRPr lang="id-ID"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973052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3"/>
          <p:cNvSpPr txBox="1">
            <a:spLocks noChangeArrowheads="1"/>
          </p:cNvSpPr>
          <p:nvPr/>
        </p:nvSpPr>
        <p:spPr bwMode="auto">
          <a:xfrm>
            <a:off x="285750" y="70688"/>
            <a:ext cx="8643938"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tabLst>
                <a:tab pos="442913" algn="l"/>
              </a:tabLst>
              <a:defRPr>
                <a:solidFill>
                  <a:schemeClr val="tx1"/>
                </a:solidFill>
                <a:latin typeface="Calibri" panose="020F0502020204030204" pitchFamily="34" charset="0"/>
              </a:defRPr>
            </a:lvl1pPr>
            <a:lvl2pPr marL="742950" indent="-285750">
              <a:tabLst>
                <a:tab pos="442913" algn="l"/>
              </a:tabLst>
              <a:defRPr>
                <a:solidFill>
                  <a:schemeClr val="tx1"/>
                </a:solidFill>
                <a:latin typeface="Calibri" panose="020F0502020204030204" pitchFamily="34" charset="0"/>
              </a:defRPr>
            </a:lvl2pPr>
            <a:lvl3pPr marL="1143000" indent="-228600">
              <a:tabLst>
                <a:tab pos="442913" algn="l"/>
              </a:tabLst>
              <a:defRPr>
                <a:solidFill>
                  <a:schemeClr val="tx1"/>
                </a:solidFill>
                <a:latin typeface="Calibri" panose="020F0502020204030204" pitchFamily="34" charset="0"/>
              </a:defRPr>
            </a:lvl3pPr>
            <a:lvl4pPr marL="1600200" indent="-228600">
              <a:tabLst>
                <a:tab pos="442913" algn="l"/>
              </a:tabLst>
              <a:defRPr>
                <a:solidFill>
                  <a:schemeClr val="tx1"/>
                </a:solidFill>
                <a:latin typeface="Calibri" panose="020F0502020204030204" pitchFamily="34" charset="0"/>
              </a:defRPr>
            </a:lvl4pPr>
            <a:lvl5pPr marL="2057400" indent="-228600">
              <a:tabLst>
                <a:tab pos="442913" algn="l"/>
              </a:tabLst>
              <a:defRPr>
                <a:solidFill>
                  <a:schemeClr val="tx1"/>
                </a:solidFill>
                <a:latin typeface="Calibri" panose="020F0502020204030204" pitchFamily="34" charset="0"/>
              </a:defRPr>
            </a:lvl5pPr>
            <a:lvl6pPr marL="2514600" indent="-228600" fontAlgn="base">
              <a:spcBef>
                <a:spcPct val="0"/>
              </a:spcBef>
              <a:spcAft>
                <a:spcPct val="0"/>
              </a:spcAft>
              <a:tabLst>
                <a:tab pos="442913" algn="l"/>
              </a:tabLst>
              <a:defRPr>
                <a:solidFill>
                  <a:schemeClr val="tx1"/>
                </a:solidFill>
                <a:latin typeface="Calibri" panose="020F0502020204030204" pitchFamily="34" charset="0"/>
              </a:defRPr>
            </a:lvl6pPr>
            <a:lvl7pPr marL="2971800" indent="-228600" fontAlgn="base">
              <a:spcBef>
                <a:spcPct val="0"/>
              </a:spcBef>
              <a:spcAft>
                <a:spcPct val="0"/>
              </a:spcAft>
              <a:tabLst>
                <a:tab pos="442913" algn="l"/>
              </a:tabLst>
              <a:defRPr>
                <a:solidFill>
                  <a:schemeClr val="tx1"/>
                </a:solidFill>
                <a:latin typeface="Calibri" panose="020F0502020204030204" pitchFamily="34" charset="0"/>
              </a:defRPr>
            </a:lvl7pPr>
            <a:lvl8pPr marL="3429000" indent="-228600" fontAlgn="base">
              <a:spcBef>
                <a:spcPct val="0"/>
              </a:spcBef>
              <a:spcAft>
                <a:spcPct val="0"/>
              </a:spcAft>
              <a:tabLst>
                <a:tab pos="442913" algn="l"/>
              </a:tabLst>
              <a:defRPr>
                <a:solidFill>
                  <a:schemeClr val="tx1"/>
                </a:solidFill>
                <a:latin typeface="Calibri" panose="020F0502020204030204" pitchFamily="34" charset="0"/>
              </a:defRPr>
            </a:lvl8pPr>
            <a:lvl9pPr marL="3886200" indent="-228600" fontAlgn="base">
              <a:spcBef>
                <a:spcPct val="0"/>
              </a:spcBef>
              <a:spcAft>
                <a:spcPct val="0"/>
              </a:spcAft>
              <a:tabLst>
                <a:tab pos="442913" algn="l"/>
              </a:tabLst>
              <a:defRPr>
                <a:solidFill>
                  <a:schemeClr val="tx1"/>
                </a:solidFill>
                <a:latin typeface="Calibri" panose="020F0502020204030204" pitchFamily="34" charset="0"/>
              </a:defRPr>
            </a:lvl9pPr>
          </a:lstStyle>
          <a:p>
            <a:pPr>
              <a:buFontTx/>
              <a:buAutoNum type="alphaLcPeriod" startAt="2"/>
            </a:pPr>
            <a:r>
              <a:rPr lang="id-ID" sz="1600" b="1" dirty="0">
                <a:latin typeface="Verdana" panose="020B0604030504040204" pitchFamily="34" charset="0"/>
                <a:ea typeface="Verdana" panose="020B0604030504040204" pitchFamily="34" charset="0"/>
                <a:cs typeface="Verdana" panose="020B0604030504040204" pitchFamily="34" charset="0"/>
              </a:rPr>
              <a:t>Aspek kualitas</a:t>
            </a:r>
          </a:p>
          <a:p>
            <a:endParaRPr lang="id-ID" sz="1600" dirty="0">
              <a:latin typeface="Verdana" panose="020B0604030504040204" pitchFamily="34" charset="0"/>
              <a:ea typeface="Verdana" panose="020B0604030504040204" pitchFamily="34" charset="0"/>
              <a:cs typeface="Verdana" panose="020B0604030504040204" pitchFamily="34" charset="0"/>
            </a:endParaRPr>
          </a:p>
          <a:p>
            <a:r>
              <a:rPr lang="id-ID" sz="1600" dirty="0">
                <a:latin typeface="Verdana" panose="020B0604030504040204" pitchFamily="34" charset="0"/>
                <a:ea typeface="Verdana" panose="020B0604030504040204" pitchFamily="34" charset="0"/>
                <a:cs typeface="Verdana" panose="020B0604030504040204" pitchFamily="34" charset="0"/>
              </a:rPr>
              <a:t>						  </a:t>
            </a:r>
            <a:r>
              <a:rPr lang="id-ID" sz="1600" dirty="0" smtClean="0">
                <a:latin typeface="Verdana" panose="020B0604030504040204" pitchFamily="34" charset="0"/>
                <a:ea typeface="Verdana" panose="020B0604030504040204" pitchFamily="34" charset="0"/>
                <a:cs typeface="Verdana" panose="020B0604030504040204" pitchFamily="34" charset="0"/>
              </a:rPr>
              <a:t>                   Realisasi </a:t>
            </a:r>
            <a:r>
              <a:rPr lang="id-ID" sz="1600" dirty="0">
                <a:latin typeface="Verdana" panose="020B0604030504040204" pitchFamily="34" charset="0"/>
                <a:ea typeface="Verdana" panose="020B0604030504040204" pitchFamily="34" charset="0"/>
                <a:cs typeface="Verdana" panose="020B0604030504040204" pitchFamily="34" charset="0"/>
              </a:rPr>
              <a:t>Kualitas (RK)</a:t>
            </a:r>
          </a:p>
          <a:p>
            <a:r>
              <a:rPr lang="id-ID" sz="1600" dirty="0">
                <a:latin typeface="Verdana" panose="020B0604030504040204" pitchFamily="34" charset="0"/>
                <a:ea typeface="Verdana" panose="020B0604030504040204" pitchFamily="34" charset="0"/>
                <a:cs typeface="Verdana" panose="020B0604030504040204" pitchFamily="34" charset="0"/>
              </a:rPr>
              <a:t>				</a:t>
            </a:r>
            <a:r>
              <a:rPr lang="id-ID" sz="1600" dirty="0" smtClean="0">
                <a:latin typeface="Verdana" panose="020B0604030504040204" pitchFamily="34" charset="0"/>
                <a:ea typeface="Verdana" panose="020B0604030504040204" pitchFamily="34" charset="0"/>
                <a:cs typeface="Verdana" panose="020B0604030504040204" pitchFamily="34" charset="0"/>
              </a:rPr>
              <a:t>      Aspek </a:t>
            </a:r>
            <a:r>
              <a:rPr lang="id-ID" sz="1600" dirty="0">
                <a:latin typeface="Verdana" panose="020B0604030504040204" pitchFamily="34" charset="0"/>
                <a:ea typeface="Verdana" panose="020B0604030504040204" pitchFamily="34" charset="0"/>
                <a:cs typeface="Verdana" panose="020B0604030504040204" pitchFamily="34" charset="0"/>
              </a:rPr>
              <a:t>kualitas  =	-------------------------------    x   100</a:t>
            </a:r>
          </a:p>
          <a:p>
            <a:r>
              <a:rPr lang="id-ID" sz="1600" dirty="0">
                <a:latin typeface="Verdana" panose="020B0604030504040204" pitchFamily="34" charset="0"/>
                <a:ea typeface="Verdana" panose="020B0604030504040204" pitchFamily="34" charset="0"/>
                <a:cs typeface="Verdana" panose="020B0604030504040204" pitchFamily="34" charset="0"/>
              </a:rPr>
              <a:t>						   </a:t>
            </a:r>
            <a:r>
              <a:rPr lang="id-ID" sz="1600" dirty="0" smtClean="0">
                <a:latin typeface="Verdana" panose="020B0604030504040204" pitchFamily="34" charset="0"/>
                <a:ea typeface="Verdana" panose="020B0604030504040204" pitchFamily="34" charset="0"/>
                <a:cs typeface="Verdana" panose="020B0604030504040204" pitchFamily="34" charset="0"/>
              </a:rPr>
              <a:t>                   Target </a:t>
            </a:r>
            <a:r>
              <a:rPr lang="id-ID" sz="1600" dirty="0">
                <a:latin typeface="Verdana" panose="020B0604030504040204" pitchFamily="34" charset="0"/>
                <a:ea typeface="Verdana" panose="020B0604030504040204" pitchFamily="34" charset="0"/>
                <a:cs typeface="Verdana" panose="020B0604030504040204" pitchFamily="34" charset="0"/>
              </a:rPr>
              <a:t>Kualitas  (TK)</a:t>
            </a:r>
          </a:p>
          <a:p>
            <a:endParaRPr lang="id-ID" sz="1600" dirty="0">
              <a:latin typeface="Verdana" panose="020B0604030504040204" pitchFamily="34" charset="0"/>
              <a:ea typeface="Verdana" panose="020B0604030504040204" pitchFamily="34" charset="0"/>
              <a:cs typeface="Verdana" panose="020B0604030504040204" pitchFamily="34" charset="0"/>
            </a:endParaRPr>
          </a:p>
          <a:p>
            <a:r>
              <a:rPr lang="id-ID" sz="1600" dirty="0">
                <a:latin typeface="Verdana" panose="020B0604030504040204" pitchFamily="34" charset="0"/>
                <a:ea typeface="Verdana" panose="020B0604030504040204" pitchFamily="34" charset="0"/>
                <a:cs typeface="Verdana" panose="020B0604030504040204" pitchFamily="34" charset="0"/>
              </a:rPr>
              <a:t>  Pedoman dalam menentukan realisasi Kualitas (RK</a:t>
            </a:r>
            <a:r>
              <a:rPr lang="id-ID" sz="1600" dirty="0" smtClean="0">
                <a:latin typeface="Verdana" panose="020B0604030504040204" pitchFamily="34" charset="0"/>
                <a:ea typeface="Verdana" panose="020B0604030504040204" pitchFamily="34" charset="0"/>
                <a:cs typeface="Verdana" panose="020B0604030504040204" pitchFamily="34" charset="0"/>
              </a:rPr>
              <a:t>)</a:t>
            </a:r>
            <a:endParaRPr lang="id-ID" dirty="0"/>
          </a:p>
        </p:txBody>
      </p:sp>
      <p:graphicFrame>
        <p:nvGraphicFramePr>
          <p:cNvPr id="6" name="Table 5"/>
          <p:cNvGraphicFramePr>
            <a:graphicFrameLocks noGrp="1"/>
          </p:cNvGraphicFramePr>
          <p:nvPr>
            <p:extLst>
              <p:ext uri="{D42A27DB-BD31-4B8C-83A1-F6EECF244321}">
                <p14:modId xmlns:p14="http://schemas.microsoft.com/office/powerpoint/2010/main" val="2840920378"/>
              </p:ext>
            </p:extLst>
          </p:nvPr>
        </p:nvGraphicFramePr>
        <p:xfrm>
          <a:off x="492919" y="2060915"/>
          <a:ext cx="8229600" cy="4505335"/>
        </p:xfrm>
        <a:graphic>
          <a:graphicData uri="http://schemas.openxmlformats.org/drawingml/2006/table">
            <a:tbl>
              <a:tblPr firstRow="1" bandRow="1">
                <a:tableStyleId>{93296810-A885-4BE3-A3E7-6D5BEEA58F35}</a:tableStyleId>
              </a:tblPr>
              <a:tblGrid>
                <a:gridCol w="1153682"/>
                <a:gridCol w="7075918"/>
              </a:tblGrid>
              <a:tr h="0">
                <a:tc>
                  <a:txBody>
                    <a:bodyPr/>
                    <a:lstStyle/>
                    <a:p>
                      <a:pPr algn="ctr"/>
                      <a:r>
                        <a:rPr lang="id-ID" sz="16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rPr>
                        <a:t>Kriteria Nilai</a:t>
                      </a:r>
                      <a:endParaRPr lang="id-ID" sz="1600"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id-ID" sz="16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rPr>
                        <a:t>Keterangan</a:t>
                      </a:r>
                      <a:endParaRPr lang="id-ID" sz="1600"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tc>
              </a:tr>
              <a:tr h="600079">
                <a:tc>
                  <a:txBody>
                    <a:bodyPr/>
                    <a:lstStyle/>
                    <a:p>
                      <a:r>
                        <a:rPr lang="id-ID" sz="16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rPr>
                        <a:t>91 – 100</a:t>
                      </a:r>
                      <a:endParaRPr lang="id-ID" sz="1600"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just"/>
                      <a:r>
                        <a:rPr lang="id-ID" sz="16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rPr>
                        <a:t>Hasil kerja sempurna, tidak ada kesalahan, tidak ada revisi, dan pelayanan di atas standar yg ditentukan dll.</a:t>
                      </a:r>
                      <a:endParaRPr lang="id-ID" sz="1600"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tc>
              </a:tr>
              <a:tr h="600079">
                <a:tc>
                  <a:txBody>
                    <a:bodyPr/>
                    <a:lstStyle/>
                    <a:p>
                      <a:r>
                        <a:rPr lang="id-ID" sz="16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rPr>
                        <a:t>76 - 90</a:t>
                      </a:r>
                      <a:endParaRPr lang="id-ID" sz="1600"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just"/>
                      <a:r>
                        <a:rPr lang="id-ID" sz="16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rPr>
                        <a:t>Hasil kerja mempunya 1 atau 2 kesalahan kecil, tidak ada kesalahan besar, revisi, dan pelayanan sesuai standar yg telah ditentukan dll. </a:t>
                      </a:r>
                      <a:endParaRPr lang="id-ID" sz="1600"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tc>
              </a:tr>
              <a:tr h="600079">
                <a:tc>
                  <a:txBody>
                    <a:bodyPr/>
                    <a:lstStyle/>
                    <a:p>
                      <a:r>
                        <a:rPr lang="id-ID" sz="1600" noProof="0" smtClean="0">
                          <a:solidFill>
                            <a:schemeClr val="tx1"/>
                          </a:solidFill>
                          <a:latin typeface="Verdana" panose="020B0604030504040204" pitchFamily="34" charset="0"/>
                          <a:ea typeface="Verdana" panose="020B0604030504040204" pitchFamily="34" charset="0"/>
                          <a:cs typeface="Verdana" panose="020B0604030504040204" pitchFamily="34" charset="0"/>
                        </a:rPr>
                        <a:t>61 - 75</a:t>
                      </a:r>
                      <a:endParaRPr lang="id-ID" sz="1600" noProof="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just"/>
                      <a:r>
                        <a:rPr lang="id-ID" sz="16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rPr>
                        <a:t>Hasil kerja mempunyai 3 atau 4 kesalahan</a:t>
                      </a:r>
                      <a:r>
                        <a:rPr lang="id-ID" sz="1600" baseline="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kecil, dan tidak ada kesalahan besar, revisi, dan pelayanan cukup memenuhi standar yg ditentukan</a:t>
                      </a:r>
                      <a:endParaRPr lang="id-ID" sz="1600"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tc>
              </a:tr>
              <a:tr h="600079">
                <a:tc>
                  <a:txBody>
                    <a:bodyPr/>
                    <a:lstStyle/>
                    <a:p>
                      <a:r>
                        <a:rPr lang="id-ID" sz="1600" noProof="0" smtClean="0">
                          <a:solidFill>
                            <a:schemeClr val="tx1"/>
                          </a:solidFill>
                          <a:latin typeface="Verdana" panose="020B0604030504040204" pitchFamily="34" charset="0"/>
                          <a:ea typeface="Verdana" panose="020B0604030504040204" pitchFamily="34" charset="0"/>
                          <a:cs typeface="Verdana" panose="020B0604030504040204" pitchFamily="34" charset="0"/>
                        </a:rPr>
                        <a:t>51 -60</a:t>
                      </a:r>
                      <a:endParaRPr lang="id-ID" sz="1600" noProof="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just"/>
                      <a:r>
                        <a:rPr lang="id-ID" sz="16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rPr>
                        <a:t>Hasil kerja mempunyai 5 kesalahan kecil dan ada kesalahan besar, revisi, dan pelayanan tidak cukup memenuhi standar yg ditentukan dll.</a:t>
                      </a:r>
                      <a:endParaRPr lang="id-ID" sz="1600"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tc>
              </a:tr>
              <a:tr h="857256">
                <a:tc>
                  <a:txBody>
                    <a:bodyPr/>
                    <a:lstStyle/>
                    <a:p>
                      <a:r>
                        <a:rPr lang="id-ID" sz="1600" noProof="0" smtClean="0">
                          <a:solidFill>
                            <a:schemeClr val="tx1"/>
                          </a:solidFill>
                          <a:latin typeface="Verdana" panose="020B0604030504040204" pitchFamily="34" charset="0"/>
                          <a:ea typeface="Verdana" panose="020B0604030504040204" pitchFamily="34" charset="0"/>
                          <a:cs typeface="Verdana" panose="020B0604030504040204" pitchFamily="34" charset="0"/>
                        </a:rPr>
                        <a:t>50 ke bawah</a:t>
                      </a:r>
                      <a:endParaRPr lang="id-ID" sz="1600" noProof="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id-ID" sz="16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rPr>
                        <a:t>Hasil kerja mempunyai lebih dari 5 kesalahan kecil dan ada kesalahan besar, kurang memuaskan, revisi, pelayanan di bawah standar yg ditentukan dll.</a:t>
                      </a:r>
                      <a:endParaRPr lang="id-ID" sz="1600"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tc>
              </a:tr>
            </a:tbl>
          </a:graphicData>
        </a:graphic>
      </p:graphicFrame>
    </p:spTree>
    <p:extLst>
      <p:ext uri="{BB962C8B-B14F-4D97-AF65-F5344CB8AC3E}">
        <p14:creationId xmlns:p14="http://schemas.microsoft.com/office/powerpoint/2010/main" val="37165435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313" y="285750"/>
            <a:ext cx="8715375" cy="63579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pic>
        <p:nvPicPr>
          <p:cNvPr id="2050" name="Picture 2" descr="D:\Apek Wakt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357188"/>
            <a:ext cx="8501063" cy="614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31912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Box 3"/>
          <p:cNvSpPr txBox="1">
            <a:spLocks noChangeArrowheads="1"/>
          </p:cNvSpPr>
          <p:nvPr/>
        </p:nvSpPr>
        <p:spPr bwMode="auto">
          <a:xfrm>
            <a:off x="214313" y="214313"/>
            <a:ext cx="8715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id-ID" b="1" dirty="0">
                <a:latin typeface="Verdana" panose="020B0604030504040204" pitchFamily="34" charset="0"/>
                <a:ea typeface="Verdana" panose="020B0604030504040204" pitchFamily="34" charset="0"/>
                <a:cs typeface="Verdana" panose="020B0604030504040204" pitchFamily="34" charset="0"/>
              </a:rPr>
              <a:t>PENILAIAN TUGAS TAMBAHAN</a:t>
            </a:r>
          </a:p>
        </p:txBody>
      </p:sp>
      <p:pic>
        <p:nvPicPr>
          <p:cNvPr id="54276" name="Picture 2" descr="D:\scan perka 1-2003\tugas tambah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6" y="1167735"/>
            <a:ext cx="8501062" cy="550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7111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666806"/>
            <a:ext cx="6264696" cy="704850"/>
          </a:xfrm>
          <a:solidFill>
            <a:schemeClr val="tx1"/>
          </a:solidFill>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eaLnBrk="1" fontAlgn="auto" hangingPunct="1">
              <a:spcAft>
                <a:spcPts val="0"/>
              </a:spcAft>
              <a:defRPr/>
            </a:pPr>
            <a:r>
              <a:rPr lang="en-US" sz="2800" b="1" dirty="0" smtClean="0">
                <a:solidFill>
                  <a:schemeClr val="accent1"/>
                </a:solidFill>
                <a:latin typeface="Berlin Sans FB Demi" pitchFamily="34" charset="0"/>
                <a:ea typeface="Tahoma" pitchFamily="34" charset="0"/>
                <a:cs typeface="Tahoma" pitchFamily="34" charset="0"/>
              </a:rPr>
              <a:t>ASPEK PERILAKU KERJA DALAM SKP</a:t>
            </a:r>
            <a:endParaRPr lang="en-US" sz="2800" b="1" dirty="0">
              <a:solidFill>
                <a:schemeClr val="accent1"/>
              </a:solidFill>
              <a:latin typeface="Berlin Sans FB Demi" pitchFamily="34" charset="0"/>
              <a:ea typeface="Tahoma" pitchFamily="34" charset="0"/>
              <a:cs typeface="Tahoma" pitchFamily="34" charset="0"/>
            </a:endParaRPr>
          </a:p>
        </p:txBody>
      </p:sp>
      <p:sp>
        <p:nvSpPr>
          <p:cNvPr id="17411" name="Content Placeholder 2"/>
          <p:cNvSpPr>
            <a:spLocks noGrp="1"/>
          </p:cNvSpPr>
          <p:nvPr>
            <p:ph sz="half" idx="2"/>
          </p:nvPr>
        </p:nvSpPr>
        <p:spPr>
          <a:xfrm>
            <a:off x="395536" y="1814852"/>
            <a:ext cx="8391277" cy="1424186"/>
          </a:xfrm>
        </p:spPr>
        <p:txBody>
          <a:bodyPr>
            <a:normAutofit fontScale="92500" lnSpcReduction="20000"/>
          </a:bodyPr>
          <a:lstStyle/>
          <a:p>
            <a:pPr algn="just" eaLnBrk="1" hangingPunct="1">
              <a:buFont typeface="Wingdings" pitchFamily="2" charset="2"/>
              <a:buNone/>
              <a:tabLst>
                <a:tab pos="265113" algn="l"/>
              </a:tabLst>
            </a:pPr>
            <a:r>
              <a:rPr lang="id-ID" b="1" dirty="0" smtClean="0">
                <a:latin typeface="Tahoma" pitchFamily="34" charset="0"/>
                <a:cs typeface="Tahoma" pitchFamily="34" charset="0"/>
              </a:rPr>
              <a:t>•</a:t>
            </a:r>
            <a:r>
              <a:rPr lang="en-US" b="1" dirty="0" smtClean="0">
                <a:latin typeface="Tahoma" pitchFamily="34" charset="0"/>
                <a:cs typeface="Tahoma" pitchFamily="34" charset="0"/>
              </a:rPr>
              <a:t>	</a:t>
            </a:r>
            <a:r>
              <a:rPr lang="id-ID" b="1" dirty="0" smtClean="0">
                <a:latin typeface="Tahoma" pitchFamily="34" charset="0"/>
                <a:cs typeface="Tahoma" pitchFamily="34" charset="0"/>
              </a:rPr>
              <a:t>	</a:t>
            </a:r>
            <a:r>
              <a:rPr lang="id-ID" b="1" dirty="0" smtClean="0">
                <a:solidFill>
                  <a:srgbClr val="00B0F0"/>
                </a:solidFill>
                <a:latin typeface="Tahoma" pitchFamily="34" charset="0"/>
                <a:cs typeface="Tahoma" pitchFamily="34" charset="0"/>
              </a:rPr>
              <a:t>Meliputi aspek </a:t>
            </a:r>
            <a:r>
              <a:rPr lang="id-ID" b="1" dirty="0" smtClean="0">
                <a:latin typeface="Tahoma" pitchFamily="34" charset="0"/>
                <a:cs typeface="Tahoma" pitchFamily="34" charset="0"/>
              </a:rPr>
              <a:t>: orientasi pelayanan, integritas, komitmen, disiplin, kerjasama; dan kepemimpinan.</a:t>
            </a:r>
          </a:p>
          <a:p>
            <a:pPr algn="just" eaLnBrk="1" hangingPunct="1">
              <a:buFont typeface="Wingdings" pitchFamily="2" charset="2"/>
              <a:buNone/>
              <a:tabLst>
                <a:tab pos="265113" algn="l"/>
              </a:tabLst>
            </a:pPr>
            <a:r>
              <a:rPr lang="en-US" b="1" dirty="0" smtClean="0">
                <a:latin typeface="Tahoma" pitchFamily="34" charset="0"/>
                <a:cs typeface="Tahoma" pitchFamily="34" charset="0"/>
              </a:rPr>
              <a:t>•	</a:t>
            </a:r>
            <a:r>
              <a:rPr lang="id-ID" b="1" dirty="0" smtClean="0">
                <a:latin typeface="Tahoma" pitchFamily="34" charset="0"/>
                <a:cs typeface="Tahoma" pitchFamily="34" charset="0"/>
              </a:rPr>
              <a:t>	</a:t>
            </a:r>
            <a:r>
              <a:rPr lang="id-ID" b="1" dirty="0" smtClean="0">
                <a:solidFill>
                  <a:srgbClr val="00B0F0"/>
                </a:solidFill>
                <a:latin typeface="Tahoma" pitchFamily="34" charset="0"/>
                <a:cs typeface="Tahoma" pitchFamily="34" charset="0"/>
              </a:rPr>
              <a:t>Penilaian kepemimpinan </a:t>
            </a:r>
            <a:r>
              <a:rPr lang="id-ID" b="1" dirty="0" smtClean="0">
                <a:latin typeface="Tahoma" pitchFamily="34" charset="0"/>
                <a:cs typeface="Tahoma" pitchFamily="34" charset="0"/>
              </a:rPr>
              <a:t>hanya dilakukan bagi pegawai yang menduduki jabatan struktural.</a:t>
            </a:r>
          </a:p>
        </p:txBody>
      </p:sp>
      <p:sp>
        <p:nvSpPr>
          <p:cNvPr id="17412" name="Content Placeholder 3"/>
          <p:cNvSpPr>
            <a:spLocks noGrp="1"/>
          </p:cNvSpPr>
          <p:nvPr>
            <p:ph sz="quarter" idx="4"/>
          </p:nvPr>
        </p:nvSpPr>
        <p:spPr>
          <a:xfrm>
            <a:off x="414989" y="3284984"/>
            <a:ext cx="8371824" cy="748555"/>
          </a:xfrm>
        </p:spPr>
        <p:txBody>
          <a:bodyPr>
            <a:normAutofit fontScale="77500" lnSpcReduction="20000"/>
          </a:bodyPr>
          <a:lstStyle/>
          <a:p>
            <a:pPr algn="just" eaLnBrk="1" hangingPunct="1">
              <a:buFont typeface="Wingdings" pitchFamily="2" charset="2"/>
              <a:buNone/>
              <a:tabLst>
                <a:tab pos="265113" algn="l"/>
              </a:tabLst>
            </a:pPr>
            <a:r>
              <a:rPr lang="id-ID" dirty="0" smtClean="0">
                <a:latin typeface="Berlin Sans FB Demi" pitchFamily="34" charset="0"/>
                <a:cs typeface="Aharoni" pitchFamily="2" charset="-79"/>
              </a:rPr>
              <a:t>•		</a:t>
            </a:r>
            <a:r>
              <a:rPr lang="id-ID" b="1" dirty="0" smtClean="0">
                <a:latin typeface="Tahoma" pitchFamily="34" charset="0"/>
                <a:cs typeface="Tahoma" pitchFamily="34" charset="0"/>
              </a:rPr>
              <a:t>Penilaian perilaku dilakukan melalui pengamatan oleh pejabat penilai   terhadap pegawai sesuai kriteria yang ditentukan.</a:t>
            </a:r>
          </a:p>
        </p:txBody>
      </p:sp>
      <p:sp>
        <p:nvSpPr>
          <p:cNvPr id="5" name="TextBox 2"/>
          <p:cNvSpPr txBox="1">
            <a:spLocks noChangeArrowheads="1"/>
          </p:cNvSpPr>
          <p:nvPr/>
        </p:nvSpPr>
        <p:spPr bwMode="auto">
          <a:xfrm>
            <a:off x="395536" y="4125431"/>
            <a:ext cx="8395323" cy="1800493"/>
          </a:xfrm>
          <a:prstGeom prst="rect">
            <a:avLst/>
          </a:prstGeom>
          <a:noFill/>
          <a:ln w="9525">
            <a:noFill/>
            <a:miter lim="800000"/>
            <a:headEnd/>
            <a:tailEnd/>
          </a:ln>
        </p:spPr>
        <p:txBody>
          <a:bodyPr wrap="square">
            <a:spAutoFit/>
          </a:bodyPr>
          <a:lstStyle/>
          <a:p>
            <a:pPr algn="just">
              <a:tabLst>
                <a:tab pos="265113" algn="l"/>
              </a:tabLst>
            </a:pPr>
            <a:r>
              <a:rPr lang="id-ID" dirty="0">
                <a:latin typeface="Berlin Sans FB Demi" pitchFamily="34" charset="0"/>
                <a:cs typeface="Aharoni" pitchFamily="2" charset="-79"/>
              </a:rPr>
              <a:t>• </a:t>
            </a:r>
            <a:r>
              <a:rPr lang="id-ID" b="1" dirty="0" smtClean="0">
                <a:solidFill>
                  <a:schemeClr val="tx1">
                    <a:lumMod val="75000"/>
                    <a:lumOff val="25000"/>
                  </a:schemeClr>
                </a:solidFill>
                <a:latin typeface="Tahoma" pitchFamily="34" charset="0"/>
                <a:cs typeface="Tahoma" pitchFamily="34" charset="0"/>
              </a:rPr>
              <a:t>Pejabat </a:t>
            </a:r>
            <a:r>
              <a:rPr lang="id-ID" b="1" dirty="0">
                <a:solidFill>
                  <a:schemeClr val="tx1">
                    <a:lumMod val="75000"/>
                    <a:lumOff val="25000"/>
                  </a:schemeClr>
                </a:solidFill>
                <a:latin typeface="Tahoma" pitchFamily="34" charset="0"/>
                <a:cs typeface="Tahoma" pitchFamily="34" charset="0"/>
              </a:rPr>
              <a:t>penilai dalam melakukan penilaian perilaku kerja </a:t>
            </a:r>
            <a:r>
              <a:rPr lang="id-ID" b="1" dirty="0" smtClean="0">
                <a:solidFill>
                  <a:schemeClr val="tx1">
                    <a:lumMod val="75000"/>
                    <a:lumOff val="25000"/>
                  </a:schemeClr>
                </a:solidFill>
                <a:latin typeface="Tahoma" pitchFamily="34" charset="0"/>
                <a:cs typeface="Tahoma" pitchFamily="34" charset="0"/>
              </a:rPr>
              <a:t>pegawai </a:t>
            </a:r>
            <a:r>
              <a:rPr lang="id-ID" b="1" dirty="0">
                <a:solidFill>
                  <a:schemeClr val="tx1">
                    <a:lumMod val="75000"/>
                    <a:lumOff val="25000"/>
                  </a:schemeClr>
                </a:solidFill>
                <a:latin typeface="Tahoma" pitchFamily="34" charset="0"/>
                <a:cs typeface="Tahoma" pitchFamily="34" charset="0"/>
              </a:rPr>
              <a:t>dapat </a:t>
            </a:r>
            <a:r>
              <a:rPr lang="id-ID" b="1" dirty="0" smtClean="0">
                <a:solidFill>
                  <a:schemeClr val="tx1">
                    <a:lumMod val="75000"/>
                    <a:lumOff val="25000"/>
                  </a:schemeClr>
                </a:solidFill>
                <a:latin typeface="Tahoma" pitchFamily="34" charset="0"/>
                <a:cs typeface="Tahoma" pitchFamily="34" charset="0"/>
              </a:rPr>
              <a:t>mempertimbangkan masukan dari pejabat penilai lain yang setingkat di   lingkungan unit </a:t>
            </a:r>
            <a:r>
              <a:rPr lang="id-ID" b="1" dirty="0">
                <a:solidFill>
                  <a:schemeClr val="tx1">
                    <a:lumMod val="75000"/>
                    <a:lumOff val="25000"/>
                  </a:schemeClr>
                </a:solidFill>
                <a:latin typeface="Tahoma" pitchFamily="34" charset="0"/>
                <a:cs typeface="Tahoma" pitchFamily="34" charset="0"/>
              </a:rPr>
              <a:t>kerja masing-masing</a:t>
            </a:r>
            <a:r>
              <a:rPr lang="id-ID" b="1" dirty="0" smtClean="0">
                <a:solidFill>
                  <a:schemeClr val="tx1">
                    <a:lumMod val="75000"/>
                    <a:lumOff val="25000"/>
                  </a:schemeClr>
                </a:solidFill>
                <a:latin typeface="Tahoma" pitchFamily="34" charset="0"/>
                <a:cs typeface="Tahoma" pitchFamily="34" charset="0"/>
              </a:rPr>
              <a:t>.</a:t>
            </a:r>
          </a:p>
          <a:p>
            <a:pPr algn="just">
              <a:buFont typeface="Wingdings" pitchFamily="2" charset="2"/>
              <a:buNone/>
              <a:tabLst>
                <a:tab pos="265113" algn="l"/>
              </a:tabLst>
            </a:pPr>
            <a:endParaRPr lang="id-ID" sz="900" dirty="0">
              <a:latin typeface="Tahoma" pitchFamily="34" charset="0"/>
              <a:cs typeface="Tahoma" pitchFamily="34" charset="0"/>
            </a:endParaRPr>
          </a:p>
          <a:p>
            <a:pPr algn="just">
              <a:tabLst>
                <a:tab pos="265113" algn="l"/>
              </a:tabLst>
            </a:pPr>
            <a:r>
              <a:rPr lang="id-ID" sz="2400" b="1" dirty="0">
                <a:latin typeface="Tahoma" pitchFamily="34" charset="0"/>
                <a:cs typeface="Tahoma" pitchFamily="34" charset="0"/>
              </a:rPr>
              <a:t>• </a:t>
            </a:r>
            <a:r>
              <a:rPr lang="id-ID" sz="2400" b="1" dirty="0" smtClean="0">
                <a:latin typeface="Tahoma" pitchFamily="34" charset="0"/>
                <a:cs typeface="Tahoma" pitchFamily="34" charset="0"/>
              </a:rPr>
              <a:t> </a:t>
            </a:r>
            <a:r>
              <a:rPr lang="id-ID" b="1" dirty="0" smtClean="0">
                <a:solidFill>
                  <a:schemeClr val="tx1">
                    <a:lumMod val="75000"/>
                    <a:lumOff val="25000"/>
                  </a:schemeClr>
                </a:solidFill>
                <a:latin typeface="Tahoma" pitchFamily="34" charset="0"/>
                <a:cs typeface="Tahoma" pitchFamily="34" charset="0"/>
              </a:rPr>
              <a:t>Nilai </a:t>
            </a:r>
            <a:r>
              <a:rPr lang="id-ID" b="1" dirty="0">
                <a:solidFill>
                  <a:schemeClr val="tx1">
                    <a:lumMod val="75000"/>
                    <a:lumOff val="25000"/>
                  </a:schemeClr>
                </a:solidFill>
                <a:latin typeface="Tahoma" pitchFamily="34" charset="0"/>
                <a:cs typeface="Tahoma" pitchFamily="34" charset="0"/>
              </a:rPr>
              <a:t>perilaku kerja dapat diberikan paling tinggi 100 (seratus).</a:t>
            </a:r>
          </a:p>
          <a:p>
            <a:pPr>
              <a:tabLst>
                <a:tab pos="265113" algn="l"/>
              </a:tabLst>
            </a:pPr>
            <a:endParaRPr lang="id-ID" sz="2400" dirty="0">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7411">
                                            <p:txEl>
                                              <p:pRg st="0" end="0"/>
                                            </p:txEl>
                                          </p:spTgt>
                                        </p:tgtEl>
                                        <p:attrNameLst>
                                          <p:attrName>style.visibility</p:attrName>
                                        </p:attrNameLst>
                                      </p:cBhvr>
                                      <p:to>
                                        <p:strVal val="visible"/>
                                      </p:to>
                                    </p:set>
                                    <p:animEffect transition="in" filter="box(in)">
                                      <p:cBhvr>
                                        <p:cTn id="12" dur="500"/>
                                        <p:tgtEl>
                                          <p:spTgt spid="174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7411">
                                            <p:txEl>
                                              <p:pRg st="1" end="1"/>
                                            </p:txEl>
                                          </p:spTgt>
                                        </p:tgtEl>
                                        <p:attrNameLst>
                                          <p:attrName>style.visibility</p:attrName>
                                        </p:attrNameLst>
                                      </p:cBhvr>
                                      <p:to>
                                        <p:strVal val="visible"/>
                                      </p:to>
                                    </p:set>
                                    <p:animEffect transition="in" filter="box(in)">
                                      <p:cBhvr>
                                        <p:cTn id="17" dur="500"/>
                                        <p:tgtEl>
                                          <p:spTgt spid="174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7412">
                                            <p:txEl>
                                              <p:pRg st="0" end="0"/>
                                            </p:txEl>
                                          </p:spTgt>
                                        </p:tgtEl>
                                        <p:attrNameLst>
                                          <p:attrName>style.visibility</p:attrName>
                                        </p:attrNameLst>
                                      </p:cBhvr>
                                      <p:to>
                                        <p:strVal val="visible"/>
                                      </p:to>
                                    </p:set>
                                    <p:animEffect transition="in" filter="box(in)">
                                      <p:cBhvr>
                                        <p:cTn id="22" dur="500"/>
                                        <p:tgtEl>
                                          <p:spTgt spid="174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P spid="1741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 Diagonal Corner Rectangle 19"/>
          <p:cNvSpPr/>
          <p:nvPr/>
        </p:nvSpPr>
        <p:spPr>
          <a:xfrm>
            <a:off x="0" y="0"/>
            <a:ext cx="9144000" cy="6858000"/>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285852" y="216553"/>
            <a:ext cx="6572296" cy="571500"/>
          </a:xfrm>
          <a:solidFill>
            <a:schemeClr val="tx1"/>
          </a:solidFill>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Autofit/>
          </a:bodyPr>
          <a:lstStyle/>
          <a:p>
            <a:pPr algn="ctr" eaLnBrk="1" fontAlgn="auto" hangingPunct="1">
              <a:spcAft>
                <a:spcPts val="0"/>
              </a:spcAft>
              <a:defRPr/>
            </a:pPr>
            <a:r>
              <a:rPr lang="id-ID" sz="2800" b="1" dirty="0" smtClean="0">
                <a:solidFill>
                  <a:schemeClr val="accent1"/>
                </a:solidFill>
                <a:latin typeface="Berlin Sans FB Demi" pitchFamily="34" charset="0"/>
                <a:ea typeface="Tahoma" pitchFamily="34" charset="0"/>
                <a:cs typeface="Tahoma" pitchFamily="34" charset="0"/>
              </a:rPr>
              <a:t>Tata Cara Penilaian</a:t>
            </a:r>
            <a:endParaRPr lang="id-ID" sz="2800" b="1" dirty="0">
              <a:solidFill>
                <a:schemeClr val="accent1"/>
              </a:solidFill>
              <a:latin typeface="Berlin Sans FB Demi" pitchFamily="34" charset="0"/>
              <a:ea typeface="Tahoma" pitchFamily="34" charset="0"/>
              <a:cs typeface="Tahoma" pitchFamily="34" charset="0"/>
            </a:endParaRPr>
          </a:p>
        </p:txBody>
      </p:sp>
      <p:sp>
        <p:nvSpPr>
          <p:cNvPr id="35846" name="TextBox 12"/>
          <p:cNvSpPr txBox="1">
            <a:spLocks noChangeArrowheads="1"/>
          </p:cNvSpPr>
          <p:nvPr/>
        </p:nvSpPr>
        <p:spPr bwMode="auto">
          <a:xfrm>
            <a:off x="323528" y="770460"/>
            <a:ext cx="7993062" cy="1200150"/>
          </a:xfrm>
          <a:prstGeom prst="rect">
            <a:avLst/>
          </a:prstGeom>
          <a:noFill/>
          <a:ln w="9525">
            <a:noFill/>
            <a:miter lim="800000"/>
            <a:headEnd/>
            <a:tailEnd/>
          </a:ln>
        </p:spPr>
        <p:txBody>
          <a:bodyPr>
            <a:spAutoFit/>
          </a:bodyPr>
          <a:lstStyle/>
          <a:p>
            <a:pPr marL="265113" indent="-265113">
              <a:buFont typeface="Symbol" pitchFamily="18" charset="2"/>
              <a:buChar char="Þ"/>
            </a:pPr>
            <a:r>
              <a:rPr lang="id-ID" dirty="0">
                <a:latin typeface="Tahoma" pitchFamily="34" charset="0"/>
                <a:cs typeface="Tahoma" pitchFamily="34" charset="0"/>
                <a:sym typeface="Symbol" pitchFamily="18" charset="2"/>
              </a:rPr>
              <a:t>Penilaian prestasi kerja dilakukan dengan cara menggabungkan penilaian SKP dengan penilaian perilaku kerja.</a:t>
            </a:r>
            <a:endParaRPr lang="en-US" dirty="0">
              <a:latin typeface="Tahoma" pitchFamily="34" charset="0"/>
              <a:cs typeface="Tahoma" pitchFamily="34" charset="0"/>
              <a:sym typeface="Symbol" pitchFamily="18" charset="2"/>
            </a:endParaRPr>
          </a:p>
          <a:p>
            <a:pPr marL="265113" indent="-265113">
              <a:buFont typeface="Symbol" pitchFamily="18" charset="2"/>
              <a:buChar char="Þ"/>
            </a:pPr>
            <a:r>
              <a:rPr lang="id-ID" dirty="0">
                <a:latin typeface="Tahoma" pitchFamily="34" charset="0"/>
                <a:cs typeface="Tahoma" pitchFamily="34" charset="0"/>
                <a:sym typeface="Symbol" pitchFamily="18" charset="2"/>
              </a:rPr>
              <a:t>Bobot nilai unsur SKP 60% (enam puluh persen) dan perilaku kerja 40% (empat puluh persen).</a:t>
            </a:r>
          </a:p>
        </p:txBody>
      </p:sp>
      <p:graphicFrame>
        <p:nvGraphicFramePr>
          <p:cNvPr id="23" name="Group 3"/>
          <p:cNvGraphicFramePr>
            <a:graphicFrameLocks noGrp="1"/>
          </p:cNvGraphicFramePr>
          <p:nvPr/>
        </p:nvGraphicFramePr>
        <p:xfrm>
          <a:off x="428625" y="1928813"/>
          <a:ext cx="8135938" cy="4686212"/>
        </p:xfrm>
        <a:graphic>
          <a:graphicData uri="http://schemas.openxmlformats.org/drawingml/2006/table">
            <a:tbl>
              <a:tblPr/>
              <a:tblGrid>
                <a:gridCol w="460375">
                  <a:extLst>
                    <a:ext uri="{9D8B030D-6E8A-4147-A177-3AD203B41FA5}">
                      <a16:colId xmlns="" xmlns:a16="http://schemas.microsoft.com/office/drawing/2014/main" val="20000"/>
                    </a:ext>
                  </a:extLst>
                </a:gridCol>
                <a:gridCol w="1381125">
                  <a:extLst>
                    <a:ext uri="{9D8B030D-6E8A-4147-A177-3AD203B41FA5}">
                      <a16:colId xmlns="" xmlns:a16="http://schemas.microsoft.com/office/drawing/2014/main" val="20001"/>
                    </a:ext>
                  </a:extLst>
                </a:gridCol>
                <a:gridCol w="2763838">
                  <a:extLst>
                    <a:ext uri="{9D8B030D-6E8A-4147-A177-3AD203B41FA5}">
                      <a16:colId xmlns="" xmlns:a16="http://schemas.microsoft.com/office/drawing/2014/main" val="20002"/>
                    </a:ext>
                  </a:extLst>
                </a:gridCol>
                <a:gridCol w="920750">
                  <a:extLst>
                    <a:ext uri="{9D8B030D-6E8A-4147-A177-3AD203B41FA5}">
                      <a16:colId xmlns="" xmlns:a16="http://schemas.microsoft.com/office/drawing/2014/main" val="20003"/>
                    </a:ext>
                  </a:extLst>
                </a:gridCol>
                <a:gridCol w="1076325">
                  <a:extLst>
                    <a:ext uri="{9D8B030D-6E8A-4147-A177-3AD203B41FA5}">
                      <a16:colId xmlns="" xmlns:a16="http://schemas.microsoft.com/office/drawing/2014/main" val="20004"/>
                    </a:ext>
                  </a:extLst>
                </a:gridCol>
                <a:gridCol w="1533525">
                  <a:extLst>
                    <a:ext uri="{9D8B030D-6E8A-4147-A177-3AD203B41FA5}">
                      <a16:colId xmlns="" xmlns:a16="http://schemas.microsoft.com/office/drawing/2014/main" val="20005"/>
                    </a:ext>
                  </a:extLst>
                </a:gridCol>
              </a:tblGrid>
              <a:tr h="182808">
                <a:tc rowSpan="11">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4.</a:t>
                      </a:r>
                      <a:endParaRPr kumimoji="0" lang="id-ID" sz="18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UNSUR YANG DINILAI</a:t>
                      </a:r>
                      <a:endParaRPr kumimoji="0" lang="id-ID" sz="12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hMerge="1">
                  <a:txBody>
                    <a:bodyPr/>
                    <a:lstStyle/>
                    <a:p>
                      <a:endParaRPr lang="id-ID"/>
                    </a:p>
                  </a:txBody>
                  <a:tcPr/>
                </a:tc>
                <a:tc hMerge="1">
                  <a:txBody>
                    <a:bodyPr/>
                    <a:lstStyle/>
                    <a:p>
                      <a:endParaRPr lang="id-ID"/>
                    </a:p>
                  </a:txBody>
                  <a:tcPr/>
                </a:tc>
                <a:tc hMerge="1">
                  <a:txBody>
                    <a:bodyPr/>
                    <a:lstStyle/>
                    <a:p>
                      <a:endParaRPr lang="id-ID"/>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smtClean="0">
                          <a:ln>
                            <a:noFill/>
                          </a:ln>
                          <a:solidFill>
                            <a:schemeClr val="tx1"/>
                          </a:solidFill>
                          <a:effectLst/>
                          <a:latin typeface="Times New Roman" pitchFamily="18" charset="0"/>
                          <a:cs typeface="Times New Roman" pitchFamily="18" charset="0"/>
                        </a:rPr>
                        <a:t>JUMLAH</a:t>
                      </a:r>
                      <a:endParaRPr kumimoji="0" lang="id-ID" sz="12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 xmlns:a16="http://schemas.microsoft.com/office/drawing/2014/main" val="10000"/>
                  </a:ext>
                </a:extLst>
              </a:tr>
              <a:tr h="368622">
                <a:tc vMerge="1">
                  <a:txBody>
                    <a:bodyPr/>
                    <a:lstStyle/>
                    <a:p>
                      <a:endParaRPr lang="id-ID"/>
                    </a:p>
                  </a:txBody>
                  <a:tcPr/>
                </a:tc>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a. Sasaran Kerja </a:t>
                      </a:r>
                      <a:r>
                        <a:rPr kumimoji="0" lang="en-AU" sz="12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PNS</a:t>
                      </a:r>
                      <a:r>
                        <a:rPr kumimoji="0" lang="id-ID" sz="12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 (SK</a:t>
                      </a:r>
                      <a:r>
                        <a:rPr kumimoji="0" lang="en-AU" sz="12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P</a:t>
                      </a:r>
                      <a:r>
                        <a:rPr kumimoji="0" lang="id-ID" sz="12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                   </a:t>
                      </a:r>
                      <a:r>
                        <a:rPr kumimoji="0" lang="en-AU" sz="12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86</a:t>
                      </a:r>
                      <a:r>
                        <a:rPr kumimoji="0" lang="id-ID" sz="12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 x  60 %                                           </a:t>
                      </a:r>
                      <a:endParaRPr kumimoji="0" lang="id-ID" sz="12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hMerge="1">
                  <a:txBody>
                    <a:bodyPr/>
                    <a:lstStyle/>
                    <a:p>
                      <a:endParaRPr lang="id-ID"/>
                    </a:p>
                  </a:txBody>
                  <a:tcPr/>
                </a:tc>
                <a:tc hMerge="1">
                  <a:txBody>
                    <a:bodyPr/>
                    <a:lstStyle/>
                    <a:p>
                      <a:endParaRPr lang="id-ID"/>
                    </a:p>
                  </a:txBody>
                  <a:tcPr/>
                </a:tc>
                <a:tc hMerge="1">
                  <a:txBody>
                    <a:bodyPr/>
                    <a:lstStyle/>
                    <a:p>
                      <a:endParaRPr lang="id-ID"/>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dirty="0" smtClean="0">
                          <a:ln>
                            <a:noFill/>
                          </a:ln>
                          <a:solidFill>
                            <a:schemeClr val="tx1"/>
                          </a:solidFill>
                          <a:effectLst/>
                          <a:latin typeface="Times New Roman" pitchFamily="18" charset="0"/>
                          <a:cs typeface="Times New Roman" pitchFamily="18" charset="0"/>
                        </a:rPr>
                        <a:t>5</a:t>
                      </a:r>
                      <a:r>
                        <a:rPr kumimoji="0" lang="en-AU" sz="1200" b="1" i="0" u="none" strike="noStrike" cap="none" normalizeH="0" baseline="0" dirty="0" smtClean="0">
                          <a:ln>
                            <a:noFill/>
                          </a:ln>
                          <a:solidFill>
                            <a:schemeClr val="tx1"/>
                          </a:solidFill>
                          <a:effectLst/>
                          <a:latin typeface="Times New Roman" pitchFamily="18" charset="0"/>
                          <a:cs typeface="Times New Roman" pitchFamily="18" charset="0"/>
                        </a:rPr>
                        <a:t>1</a:t>
                      </a:r>
                      <a:r>
                        <a:rPr kumimoji="0" lang="id-ID" sz="1200" b="1" i="0" u="none" strike="noStrike" cap="none" normalizeH="0" baseline="0" dirty="0" smtClean="0">
                          <a:ln>
                            <a:noFill/>
                          </a:ln>
                          <a:solidFill>
                            <a:schemeClr val="tx1"/>
                          </a:solidFill>
                          <a:effectLst/>
                          <a:latin typeface="Times New Roman" pitchFamily="18" charset="0"/>
                          <a:cs typeface="Times New Roman" pitchFamily="18" charset="0"/>
                        </a:rPr>
                        <a:t>,6</a:t>
                      </a:r>
                      <a:r>
                        <a:rPr kumimoji="0" lang="en-AU" sz="1200" b="1" i="0" u="none" strike="noStrike" cap="none" normalizeH="0" baseline="0" dirty="0" smtClean="0">
                          <a:ln>
                            <a:noFill/>
                          </a:ln>
                          <a:solidFill>
                            <a:schemeClr val="tx1"/>
                          </a:solidFill>
                          <a:effectLst/>
                          <a:latin typeface="Times New Roman" pitchFamily="18" charset="0"/>
                          <a:cs typeface="Times New Roman" pitchFamily="18" charset="0"/>
                        </a:rPr>
                        <a:t>0</a:t>
                      </a:r>
                      <a:endParaRPr kumimoji="0" lang="id-ID" sz="12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 xmlns:a16="http://schemas.microsoft.com/office/drawing/2014/main" val="10001"/>
                  </a:ext>
                </a:extLst>
              </a:tr>
              <a:tr h="239131">
                <a:tc vMerge="1">
                  <a:txBody>
                    <a:bodyPr/>
                    <a:lstStyle/>
                    <a:p>
                      <a:endParaRPr lang="id-ID"/>
                    </a:p>
                  </a:txBody>
                  <a:tcPr/>
                </a:tc>
                <a:tc rowSpan="9">
                  <a:txBody>
                    <a:bodyPr/>
                    <a:lstStyle/>
                    <a:p>
                      <a:pPr marL="182563" marR="0" lvl="0" indent="-182563" algn="l"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smtClean="0">
                          <a:ln>
                            <a:noFill/>
                          </a:ln>
                          <a:solidFill>
                            <a:schemeClr val="tx1"/>
                          </a:solidFill>
                          <a:effectLst/>
                          <a:latin typeface="Tahoma" pitchFamily="34" charset="0"/>
                          <a:ea typeface="Tahoma" pitchFamily="34" charset="0"/>
                          <a:cs typeface="Tahoma" pitchFamily="34" charset="0"/>
                        </a:rPr>
                        <a:t>b.</a:t>
                      </a:r>
                      <a:r>
                        <a:rPr kumimoji="0" lang="id-ID" sz="1200" b="0" i="0" u="none" strike="noStrike" cap="none" normalizeH="0" baseline="0" smtClean="0">
                          <a:ln>
                            <a:noFill/>
                          </a:ln>
                          <a:solidFill>
                            <a:schemeClr val="tx1"/>
                          </a:solidFill>
                          <a:effectLst/>
                          <a:latin typeface="Tahoma" pitchFamily="34" charset="0"/>
                          <a:ea typeface="Tahoma" pitchFamily="34" charset="0"/>
                          <a:cs typeface="Tahoma" pitchFamily="34" charset="0"/>
                        </a:rPr>
                        <a:t> </a:t>
                      </a:r>
                      <a:r>
                        <a:rPr kumimoji="0" lang="id-ID" sz="1200" b="1" i="0" u="none" strike="noStrike" cap="none" normalizeH="0" baseline="0" smtClean="0">
                          <a:ln>
                            <a:noFill/>
                          </a:ln>
                          <a:solidFill>
                            <a:schemeClr val="tx1"/>
                          </a:solidFill>
                          <a:effectLst/>
                          <a:latin typeface="Tahoma" pitchFamily="34" charset="0"/>
                          <a:ea typeface="Tahoma" pitchFamily="34" charset="0"/>
                          <a:cs typeface="Tahoma" pitchFamily="34" charset="0"/>
                        </a:rPr>
                        <a:t>Perilaku   Kerja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1. Orientasi Pelayanan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90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chemeClr val="tx1"/>
                          </a:solidFill>
                          <a:effectLst/>
                          <a:latin typeface="Arial" charset="0"/>
                        </a:rPr>
                        <a:t>Baik</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8">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190129">
                <a:tc vMerge="1">
                  <a:txBody>
                    <a:bodyPr/>
                    <a:lstStyle/>
                    <a:p>
                      <a:endParaRPr lang="id-ID"/>
                    </a:p>
                  </a:txBody>
                  <a:tcPr/>
                </a:tc>
                <a:tc vMerge="1">
                  <a:txBody>
                    <a:bodyPr/>
                    <a:lstStyle/>
                    <a:p>
                      <a:endParaRPr lang="id-ID"/>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2. Integritas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smtClean="0">
                          <a:ln>
                            <a:noFill/>
                          </a:ln>
                          <a:solidFill>
                            <a:schemeClr val="tx1"/>
                          </a:solidFill>
                          <a:effectLst/>
                          <a:latin typeface="Tahoma" pitchFamily="34" charset="0"/>
                          <a:ea typeface="Tahoma" pitchFamily="34" charset="0"/>
                          <a:cs typeface="Tahoma" pitchFamily="34" charset="0"/>
                        </a:rPr>
                        <a:t>90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chemeClr val="tx1"/>
                          </a:solidFill>
                          <a:effectLst/>
                          <a:latin typeface="Arial" charset="0"/>
                        </a:rPr>
                        <a:t>Baik</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id-ID"/>
                    </a:p>
                  </a:txBody>
                  <a:tcPr/>
                </a:tc>
                <a:extLst>
                  <a:ext uri="{0D108BD9-81ED-4DB2-BD59-A6C34878D82A}">
                    <a16:rowId xmlns="" xmlns:a16="http://schemas.microsoft.com/office/drawing/2014/main" val="10003"/>
                  </a:ext>
                </a:extLst>
              </a:tr>
              <a:tr h="186209">
                <a:tc vMerge="1">
                  <a:txBody>
                    <a:bodyPr/>
                    <a:lstStyle/>
                    <a:p>
                      <a:endParaRPr lang="id-ID"/>
                    </a:p>
                  </a:txBody>
                  <a:tcPr/>
                </a:tc>
                <a:tc vMerge="1">
                  <a:txBody>
                    <a:bodyPr/>
                    <a:lstStyle/>
                    <a:p>
                      <a:endParaRPr lang="id-ID"/>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3. Komitmen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smtClean="0">
                          <a:ln>
                            <a:noFill/>
                          </a:ln>
                          <a:solidFill>
                            <a:schemeClr val="tx1"/>
                          </a:solidFill>
                          <a:effectLst/>
                          <a:latin typeface="Tahoma" pitchFamily="34" charset="0"/>
                          <a:ea typeface="Tahoma" pitchFamily="34" charset="0"/>
                          <a:cs typeface="Tahoma" pitchFamily="34" charset="0"/>
                        </a:rPr>
                        <a:t>90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chemeClr val="tx1"/>
                          </a:solidFill>
                          <a:effectLst/>
                          <a:latin typeface="Arial" charset="0"/>
                        </a:rPr>
                        <a:t>Baik</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id-ID"/>
                    </a:p>
                  </a:txBody>
                  <a:tcPr/>
                </a:tc>
                <a:extLst>
                  <a:ext uri="{0D108BD9-81ED-4DB2-BD59-A6C34878D82A}">
                    <a16:rowId xmlns="" xmlns:a16="http://schemas.microsoft.com/office/drawing/2014/main" val="10004"/>
                  </a:ext>
                </a:extLst>
              </a:tr>
              <a:tr h="192089">
                <a:tc vMerge="1">
                  <a:txBody>
                    <a:bodyPr/>
                    <a:lstStyle/>
                    <a:p>
                      <a:endParaRPr lang="id-ID"/>
                    </a:p>
                  </a:txBody>
                  <a:tcPr/>
                </a:tc>
                <a:tc vMerge="1">
                  <a:txBody>
                    <a:bodyPr/>
                    <a:lstStyle/>
                    <a:p>
                      <a:endParaRPr lang="id-ID"/>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4. Disiplin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smtClean="0">
                          <a:ln>
                            <a:noFill/>
                          </a:ln>
                          <a:solidFill>
                            <a:schemeClr val="tx1"/>
                          </a:solidFill>
                          <a:effectLst/>
                          <a:latin typeface="Tahoma" pitchFamily="34" charset="0"/>
                          <a:ea typeface="Tahoma" pitchFamily="34" charset="0"/>
                          <a:cs typeface="Tahoma" pitchFamily="34" charset="0"/>
                        </a:rPr>
                        <a:t>90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chemeClr val="tx1"/>
                          </a:solidFill>
                          <a:effectLst/>
                          <a:latin typeface="Arial" charset="0"/>
                        </a:rPr>
                        <a:t>Baik</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id-ID"/>
                    </a:p>
                  </a:txBody>
                  <a:tcPr/>
                </a:tc>
                <a:extLst>
                  <a:ext uri="{0D108BD9-81ED-4DB2-BD59-A6C34878D82A}">
                    <a16:rowId xmlns="" xmlns:a16="http://schemas.microsoft.com/office/drawing/2014/main" val="10005"/>
                  </a:ext>
                </a:extLst>
              </a:tr>
              <a:tr h="185229">
                <a:tc vMerge="1">
                  <a:txBody>
                    <a:bodyPr/>
                    <a:lstStyle/>
                    <a:p>
                      <a:endParaRPr lang="id-ID"/>
                    </a:p>
                  </a:txBody>
                  <a:tcPr/>
                </a:tc>
                <a:tc vMerge="1">
                  <a:txBody>
                    <a:bodyPr/>
                    <a:lstStyle/>
                    <a:p>
                      <a:endParaRPr lang="id-ID"/>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5. Kerjasama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smtClean="0">
                          <a:ln>
                            <a:noFill/>
                          </a:ln>
                          <a:solidFill>
                            <a:schemeClr val="tx1"/>
                          </a:solidFill>
                          <a:effectLst/>
                          <a:latin typeface="Tahoma" pitchFamily="34" charset="0"/>
                          <a:ea typeface="Tahoma" pitchFamily="34" charset="0"/>
                          <a:cs typeface="Tahoma" pitchFamily="34" charset="0"/>
                        </a:rPr>
                        <a:t>90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chemeClr val="tx1"/>
                          </a:solidFill>
                          <a:effectLst/>
                          <a:latin typeface="Arial" charset="0"/>
                        </a:rPr>
                        <a:t>Baik</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id-ID"/>
                    </a:p>
                  </a:txBody>
                  <a:tcPr/>
                </a:tc>
                <a:extLst>
                  <a:ext uri="{0D108BD9-81ED-4DB2-BD59-A6C34878D82A}">
                    <a16:rowId xmlns="" xmlns:a16="http://schemas.microsoft.com/office/drawing/2014/main" val="10006"/>
                  </a:ext>
                </a:extLst>
              </a:tr>
              <a:tr h="184249">
                <a:tc vMerge="1">
                  <a:txBody>
                    <a:bodyPr/>
                    <a:lstStyle/>
                    <a:p>
                      <a:endParaRPr lang="id-ID"/>
                    </a:p>
                  </a:txBody>
                  <a:tcPr/>
                </a:tc>
                <a:tc vMerge="1">
                  <a:txBody>
                    <a:bodyPr/>
                    <a:lstStyle/>
                    <a:p>
                      <a:endParaRPr lang="id-ID"/>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6. Kepemimpinan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smtClean="0">
                          <a:ln>
                            <a:noFill/>
                          </a:ln>
                          <a:solidFill>
                            <a:schemeClr val="tx1"/>
                          </a:solidFill>
                          <a:effectLst/>
                          <a:latin typeface="Tahoma" pitchFamily="34" charset="0"/>
                          <a:ea typeface="Tahoma" pitchFamily="34" charset="0"/>
                          <a:cs typeface="Tahoma" pitchFamily="34"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chemeClr val="tx1"/>
                          </a:solidFill>
                          <a:effectLst/>
                          <a:latin typeface="Arial"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id-ID"/>
                    </a:p>
                  </a:txBody>
                  <a:tcPr/>
                </a:tc>
                <a:extLst>
                  <a:ext uri="{0D108BD9-81ED-4DB2-BD59-A6C34878D82A}">
                    <a16:rowId xmlns="" xmlns:a16="http://schemas.microsoft.com/office/drawing/2014/main" val="10007"/>
                  </a:ext>
                </a:extLst>
              </a:tr>
              <a:tr h="243744">
                <a:tc vMerge="1">
                  <a:txBody>
                    <a:bodyPr/>
                    <a:lstStyle/>
                    <a:p>
                      <a:endParaRPr lang="id-ID"/>
                    </a:p>
                  </a:txBody>
                  <a:tcPr/>
                </a:tc>
                <a:tc vMerge="1">
                  <a:txBody>
                    <a:bodyPr/>
                    <a:lstStyle/>
                    <a:p>
                      <a:endParaRPr lang="id-ID"/>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7. Jumlah</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2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450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chemeClr val="tx1"/>
                          </a:solidFill>
                          <a:effectLst/>
                          <a:latin typeface="Arial"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id-ID"/>
                    </a:p>
                  </a:txBody>
                  <a:tcPr/>
                </a:tc>
                <a:extLst>
                  <a:ext uri="{0D108BD9-81ED-4DB2-BD59-A6C34878D82A}">
                    <a16:rowId xmlns="" xmlns:a16="http://schemas.microsoft.com/office/drawing/2014/main" val="10008"/>
                  </a:ext>
                </a:extLst>
              </a:tr>
              <a:tr h="243744">
                <a:tc vMerge="1">
                  <a:txBody>
                    <a:bodyPr/>
                    <a:lstStyle/>
                    <a:p>
                      <a:endParaRPr lang="id-ID"/>
                    </a:p>
                  </a:txBody>
                  <a:tcPr/>
                </a:tc>
                <a:tc vMerge="1">
                  <a:txBody>
                    <a:bodyPr/>
                    <a:lstStyle/>
                    <a:p>
                      <a:endParaRPr lang="id-ID"/>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8. Nilai rata – rata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2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90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chemeClr val="tx1"/>
                          </a:solidFill>
                          <a:effectLst/>
                          <a:latin typeface="Arial"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id-ID"/>
                    </a:p>
                  </a:txBody>
                  <a:tcPr/>
                </a:tc>
                <a:extLst>
                  <a:ext uri="{0D108BD9-81ED-4DB2-BD59-A6C34878D82A}">
                    <a16:rowId xmlns="" xmlns:a16="http://schemas.microsoft.com/office/drawing/2014/main" val="10009"/>
                  </a:ext>
                </a:extLst>
              </a:tr>
              <a:tr h="273433">
                <a:tc vMerge="1">
                  <a:txBody>
                    <a:bodyPr/>
                    <a:lstStyle/>
                    <a:p>
                      <a:endParaRPr lang="id-ID"/>
                    </a:p>
                  </a:txBody>
                  <a:tcPr/>
                </a:tc>
                <a:tc vMerge="1">
                  <a:txBody>
                    <a:bodyPr/>
                    <a:lstStyle/>
                    <a:p>
                      <a:endParaRPr lang="id-ID"/>
                    </a:p>
                  </a:txBody>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9. Nilai Perilaku Kerja                  90   x   40 %</a:t>
                      </a:r>
                      <a:endParaRPr kumimoji="0" lang="id-ID" sz="12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hMerge="1">
                  <a:txBody>
                    <a:bodyPr/>
                    <a:lstStyle/>
                    <a:p>
                      <a:endParaRPr lang="id-ID"/>
                    </a:p>
                  </a:txBody>
                  <a:tcPr/>
                </a:tc>
                <a:tc hMerge="1">
                  <a:txBody>
                    <a:bodyPr/>
                    <a:lstStyle/>
                    <a:p>
                      <a:endParaRPr lang="id-ID"/>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dirty="0" smtClean="0">
                          <a:ln>
                            <a:noFill/>
                          </a:ln>
                          <a:solidFill>
                            <a:schemeClr val="tx1"/>
                          </a:solidFill>
                          <a:effectLst/>
                          <a:latin typeface="Times New Roman" pitchFamily="18" charset="0"/>
                          <a:cs typeface="Times New Roman" pitchFamily="18" charset="0"/>
                        </a:rPr>
                        <a:t>36,00</a:t>
                      </a:r>
                      <a:endParaRPr kumimoji="0" lang="id-ID" sz="12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 xmlns:a16="http://schemas.microsoft.com/office/drawing/2014/main" val="10010"/>
                  </a:ext>
                </a:extLst>
              </a:tr>
              <a:tr h="460078">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Nilai Prestasi Kerja</a:t>
                      </a:r>
                      <a:endParaRPr kumimoji="0" lang="id-ID" sz="12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dirty="0" smtClean="0">
                          <a:ln>
                            <a:noFill/>
                          </a:ln>
                          <a:solidFill>
                            <a:schemeClr val="tx1"/>
                          </a:solidFill>
                          <a:effectLst/>
                          <a:latin typeface="Times New Roman" pitchFamily="18" charset="0"/>
                          <a:cs typeface="Times New Roman" pitchFamily="18" charset="0"/>
                        </a:rPr>
                        <a:t>8</a:t>
                      </a:r>
                      <a:r>
                        <a:rPr kumimoji="0" lang="en-AU" sz="1200" b="1" i="0" u="none" strike="noStrike" cap="none" normalizeH="0" baseline="0" dirty="0" smtClean="0">
                          <a:ln>
                            <a:noFill/>
                          </a:ln>
                          <a:solidFill>
                            <a:schemeClr val="tx1"/>
                          </a:solidFill>
                          <a:effectLst/>
                          <a:latin typeface="Times New Roman" pitchFamily="18" charset="0"/>
                          <a:cs typeface="Times New Roman" pitchFamily="18" charset="0"/>
                        </a:rPr>
                        <a:t>7</a:t>
                      </a:r>
                      <a:r>
                        <a:rPr kumimoji="0" lang="id-ID" sz="1200" b="1" i="0" u="none" strike="noStrike" cap="none" normalizeH="0" baseline="0" dirty="0" smtClean="0">
                          <a:ln>
                            <a:noFill/>
                          </a:ln>
                          <a:solidFill>
                            <a:schemeClr val="tx1"/>
                          </a:solidFill>
                          <a:effectLst/>
                          <a:latin typeface="Times New Roman" pitchFamily="18" charset="0"/>
                          <a:cs typeface="Times New Roman" pitchFamily="18" charset="0"/>
                        </a:rPr>
                        <a:t>,6</a:t>
                      </a:r>
                      <a:r>
                        <a:rPr kumimoji="0" lang="en-AU" sz="1200" b="1" i="0" u="none" strike="noStrike" cap="none" normalizeH="0" baseline="0" dirty="0" smtClean="0">
                          <a:ln>
                            <a:noFill/>
                          </a:ln>
                          <a:solidFill>
                            <a:schemeClr val="tx1"/>
                          </a:solidFill>
                          <a:effectLst/>
                          <a:latin typeface="Times New Roman" pitchFamily="18" charset="0"/>
                          <a:cs typeface="Times New Roman" pitchFamily="18" charset="0"/>
                        </a:rPr>
                        <a:t>0</a:t>
                      </a:r>
                      <a:endParaRPr kumimoji="0" lang="id-ID" sz="12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d-ID" sz="1200" b="1" i="0" u="none" strike="noStrike" cap="none" normalizeH="0" baseline="0" dirty="0" smtClean="0">
                          <a:ln>
                            <a:noFill/>
                          </a:ln>
                          <a:solidFill>
                            <a:schemeClr val="tx1"/>
                          </a:solidFill>
                          <a:effectLst/>
                          <a:latin typeface="Times New Roman" pitchFamily="18" charset="0"/>
                          <a:cs typeface="Times New Roman" pitchFamily="18" charset="0"/>
                        </a:rPr>
                        <a:t>(Baik)</a:t>
                      </a:r>
                      <a:endParaRPr kumimoji="0" lang="id-ID" sz="12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 xmlns:a16="http://schemas.microsoft.com/office/drawing/2014/main" val="10011"/>
                  </a:ext>
                </a:extLst>
              </a:tr>
              <a:tr h="1114312">
                <a:tc gridSpan="6">
                  <a:txBody>
                    <a:bodyPr/>
                    <a:lstStyle/>
                    <a:p>
                      <a:pPr marL="0" marR="0" lvl="0" indent="0" algn="l" defTabSz="914400" rtl="0" eaLnBrk="1" fontAlgn="base" latinLnBrk="0" hangingPunct="1">
                        <a:lnSpc>
                          <a:spcPct val="100000"/>
                        </a:lnSpc>
                        <a:spcBef>
                          <a:spcPct val="0"/>
                        </a:spcBef>
                        <a:spcAft>
                          <a:spcPct val="0"/>
                        </a:spcAft>
                        <a:buClrTx/>
                        <a:buSzTx/>
                        <a:buFontTx/>
                        <a:buNone/>
                        <a:tabLst>
                          <a:tab pos="160338" algn="l"/>
                        </a:tabLst>
                      </a:pPr>
                      <a:r>
                        <a:rPr kumimoji="0" lang="id-ID" sz="12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5. KEBERATAN DARI PEGAWAI NEGERI SIPIL </a:t>
                      </a:r>
                      <a:endParaRPr kumimoji="0" lang="id-ID" sz="1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60338" algn="l"/>
                        </a:tabLst>
                      </a:pPr>
                      <a:r>
                        <a:rPr kumimoji="0" lang="id-ID" sz="12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          YANG DINILAI (APABILA ADA)</a:t>
                      </a:r>
                      <a:endParaRPr kumimoji="0" lang="id-ID" sz="1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60338" algn="l"/>
                        </a:tabLst>
                      </a:pPr>
                      <a:r>
                        <a:rPr kumimoji="0" lang="id-ID" sz="12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tab pos="160338" algn="l"/>
                        </a:tabLst>
                      </a:pPr>
                      <a:endParaRPr kumimoji="0" lang="id-ID" sz="12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60338" algn="l"/>
                        </a:tabLst>
                      </a:pPr>
                      <a:r>
                        <a:rPr kumimoji="0" lang="id-ID" sz="12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             Tanggal, ..........................................</a:t>
                      </a:r>
                      <a:endParaRPr kumimoji="0" lang="id-ID" sz="1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extLst>
                  <a:ext uri="{0D108BD9-81ED-4DB2-BD59-A6C34878D82A}">
                    <a16:rowId xmlns="" xmlns:a16="http://schemas.microsoft.com/office/drawing/2014/main" val="10012"/>
                  </a:ext>
                </a:extLst>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1.bp.blogspot.com/-qmdnfRuniNg/TwqVNnyhyyI/AAAAAAAAABw/89LSyKjQue0/s1600/Daftar+Penilaian+Pelaksanaan+Pekerjaan+%2528DP3%2529+PNS+1.jpg"/>
          <p:cNvPicPr>
            <a:picLocks noChangeAspect="1" noChangeArrowheads="1"/>
          </p:cNvPicPr>
          <p:nvPr/>
        </p:nvPicPr>
        <p:blipFill>
          <a:blip r:embed="rId2"/>
          <a:srcRect/>
          <a:stretch>
            <a:fillRect/>
          </a:stretch>
        </p:blipFill>
        <p:spPr bwMode="auto">
          <a:xfrm>
            <a:off x="142844" y="188640"/>
            <a:ext cx="8858312" cy="6383632"/>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539552" y="2348880"/>
            <a:ext cx="8064896" cy="2678112"/>
          </a:xfrm>
          <a:prstGeom prst="rect">
            <a:avLst/>
          </a:prstGeom>
          <a:solidFill>
            <a:schemeClr val="accent1"/>
          </a:solidFill>
          <a:ln>
            <a:noFill/>
          </a:ln>
          <a:effectLst>
            <a:glow rad="228600">
              <a:schemeClr val="accent1">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344488" indent="-344488" fontAlgn="auto">
              <a:spcBef>
                <a:spcPts val="0"/>
              </a:spcBef>
              <a:spcAft>
                <a:spcPts val="0"/>
              </a:spcAft>
              <a:defRPr/>
            </a:pPr>
            <a:r>
              <a:rPr lang="id-ID" sz="2400" dirty="0">
                <a:latin typeface="Berlin Sans FB Demi" pitchFamily="34" charset="0"/>
                <a:cs typeface="+mn-cs"/>
                <a:sym typeface="Wingdings 2"/>
              </a:rPr>
              <a:t></a:t>
            </a:r>
            <a:r>
              <a:rPr lang="en-US" sz="2400" dirty="0">
                <a:latin typeface="Berlin Sans FB Demi" pitchFamily="34" charset="0"/>
                <a:cs typeface="+mn-cs"/>
                <a:sym typeface="Wingdings 2"/>
              </a:rPr>
              <a:t> </a:t>
            </a:r>
            <a:r>
              <a:rPr lang="id-ID" sz="2400" dirty="0">
                <a:latin typeface="Berlin Sans FB Demi" pitchFamily="34" charset="0"/>
                <a:cs typeface="+mn-cs"/>
              </a:rPr>
              <a:t>Nilai Prestasi Kerja </a:t>
            </a:r>
            <a:r>
              <a:rPr lang="id-ID" sz="2400" dirty="0" smtClean="0">
                <a:latin typeface="Berlin Sans FB Demi" pitchFamily="34" charset="0"/>
                <a:cs typeface="+mn-cs"/>
              </a:rPr>
              <a:t>pegawai </a:t>
            </a:r>
            <a:r>
              <a:rPr lang="id-ID" sz="2400" dirty="0">
                <a:latin typeface="Berlin Sans FB Demi" pitchFamily="34" charset="0"/>
                <a:cs typeface="+mn-cs"/>
              </a:rPr>
              <a:t>dinyatakan dengan angka dan sebutan sebagai berikut :</a:t>
            </a:r>
          </a:p>
          <a:p>
            <a:pPr marL="342900" indent="1588" fontAlgn="auto">
              <a:spcBef>
                <a:spcPts val="0"/>
              </a:spcBef>
              <a:spcAft>
                <a:spcPts val="0"/>
              </a:spcAft>
              <a:buFontTx/>
              <a:buAutoNum type="alphaLcPeriod"/>
              <a:defRPr/>
            </a:pPr>
            <a:r>
              <a:rPr lang="id-ID" sz="2400" dirty="0">
                <a:latin typeface="Berlin Sans FB Demi" pitchFamily="34" charset="0"/>
                <a:cs typeface="+mn-cs"/>
              </a:rPr>
              <a:t>91 – ke atas: sangat baik</a:t>
            </a:r>
          </a:p>
          <a:p>
            <a:pPr marL="342900" indent="1588" fontAlgn="auto">
              <a:spcBef>
                <a:spcPts val="0"/>
              </a:spcBef>
              <a:spcAft>
                <a:spcPts val="0"/>
              </a:spcAft>
              <a:buFontTx/>
              <a:buAutoNum type="alphaLcPeriod"/>
              <a:defRPr/>
            </a:pPr>
            <a:r>
              <a:rPr lang="id-ID" sz="2400" dirty="0">
                <a:latin typeface="Berlin Sans FB Demi" pitchFamily="34" charset="0"/>
                <a:cs typeface="+mn-cs"/>
              </a:rPr>
              <a:t>76 – 90: baik</a:t>
            </a:r>
          </a:p>
          <a:p>
            <a:pPr marL="342900" indent="1588" fontAlgn="auto">
              <a:spcBef>
                <a:spcPts val="0"/>
              </a:spcBef>
              <a:spcAft>
                <a:spcPts val="0"/>
              </a:spcAft>
              <a:buFontTx/>
              <a:buAutoNum type="alphaLcPeriod"/>
              <a:defRPr/>
            </a:pPr>
            <a:r>
              <a:rPr lang="id-ID" sz="2400" dirty="0">
                <a:latin typeface="Berlin Sans FB Demi" pitchFamily="34" charset="0"/>
                <a:cs typeface="+mn-cs"/>
              </a:rPr>
              <a:t>61 – 75: cukup</a:t>
            </a:r>
          </a:p>
          <a:p>
            <a:pPr marL="342900" indent="1588" fontAlgn="auto">
              <a:spcBef>
                <a:spcPts val="0"/>
              </a:spcBef>
              <a:spcAft>
                <a:spcPts val="0"/>
              </a:spcAft>
              <a:buFontTx/>
              <a:buAutoNum type="alphaLcPeriod"/>
              <a:defRPr/>
            </a:pPr>
            <a:r>
              <a:rPr lang="id-ID" sz="2400" dirty="0">
                <a:latin typeface="Berlin Sans FB Demi" pitchFamily="34" charset="0"/>
                <a:cs typeface="+mn-cs"/>
              </a:rPr>
              <a:t>51 – 60: kurang</a:t>
            </a:r>
          </a:p>
          <a:p>
            <a:pPr marL="342900" indent="1588" fontAlgn="auto">
              <a:spcBef>
                <a:spcPts val="0"/>
              </a:spcBef>
              <a:spcAft>
                <a:spcPts val="0"/>
              </a:spcAft>
              <a:buFontTx/>
              <a:buAutoNum type="alphaLcPeriod"/>
              <a:defRPr/>
            </a:pPr>
            <a:r>
              <a:rPr lang="id-ID" sz="2400" dirty="0">
                <a:latin typeface="Berlin Sans FB Demi" pitchFamily="34" charset="0"/>
                <a:cs typeface="+mn-cs"/>
              </a:rPr>
              <a:t>50 ke bawah: buruk</a:t>
            </a:r>
          </a:p>
        </p:txBody>
      </p:sp>
      <p:sp>
        <p:nvSpPr>
          <p:cNvPr id="15" name="TextBox 14"/>
          <p:cNvSpPr txBox="1"/>
          <p:nvPr/>
        </p:nvSpPr>
        <p:spPr>
          <a:xfrm>
            <a:off x="539552" y="404664"/>
            <a:ext cx="7890073" cy="1661993"/>
          </a:xfrm>
          <a:prstGeom prst="rect">
            <a:avLst/>
          </a:prstGeom>
          <a:noFill/>
        </p:spPr>
        <p:txBody>
          <a:bodyPr wrap="square">
            <a:spAutoFit/>
          </a:bodyPr>
          <a:lstStyle/>
          <a:p>
            <a:pPr marL="344488" indent="-344488" fontAlgn="auto">
              <a:spcBef>
                <a:spcPts val="0"/>
              </a:spcBef>
              <a:spcAft>
                <a:spcPts val="0"/>
              </a:spcAft>
              <a:defRPr/>
            </a:pPr>
            <a:endParaRPr lang="id-ID" sz="2400" dirty="0">
              <a:latin typeface="Berlin Sans FB Demi" pitchFamily="34" charset="0"/>
              <a:cs typeface="+mn-cs"/>
              <a:sym typeface="Wingdings 2"/>
            </a:endParaRPr>
          </a:p>
          <a:p>
            <a:pPr marL="344488" indent="-344488" fontAlgn="auto">
              <a:spcBef>
                <a:spcPts val="0"/>
              </a:spcBef>
              <a:spcAft>
                <a:spcPts val="0"/>
              </a:spcAft>
              <a:buFont typeface="Wingdings 2"/>
              <a:buChar char="E"/>
              <a:defRPr/>
            </a:pPr>
            <a:r>
              <a:rPr lang="id-ID" b="1" dirty="0">
                <a:latin typeface="Tahoma" pitchFamily="34" charset="0"/>
                <a:ea typeface="Tahoma" pitchFamily="34" charset="0"/>
                <a:cs typeface="Tahoma" pitchFamily="34" charset="0"/>
                <a:sym typeface="Symbol"/>
              </a:rPr>
              <a:t>Penilaian prestasi kerja dilaksanakan oleh pejabat penilai </a:t>
            </a:r>
            <a:r>
              <a:rPr lang="id-ID" b="1" dirty="0" smtClean="0">
                <a:latin typeface="Tahoma" pitchFamily="34" charset="0"/>
                <a:ea typeface="Tahoma" pitchFamily="34" charset="0"/>
                <a:cs typeface="Tahoma" pitchFamily="34" charset="0"/>
                <a:sym typeface="Symbol"/>
              </a:rPr>
              <a:t>dalam  1 </a:t>
            </a:r>
            <a:r>
              <a:rPr lang="id-ID" b="1" dirty="0">
                <a:latin typeface="Tahoma" pitchFamily="34" charset="0"/>
                <a:ea typeface="Tahoma" pitchFamily="34" charset="0"/>
                <a:cs typeface="Tahoma" pitchFamily="34" charset="0"/>
                <a:sym typeface="Symbol"/>
              </a:rPr>
              <a:t>(satu) tahun.</a:t>
            </a:r>
          </a:p>
          <a:p>
            <a:pPr marL="344488" indent="-344488" fontAlgn="auto">
              <a:spcBef>
                <a:spcPts val="0"/>
              </a:spcBef>
              <a:spcAft>
                <a:spcPts val="0"/>
              </a:spcAft>
              <a:buFont typeface="Wingdings 2"/>
              <a:buChar char="E"/>
              <a:defRPr/>
            </a:pPr>
            <a:endParaRPr lang="id-ID" b="1" dirty="0">
              <a:latin typeface="Tahoma" pitchFamily="34" charset="0"/>
              <a:ea typeface="Tahoma" pitchFamily="34" charset="0"/>
              <a:cs typeface="Tahoma" pitchFamily="34" charset="0"/>
              <a:sym typeface="Symbol"/>
            </a:endParaRPr>
          </a:p>
          <a:p>
            <a:pPr fontAlgn="auto">
              <a:spcBef>
                <a:spcPts val="0"/>
              </a:spcBef>
              <a:spcAft>
                <a:spcPts val="0"/>
              </a:spcAft>
              <a:defRPr/>
            </a:pPr>
            <a:endParaRPr lang="id-ID" sz="2400" dirty="0">
              <a:latin typeface="Berlin Sans FB Demi" pitchFamily="34" charset="0"/>
              <a:cs typeface="+mn-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375" name="Group 55"/>
          <p:cNvGraphicFramePr>
            <a:graphicFrameLocks noGrp="1"/>
          </p:cNvGraphicFramePr>
          <p:nvPr>
            <p:ph/>
            <p:extLst>
              <p:ext uri="{D42A27DB-BD31-4B8C-83A1-F6EECF244321}">
                <p14:modId xmlns:p14="http://schemas.microsoft.com/office/powerpoint/2010/main" val="2424159479"/>
              </p:ext>
            </p:extLst>
          </p:nvPr>
        </p:nvGraphicFramePr>
        <p:xfrm>
          <a:off x="122238" y="877011"/>
          <a:ext cx="8842375" cy="5573714"/>
        </p:xfrm>
        <a:graphic>
          <a:graphicData uri="http://schemas.openxmlformats.org/drawingml/2006/table">
            <a:tbl>
              <a:tblPr/>
              <a:tblGrid>
                <a:gridCol w="407987"/>
                <a:gridCol w="1333500"/>
                <a:gridCol w="287338"/>
                <a:gridCol w="4651375"/>
                <a:gridCol w="936625"/>
                <a:gridCol w="1225550"/>
              </a:tblGrid>
              <a:tr h="34292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500" b="1" i="0" u="none" strike="noStrike" cap="none" normalizeH="0" baseline="0" dirty="0" smtClean="0">
                          <a:ln>
                            <a:noFill/>
                          </a:ln>
                          <a:solidFill>
                            <a:srgbClr val="002060"/>
                          </a:solidFill>
                          <a:effectLst/>
                          <a:latin typeface="Arial" charset="0"/>
                          <a:cs typeface="Arial" charset="0"/>
                        </a:rPr>
                        <a:t>NO</a:t>
                      </a:r>
                    </a:p>
                  </a:txBody>
                  <a:tcPr marT="45723" marB="4572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500" b="1" i="0" u="none" strike="noStrike" cap="none" normalizeH="0" baseline="0" dirty="0" smtClean="0">
                          <a:ln>
                            <a:noFill/>
                          </a:ln>
                          <a:solidFill>
                            <a:srgbClr val="002060"/>
                          </a:solidFill>
                          <a:effectLst/>
                          <a:latin typeface="Arial" charset="0"/>
                          <a:cs typeface="Arial" charset="0"/>
                        </a:rPr>
                        <a:t>UNSUR YG DINILAI</a:t>
                      </a:r>
                    </a:p>
                  </a:txBody>
                  <a:tcPr marT="45723" marB="4572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d-ID" sz="1500" b="1" i="0" u="none" strike="noStrike" cap="none" normalizeH="0" baseline="0" dirty="0" smtClean="0">
                        <a:ln>
                          <a:noFill/>
                        </a:ln>
                        <a:solidFill>
                          <a:srgbClr val="002060"/>
                        </a:solidFill>
                        <a:effectLst/>
                        <a:latin typeface="Arial" charset="0"/>
                        <a:cs typeface="Arial" charset="0"/>
                      </a:endParaRPr>
                    </a:p>
                  </a:txBody>
                  <a:tcPr marT="45723" marB="4572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500" b="1" i="0" u="none" strike="noStrike" cap="none" normalizeH="0" baseline="0" dirty="0" smtClean="0">
                          <a:ln>
                            <a:noFill/>
                          </a:ln>
                          <a:solidFill>
                            <a:srgbClr val="002060"/>
                          </a:solidFill>
                          <a:effectLst/>
                          <a:latin typeface="Arial" charset="0"/>
                          <a:cs typeface="Arial" charset="0"/>
                        </a:rPr>
                        <a:t>URAIAN</a:t>
                      </a:r>
                    </a:p>
                  </a:txBody>
                  <a:tcPr marT="45723" marB="4572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200" b="1" i="0" u="none" strike="noStrike" cap="none" normalizeH="0" baseline="0" smtClean="0">
                          <a:ln>
                            <a:noFill/>
                          </a:ln>
                          <a:solidFill>
                            <a:srgbClr val="002060"/>
                          </a:solidFill>
                          <a:effectLst/>
                          <a:latin typeface="Arial" charset="0"/>
                          <a:cs typeface="Arial" charset="0"/>
                        </a:rPr>
                        <a:t>NILAI</a:t>
                      </a:r>
                    </a:p>
                  </a:txBody>
                  <a:tcPr marT="45723" marB="4572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7433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200" b="1" i="0" u="none" strike="noStrike" cap="none" normalizeH="0" baseline="0" smtClean="0">
                          <a:ln>
                            <a:noFill/>
                          </a:ln>
                          <a:solidFill>
                            <a:srgbClr val="002060"/>
                          </a:solidFill>
                          <a:effectLst/>
                          <a:latin typeface="Arial" charset="0"/>
                          <a:cs typeface="Arial" charset="0"/>
                        </a:rPr>
                        <a:t>ANGKA</a:t>
                      </a:r>
                    </a:p>
                  </a:txBody>
                  <a:tcPr marT="45723" marB="4572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200" b="1" i="0" u="none" strike="noStrike" cap="none" normalizeH="0" baseline="0" smtClean="0">
                          <a:ln>
                            <a:noFill/>
                          </a:ln>
                          <a:solidFill>
                            <a:srgbClr val="002060"/>
                          </a:solidFill>
                          <a:effectLst/>
                          <a:latin typeface="Arial" charset="0"/>
                          <a:cs typeface="Arial" charset="0"/>
                        </a:rPr>
                        <a:t>SEBUTAN</a:t>
                      </a:r>
                    </a:p>
                  </a:txBody>
                  <a:tcPr marT="45723" marB="4572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909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100" b="0" i="0" u="none" strike="noStrike" cap="none" normalizeH="0" baseline="0" smtClean="0">
                          <a:ln>
                            <a:noFill/>
                          </a:ln>
                          <a:solidFill>
                            <a:srgbClr val="002060"/>
                          </a:solidFill>
                          <a:effectLst/>
                          <a:latin typeface="Arial" charset="0"/>
                          <a:cs typeface="Arial" charset="0"/>
                        </a:rPr>
                        <a:t>1</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100" b="0" i="0" u="none" strike="noStrike" cap="none" normalizeH="0" baseline="0" smtClean="0">
                          <a:ln>
                            <a:noFill/>
                          </a:ln>
                          <a:solidFill>
                            <a:srgbClr val="002060"/>
                          </a:solidFill>
                          <a:effectLst/>
                          <a:latin typeface="Arial" charset="0"/>
                          <a:cs typeface="Arial" charset="0"/>
                        </a:rPr>
                        <a:t>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100" b="0" i="0" u="none" strike="noStrike" cap="none" normalizeH="0" baseline="0" smtClean="0">
                          <a:ln>
                            <a:noFill/>
                          </a:ln>
                          <a:solidFill>
                            <a:srgbClr val="002060"/>
                          </a:solidFill>
                          <a:effectLst/>
                          <a:latin typeface="Arial" charset="0"/>
                          <a:cs typeface="Arial" charset="0"/>
                        </a:rPr>
                        <a:t>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100" b="0" i="0" u="none" strike="noStrike" cap="none" normalizeH="0" baseline="0" dirty="0" smtClean="0">
                          <a:ln>
                            <a:noFill/>
                          </a:ln>
                          <a:solidFill>
                            <a:srgbClr val="002060"/>
                          </a:solidFill>
                          <a:effectLst/>
                          <a:latin typeface="Arial" charset="0"/>
                          <a:cs typeface="Arial" charset="0"/>
                        </a:rPr>
                        <a:t>4</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100" b="0" i="0" u="none" strike="noStrike" cap="none" normalizeH="0" baseline="0" smtClean="0">
                          <a:ln>
                            <a:noFill/>
                          </a:ln>
                          <a:solidFill>
                            <a:srgbClr val="002060"/>
                          </a:solidFill>
                          <a:effectLst/>
                          <a:latin typeface="Arial" charset="0"/>
                          <a:cs typeface="Arial" charset="0"/>
                        </a:rPr>
                        <a:t>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100" b="0" i="0" u="none" strike="noStrike" cap="none" normalizeH="0" baseline="0" smtClean="0">
                          <a:ln>
                            <a:noFill/>
                          </a:ln>
                          <a:solidFill>
                            <a:srgbClr val="002060"/>
                          </a:solidFill>
                          <a:effectLst/>
                          <a:latin typeface="Arial" charset="0"/>
                          <a:cs typeface="Arial" charset="0"/>
                        </a:rPr>
                        <a:t>6</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4934">
                <a:tc rowSpan="5">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700" b="0" i="0" u="none" strike="noStrike" cap="none" normalizeH="0" baseline="0" smtClean="0">
                          <a:ln>
                            <a:noFill/>
                          </a:ln>
                          <a:solidFill>
                            <a:srgbClr val="002060"/>
                          </a:solidFill>
                          <a:effectLst/>
                          <a:latin typeface="Arial" charset="0"/>
                          <a:cs typeface="Arial" charset="0"/>
                        </a:rPr>
                        <a:t>1</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700" b="1" i="0" u="none" strike="noStrike" cap="none" normalizeH="0" baseline="0" smtClean="0">
                          <a:ln>
                            <a:noFill/>
                          </a:ln>
                          <a:solidFill>
                            <a:srgbClr val="002060"/>
                          </a:solidFill>
                          <a:effectLst/>
                          <a:latin typeface="Arial" charset="0"/>
                          <a:cs typeface="Arial" charset="0"/>
                        </a:rPr>
                        <a:t>Orientasi Pelayanan</a:t>
                      </a:r>
                      <a:r>
                        <a:rPr kumimoji="0" lang="id-ID" sz="1700" b="0" i="0" u="none" strike="noStrike" cap="none" normalizeH="0" baseline="0" smtClean="0">
                          <a:ln>
                            <a:noFill/>
                          </a:ln>
                          <a:solidFill>
                            <a:srgbClr val="002060"/>
                          </a:solidFill>
                          <a:effectLst/>
                          <a:latin typeface="Arial" charset="0"/>
                          <a:cs typeface="Arial" charset="0"/>
                        </a:rPr>
                        <a:t> </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smtClean="0">
                          <a:ln>
                            <a:noFill/>
                          </a:ln>
                          <a:solidFill>
                            <a:srgbClr val="002060"/>
                          </a:solidFill>
                          <a:effectLst/>
                          <a:latin typeface="Arial" charset="0"/>
                          <a:cs typeface="Arial" charset="0"/>
                        </a:rPr>
                        <a:t>1</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dirty="0" smtClean="0">
                          <a:ln>
                            <a:noFill/>
                          </a:ln>
                          <a:solidFill>
                            <a:srgbClr val="002060"/>
                          </a:solidFill>
                          <a:effectLst/>
                          <a:latin typeface="Arial" charset="0"/>
                          <a:cs typeface="Arial" charset="0"/>
                        </a:rPr>
                        <a:t>Selalu dapat menyelesaikan tugas pelayanan sebaik-baiknya dengan sikap sopan dan sangat memuaskan baik untuk pelayanan internal maupun eksternal organisasi. </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dirty="0" smtClean="0">
                          <a:ln>
                            <a:noFill/>
                          </a:ln>
                          <a:solidFill>
                            <a:srgbClr val="002060"/>
                          </a:solidFill>
                          <a:effectLst/>
                          <a:latin typeface="Arial" charset="0"/>
                          <a:cs typeface="Arial" charset="0"/>
                        </a:rPr>
                        <a:t>91 - 100 </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dirty="0" smtClean="0">
                          <a:ln>
                            <a:noFill/>
                          </a:ln>
                          <a:solidFill>
                            <a:srgbClr val="002060"/>
                          </a:solidFill>
                          <a:effectLst/>
                          <a:latin typeface="Arial" charset="0"/>
                          <a:cs typeface="Arial" charset="0"/>
                        </a:rPr>
                        <a:t>Sangat baik </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7627">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smtClean="0">
                          <a:ln>
                            <a:noFill/>
                          </a:ln>
                          <a:solidFill>
                            <a:srgbClr val="002060"/>
                          </a:solidFill>
                          <a:effectLst/>
                          <a:latin typeface="Arial" charset="0"/>
                          <a:cs typeface="Arial" charset="0"/>
                        </a:rPr>
                        <a:t>2</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dirty="0" smtClean="0">
                          <a:ln>
                            <a:noFill/>
                          </a:ln>
                          <a:solidFill>
                            <a:srgbClr val="002060"/>
                          </a:solidFill>
                          <a:effectLst/>
                          <a:latin typeface="Arial" charset="0"/>
                          <a:cs typeface="Arial" charset="0"/>
                        </a:rPr>
                        <a:t>Pada umumnya dapat menyelesaikan tugas pelayanan dengan baik dan sikap sopan serta memuaskan baik untuk pelayanan internal maupun eksternal organisasi </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smtClean="0">
                          <a:ln>
                            <a:noFill/>
                          </a:ln>
                          <a:solidFill>
                            <a:srgbClr val="002060"/>
                          </a:solidFill>
                          <a:effectLst/>
                          <a:latin typeface="Arial" charset="0"/>
                          <a:cs typeface="Arial" charset="0"/>
                        </a:rPr>
                        <a:t>76 - 90 </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dirty="0" smtClean="0">
                          <a:ln>
                            <a:noFill/>
                          </a:ln>
                          <a:solidFill>
                            <a:srgbClr val="002060"/>
                          </a:solidFill>
                          <a:effectLst/>
                          <a:latin typeface="Arial" charset="0"/>
                          <a:cs typeface="Arial" charset="0"/>
                        </a:rPr>
                        <a:t>Baik </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4934">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smtClean="0">
                          <a:ln>
                            <a:noFill/>
                          </a:ln>
                          <a:solidFill>
                            <a:srgbClr val="002060"/>
                          </a:solidFill>
                          <a:effectLst/>
                          <a:latin typeface="Arial" charset="0"/>
                          <a:cs typeface="Arial" charset="0"/>
                        </a:rPr>
                        <a:t>3</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dirty="0" smtClean="0">
                          <a:ln>
                            <a:noFill/>
                          </a:ln>
                          <a:solidFill>
                            <a:srgbClr val="002060"/>
                          </a:solidFill>
                          <a:effectLst/>
                          <a:latin typeface="Arial" charset="0"/>
                          <a:cs typeface="Arial" charset="0"/>
                        </a:rPr>
                        <a:t>Adakalanya dapat menyelesaikan tugas pelayanan dengan cukup baik dan sikap cukup sopan serta cukup memuaskan baik untuk pelayanan internal maupun eksternal organisasi. </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smtClean="0">
                          <a:ln>
                            <a:noFill/>
                          </a:ln>
                          <a:solidFill>
                            <a:srgbClr val="002060"/>
                          </a:solidFill>
                          <a:effectLst/>
                          <a:latin typeface="Arial" charset="0"/>
                          <a:cs typeface="Arial" charset="0"/>
                        </a:rPr>
                        <a:t>61 - 75 </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dirty="0" smtClean="0">
                          <a:ln>
                            <a:noFill/>
                          </a:ln>
                          <a:solidFill>
                            <a:srgbClr val="002060"/>
                          </a:solidFill>
                          <a:effectLst/>
                          <a:latin typeface="Arial" charset="0"/>
                          <a:cs typeface="Arial" charset="0"/>
                        </a:rPr>
                        <a:t>Cukup </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4934">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smtClean="0">
                          <a:ln>
                            <a:noFill/>
                          </a:ln>
                          <a:solidFill>
                            <a:srgbClr val="002060"/>
                          </a:solidFill>
                          <a:effectLst/>
                          <a:latin typeface="Arial" charset="0"/>
                          <a:cs typeface="Arial" charset="0"/>
                        </a:rPr>
                        <a:t>4</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dirty="0" smtClean="0">
                          <a:ln>
                            <a:noFill/>
                          </a:ln>
                          <a:solidFill>
                            <a:srgbClr val="002060"/>
                          </a:solidFill>
                          <a:effectLst/>
                          <a:latin typeface="Arial" charset="0"/>
                          <a:cs typeface="Arial" charset="0"/>
                        </a:rPr>
                        <a:t>Kurang dapat menyelesaikan tugas pelayanan dengan baik dan sikap kurang sopan serta kurang memuaskan baik untuk pelayanan internal maupun eksternal organisasi. </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smtClean="0">
                          <a:ln>
                            <a:noFill/>
                          </a:ln>
                          <a:solidFill>
                            <a:srgbClr val="002060"/>
                          </a:solidFill>
                          <a:effectLst/>
                          <a:latin typeface="Arial" charset="0"/>
                          <a:cs typeface="Arial" charset="0"/>
                        </a:rPr>
                        <a:t>51 - 60 </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dirty="0" smtClean="0">
                          <a:ln>
                            <a:noFill/>
                          </a:ln>
                          <a:solidFill>
                            <a:srgbClr val="002060"/>
                          </a:solidFill>
                          <a:effectLst/>
                          <a:latin typeface="Arial" charset="0"/>
                          <a:cs typeface="Arial" charset="0"/>
                        </a:rPr>
                        <a:t>Kurang </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4934">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dirty="0" smtClean="0">
                          <a:ln>
                            <a:noFill/>
                          </a:ln>
                          <a:solidFill>
                            <a:srgbClr val="002060"/>
                          </a:solidFill>
                          <a:effectLst/>
                          <a:latin typeface="Arial" charset="0"/>
                          <a:cs typeface="Arial" charset="0"/>
                        </a:rPr>
                        <a:t>5</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noProof="0" dirty="0" smtClean="0">
                          <a:ln>
                            <a:noFill/>
                          </a:ln>
                          <a:solidFill>
                            <a:srgbClr val="002060"/>
                          </a:solidFill>
                          <a:effectLst/>
                          <a:latin typeface="Arial" charset="0"/>
                          <a:cs typeface="Arial" charset="0"/>
                        </a:rPr>
                        <a:t>Tidak</a:t>
                      </a:r>
                      <a:r>
                        <a:rPr kumimoji="0" lang="en-US" sz="1400" b="0" i="0" u="none" strike="noStrike" cap="none" normalizeH="0" baseline="0" noProof="0" dirty="0" smtClean="0">
                          <a:ln>
                            <a:noFill/>
                          </a:ln>
                          <a:solidFill>
                            <a:srgbClr val="002060"/>
                          </a:solidFill>
                          <a:effectLst/>
                          <a:latin typeface="Arial" charset="0"/>
                          <a:cs typeface="Arial" charset="0"/>
                        </a:rPr>
                        <a:t> </a:t>
                      </a:r>
                      <a:r>
                        <a:rPr kumimoji="0" lang="en-US" sz="1400" b="0" i="0" u="none" strike="noStrike" cap="none" normalizeH="0" baseline="0" noProof="0" dirty="0" err="1" smtClean="0">
                          <a:ln>
                            <a:noFill/>
                          </a:ln>
                          <a:solidFill>
                            <a:srgbClr val="002060"/>
                          </a:solidFill>
                          <a:effectLst/>
                          <a:latin typeface="Arial" charset="0"/>
                          <a:cs typeface="Arial" charset="0"/>
                        </a:rPr>
                        <a:t>pernah</a:t>
                      </a:r>
                      <a:r>
                        <a:rPr kumimoji="0" lang="id-ID" sz="1400" b="0" i="0" u="none" strike="noStrike" cap="none" normalizeH="0" baseline="0" noProof="0" dirty="0" smtClean="0">
                          <a:ln>
                            <a:noFill/>
                          </a:ln>
                          <a:solidFill>
                            <a:srgbClr val="002060"/>
                          </a:solidFill>
                          <a:effectLst/>
                          <a:latin typeface="Arial" charset="0"/>
                          <a:cs typeface="Arial" charset="0"/>
                        </a:rPr>
                        <a:t> dapat menyelesaikan tugas pelayanan dengan baik dan sikap tidak sopan serta tidak memuaskan baik untuk pelayanan internal maupun eksternal organisasi. </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smtClean="0">
                          <a:ln>
                            <a:noFill/>
                          </a:ln>
                          <a:solidFill>
                            <a:srgbClr val="002060"/>
                          </a:solidFill>
                          <a:effectLst/>
                          <a:latin typeface="Arial" charset="0"/>
                          <a:cs typeface="Arial" charset="0"/>
                        </a:rPr>
                        <a:t>50 ke bawah </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dirty="0" smtClean="0">
                          <a:ln>
                            <a:noFill/>
                          </a:ln>
                          <a:solidFill>
                            <a:srgbClr val="002060"/>
                          </a:solidFill>
                          <a:effectLst/>
                          <a:latin typeface="Arial" charset="0"/>
                          <a:cs typeface="Arial" charset="0"/>
                        </a:rPr>
                        <a:t>Buruk </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3542" name="Text Box 54"/>
          <p:cNvSpPr txBox="1">
            <a:spLocks noChangeArrowheads="1"/>
          </p:cNvSpPr>
          <p:nvPr/>
        </p:nvSpPr>
        <p:spPr bwMode="auto">
          <a:xfrm>
            <a:off x="2047875" y="274638"/>
            <a:ext cx="59650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b="1">
                <a:latin typeface="Verdana" panose="020B0604030504040204" pitchFamily="34" charset="0"/>
                <a:ea typeface="Verdana" panose="020B0604030504040204" pitchFamily="34" charset="0"/>
                <a:cs typeface="Verdana" panose="020B0604030504040204" pitchFamily="34" charset="0"/>
              </a:rPr>
              <a:t>PEDOMAN PENILAIAN PERILAKU KERJA PNS</a:t>
            </a:r>
          </a:p>
        </p:txBody>
      </p:sp>
    </p:spTree>
    <p:extLst>
      <p:ext uri="{BB962C8B-B14F-4D97-AF65-F5344CB8AC3E}">
        <p14:creationId xmlns:p14="http://schemas.microsoft.com/office/powerpoint/2010/main" val="335831667"/>
      </p:ext>
    </p:extLst>
  </p:cSld>
  <p:clrMapOvr>
    <a:masterClrMapping/>
  </p:clrMapOvr>
  <p:transition spd="med">
    <p:comb/>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2423" name="Group 55"/>
          <p:cNvGraphicFramePr>
            <a:graphicFrameLocks noGrp="1"/>
          </p:cNvGraphicFramePr>
          <p:nvPr>
            <p:ph/>
          </p:nvPr>
        </p:nvGraphicFramePr>
        <p:xfrm>
          <a:off x="73025" y="203200"/>
          <a:ext cx="8994775" cy="5816767"/>
        </p:xfrm>
        <a:graphic>
          <a:graphicData uri="http://schemas.openxmlformats.org/drawingml/2006/table">
            <a:tbl>
              <a:tblPr/>
              <a:tblGrid>
                <a:gridCol w="417602"/>
                <a:gridCol w="1185187"/>
                <a:gridCol w="228618"/>
                <a:gridCol w="5020550"/>
                <a:gridCol w="1085766"/>
                <a:gridCol w="1057052"/>
              </a:tblGrid>
              <a:tr h="350482">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700" b="1" i="0" u="none" strike="noStrike" cap="none" normalizeH="0" baseline="0" dirty="0" smtClean="0">
                          <a:ln>
                            <a:noFill/>
                          </a:ln>
                          <a:solidFill>
                            <a:schemeClr val="tx1"/>
                          </a:solidFill>
                          <a:effectLst/>
                          <a:latin typeface="Arial" charset="0"/>
                          <a:cs typeface="Arial" charset="0"/>
                        </a:rPr>
                        <a:t>NO</a:t>
                      </a:r>
                    </a:p>
                  </a:txBody>
                  <a:tcPr marL="91447" marR="91447" marT="45715" marB="45715"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400" b="1" i="0" u="none" strike="noStrike" cap="none" normalizeH="0" baseline="0" dirty="0" smtClean="0">
                          <a:ln>
                            <a:noFill/>
                          </a:ln>
                          <a:solidFill>
                            <a:schemeClr val="tx1"/>
                          </a:solidFill>
                          <a:effectLst/>
                          <a:latin typeface="Arial" charset="0"/>
                          <a:cs typeface="Arial" charset="0"/>
                        </a:rPr>
                        <a:t>UNSUR YG DINILAI</a:t>
                      </a:r>
                    </a:p>
                  </a:txBody>
                  <a:tcPr marL="91447" marR="91447" marT="45715" marB="4571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d-ID" sz="1700" b="1" i="0" u="none" strike="noStrike" cap="none" normalizeH="0" baseline="0" smtClean="0">
                        <a:ln>
                          <a:noFill/>
                        </a:ln>
                        <a:solidFill>
                          <a:schemeClr val="tx1"/>
                        </a:solidFill>
                        <a:effectLst/>
                        <a:latin typeface="Arial" charset="0"/>
                        <a:cs typeface="Arial" charset="0"/>
                      </a:endParaRPr>
                    </a:p>
                  </a:txBody>
                  <a:tcPr marL="91447" marR="91447" marT="45715" marB="4571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700" b="1" i="0" u="none" strike="noStrike" cap="none" normalizeH="0" baseline="0" smtClean="0">
                          <a:ln>
                            <a:noFill/>
                          </a:ln>
                          <a:solidFill>
                            <a:schemeClr val="tx1"/>
                          </a:solidFill>
                          <a:effectLst/>
                          <a:latin typeface="Arial" charset="0"/>
                          <a:cs typeface="Arial" charset="0"/>
                        </a:rPr>
                        <a:t>URAIAN</a:t>
                      </a:r>
                    </a:p>
                  </a:txBody>
                  <a:tcPr marL="91447" marR="91447" marT="45715" marB="4571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700" b="1" i="0" u="none" strike="noStrike" cap="none" normalizeH="0" baseline="0" smtClean="0">
                          <a:ln>
                            <a:noFill/>
                          </a:ln>
                          <a:solidFill>
                            <a:schemeClr val="tx1"/>
                          </a:solidFill>
                          <a:effectLst/>
                          <a:latin typeface="Arial" charset="0"/>
                          <a:cs typeface="Arial" charset="0"/>
                        </a:rPr>
                        <a:t>NILAI</a:t>
                      </a:r>
                    </a:p>
                  </a:txBody>
                  <a:tcPr marL="91447" marR="91447" marT="45715" marB="45715"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304767">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400" b="1" i="0" u="none" strike="noStrike" cap="none" normalizeH="0" baseline="0" dirty="0" smtClean="0">
                          <a:ln>
                            <a:noFill/>
                          </a:ln>
                          <a:solidFill>
                            <a:schemeClr val="tx1"/>
                          </a:solidFill>
                          <a:effectLst/>
                          <a:latin typeface="Arial" charset="0"/>
                          <a:cs typeface="Arial" charset="0"/>
                        </a:rPr>
                        <a:t>ANGKA</a:t>
                      </a:r>
                    </a:p>
                  </a:txBody>
                  <a:tcPr marL="91447" marR="91447" marT="45715" marB="4571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400" b="1" i="0" u="none" strike="noStrike" cap="none" normalizeH="0" baseline="0" dirty="0" smtClean="0">
                          <a:ln>
                            <a:noFill/>
                          </a:ln>
                          <a:solidFill>
                            <a:schemeClr val="tx1"/>
                          </a:solidFill>
                          <a:effectLst/>
                          <a:latin typeface="Arial" charset="0"/>
                          <a:cs typeface="Arial" charset="0"/>
                        </a:rPr>
                        <a:t>SEBUTAN</a:t>
                      </a:r>
                    </a:p>
                  </a:txBody>
                  <a:tcPr marL="91447" marR="91447" marT="45715" marB="45715"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952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300" b="0" i="0" u="none" strike="noStrike" cap="none" normalizeH="0" baseline="0" dirty="0" smtClean="0">
                          <a:ln>
                            <a:noFill/>
                          </a:ln>
                          <a:solidFill>
                            <a:schemeClr val="tx1"/>
                          </a:solidFill>
                          <a:effectLst/>
                          <a:latin typeface="Arial" charset="0"/>
                          <a:cs typeface="Arial" charset="0"/>
                        </a:rPr>
                        <a:t>1</a:t>
                      </a:r>
                    </a:p>
                  </a:txBody>
                  <a:tcPr marL="91447" marR="91447"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300" b="0" i="0" u="none" strike="noStrike" cap="none" normalizeH="0" baseline="0" dirty="0" smtClean="0">
                          <a:ln>
                            <a:noFill/>
                          </a:ln>
                          <a:solidFill>
                            <a:schemeClr val="tx1"/>
                          </a:solidFill>
                          <a:effectLst/>
                          <a:latin typeface="Arial" charset="0"/>
                          <a:cs typeface="Arial" charset="0"/>
                        </a:rPr>
                        <a:t>2</a:t>
                      </a:r>
                    </a:p>
                  </a:txBody>
                  <a:tcPr marL="91447" marR="9144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300" b="0" i="0" u="none" strike="noStrike" cap="none" normalizeH="0" baseline="0" smtClean="0">
                          <a:ln>
                            <a:noFill/>
                          </a:ln>
                          <a:solidFill>
                            <a:schemeClr val="tx1"/>
                          </a:solidFill>
                          <a:effectLst/>
                          <a:latin typeface="Arial" charset="0"/>
                          <a:cs typeface="Arial" charset="0"/>
                        </a:rPr>
                        <a:t>3</a:t>
                      </a:r>
                    </a:p>
                  </a:txBody>
                  <a:tcPr marL="91447" marR="9144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300" b="0" i="0" u="none" strike="noStrike" cap="none" normalizeH="0" baseline="0" smtClean="0">
                          <a:ln>
                            <a:noFill/>
                          </a:ln>
                          <a:solidFill>
                            <a:schemeClr val="tx1"/>
                          </a:solidFill>
                          <a:effectLst/>
                          <a:latin typeface="Arial" charset="0"/>
                          <a:cs typeface="Arial" charset="0"/>
                        </a:rPr>
                        <a:t>4</a:t>
                      </a:r>
                    </a:p>
                  </a:txBody>
                  <a:tcPr marL="91447" marR="9144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300" b="0" i="0" u="none" strike="noStrike" cap="none" normalizeH="0" baseline="0" dirty="0" smtClean="0">
                          <a:ln>
                            <a:noFill/>
                          </a:ln>
                          <a:solidFill>
                            <a:schemeClr val="tx1"/>
                          </a:solidFill>
                          <a:effectLst/>
                          <a:latin typeface="Arial" charset="0"/>
                          <a:cs typeface="Arial" charset="0"/>
                        </a:rPr>
                        <a:t>5</a:t>
                      </a:r>
                    </a:p>
                  </a:txBody>
                  <a:tcPr marL="91447" marR="9144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300" b="0" i="0" u="none" strike="noStrike" cap="none" normalizeH="0" baseline="0" dirty="0" smtClean="0">
                          <a:ln>
                            <a:noFill/>
                          </a:ln>
                          <a:solidFill>
                            <a:schemeClr val="tx1"/>
                          </a:solidFill>
                          <a:effectLst/>
                          <a:latin typeface="Arial" charset="0"/>
                          <a:cs typeface="Arial" charset="0"/>
                        </a:rPr>
                        <a:t>6</a:t>
                      </a:r>
                    </a:p>
                  </a:txBody>
                  <a:tcPr marL="91447" marR="91447"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3663">
                <a:tc rowSpan="5">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700" b="0" i="0" u="none" strike="noStrike" cap="none" normalizeH="0" baseline="0" smtClean="0">
                          <a:ln>
                            <a:noFill/>
                          </a:ln>
                          <a:solidFill>
                            <a:schemeClr val="tx1"/>
                          </a:solidFill>
                          <a:effectLst/>
                          <a:latin typeface="Arial" charset="0"/>
                          <a:cs typeface="Arial" charset="0"/>
                        </a:rPr>
                        <a:t>2</a:t>
                      </a:r>
                    </a:p>
                  </a:txBody>
                  <a:tcPr marL="91447" marR="91447"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700" b="1" i="0" u="none" strike="noStrike" cap="none" normalizeH="0" baseline="0" dirty="0" smtClean="0">
                          <a:ln>
                            <a:noFill/>
                          </a:ln>
                          <a:solidFill>
                            <a:srgbClr val="000000"/>
                          </a:solidFill>
                          <a:effectLst/>
                          <a:latin typeface="Arial" charset="0"/>
                          <a:cs typeface="Times New Roman" pitchFamily="18" charset="0"/>
                        </a:rPr>
                        <a:t>Integritas</a:t>
                      </a:r>
                      <a:r>
                        <a:rPr kumimoji="0" lang="id-ID" sz="1700" b="0" i="0" u="none" strike="noStrike" cap="none" normalizeH="0" baseline="0" dirty="0" smtClean="0">
                          <a:ln>
                            <a:noFill/>
                          </a:ln>
                          <a:solidFill>
                            <a:srgbClr val="000000"/>
                          </a:solidFill>
                          <a:effectLst/>
                          <a:latin typeface="Arial" charset="0"/>
                          <a:cs typeface="Arial" charset="0"/>
                        </a:rPr>
                        <a:t> </a:t>
                      </a:r>
                    </a:p>
                  </a:txBody>
                  <a:tcPr marL="91447" marR="91447"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smtClean="0">
                          <a:ln>
                            <a:noFill/>
                          </a:ln>
                          <a:solidFill>
                            <a:schemeClr val="tx1"/>
                          </a:solidFill>
                          <a:effectLst/>
                          <a:latin typeface="Arial" charset="0"/>
                          <a:cs typeface="Arial" charset="0"/>
                        </a:rPr>
                        <a:t>1</a:t>
                      </a:r>
                    </a:p>
                  </a:txBody>
                  <a:tcPr marL="91447" marR="91447"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dirty="0" smtClean="0">
                          <a:ln>
                            <a:noFill/>
                          </a:ln>
                          <a:solidFill>
                            <a:srgbClr val="000000"/>
                          </a:solidFill>
                          <a:effectLst/>
                          <a:latin typeface="Arial" charset="0"/>
                          <a:cs typeface="Times New Roman" pitchFamily="18" charset="0"/>
                        </a:rPr>
                        <a:t>Selalu dalam melaksanakan tugas bersikap jujur, ikhlas, dan tidak pernah menyalahgunakan wewenangnya serta berani menanggung resiko dari tindakan yang dilakukannya.</a:t>
                      </a:r>
                    </a:p>
                  </a:txBody>
                  <a:tcPr marL="91447" marR="91447"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dirty="0" smtClean="0">
                          <a:ln>
                            <a:noFill/>
                          </a:ln>
                          <a:solidFill>
                            <a:schemeClr val="tx1"/>
                          </a:solidFill>
                          <a:effectLst/>
                          <a:latin typeface="Arial" charset="0"/>
                          <a:cs typeface="Arial" charset="0"/>
                        </a:rPr>
                        <a:t>91 - 100 </a:t>
                      </a:r>
                    </a:p>
                  </a:txBody>
                  <a:tcPr marL="91447" marR="91447"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dirty="0" smtClean="0">
                          <a:ln>
                            <a:noFill/>
                          </a:ln>
                          <a:solidFill>
                            <a:schemeClr val="tx1"/>
                          </a:solidFill>
                          <a:effectLst/>
                          <a:latin typeface="Arial" charset="0"/>
                          <a:cs typeface="Arial" charset="0"/>
                        </a:rPr>
                        <a:t>Sangat baik </a:t>
                      </a:r>
                    </a:p>
                  </a:txBody>
                  <a:tcPr marL="91447" marR="91447" marT="45715" marB="4571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4777">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smtClean="0">
                          <a:ln>
                            <a:noFill/>
                          </a:ln>
                          <a:solidFill>
                            <a:schemeClr val="tx1"/>
                          </a:solidFill>
                          <a:effectLst/>
                          <a:latin typeface="Arial" charset="0"/>
                          <a:cs typeface="Arial" charset="0"/>
                        </a:rPr>
                        <a:t>2</a:t>
                      </a:r>
                    </a:p>
                  </a:txBody>
                  <a:tcPr marL="91447" marR="91447"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dirty="0" smtClean="0">
                          <a:ln>
                            <a:noFill/>
                          </a:ln>
                          <a:solidFill>
                            <a:srgbClr val="000000"/>
                          </a:solidFill>
                          <a:effectLst/>
                          <a:latin typeface="Arial" charset="0"/>
                          <a:cs typeface="Times New Roman" pitchFamily="18" charset="0"/>
                        </a:rPr>
                        <a:t>Pada umumnya dalam melaksanakan tugas bersikap jujur, ikhlas, dan tidak pernah menya</a:t>
                      </a:r>
                      <a:r>
                        <a:rPr kumimoji="0" lang="en-US" sz="1400" b="0" i="0" u="none" strike="noStrike" cap="none" normalizeH="0" baseline="0" dirty="0" smtClean="0">
                          <a:ln>
                            <a:noFill/>
                          </a:ln>
                          <a:solidFill>
                            <a:srgbClr val="000000"/>
                          </a:solidFill>
                          <a:effectLst/>
                          <a:latin typeface="Arial" charset="0"/>
                          <a:cs typeface="Times New Roman" pitchFamily="18" charset="0"/>
                        </a:rPr>
                        <a:t>-</a:t>
                      </a:r>
                      <a:r>
                        <a:rPr kumimoji="0" lang="id-ID" sz="1400" b="0" i="0" u="none" strike="noStrike" cap="none" normalizeH="0" baseline="0" dirty="0" smtClean="0">
                          <a:ln>
                            <a:noFill/>
                          </a:ln>
                          <a:solidFill>
                            <a:srgbClr val="000000"/>
                          </a:solidFill>
                          <a:effectLst/>
                          <a:latin typeface="Arial" charset="0"/>
                          <a:cs typeface="Times New Roman" pitchFamily="18" charset="0"/>
                        </a:rPr>
                        <a:t>lahgunakan wewenangnya tetapi berani menang</a:t>
                      </a:r>
                      <a:r>
                        <a:rPr kumimoji="0" lang="en-US" sz="1400" b="0" i="0" u="none" strike="noStrike" cap="none" normalizeH="0" baseline="0" dirty="0" smtClean="0">
                          <a:ln>
                            <a:noFill/>
                          </a:ln>
                          <a:solidFill>
                            <a:srgbClr val="000000"/>
                          </a:solidFill>
                          <a:effectLst/>
                          <a:latin typeface="Arial" charset="0"/>
                          <a:cs typeface="Times New Roman" pitchFamily="18" charset="0"/>
                        </a:rPr>
                        <a:t>-</a:t>
                      </a:r>
                      <a:r>
                        <a:rPr kumimoji="0" lang="id-ID" sz="1400" b="0" i="0" u="none" strike="noStrike" cap="none" normalizeH="0" baseline="0" dirty="0" smtClean="0">
                          <a:ln>
                            <a:noFill/>
                          </a:ln>
                          <a:solidFill>
                            <a:srgbClr val="000000"/>
                          </a:solidFill>
                          <a:effectLst/>
                          <a:latin typeface="Arial" charset="0"/>
                          <a:cs typeface="Times New Roman" pitchFamily="18" charset="0"/>
                        </a:rPr>
                        <a:t>gung resiko dari tindakan yang dilakukannya.</a:t>
                      </a:r>
                    </a:p>
                  </a:txBody>
                  <a:tcPr marL="91447" marR="91447"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smtClean="0">
                          <a:ln>
                            <a:noFill/>
                          </a:ln>
                          <a:solidFill>
                            <a:schemeClr val="tx1"/>
                          </a:solidFill>
                          <a:effectLst/>
                          <a:latin typeface="Arial" charset="0"/>
                          <a:cs typeface="Arial" charset="0"/>
                        </a:rPr>
                        <a:t>76 - 90 </a:t>
                      </a:r>
                    </a:p>
                  </a:txBody>
                  <a:tcPr marL="91447" marR="91447"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dirty="0" smtClean="0">
                          <a:ln>
                            <a:noFill/>
                          </a:ln>
                          <a:solidFill>
                            <a:schemeClr val="tx1"/>
                          </a:solidFill>
                          <a:effectLst/>
                          <a:latin typeface="Arial" charset="0"/>
                          <a:cs typeface="Arial" charset="0"/>
                        </a:rPr>
                        <a:t>Baik </a:t>
                      </a:r>
                    </a:p>
                  </a:txBody>
                  <a:tcPr marL="91447" marR="91447" marT="45715" marB="4571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41286">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dirty="0" smtClean="0">
                          <a:ln>
                            <a:noFill/>
                          </a:ln>
                          <a:solidFill>
                            <a:schemeClr val="tx1"/>
                          </a:solidFill>
                          <a:effectLst/>
                          <a:latin typeface="Arial" charset="0"/>
                          <a:cs typeface="Arial" charset="0"/>
                        </a:rPr>
                        <a:t>3</a:t>
                      </a:r>
                    </a:p>
                  </a:txBody>
                  <a:tcPr marL="91447" marR="91447"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dirty="0" smtClean="0">
                          <a:ln>
                            <a:noFill/>
                          </a:ln>
                          <a:solidFill>
                            <a:srgbClr val="000000"/>
                          </a:solidFill>
                          <a:effectLst/>
                          <a:latin typeface="Arial" charset="0"/>
                          <a:cs typeface="Times New Roman" pitchFamily="18" charset="0"/>
                        </a:rPr>
                        <a:t>Adakalanya/kadang-kadang dalam melaksanakan tugas bersikap cukup jujur, cukup ikhlas, dan kadang-kadang menyalahgunakan wewenang</a:t>
                      </a:r>
                      <a:r>
                        <a:rPr kumimoji="0" lang="en-US" sz="1400" b="0" i="0" u="none" strike="noStrike" cap="none" normalizeH="0" baseline="0" dirty="0" smtClean="0">
                          <a:ln>
                            <a:noFill/>
                          </a:ln>
                          <a:solidFill>
                            <a:srgbClr val="000000"/>
                          </a:solidFill>
                          <a:effectLst/>
                          <a:latin typeface="Arial" charset="0"/>
                          <a:cs typeface="Times New Roman" pitchFamily="18" charset="0"/>
                        </a:rPr>
                        <a:t>-</a:t>
                      </a:r>
                      <a:r>
                        <a:rPr kumimoji="0" lang="id-ID" sz="1400" b="0" i="0" u="none" strike="noStrike" cap="none" normalizeH="0" baseline="0" dirty="0" smtClean="0">
                          <a:ln>
                            <a:noFill/>
                          </a:ln>
                          <a:solidFill>
                            <a:srgbClr val="000000"/>
                          </a:solidFill>
                          <a:effectLst/>
                          <a:latin typeface="Arial" charset="0"/>
                          <a:cs typeface="Times New Roman" pitchFamily="18" charset="0"/>
                        </a:rPr>
                        <a:t>nya serta cukup berani menanggung resiko dari tindakan yang dilakukannya.</a:t>
                      </a:r>
                    </a:p>
                  </a:txBody>
                  <a:tcPr marL="91447" marR="91447"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dirty="0" smtClean="0">
                          <a:ln>
                            <a:noFill/>
                          </a:ln>
                          <a:solidFill>
                            <a:schemeClr val="tx1"/>
                          </a:solidFill>
                          <a:effectLst/>
                          <a:latin typeface="Arial" charset="0"/>
                          <a:cs typeface="Arial" charset="0"/>
                        </a:rPr>
                        <a:t>61 - 75 </a:t>
                      </a:r>
                    </a:p>
                  </a:txBody>
                  <a:tcPr marL="91447" marR="91447"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dirty="0" smtClean="0">
                          <a:ln>
                            <a:noFill/>
                          </a:ln>
                          <a:solidFill>
                            <a:schemeClr val="tx1"/>
                          </a:solidFill>
                          <a:effectLst/>
                          <a:latin typeface="Arial" charset="0"/>
                          <a:cs typeface="Arial" charset="0"/>
                        </a:rPr>
                        <a:t>Cukup </a:t>
                      </a:r>
                    </a:p>
                  </a:txBody>
                  <a:tcPr marL="91447" marR="91447" marT="45715" marB="4571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46049">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smtClean="0">
                          <a:ln>
                            <a:noFill/>
                          </a:ln>
                          <a:solidFill>
                            <a:schemeClr val="tx1"/>
                          </a:solidFill>
                          <a:effectLst/>
                          <a:latin typeface="Arial" charset="0"/>
                          <a:cs typeface="Arial" charset="0"/>
                        </a:rPr>
                        <a:t>4</a:t>
                      </a:r>
                    </a:p>
                  </a:txBody>
                  <a:tcPr marL="91447" marR="91447"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dirty="0" smtClean="0">
                          <a:ln>
                            <a:noFill/>
                          </a:ln>
                          <a:solidFill>
                            <a:srgbClr val="000000"/>
                          </a:solidFill>
                          <a:effectLst/>
                          <a:latin typeface="Arial" charset="0"/>
                          <a:cs typeface="Times New Roman" pitchFamily="18" charset="0"/>
                        </a:rPr>
                        <a:t>Kurang jujur, kurang ikhlas, dalam melaksanakan tugas dan sering menyalahgunakan wewe</a:t>
                      </a:r>
                      <a:r>
                        <a:rPr kumimoji="0" lang="en-US" sz="1400" b="0" i="0" u="none" strike="noStrike" cap="none" normalizeH="0" baseline="0" dirty="0" smtClean="0">
                          <a:ln>
                            <a:noFill/>
                          </a:ln>
                          <a:solidFill>
                            <a:srgbClr val="000000"/>
                          </a:solidFill>
                          <a:effectLst/>
                          <a:latin typeface="Arial" charset="0"/>
                          <a:cs typeface="Times New Roman" pitchFamily="18" charset="0"/>
                        </a:rPr>
                        <a:t>n</a:t>
                      </a:r>
                      <a:r>
                        <a:rPr kumimoji="0" lang="id-ID" sz="1400" b="0" i="0" u="none" strike="noStrike" cap="none" normalizeH="0" baseline="0" dirty="0" smtClean="0">
                          <a:ln>
                            <a:noFill/>
                          </a:ln>
                          <a:solidFill>
                            <a:srgbClr val="000000"/>
                          </a:solidFill>
                          <a:effectLst/>
                          <a:latin typeface="Arial" charset="0"/>
                          <a:cs typeface="Times New Roman" pitchFamily="18" charset="0"/>
                        </a:rPr>
                        <a:t>angnya tetapi kurang berani menanggung resiko dari tindakan yang dilakukannya.</a:t>
                      </a:r>
                    </a:p>
                  </a:txBody>
                  <a:tcPr marL="91447" marR="91447"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smtClean="0">
                          <a:ln>
                            <a:noFill/>
                          </a:ln>
                          <a:solidFill>
                            <a:schemeClr val="tx1"/>
                          </a:solidFill>
                          <a:effectLst/>
                          <a:latin typeface="Arial" charset="0"/>
                          <a:cs typeface="Arial" charset="0"/>
                        </a:rPr>
                        <a:t>51 - 60 </a:t>
                      </a:r>
                    </a:p>
                  </a:txBody>
                  <a:tcPr marL="91447" marR="91447"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dirty="0" smtClean="0">
                          <a:ln>
                            <a:noFill/>
                          </a:ln>
                          <a:solidFill>
                            <a:schemeClr val="tx1"/>
                          </a:solidFill>
                          <a:effectLst/>
                          <a:latin typeface="Arial" charset="0"/>
                          <a:cs typeface="Arial" charset="0"/>
                        </a:rPr>
                        <a:t>Kurang </a:t>
                      </a:r>
                    </a:p>
                  </a:txBody>
                  <a:tcPr marL="91447" marR="91447" marT="45715" marB="4571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46049">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smtClean="0">
                          <a:ln>
                            <a:noFill/>
                          </a:ln>
                          <a:solidFill>
                            <a:schemeClr val="tx1"/>
                          </a:solidFill>
                          <a:effectLst/>
                          <a:latin typeface="Arial" charset="0"/>
                          <a:cs typeface="Arial" charset="0"/>
                        </a:rPr>
                        <a:t>5</a:t>
                      </a:r>
                    </a:p>
                  </a:txBody>
                  <a:tcPr marL="91447" marR="91447"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noProof="0" dirty="0" smtClean="0">
                          <a:ln>
                            <a:noFill/>
                          </a:ln>
                          <a:solidFill>
                            <a:srgbClr val="000000"/>
                          </a:solidFill>
                          <a:effectLst/>
                          <a:latin typeface="Arial" charset="0"/>
                          <a:cs typeface="Times New Roman" pitchFamily="18" charset="0"/>
                        </a:rPr>
                        <a:t>Tidak</a:t>
                      </a:r>
                      <a:r>
                        <a:rPr kumimoji="0" lang="en-US" sz="1400" b="0" i="0" u="none" strike="noStrike" cap="none" normalizeH="0" baseline="0" noProof="0" dirty="0" smtClean="0">
                          <a:ln>
                            <a:noFill/>
                          </a:ln>
                          <a:solidFill>
                            <a:srgbClr val="000000"/>
                          </a:solidFill>
                          <a:effectLst/>
                          <a:latin typeface="Arial" charset="0"/>
                          <a:cs typeface="Times New Roman" pitchFamily="18" charset="0"/>
                        </a:rPr>
                        <a:t> </a:t>
                      </a:r>
                      <a:r>
                        <a:rPr kumimoji="0" lang="en-US" sz="1400" b="0" i="0" u="none" strike="noStrike" cap="none" normalizeH="0" baseline="0" noProof="0" dirty="0" err="1" smtClean="0">
                          <a:ln>
                            <a:noFill/>
                          </a:ln>
                          <a:solidFill>
                            <a:srgbClr val="000000"/>
                          </a:solidFill>
                          <a:effectLst/>
                          <a:latin typeface="Arial" charset="0"/>
                          <a:cs typeface="Times New Roman" pitchFamily="18" charset="0"/>
                        </a:rPr>
                        <a:t>pernah</a:t>
                      </a:r>
                      <a:r>
                        <a:rPr kumimoji="0" lang="id-ID" sz="1400" b="0" i="0" u="none" strike="noStrike" cap="none" normalizeH="0" baseline="0" noProof="0" dirty="0" smtClean="0">
                          <a:ln>
                            <a:noFill/>
                          </a:ln>
                          <a:solidFill>
                            <a:srgbClr val="000000"/>
                          </a:solidFill>
                          <a:effectLst/>
                          <a:latin typeface="Arial" charset="0"/>
                          <a:cs typeface="Times New Roman" pitchFamily="18" charset="0"/>
                        </a:rPr>
                        <a:t> jujur, tidak ikhlas, dalam melaksanakan tugas, dan selalu  menyalahgunakan wewenangnya serta tidak berani menanggung resiko dari tindakan yang dilakukannya.</a:t>
                      </a:r>
                    </a:p>
                  </a:txBody>
                  <a:tcPr marL="91447" marR="91447"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smtClean="0">
                          <a:ln>
                            <a:noFill/>
                          </a:ln>
                          <a:solidFill>
                            <a:schemeClr val="tx1"/>
                          </a:solidFill>
                          <a:effectLst/>
                          <a:latin typeface="Arial" charset="0"/>
                          <a:cs typeface="Arial" charset="0"/>
                        </a:rPr>
                        <a:t>50 ke bawah </a:t>
                      </a:r>
                    </a:p>
                  </a:txBody>
                  <a:tcPr marL="91447" marR="91447"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dirty="0" smtClean="0">
                          <a:ln>
                            <a:noFill/>
                          </a:ln>
                          <a:solidFill>
                            <a:schemeClr val="tx1"/>
                          </a:solidFill>
                          <a:effectLst/>
                          <a:latin typeface="Arial" charset="0"/>
                          <a:cs typeface="Arial" charset="0"/>
                        </a:rPr>
                        <a:t>Buruk </a:t>
                      </a:r>
                    </a:p>
                  </a:txBody>
                  <a:tcPr marL="91447" marR="91447" marT="45715" marB="4571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651102212"/>
      </p:ext>
    </p:extLst>
  </p:cSld>
  <p:clrMapOvr>
    <a:masterClrMapping/>
  </p:clrMapOvr>
  <p:transition spd="med">
    <p:comb/>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4470" name="Group 54"/>
          <p:cNvGraphicFramePr>
            <a:graphicFrameLocks noGrp="1"/>
          </p:cNvGraphicFramePr>
          <p:nvPr>
            <p:ph/>
          </p:nvPr>
        </p:nvGraphicFramePr>
        <p:xfrm>
          <a:off x="-34925" y="14288"/>
          <a:ext cx="9178925" cy="7040561"/>
        </p:xfrm>
        <a:graphic>
          <a:graphicData uri="http://schemas.openxmlformats.org/drawingml/2006/table">
            <a:tbl>
              <a:tblPr/>
              <a:tblGrid>
                <a:gridCol w="416509"/>
                <a:gridCol w="994719"/>
                <a:gridCol w="258346"/>
                <a:gridCol w="6170580"/>
                <a:gridCol w="627213"/>
                <a:gridCol w="711558"/>
              </a:tblGrid>
              <a:tr h="383797">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NO</a:t>
                      </a:r>
                    </a:p>
                  </a:txBody>
                  <a:tcPr marT="45722" marB="45722"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UNSUR YG DINILAI</a:t>
                      </a:r>
                    </a:p>
                  </a:txBody>
                  <a:tcPr marT="45722" marB="4572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cs typeface="Arial" charset="0"/>
                      </a:endParaRPr>
                    </a:p>
                  </a:txBody>
                  <a:tcPr marT="45722" marB="4572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URAIAN</a:t>
                      </a:r>
                    </a:p>
                  </a:txBody>
                  <a:tcPr marT="45722" marB="4572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NILAI</a:t>
                      </a:r>
                    </a:p>
                  </a:txBody>
                  <a:tcPr marT="45722" marB="45722"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69393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ANGKA</a:t>
                      </a:r>
                    </a:p>
                  </a:txBody>
                  <a:tcPr marT="45722" marB="4572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SEBUTAN</a:t>
                      </a:r>
                    </a:p>
                  </a:txBody>
                  <a:tcPr marT="45722" marB="45722"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39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smtClean="0">
                          <a:ln>
                            <a:noFill/>
                          </a:ln>
                          <a:solidFill>
                            <a:schemeClr val="tx1"/>
                          </a:solidFill>
                          <a:effectLst/>
                          <a:latin typeface="Arial" charset="0"/>
                          <a:cs typeface="Arial" charset="0"/>
                        </a:rPr>
                        <a:t>1</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smtClean="0">
                          <a:ln>
                            <a:noFill/>
                          </a:ln>
                          <a:solidFill>
                            <a:schemeClr val="tx1"/>
                          </a:solidFill>
                          <a:effectLst/>
                          <a:latin typeface="Arial" charset="0"/>
                          <a:cs typeface="Arial" charset="0"/>
                        </a:rPr>
                        <a:t>2</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smtClean="0">
                          <a:ln>
                            <a:noFill/>
                          </a:ln>
                          <a:solidFill>
                            <a:schemeClr val="tx1"/>
                          </a:solidFill>
                          <a:effectLst/>
                          <a:latin typeface="Arial" charset="0"/>
                          <a:cs typeface="Arial" charset="0"/>
                        </a:rPr>
                        <a:t>3</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smtClean="0">
                          <a:ln>
                            <a:noFill/>
                          </a:ln>
                          <a:solidFill>
                            <a:schemeClr val="tx1"/>
                          </a:solidFill>
                          <a:effectLst/>
                          <a:latin typeface="Arial" charset="0"/>
                          <a:cs typeface="Arial" charset="0"/>
                        </a:rPr>
                        <a:t>4</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smtClean="0">
                          <a:ln>
                            <a:noFill/>
                          </a:ln>
                          <a:solidFill>
                            <a:schemeClr val="tx1"/>
                          </a:solidFill>
                          <a:effectLst/>
                          <a:latin typeface="Arial" charset="0"/>
                          <a:cs typeface="Arial" charset="0"/>
                        </a:rPr>
                        <a:t>5</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smtClean="0">
                          <a:ln>
                            <a:noFill/>
                          </a:ln>
                          <a:solidFill>
                            <a:schemeClr val="tx1"/>
                          </a:solidFill>
                          <a:effectLst/>
                          <a:latin typeface="Arial" charset="0"/>
                          <a:cs typeface="Arial" charset="0"/>
                        </a:rPr>
                        <a:t>6</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90462">
                <a:tc rowSpan="5">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700" b="0" i="0" u="none" strike="noStrike" cap="none" normalizeH="0" baseline="0" smtClean="0">
                          <a:ln>
                            <a:noFill/>
                          </a:ln>
                          <a:solidFill>
                            <a:schemeClr val="tx1"/>
                          </a:solidFill>
                          <a:effectLst/>
                          <a:latin typeface="Arial" charset="0"/>
                          <a:cs typeface="Arial" charset="0"/>
                        </a:rPr>
                        <a:t>3</a:t>
                      </a: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200" b="1" i="0" u="none" strike="noStrike" cap="none" normalizeH="0" baseline="0" dirty="0" smtClean="0">
                          <a:ln>
                            <a:noFill/>
                          </a:ln>
                          <a:solidFill>
                            <a:srgbClr val="000000"/>
                          </a:solidFill>
                          <a:effectLst/>
                          <a:latin typeface="Arial" charset="0"/>
                          <a:cs typeface="Times New Roman" pitchFamily="18" charset="0"/>
                        </a:rPr>
                        <a:t>Komitmen</a:t>
                      </a:r>
                      <a:r>
                        <a:rPr kumimoji="0" lang="id-ID" sz="1200" b="0" i="0" u="none" strike="noStrike" cap="none" normalizeH="0" baseline="0" dirty="0" smtClean="0">
                          <a:ln>
                            <a:noFill/>
                          </a:ln>
                          <a:solidFill>
                            <a:srgbClr val="000000"/>
                          </a:solidFill>
                          <a:effectLst/>
                          <a:latin typeface="Arial" charset="0"/>
                          <a:cs typeface="Arial" charset="0"/>
                        </a:rPr>
                        <a:t> </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chemeClr val="tx1"/>
                          </a:solidFill>
                          <a:effectLst/>
                          <a:latin typeface="Arial Narrow" pitchFamily="34" charset="0"/>
                          <a:cs typeface="Arial" charset="0"/>
                        </a:rPr>
                        <a:t>1</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rgbClr val="000000"/>
                          </a:solidFill>
                          <a:effectLst/>
                          <a:latin typeface="Arial Narrow" pitchFamily="34" charset="0"/>
                          <a:cs typeface="Times New Roman" pitchFamily="18" charset="0"/>
                        </a:rPr>
                        <a:t>Selalu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berusaha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dengan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sungguh-sungguh</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menegakkan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ideologi</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negara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pancasila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UUD 1945, Negara </a:t>
                      </a:r>
                      <a:r>
                        <a:rPr kumimoji="0" lang="id-ID" sz="1200" b="0" i="0" u="none" strike="noStrike" cap="none" normalizeH="0" baseline="0" noProof="0" dirty="0" smtClean="0">
                          <a:ln>
                            <a:noFill/>
                          </a:ln>
                          <a:solidFill>
                            <a:srgbClr val="000000"/>
                          </a:solidFill>
                          <a:effectLst/>
                          <a:latin typeface="Arial Narrow" pitchFamily="34" charset="0"/>
                          <a:cs typeface="Times New Roman" pitchFamily="18" charset="0"/>
                        </a:rPr>
                        <a:t>Kesatuan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Republik</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Indonesia (NKRI),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Bhineka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Tunggal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Ika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dan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rencana-rencana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pemerintah</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dengan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tujuan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untuk</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dapat</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melaksanakan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tugasnya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secara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berdaya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guna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dan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berhasil</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guna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serta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id-ID" sz="1200" b="0" i="0" u="none" strike="noStrike" cap="none" normalizeH="0" baseline="0" dirty="0" smtClean="0">
                          <a:ln>
                            <a:noFill/>
                          </a:ln>
                          <a:solidFill>
                            <a:srgbClr val="000000"/>
                          </a:solidFill>
                          <a:effectLst/>
                          <a:latin typeface="Arial Narrow" pitchFamily="34" charset="0"/>
                          <a:cs typeface="Times New Roman" pitchFamily="18" charset="0"/>
                        </a:rPr>
                        <a:t>mengutamakan kepentingan kedinasan daripada kepentingan pribadi dan/atau golongan sesuai dengan tugas, fungsi, dan tanggungjawabnya sebagai unsur aparatur negara terhadap organisasi tempat dimana ia bekerja. </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chemeClr val="tx1"/>
                          </a:solidFill>
                          <a:effectLst/>
                          <a:latin typeface="Arial Narrow" pitchFamily="34" charset="0"/>
                          <a:cs typeface="Arial" charset="0"/>
                        </a:rPr>
                        <a:t>91 - 100 </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chemeClr val="tx1"/>
                          </a:solidFill>
                          <a:effectLst/>
                          <a:latin typeface="Arial Narrow" pitchFamily="34" charset="0"/>
                          <a:cs typeface="Arial" charset="0"/>
                        </a:rPr>
                        <a:t>Sangat baik </a:t>
                      </a: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88763">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chemeClr val="tx1"/>
                          </a:solidFill>
                          <a:effectLst/>
                          <a:latin typeface="Arial Narrow" pitchFamily="34" charset="0"/>
                          <a:cs typeface="Arial" charset="0"/>
                        </a:rPr>
                        <a:t>2</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rgbClr val="000000"/>
                          </a:solidFill>
                          <a:effectLst/>
                          <a:latin typeface="Arial Narrow" pitchFamily="34" charset="0"/>
                          <a:cs typeface="Times New Roman" pitchFamily="18" charset="0"/>
                        </a:rPr>
                        <a:t>Pada umumnya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berusaha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dengan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sungguh-sungguh</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menegakkan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ideologi</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negara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pancasila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UUD 1945, Negara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Kesatuan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Republik</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Indonesia (NKRI),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Bhineka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Tunggal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Ika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dan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rencana-rencana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pemerintah</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dengan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tujuan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untuk</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dapat</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melaksanakan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tugasnya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secara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berdaya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guna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dan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berhasil</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guna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serta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id-ID" sz="1200" b="0" i="0" u="none" strike="noStrike" cap="none" normalizeH="0" baseline="0" dirty="0" smtClean="0">
                          <a:ln>
                            <a:noFill/>
                          </a:ln>
                          <a:solidFill>
                            <a:srgbClr val="000000"/>
                          </a:solidFill>
                          <a:effectLst/>
                          <a:latin typeface="Arial Narrow" pitchFamily="34" charset="0"/>
                          <a:cs typeface="Times New Roman" pitchFamily="18" charset="0"/>
                        </a:rPr>
                        <a:t>mengutamakan kepentingan kedinasan daripada kepentingan pribadi dan/atau golongan sesuai dengan tugas, fungsi, dan tanggungjawabnya sebagai unsur aparatur negara terhadap organisasi tempat dimana ia bekerja.</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smtClean="0">
                          <a:ln>
                            <a:noFill/>
                          </a:ln>
                          <a:solidFill>
                            <a:schemeClr val="tx1"/>
                          </a:solidFill>
                          <a:effectLst/>
                          <a:latin typeface="Arial Narrow" pitchFamily="34" charset="0"/>
                          <a:cs typeface="Arial" charset="0"/>
                        </a:rPr>
                        <a:t>76 - 90 </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chemeClr val="tx1"/>
                          </a:solidFill>
                          <a:effectLst/>
                          <a:latin typeface="Arial Narrow" pitchFamily="34" charset="0"/>
                          <a:cs typeface="Arial" charset="0"/>
                        </a:rPr>
                        <a:t>Baik </a:t>
                      </a: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88763">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chemeClr val="tx1"/>
                          </a:solidFill>
                          <a:effectLst/>
                          <a:latin typeface="Arial Narrow" pitchFamily="34" charset="0"/>
                          <a:cs typeface="Arial" charset="0"/>
                        </a:rPr>
                        <a:t>3</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rgbClr val="000000"/>
                          </a:solidFill>
                          <a:effectLst/>
                          <a:latin typeface="Arial Narrow" pitchFamily="34" charset="0"/>
                          <a:cs typeface="Times New Roman" pitchFamily="18" charset="0"/>
                        </a:rPr>
                        <a:t>Adakalanya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berusaha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dengan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sungguh-sungguh</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menegakkan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ideologi</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negara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pancasila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UUD 1945, Negara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Kesatuan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Republik</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Indonesia (NKRI),</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Bhineka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Tunggal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Ika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dan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rencana-rencana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pemerintah</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dengan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tujuan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untuk</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dapat</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melaksanakan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tugasnya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secara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berdaya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guna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dan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berhasil</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guna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serta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id-ID" sz="1200" b="0" i="0" u="none" strike="noStrike" cap="none" normalizeH="0" baseline="0" dirty="0" smtClean="0">
                          <a:ln>
                            <a:noFill/>
                          </a:ln>
                          <a:solidFill>
                            <a:srgbClr val="000000"/>
                          </a:solidFill>
                          <a:effectLst/>
                          <a:latin typeface="Arial Narrow" pitchFamily="34" charset="0"/>
                          <a:cs typeface="Times New Roman" pitchFamily="18" charset="0"/>
                        </a:rPr>
                        <a:t>mengutamakan kepen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a:t>
                      </a:r>
                      <a:r>
                        <a:rPr kumimoji="0" lang="id-ID" sz="1200" b="0" i="0" u="none" strike="noStrike" cap="none" normalizeH="0" baseline="0" dirty="0" smtClean="0">
                          <a:ln>
                            <a:noFill/>
                          </a:ln>
                          <a:solidFill>
                            <a:srgbClr val="000000"/>
                          </a:solidFill>
                          <a:effectLst/>
                          <a:latin typeface="Arial Narrow" pitchFamily="34" charset="0"/>
                          <a:cs typeface="Times New Roman" pitchFamily="18" charset="0"/>
                        </a:rPr>
                        <a:t>tingan kedinasan daripada kepentingan pribadidan/atau golongan sesuai dengan tugas, fungsi, dan tanggung</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id-ID" sz="1200" b="0" i="0" u="none" strike="noStrike" cap="none" normalizeH="0" baseline="0" dirty="0" smtClean="0">
                          <a:ln>
                            <a:noFill/>
                          </a:ln>
                          <a:solidFill>
                            <a:srgbClr val="000000"/>
                          </a:solidFill>
                          <a:effectLst/>
                          <a:latin typeface="Arial Narrow" pitchFamily="34" charset="0"/>
                          <a:cs typeface="Times New Roman" pitchFamily="18" charset="0"/>
                        </a:rPr>
                        <a:t>jawabnya sebagai unsur aparatur negara terhadap organisasi tempat dimana ia bekerja.</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smtClean="0">
                          <a:ln>
                            <a:noFill/>
                          </a:ln>
                          <a:solidFill>
                            <a:schemeClr val="tx1"/>
                          </a:solidFill>
                          <a:effectLst/>
                          <a:latin typeface="Arial Narrow" pitchFamily="34" charset="0"/>
                          <a:cs typeface="Arial" charset="0"/>
                        </a:rPr>
                        <a:t>61 - 75 </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chemeClr val="tx1"/>
                          </a:solidFill>
                          <a:effectLst/>
                          <a:latin typeface="Arial Narrow" pitchFamily="34" charset="0"/>
                          <a:cs typeface="Arial" charset="0"/>
                        </a:rPr>
                        <a:t>Cukup </a:t>
                      </a: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90462">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chemeClr val="tx1"/>
                          </a:solidFill>
                          <a:effectLst/>
                          <a:latin typeface="Arial Narrow" pitchFamily="34" charset="0"/>
                          <a:cs typeface="Arial" charset="0"/>
                        </a:rPr>
                        <a:t>4</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rgbClr val="000000"/>
                          </a:solidFill>
                          <a:effectLst/>
                          <a:latin typeface="Arial Narrow" pitchFamily="34" charset="0"/>
                          <a:cs typeface="Times New Roman" pitchFamily="18" charset="0"/>
                        </a:rPr>
                        <a:t>Kurang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berusaha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dengan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sungguh-sungguh</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menegakkan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ideologi</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negara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pancasila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UUD 1945, Negara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Kesatuan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Republik</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Indonesia (NKRI),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dan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rencana-rencana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pemerintah</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dengan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tujuan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untuk</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dapat</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melaksanakan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tugasnya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secara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berdaya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guna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dan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berhasil</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guna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serta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id-ID" sz="1200" b="0" i="0" u="none" strike="noStrike" cap="none" normalizeH="0" baseline="0" dirty="0" smtClean="0">
                          <a:ln>
                            <a:noFill/>
                          </a:ln>
                          <a:solidFill>
                            <a:srgbClr val="000000"/>
                          </a:solidFill>
                          <a:effectLst/>
                          <a:latin typeface="Arial Narrow" pitchFamily="34" charset="0"/>
                          <a:cs typeface="Times New Roman" pitchFamily="18" charset="0"/>
                        </a:rPr>
                        <a:t>mengutamakan kepentingan kedinasan dari</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a:t>
                      </a:r>
                      <a:r>
                        <a:rPr kumimoji="0" lang="id-ID" sz="1200" b="0" i="0" u="none" strike="noStrike" cap="none" normalizeH="0" baseline="0" dirty="0" smtClean="0">
                          <a:ln>
                            <a:noFill/>
                          </a:ln>
                          <a:solidFill>
                            <a:srgbClr val="000000"/>
                          </a:solidFill>
                          <a:effectLst/>
                          <a:latin typeface="Arial Narrow" pitchFamily="34" charset="0"/>
                          <a:cs typeface="Times New Roman" pitchFamily="18" charset="0"/>
                        </a:rPr>
                        <a:t>pada kepentingan pribadidan/atau golongan sesuai dengan tugas, fungsi, dan tanggungjawabnya sebagai unsur aparatur negara terhadap organisasi tempat dimana ia bekerja.</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smtClean="0">
                          <a:ln>
                            <a:noFill/>
                          </a:ln>
                          <a:solidFill>
                            <a:schemeClr val="tx1"/>
                          </a:solidFill>
                          <a:effectLst/>
                          <a:latin typeface="Arial Narrow" pitchFamily="34" charset="0"/>
                          <a:cs typeface="Arial" charset="0"/>
                        </a:rPr>
                        <a:t>51 - 60 </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chemeClr val="tx1"/>
                          </a:solidFill>
                          <a:effectLst/>
                          <a:latin typeface="Arial Narrow" pitchFamily="34" charset="0"/>
                          <a:cs typeface="Arial" charset="0"/>
                        </a:rPr>
                        <a:t>Kurang </a:t>
                      </a: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90462">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chemeClr val="tx1"/>
                          </a:solidFill>
                          <a:effectLst/>
                          <a:latin typeface="Arial Narrow" pitchFamily="34" charset="0"/>
                          <a:cs typeface="Arial" charset="0"/>
                        </a:rPr>
                        <a:t>5</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rgbClr val="000000"/>
                          </a:solidFill>
                          <a:effectLst/>
                          <a:latin typeface="Arial Narrow" pitchFamily="34" charset="0"/>
                          <a:cs typeface="Times New Roman" pitchFamily="18" charset="0"/>
                        </a:rPr>
                        <a:t>Tidak</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pernah</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berusaha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dengan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sungguh-sungguh</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menegakkan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ideologi</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negara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pancasila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UUD 1945, Negara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Kesatuan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Republik</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Indonesia (NKRI),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dan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rencana-rencana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pemerintah</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dengan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tujuan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untuk</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dapat</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melaksanakan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tugasnya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secara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berdaya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guna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dan</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berhasil</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guna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en-US" sz="1200" b="0" i="0" u="none" strike="noStrike" cap="none" normalizeH="0" baseline="0" dirty="0" err="1" smtClean="0">
                          <a:ln>
                            <a:noFill/>
                          </a:ln>
                          <a:solidFill>
                            <a:srgbClr val="000000"/>
                          </a:solidFill>
                          <a:effectLst/>
                          <a:latin typeface="Arial Narrow" pitchFamily="34" charset="0"/>
                          <a:cs typeface="Times New Roman" pitchFamily="18" charset="0"/>
                        </a:rPr>
                        <a:t>serta</a:t>
                      </a:r>
                      <a:r>
                        <a:rPr kumimoji="0" lang="en-US" sz="1200" b="0" i="0" u="none" strike="noStrike" cap="none" normalizeH="0" baseline="0" dirty="0" smtClean="0">
                          <a:ln>
                            <a:noFill/>
                          </a:ln>
                          <a:solidFill>
                            <a:srgbClr val="000000"/>
                          </a:solidFill>
                          <a:effectLst/>
                          <a:latin typeface="Arial Narrow" pitchFamily="34" charset="0"/>
                          <a:cs typeface="Times New Roman" pitchFamily="18" charset="0"/>
                        </a:rPr>
                        <a:t> </a:t>
                      </a:r>
                      <a:r>
                        <a:rPr kumimoji="0" lang="id-ID" sz="1200" b="0" i="0" u="none" strike="noStrike" cap="none" normalizeH="0" baseline="0" dirty="0" smtClean="0">
                          <a:ln>
                            <a:noFill/>
                          </a:ln>
                          <a:solidFill>
                            <a:srgbClr val="000000"/>
                          </a:solidFill>
                          <a:effectLst/>
                          <a:latin typeface="Arial Narrow" pitchFamily="34" charset="0"/>
                          <a:cs typeface="Times New Roman" pitchFamily="18" charset="0"/>
                        </a:rPr>
                        <a:t> mengutamakan kepentingan kedinasan daripada kepentingan pribadi dan/atau golongan sesuai dengan tugas, fungsi, dan tanggungjawabnya sebagai unsur aparatur negara terhadap organisasi tempat dimana ia bekerja.</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smtClean="0">
                          <a:ln>
                            <a:noFill/>
                          </a:ln>
                          <a:solidFill>
                            <a:schemeClr val="tx1"/>
                          </a:solidFill>
                          <a:effectLst/>
                          <a:latin typeface="Arial Narrow" pitchFamily="34" charset="0"/>
                          <a:cs typeface="Arial" charset="0"/>
                        </a:rPr>
                        <a:t>50 ke bawah </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chemeClr val="tx1"/>
                          </a:solidFill>
                          <a:effectLst/>
                          <a:latin typeface="Arial Narrow" pitchFamily="34" charset="0"/>
                          <a:cs typeface="Arial" charset="0"/>
                        </a:rPr>
                        <a:t>Buruk </a:t>
                      </a: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035912049"/>
      </p:ext>
    </p:extLst>
  </p:cSld>
  <p:clrMapOvr>
    <a:masterClrMapping/>
  </p:clrMapOvr>
  <p:transition spd="med">
    <p:comb/>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6520" name="Group 56"/>
          <p:cNvGraphicFramePr>
            <a:graphicFrameLocks noGrp="1"/>
          </p:cNvGraphicFramePr>
          <p:nvPr>
            <p:ph/>
            <p:extLst>
              <p:ext uri="{D42A27DB-BD31-4B8C-83A1-F6EECF244321}">
                <p14:modId xmlns:p14="http://schemas.microsoft.com/office/powerpoint/2010/main" val="3807002127"/>
              </p:ext>
            </p:extLst>
          </p:nvPr>
        </p:nvGraphicFramePr>
        <p:xfrm>
          <a:off x="136525" y="188913"/>
          <a:ext cx="8972550" cy="6477000"/>
        </p:xfrm>
        <a:graphic>
          <a:graphicData uri="http://schemas.openxmlformats.org/drawingml/2006/table">
            <a:tbl>
              <a:tblPr/>
              <a:tblGrid>
                <a:gridCol w="366713"/>
                <a:gridCol w="974725"/>
                <a:gridCol w="274637"/>
                <a:gridCol w="5608638"/>
                <a:gridCol w="811212"/>
                <a:gridCol w="936625"/>
              </a:tblGrid>
              <a:tr h="287338">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NO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UNSUR YG DINILAI</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cs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URAIAN</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NILAI</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30638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ANGKA</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SEBUTAN</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7400">
                <a:tc rowSpan="5">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700" b="0" i="0" u="none" strike="noStrike" cap="none" normalizeH="0" baseline="0" smtClean="0">
                          <a:ln>
                            <a:noFill/>
                          </a:ln>
                          <a:solidFill>
                            <a:schemeClr val="tx1"/>
                          </a:solidFill>
                          <a:effectLst/>
                          <a:latin typeface="Arial" charset="0"/>
                          <a:cs typeface="Arial" charset="0"/>
                        </a:rPr>
                        <a:t>4</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700" b="1" i="0" u="none" strike="noStrike" cap="none" normalizeH="0" baseline="0" dirty="0" smtClean="0">
                          <a:ln>
                            <a:noFill/>
                          </a:ln>
                          <a:solidFill>
                            <a:srgbClr val="000000"/>
                          </a:solidFill>
                          <a:effectLst/>
                          <a:latin typeface="Arial" charset="0"/>
                          <a:cs typeface="Times New Roman" pitchFamily="18" charset="0"/>
                        </a:rPr>
                        <a:t>Disiplin</a:t>
                      </a:r>
                      <a:r>
                        <a:rPr kumimoji="0" lang="id-ID" sz="1700" b="0" i="0" u="none" strike="noStrike" cap="none" normalizeH="0" baseline="0" dirty="0" smtClean="0">
                          <a:ln>
                            <a:noFill/>
                          </a:ln>
                          <a:solidFill>
                            <a:srgbClr val="000000"/>
                          </a:solidFill>
                          <a:effectLst/>
                          <a:latin typeface="Arial" charset="0"/>
                          <a:cs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smtClean="0">
                          <a:ln>
                            <a:noFill/>
                          </a:ln>
                          <a:solidFill>
                            <a:schemeClr val="tx1"/>
                          </a:solidFill>
                          <a:effectLst/>
                          <a:latin typeface="Arial" charset="0"/>
                          <a:cs typeface="Arial"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dirty="0" smtClean="0">
                          <a:ln>
                            <a:noFill/>
                          </a:ln>
                          <a:solidFill>
                            <a:srgbClr val="000000"/>
                          </a:solidFill>
                          <a:effectLst/>
                          <a:latin typeface="Arial" charset="0"/>
                          <a:cs typeface="Times New Roman" pitchFamily="18" charset="0"/>
                        </a:rPr>
                        <a:t>Selalu mentaati peraturan perundang-undangan dan/atau peraturan kedinasan yang berlaku dengan rasa tanggung jawab dan  selalu mentaati ketentuan jam kerja serta mampu menyimpan dan/atau memelihara barang-barang milik negara yang dipercayakan kepadanya dengan sebaik-baiknya.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smtClean="0">
                          <a:ln>
                            <a:noFill/>
                          </a:ln>
                          <a:solidFill>
                            <a:schemeClr val="tx1"/>
                          </a:solidFill>
                          <a:effectLst/>
                          <a:latin typeface="Arial" charset="0"/>
                          <a:cs typeface="Arial" charset="0"/>
                        </a:rPr>
                        <a:t>91 - 100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smtClean="0">
                          <a:ln>
                            <a:noFill/>
                          </a:ln>
                          <a:solidFill>
                            <a:schemeClr val="tx1"/>
                          </a:solidFill>
                          <a:effectLst/>
                          <a:latin typeface="Arial" charset="0"/>
                          <a:cs typeface="Arial" charset="0"/>
                        </a:rPr>
                        <a:t>Sangat baik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9625">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smtClean="0">
                          <a:ln>
                            <a:noFill/>
                          </a:ln>
                          <a:solidFill>
                            <a:schemeClr val="tx1"/>
                          </a:solidFill>
                          <a:effectLst/>
                          <a:latin typeface="Arial" charset="0"/>
                          <a:cs typeface="Arial"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dirty="0" smtClean="0">
                          <a:ln>
                            <a:noFill/>
                          </a:ln>
                          <a:solidFill>
                            <a:srgbClr val="000000"/>
                          </a:solidFill>
                          <a:effectLst/>
                          <a:latin typeface="Arial" charset="0"/>
                          <a:cs typeface="Times New Roman" pitchFamily="18" charset="0"/>
                        </a:rPr>
                        <a:t>Pada umumnya mentaati peraturan perundang-undangan dan/atau peraturan kedinasan yang berlaku dengan rasa tanggung jawab, mentaati ketentuan jam kerja serta mampu menyimpan dan/atau memelihara barang-barang milik negara yang dipercayakan kepadanya dengan baik.</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chemeClr val="tx1"/>
                          </a:solidFill>
                          <a:effectLst/>
                          <a:latin typeface="Arial" charset="0"/>
                          <a:cs typeface="Arial" charset="0"/>
                        </a:rPr>
                        <a:t>76 - 90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smtClean="0">
                          <a:ln>
                            <a:noFill/>
                          </a:ln>
                          <a:solidFill>
                            <a:schemeClr val="tx1"/>
                          </a:solidFill>
                          <a:effectLst/>
                          <a:latin typeface="Arial" charset="0"/>
                          <a:cs typeface="Arial" charset="0"/>
                        </a:rPr>
                        <a:t>Baik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76350">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smtClean="0">
                          <a:ln>
                            <a:noFill/>
                          </a:ln>
                          <a:solidFill>
                            <a:schemeClr val="tx1"/>
                          </a:solidFill>
                          <a:effectLst/>
                          <a:latin typeface="Arial" charset="0"/>
                          <a:cs typeface="Arial"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rgbClr val="000000"/>
                          </a:solidFill>
                          <a:effectLst/>
                          <a:latin typeface="Arial" charset="0"/>
                          <a:cs typeface="Times New Roman" pitchFamily="18" charset="0"/>
                        </a:rPr>
                        <a:t>Adakalanya</a:t>
                      </a:r>
                      <a:r>
                        <a:rPr kumimoji="0" lang="en-US" sz="1200" b="0" i="0" u="none" strike="noStrike" cap="none" normalizeH="0" baseline="0" dirty="0" smtClean="0">
                          <a:ln>
                            <a:noFill/>
                          </a:ln>
                          <a:solidFill>
                            <a:srgbClr val="000000"/>
                          </a:solidFill>
                          <a:effectLst/>
                          <a:latin typeface="Arial" charset="0"/>
                          <a:cs typeface="Times New Roman" pitchFamily="18" charset="0"/>
                        </a:rPr>
                        <a:t> </a:t>
                      </a:r>
                      <a:r>
                        <a:rPr kumimoji="0" lang="id-ID" sz="1200" b="0" i="0" u="none" strike="noStrike" cap="none" normalizeH="0" baseline="0" dirty="0" smtClean="0">
                          <a:ln>
                            <a:noFill/>
                          </a:ln>
                          <a:solidFill>
                            <a:srgbClr val="000000"/>
                          </a:solidFill>
                          <a:effectLst/>
                          <a:latin typeface="Arial" charset="0"/>
                          <a:cs typeface="Times New Roman" pitchFamily="18" charset="0"/>
                        </a:rPr>
                        <a:t>mentaati peraturan perundang-undangan dan/atau peraturan kedinasan yang berlaku dengan rasa cukup tanggung jawab, mentaati ketentuan jam kerja serta cukup mampu menyimpan dan/atau memelihara barang-barang milik negara yang dipercayakan kepadanya dengan cukup baik, serta tidak masuk atau terlambat masuk kerja dan lebih cepat pulang dari ketentuan jam kerja tanpa alasan yang sah </a:t>
                      </a:r>
                      <a:r>
                        <a:rPr kumimoji="0" lang="en-US" sz="1200" b="0" i="0" u="none" strike="noStrike" cap="none" normalizeH="0" baseline="0" dirty="0" err="1" smtClean="0">
                          <a:ln>
                            <a:noFill/>
                          </a:ln>
                          <a:solidFill>
                            <a:srgbClr val="000000"/>
                          </a:solidFill>
                          <a:effectLst/>
                          <a:latin typeface="Arial" charset="0"/>
                          <a:cs typeface="Times New Roman" pitchFamily="18" charset="0"/>
                        </a:rPr>
                        <a:t>selama</a:t>
                      </a:r>
                      <a:r>
                        <a:rPr kumimoji="0" lang="en-US" sz="1200" b="0" i="0" u="none" strike="noStrike" cap="none" normalizeH="0" baseline="0" dirty="0" smtClean="0">
                          <a:ln>
                            <a:noFill/>
                          </a:ln>
                          <a:solidFill>
                            <a:srgbClr val="000000"/>
                          </a:solidFill>
                          <a:effectLst/>
                          <a:latin typeface="Arial" charset="0"/>
                          <a:cs typeface="Times New Roman" pitchFamily="18" charset="0"/>
                        </a:rPr>
                        <a:t> 5 (lima) </a:t>
                      </a:r>
                      <a:r>
                        <a:rPr kumimoji="0" lang="en-US" sz="1200" b="0" i="0" u="none" strike="noStrike" cap="none" normalizeH="0" baseline="0" dirty="0" err="1" smtClean="0">
                          <a:ln>
                            <a:noFill/>
                          </a:ln>
                          <a:solidFill>
                            <a:srgbClr val="000000"/>
                          </a:solidFill>
                          <a:effectLst/>
                          <a:latin typeface="Arial" charset="0"/>
                          <a:cs typeface="Times New Roman" pitchFamily="18" charset="0"/>
                        </a:rPr>
                        <a:t>sampai</a:t>
                      </a:r>
                      <a:r>
                        <a:rPr kumimoji="0" lang="en-US" sz="1200" b="0" i="0" u="none" strike="noStrike" cap="none" normalizeH="0" baseline="0" dirty="0" smtClean="0">
                          <a:ln>
                            <a:noFill/>
                          </a:ln>
                          <a:solidFill>
                            <a:srgbClr val="000000"/>
                          </a:solidFill>
                          <a:effectLst/>
                          <a:latin typeface="Arial" charset="0"/>
                          <a:cs typeface="Times New Roman" pitchFamily="18" charset="0"/>
                        </a:rPr>
                        <a:t> </a:t>
                      </a:r>
                      <a:r>
                        <a:rPr kumimoji="0" lang="en-US" sz="1200" b="0" i="0" u="none" strike="noStrike" cap="none" normalizeH="0" baseline="0" dirty="0" err="1" smtClean="0">
                          <a:ln>
                            <a:noFill/>
                          </a:ln>
                          <a:solidFill>
                            <a:srgbClr val="000000"/>
                          </a:solidFill>
                          <a:effectLst/>
                          <a:latin typeface="Arial" charset="0"/>
                          <a:cs typeface="Times New Roman" pitchFamily="18" charset="0"/>
                        </a:rPr>
                        <a:t>dengan</a:t>
                      </a:r>
                      <a:r>
                        <a:rPr kumimoji="0" lang="en-US" sz="1200" b="0" i="0" u="none" strike="noStrike" cap="none" normalizeH="0" baseline="0" dirty="0" smtClean="0">
                          <a:ln>
                            <a:noFill/>
                          </a:ln>
                          <a:solidFill>
                            <a:srgbClr val="000000"/>
                          </a:solidFill>
                          <a:effectLst/>
                          <a:latin typeface="Arial" charset="0"/>
                          <a:cs typeface="Times New Roman" pitchFamily="18" charset="0"/>
                        </a:rPr>
                        <a:t> 15 (lima </a:t>
                      </a:r>
                      <a:r>
                        <a:rPr kumimoji="0" lang="en-US" sz="1200" b="0" i="0" u="none" strike="noStrike" cap="none" normalizeH="0" baseline="0" dirty="0" err="1" smtClean="0">
                          <a:ln>
                            <a:noFill/>
                          </a:ln>
                          <a:solidFill>
                            <a:srgbClr val="000000"/>
                          </a:solidFill>
                          <a:effectLst/>
                          <a:latin typeface="Arial" charset="0"/>
                          <a:cs typeface="Times New Roman" pitchFamily="18" charset="0"/>
                        </a:rPr>
                        <a:t>belas</a:t>
                      </a:r>
                      <a:r>
                        <a:rPr kumimoji="0" lang="en-US" sz="1200" b="0" i="0" u="none" strike="noStrike" cap="none" normalizeH="0" baseline="0" dirty="0" smtClean="0">
                          <a:ln>
                            <a:noFill/>
                          </a:ln>
                          <a:solidFill>
                            <a:srgbClr val="000000"/>
                          </a:solidFill>
                          <a:effectLst/>
                          <a:latin typeface="Arial" charset="0"/>
                          <a:cs typeface="Times New Roman" pitchFamily="18" charset="0"/>
                        </a:rPr>
                        <a:t>) </a:t>
                      </a:r>
                      <a:r>
                        <a:rPr kumimoji="0" lang="en-US" sz="1200" b="0" i="0" u="none" strike="noStrike" cap="none" normalizeH="0" baseline="0" dirty="0" err="1" smtClean="0">
                          <a:ln>
                            <a:noFill/>
                          </a:ln>
                          <a:solidFill>
                            <a:srgbClr val="000000"/>
                          </a:solidFill>
                          <a:effectLst/>
                          <a:latin typeface="Arial" charset="0"/>
                          <a:cs typeface="Times New Roman" pitchFamily="18" charset="0"/>
                        </a:rPr>
                        <a:t>hari</a:t>
                      </a:r>
                      <a:r>
                        <a:rPr kumimoji="0" lang="en-US" sz="1200" b="0" i="0" u="none" strike="noStrike" cap="none" normalizeH="0" baseline="0" dirty="0" smtClean="0">
                          <a:ln>
                            <a:noFill/>
                          </a:ln>
                          <a:solidFill>
                            <a:srgbClr val="000000"/>
                          </a:solidFill>
                          <a:effectLst/>
                          <a:latin typeface="Arial" charset="0"/>
                          <a:cs typeface="Times New Roman" pitchFamily="18" charset="0"/>
                        </a:rPr>
                        <a:t> </a:t>
                      </a:r>
                      <a:r>
                        <a:rPr kumimoji="0" lang="en-US" sz="1200" b="0" i="0" u="none" strike="noStrike" cap="none" normalizeH="0" baseline="0" dirty="0" err="1" smtClean="0">
                          <a:ln>
                            <a:noFill/>
                          </a:ln>
                          <a:solidFill>
                            <a:srgbClr val="000000"/>
                          </a:solidFill>
                          <a:effectLst/>
                          <a:latin typeface="Arial" charset="0"/>
                          <a:cs typeface="Times New Roman" pitchFamily="18" charset="0"/>
                        </a:rPr>
                        <a:t>kerja</a:t>
                      </a:r>
                      <a:r>
                        <a:rPr kumimoji="0" lang="en-US" sz="1200" b="0" i="0" u="none" strike="noStrike" cap="none" normalizeH="0" baseline="0" dirty="0" smtClean="0">
                          <a:ln>
                            <a:noFill/>
                          </a:ln>
                          <a:solidFill>
                            <a:srgbClr val="000000"/>
                          </a:solidFill>
                          <a:effectLst/>
                          <a:latin typeface="Arial" charset="0"/>
                          <a:cs typeface="Times New Roman" pitchFamily="18" charset="0"/>
                        </a:rPr>
                        <a:t>.</a:t>
                      </a:r>
                      <a:endParaRPr kumimoji="0" lang="id-ID" sz="1200" b="0" i="0" u="none" strike="noStrike" cap="none" normalizeH="0" baseline="0" dirty="0" smtClean="0">
                        <a:ln>
                          <a:noFill/>
                        </a:ln>
                        <a:solidFill>
                          <a:srgbClr val="000000"/>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chemeClr val="tx1"/>
                          </a:solidFill>
                          <a:effectLst/>
                          <a:latin typeface="Arial" charset="0"/>
                          <a:cs typeface="Arial" charset="0"/>
                        </a:rPr>
                        <a:t>61 - 75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chemeClr val="tx1"/>
                          </a:solidFill>
                          <a:effectLst/>
                          <a:latin typeface="Arial" charset="0"/>
                          <a:cs typeface="Arial" charset="0"/>
                        </a:rPr>
                        <a:t>Cukup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77938">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smtClean="0">
                          <a:ln>
                            <a:noFill/>
                          </a:ln>
                          <a:solidFill>
                            <a:schemeClr val="tx1"/>
                          </a:solidFill>
                          <a:effectLst/>
                          <a:latin typeface="Arial" charset="0"/>
                          <a:cs typeface="Arial"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rgbClr val="000000"/>
                          </a:solidFill>
                          <a:effectLst/>
                          <a:latin typeface="Arial" charset="0"/>
                          <a:cs typeface="Times New Roman" pitchFamily="18" charset="0"/>
                        </a:rPr>
                        <a:t>Kurang mentaati peraturan perundang-undangan dan/atau peraturan kedinasan yang berlaku dengan rasa kurang tanggung jawab, mentaati ketentuan jam kerja serta kurang mampu menyimpan dan/atau memelihara barang-barang milik negara yang dipercayakan kepadanya dengan kurang baik, serta tidak masuk atau terlambat masuk kerja dan lebih cepat pulang dari ketentuan jam kerja tanpa alasan yang sah </a:t>
                      </a:r>
                      <a:r>
                        <a:rPr kumimoji="0" lang="en-US" sz="1200" b="0" i="0" u="none" strike="noStrike" cap="none" normalizeH="0" baseline="0" dirty="0" err="1" smtClean="0">
                          <a:ln>
                            <a:noFill/>
                          </a:ln>
                          <a:solidFill>
                            <a:srgbClr val="000000"/>
                          </a:solidFill>
                          <a:effectLst/>
                          <a:latin typeface="Arial" charset="0"/>
                          <a:cs typeface="Times New Roman" pitchFamily="18" charset="0"/>
                        </a:rPr>
                        <a:t>selama</a:t>
                      </a:r>
                      <a:r>
                        <a:rPr kumimoji="0" lang="en-US" sz="1200" b="0" i="0" u="none" strike="noStrike" cap="none" normalizeH="0" baseline="0" dirty="0" smtClean="0">
                          <a:ln>
                            <a:noFill/>
                          </a:ln>
                          <a:solidFill>
                            <a:srgbClr val="000000"/>
                          </a:solidFill>
                          <a:effectLst/>
                          <a:latin typeface="Arial" charset="0"/>
                          <a:cs typeface="Times New Roman" pitchFamily="18" charset="0"/>
                        </a:rPr>
                        <a:t> 16 (</a:t>
                      </a:r>
                      <a:r>
                        <a:rPr kumimoji="0" lang="en-US" sz="1200" b="0" i="0" u="none" strike="noStrike" cap="none" normalizeH="0" baseline="0" dirty="0" err="1" smtClean="0">
                          <a:ln>
                            <a:noFill/>
                          </a:ln>
                          <a:solidFill>
                            <a:srgbClr val="000000"/>
                          </a:solidFill>
                          <a:effectLst/>
                          <a:latin typeface="Arial" charset="0"/>
                          <a:cs typeface="Times New Roman" pitchFamily="18" charset="0"/>
                        </a:rPr>
                        <a:t>enam</a:t>
                      </a:r>
                      <a:r>
                        <a:rPr kumimoji="0" lang="en-US" sz="1200" b="0" i="0" u="none" strike="noStrike" cap="none" normalizeH="0" baseline="0" dirty="0" smtClean="0">
                          <a:ln>
                            <a:noFill/>
                          </a:ln>
                          <a:solidFill>
                            <a:srgbClr val="000000"/>
                          </a:solidFill>
                          <a:effectLst/>
                          <a:latin typeface="Arial" charset="0"/>
                          <a:cs typeface="Times New Roman" pitchFamily="18" charset="0"/>
                        </a:rPr>
                        <a:t> </a:t>
                      </a:r>
                      <a:r>
                        <a:rPr kumimoji="0" lang="en-US" sz="1200" b="0" i="0" u="none" strike="noStrike" cap="none" normalizeH="0" baseline="0" dirty="0" err="1" smtClean="0">
                          <a:ln>
                            <a:noFill/>
                          </a:ln>
                          <a:solidFill>
                            <a:srgbClr val="000000"/>
                          </a:solidFill>
                          <a:effectLst/>
                          <a:latin typeface="Arial" charset="0"/>
                          <a:cs typeface="Times New Roman" pitchFamily="18" charset="0"/>
                        </a:rPr>
                        <a:t>belas</a:t>
                      </a:r>
                      <a:r>
                        <a:rPr kumimoji="0" lang="en-US" sz="1200" b="0" i="0" u="none" strike="noStrike" cap="none" normalizeH="0" baseline="0" dirty="0" smtClean="0">
                          <a:ln>
                            <a:noFill/>
                          </a:ln>
                          <a:solidFill>
                            <a:srgbClr val="000000"/>
                          </a:solidFill>
                          <a:effectLst/>
                          <a:latin typeface="Arial" charset="0"/>
                          <a:cs typeface="Times New Roman" pitchFamily="18" charset="0"/>
                        </a:rPr>
                        <a:t>) </a:t>
                      </a:r>
                      <a:r>
                        <a:rPr kumimoji="0" lang="en-US" sz="1200" b="0" i="0" u="none" strike="noStrike" cap="none" normalizeH="0" baseline="0" dirty="0" err="1" smtClean="0">
                          <a:ln>
                            <a:noFill/>
                          </a:ln>
                          <a:solidFill>
                            <a:srgbClr val="000000"/>
                          </a:solidFill>
                          <a:effectLst/>
                          <a:latin typeface="Arial" charset="0"/>
                          <a:cs typeface="Times New Roman" pitchFamily="18" charset="0"/>
                        </a:rPr>
                        <a:t>sampai</a:t>
                      </a:r>
                      <a:r>
                        <a:rPr kumimoji="0" lang="en-US" sz="1200" b="0" i="0" u="none" strike="noStrike" cap="none" normalizeH="0" baseline="0" dirty="0" smtClean="0">
                          <a:ln>
                            <a:noFill/>
                          </a:ln>
                          <a:solidFill>
                            <a:srgbClr val="000000"/>
                          </a:solidFill>
                          <a:effectLst/>
                          <a:latin typeface="Arial" charset="0"/>
                          <a:cs typeface="Times New Roman" pitchFamily="18" charset="0"/>
                        </a:rPr>
                        <a:t> </a:t>
                      </a:r>
                      <a:r>
                        <a:rPr kumimoji="0" lang="en-US" sz="1200" b="0" i="0" u="none" strike="noStrike" cap="none" normalizeH="0" baseline="0" dirty="0" err="1" smtClean="0">
                          <a:ln>
                            <a:noFill/>
                          </a:ln>
                          <a:solidFill>
                            <a:srgbClr val="000000"/>
                          </a:solidFill>
                          <a:effectLst/>
                          <a:latin typeface="Arial" charset="0"/>
                          <a:cs typeface="Times New Roman" pitchFamily="18" charset="0"/>
                        </a:rPr>
                        <a:t>dengan</a:t>
                      </a:r>
                      <a:r>
                        <a:rPr kumimoji="0" lang="en-US" sz="1200" b="0" i="0" u="none" strike="noStrike" cap="none" normalizeH="0" baseline="0" dirty="0" smtClean="0">
                          <a:ln>
                            <a:noFill/>
                          </a:ln>
                          <a:solidFill>
                            <a:srgbClr val="000000"/>
                          </a:solidFill>
                          <a:effectLst/>
                          <a:latin typeface="Arial" charset="0"/>
                          <a:cs typeface="Times New Roman" pitchFamily="18" charset="0"/>
                        </a:rPr>
                        <a:t> 30 (</a:t>
                      </a:r>
                      <a:r>
                        <a:rPr kumimoji="0" lang="en-US" sz="1200" b="0" i="0" u="none" strike="noStrike" cap="none" normalizeH="0" baseline="0" dirty="0" err="1" smtClean="0">
                          <a:ln>
                            <a:noFill/>
                          </a:ln>
                          <a:solidFill>
                            <a:srgbClr val="000000"/>
                          </a:solidFill>
                          <a:effectLst/>
                          <a:latin typeface="Arial" charset="0"/>
                          <a:cs typeface="Times New Roman" pitchFamily="18" charset="0"/>
                        </a:rPr>
                        <a:t>tiga</a:t>
                      </a:r>
                      <a:r>
                        <a:rPr kumimoji="0" lang="en-US" sz="1200" b="0" i="0" u="none" strike="noStrike" cap="none" normalizeH="0" baseline="0" dirty="0" smtClean="0">
                          <a:ln>
                            <a:noFill/>
                          </a:ln>
                          <a:solidFill>
                            <a:srgbClr val="000000"/>
                          </a:solidFill>
                          <a:effectLst/>
                          <a:latin typeface="Arial" charset="0"/>
                          <a:cs typeface="Times New Roman" pitchFamily="18" charset="0"/>
                        </a:rPr>
                        <a:t> </a:t>
                      </a:r>
                      <a:r>
                        <a:rPr kumimoji="0" lang="en-US" sz="1200" b="0" i="0" u="none" strike="noStrike" cap="none" normalizeH="0" baseline="0" dirty="0" err="1" smtClean="0">
                          <a:ln>
                            <a:noFill/>
                          </a:ln>
                          <a:solidFill>
                            <a:srgbClr val="000000"/>
                          </a:solidFill>
                          <a:effectLst/>
                          <a:latin typeface="Arial" charset="0"/>
                          <a:cs typeface="Times New Roman" pitchFamily="18" charset="0"/>
                        </a:rPr>
                        <a:t>puluh</a:t>
                      </a:r>
                      <a:r>
                        <a:rPr kumimoji="0" lang="en-US" sz="1200" b="0" i="0" u="none" strike="noStrike" cap="none" normalizeH="0" baseline="0" dirty="0" smtClean="0">
                          <a:ln>
                            <a:noFill/>
                          </a:ln>
                          <a:solidFill>
                            <a:srgbClr val="000000"/>
                          </a:solidFill>
                          <a:effectLst/>
                          <a:latin typeface="Arial" charset="0"/>
                          <a:cs typeface="Times New Roman" pitchFamily="18" charset="0"/>
                        </a:rPr>
                        <a:t>) </a:t>
                      </a:r>
                      <a:r>
                        <a:rPr kumimoji="0" lang="en-US" sz="1200" b="0" i="0" u="none" strike="noStrike" cap="none" normalizeH="0" baseline="0" dirty="0" err="1" smtClean="0">
                          <a:ln>
                            <a:noFill/>
                          </a:ln>
                          <a:solidFill>
                            <a:srgbClr val="000000"/>
                          </a:solidFill>
                          <a:effectLst/>
                          <a:latin typeface="Arial" charset="0"/>
                          <a:cs typeface="Times New Roman" pitchFamily="18" charset="0"/>
                        </a:rPr>
                        <a:t>hari</a:t>
                      </a:r>
                      <a:r>
                        <a:rPr kumimoji="0" lang="en-US" sz="1200" b="0" i="0" u="none" strike="noStrike" cap="none" normalizeH="0" baseline="0" dirty="0" smtClean="0">
                          <a:ln>
                            <a:noFill/>
                          </a:ln>
                          <a:solidFill>
                            <a:srgbClr val="000000"/>
                          </a:solidFill>
                          <a:effectLst/>
                          <a:latin typeface="Arial" charset="0"/>
                          <a:cs typeface="Times New Roman" pitchFamily="18" charset="0"/>
                        </a:rPr>
                        <a:t> </a:t>
                      </a:r>
                      <a:r>
                        <a:rPr kumimoji="0" lang="en-US" sz="1200" b="0" i="0" u="none" strike="noStrike" cap="none" normalizeH="0" baseline="0" dirty="0" err="1" smtClean="0">
                          <a:ln>
                            <a:noFill/>
                          </a:ln>
                          <a:solidFill>
                            <a:srgbClr val="000000"/>
                          </a:solidFill>
                          <a:effectLst/>
                          <a:latin typeface="Arial" charset="0"/>
                          <a:cs typeface="Times New Roman" pitchFamily="18" charset="0"/>
                        </a:rPr>
                        <a:t>kerja</a:t>
                      </a:r>
                      <a:r>
                        <a:rPr kumimoji="0" lang="en-US" sz="1200" b="0" i="0" u="none" strike="noStrike" cap="none" normalizeH="0" baseline="0" dirty="0" smtClean="0">
                          <a:ln>
                            <a:noFill/>
                          </a:ln>
                          <a:solidFill>
                            <a:srgbClr val="000000"/>
                          </a:solidFill>
                          <a:effectLst/>
                          <a:latin typeface="Arial" charset="0"/>
                          <a:cs typeface="Times New Roman" pitchFamily="18" charset="0"/>
                        </a:rPr>
                        <a:t>.</a:t>
                      </a:r>
                      <a:endParaRPr kumimoji="0" lang="id-ID" sz="1200" b="0" i="0" u="none" strike="noStrike" cap="none" normalizeH="0" baseline="0" dirty="0" smtClean="0">
                        <a:ln>
                          <a:noFill/>
                        </a:ln>
                        <a:solidFill>
                          <a:srgbClr val="000000"/>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smtClean="0">
                          <a:ln>
                            <a:noFill/>
                          </a:ln>
                          <a:solidFill>
                            <a:schemeClr val="tx1"/>
                          </a:solidFill>
                          <a:effectLst/>
                          <a:latin typeface="Arial" charset="0"/>
                          <a:cs typeface="Arial" charset="0"/>
                        </a:rPr>
                        <a:t>51 - 60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chemeClr val="tx1"/>
                          </a:solidFill>
                          <a:effectLst/>
                          <a:latin typeface="Arial" charset="0"/>
                          <a:cs typeface="Arial" charset="0"/>
                        </a:rPr>
                        <a:t>Kurang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08075">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smtClean="0">
                          <a:ln>
                            <a:noFill/>
                          </a:ln>
                          <a:solidFill>
                            <a:schemeClr val="tx1"/>
                          </a:solidFill>
                          <a:effectLst/>
                          <a:latin typeface="Arial" charset="0"/>
                          <a:cs typeface="Arial"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rgbClr val="000000"/>
                          </a:solidFill>
                          <a:effectLst/>
                          <a:latin typeface="Arial" charset="0"/>
                          <a:cs typeface="Times New Roman" pitchFamily="18" charset="0"/>
                        </a:rPr>
                        <a:t>Tidak </a:t>
                      </a:r>
                      <a:r>
                        <a:rPr kumimoji="0" lang="en-US" sz="1200" b="0" i="0" u="none" strike="noStrike" cap="none" normalizeH="0" baseline="0" dirty="0" err="1" smtClean="0">
                          <a:ln>
                            <a:noFill/>
                          </a:ln>
                          <a:solidFill>
                            <a:srgbClr val="000000"/>
                          </a:solidFill>
                          <a:effectLst/>
                          <a:latin typeface="Arial" charset="0"/>
                          <a:cs typeface="Times New Roman" pitchFamily="18" charset="0"/>
                        </a:rPr>
                        <a:t>pernah</a:t>
                      </a:r>
                      <a:r>
                        <a:rPr kumimoji="0" lang="en-US" sz="1200" b="0" i="0" u="none" strike="noStrike" cap="none" normalizeH="0" baseline="0" dirty="0" smtClean="0">
                          <a:ln>
                            <a:noFill/>
                          </a:ln>
                          <a:solidFill>
                            <a:srgbClr val="000000"/>
                          </a:solidFill>
                          <a:effectLst/>
                          <a:latin typeface="Arial" charset="0"/>
                          <a:cs typeface="Times New Roman" pitchFamily="18" charset="0"/>
                        </a:rPr>
                        <a:t> </a:t>
                      </a:r>
                      <a:r>
                        <a:rPr kumimoji="0" lang="id-ID" sz="1200" b="0" i="0" u="none" strike="noStrike" cap="none" normalizeH="0" baseline="0" dirty="0" smtClean="0">
                          <a:ln>
                            <a:noFill/>
                          </a:ln>
                          <a:solidFill>
                            <a:srgbClr val="000000"/>
                          </a:solidFill>
                          <a:effectLst/>
                          <a:latin typeface="Arial" charset="0"/>
                          <a:cs typeface="Times New Roman" pitchFamily="18" charset="0"/>
                        </a:rPr>
                        <a:t>mentaati peraturan perundang-undangan dan/atau peraturan kedinasan yang berlaku dengan rasa tidak tanggung jawab, mentaati ketentuan jam kerja serta tidak mampu menyimpan dan/atau memelihara barang-barang milik negara yang dipercayakan kepadanya dengan kurang baik, serta tidak masuk atau terlambat masuk kerja dan lebih cepat pulang dari ketentuan jam kerja tanpa alasan yang sah lebih dari </a:t>
                      </a:r>
                      <a:r>
                        <a:rPr kumimoji="0" lang="en-US" sz="1200" b="0" i="0" u="none" strike="noStrike" cap="none" normalizeH="0" baseline="0" dirty="0" smtClean="0">
                          <a:ln>
                            <a:noFill/>
                          </a:ln>
                          <a:solidFill>
                            <a:srgbClr val="000000"/>
                          </a:solidFill>
                          <a:effectLst/>
                          <a:latin typeface="Arial" charset="0"/>
                          <a:cs typeface="Times New Roman" pitchFamily="18" charset="0"/>
                        </a:rPr>
                        <a:t>31 (</a:t>
                      </a:r>
                      <a:r>
                        <a:rPr kumimoji="0" lang="en-US" sz="1200" b="0" i="0" u="none" strike="noStrike" cap="none" normalizeH="0" baseline="0" dirty="0" err="1" smtClean="0">
                          <a:ln>
                            <a:noFill/>
                          </a:ln>
                          <a:solidFill>
                            <a:srgbClr val="000000"/>
                          </a:solidFill>
                          <a:effectLst/>
                          <a:latin typeface="Arial" charset="0"/>
                          <a:cs typeface="Times New Roman" pitchFamily="18" charset="0"/>
                        </a:rPr>
                        <a:t>tiga</a:t>
                      </a:r>
                      <a:r>
                        <a:rPr kumimoji="0" lang="en-US" sz="1200" b="0" i="0" u="none" strike="noStrike" cap="none" normalizeH="0" baseline="0" dirty="0" smtClean="0">
                          <a:ln>
                            <a:noFill/>
                          </a:ln>
                          <a:solidFill>
                            <a:srgbClr val="000000"/>
                          </a:solidFill>
                          <a:effectLst/>
                          <a:latin typeface="Arial" charset="0"/>
                          <a:cs typeface="Times New Roman" pitchFamily="18" charset="0"/>
                        </a:rPr>
                        <a:t> </a:t>
                      </a:r>
                      <a:r>
                        <a:rPr kumimoji="0" lang="en-US" sz="1200" b="0" i="0" u="none" strike="noStrike" cap="none" normalizeH="0" baseline="0" dirty="0" err="1" smtClean="0">
                          <a:ln>
                            <a:noFill/>
                          </a:ln>
                          <a:solidFill>
                            <a:srgbClr val="000000"/>
                          </a:solidFill>
                          <a:effectLst/>
                          <a:latin typeface="Arial" charset="0"/>
                          <a:cs typeface="Times New Roman" pitchFamily="18" charset="0"/>
                        </a:rPr>
                        <a:t>puluh</a:t>
                      </a:r>
                      <a:r>
                        <a:rPr kumimoji="0" lang="en-US" sz="1200" b="0" i="0" u="none" strike="noStrike" cap="none" normalizeH="0" baseline="0" dirty="0" smtClean="0">
                          <a:ln>
                            <a:noFill/>
                          </a:ln>
                          <a:solidFill>
                            <a:srgbClr val="000000"/>
                          </a:solidFill>
                          <a:effectLst/>
                          <a:latin typeface="Arial" charset="0"/>
                          <a:cs typeface="Times New Roman" pitchFamily="18" charset="0"/>
                        </a:rPr>
                        <a:t> </a:t>
                      </a:r>
                      <a:r>
                        <a:rPr kumimoji="0" lang="en-US" sz="1200" b="0" i="0" u="none" strike="noStrike" cap="none" normalizeH="0" baseline="0" dirty="0" err="1" smtClean="0">
                          <a:ln>
                            <a:noFill/>
                          </a:ln>
                          <a:solidFill>
                            <a:srgbClr val="000000"/>
                          </a:solidFill>
                          <a:effectLst/>
                          <a:latin typeface="Arial" charset="0"/>
                          <a:cs typeface="Times New Roman" pitchFamily="18" charset="0"/>
                        </a:rPr>
                        <a:t>satu</a:t>
                      </a:r>
                      <a:r>
                        <a:rPr kumimoji="0" lang="en-US" sz="1200" b="0" i="0" u="none" strike="noStrike" cap="none" normalizeH="0" baseline="0" dirty="0" smtClean="0">
                          <a:ln>
                            <a:noFill/>
                          </a:ln>
                          <a:solidFill>
                            <a:srgbClr val="000000"/>
                          </a:solidFill>
                          <a:effectLst/>
                          <a:latin typeface="Arial" charset="0"/>
                          <a:cs typeface="Times New Roman" pitchFamily="18" charset="0"/>
                        </a:rPr>
                        <a:t>) </a:t>
                      </a:r>
                      <a:r>
                        <a:rPr kumimoji="0" lang="en-US" sz="1200" b="0" i="0" u="none" strike="noStrike" cap="none" normalizeH="0" baseline="0" dirty="0" err="1" smtClean="0">
                          <a:ln>
                            <a:noFill/>
                          </a:ln>
                          <a:solidFill>
                            <a:srgbClr val="000000"/>
                          </a:solidFill>
                          <a:effectLst/>
                          <a:latin typeface="Arial" charset="0"/>
                          <a:cs typeface="Times New Roman" pitchFamily="18" charset="0"/>
                        </a:rPr>
                        <a:t>hari</a:t>
                      </a:r>
                      <a:r>
                        <a:rPr kumimoji="0" lang="en-US" sz="1200" b="0" i="0" u="none" strike="noStrike" cap="none" normalizeH="0" baseline="0" dirty="0" smtClean="0">
                          <a:ln>
                            <a:noFill/>
                          </a:ln>
                          <a:solidFill>
                            <a:srgbClr val="000000"/>
                          </a:solidFill>
                          <a:effectLst/>
                          <a:latin typeface="Arial" charset="0"/>
                          <a:cs typeface="Times New Roman" pitchFamily="18" charset="0"/>
                        </a:rPr>
                        <a:t> </a:t>
                      </a:r>
                      <a:r>
                        <a:rPr kumimoji="0" lang="en-US" sz="1200" b="0" i="0" u="none" strike="noStrike" cap="none" normalizeH="0" baseline="0" dirty="0" err="1" smtClean="0">
                          <a:ln>
                            <a:noFill/>
                          </a:ln>
                          <a:solidFill>
                            <a:srgbClr val="000000"/>
                          </a:solidFill>
                          <a:effectLst/>
                          <a:latin typeface="Arial" charset="0"/>
                          <a:cs typeface="Times New Roman" pitchFamily="18" charset="0"/>
                        </a:rPr>
                        <a:t>kerja</a:t>
                      </a:r>
                      <a:r>
                        <a:rPr kumimoji="0" lang="en-US" sz="1200" b="0" i="0" u="none" strike="noStrike" cap="none" normalizeH="0" baseline="0" dirty="0" smtClean="0">
                          <a:ln>
                            <a:noFill/>
                          </a:ln>
                          <a:solidFill>
                            <a:srgbClr val="000000"/>
                          </a:solidFill>
                          <a:effectLst/>
                          <a:latin typeface="Arial" charset="0"/>
                          <a:cs typeface="Times New Roman" pitchFamily="18" charset="0"/>
                        </a:rPr>
                        <a:t>.</a:t>
                      </a:r>
                      <a:endParaRPr kumimoji="0" lang="id-ID" sz="1200" b="0" i="0" u="none" strike="noStrike" cap="none" normalizeH="0" baseline="0" dirty="0" smtClean="0">
                        <a:ln>
                          <a:noFill/>
                        </a:ln>
                        <a:solidFill>
                          <a:srgbClr val="000000"/>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chemeClr val="tx1"/>
                          </a:solidFill>
                          <a:effectLst/>
                          <a:latin typeface="Arial" charset="0"/>
                          <a:cs typeface="Arial" charset="0"/>
                        </a:rPr>
                        <a:t>50 ke bawah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chemeClr val="tx1"/>
                          </a:solidFill>
                          <a:effectLst/>
                          <a:latin typeface="Arial" charset="0"/>
                          <a:cs typeface="Arial" charset="0"/>
                        </a:rPr>
                        <a:t>Buruk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893028703"/>
      </p:ext>
    </p:extLst>
  </p:cSld>
  <p:clrMapOvr>
    <a:masterClrMapping/>
  </p:clrMapOvr>
  <p:transition spd="med">
    <p:comb/>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8572" name="Group 60"/>
          <p:cNvGraphicFramePr>
            <a:graphicFrameLocks noGrp="1"/>
          </p:cNvGraphicFramePr>
          <p:nvPr>
            <p:ph/>
          </p:nvPr>
        </p:nvGraphicFramePr>
        <p:xfrm>
          <a:off x="0" y="0"/>
          <a:ext cx="9180513" cy="6923089"/>
        </p:xfrm>
        <a:graphic>
          <a:graphicData uri="http://schemas.openxmlformats.org/drawingml/2006/table">
            <a:tbl>
              <a:tblPr/>
              <a:tblGrid>
                <a:gridCol w="458788"/>
                <a:gridCol w="1200150"/>
                <a:gridCol w="304800"/>
                <a:gridCol w="5227637"/>
                <a:gridCol w="863600"/>
                <a:gridCol w="1125538"/>
              </a:tblGrid>
              <a:tr h="354013">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NO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UNSUR YG DINILAI</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URAIAN</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NILAI</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30162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ANGKA</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SEBUTAN</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90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58240">
                <a:tc rowSpan="5">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500" b="0" i="0" u="none" strike="noStrike" cap="none" normalizeH="0" baseline="0" smtClean="0">
                          <a:ln>
                            <a:noFill/>
                          </a:ln>
                          <a:solidFill>
                            <a:schemeClr val="tx1"/>
                          </a:solidFill>
                          <a:effectLst/>
                          <a:latin typeface="Arial" charset="0"/>
                          <a:cs typeface="Arial" charset="0"/>
                        </a:rPr>
                        <a:t>5</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500" b="1" i="0" u="none" strike="noStrike" cap="none" normalizeH="0" baseline="0" smtClean="0">
                          <a:ln>
                            <a:noFill/>
                          </a:ln>
                          <a:solidFill>
                            <a:srgbClr val="000000"/>
                          </a:solidFill>
                          <a:effectLst/>
                          <a:latin typeface="Arial" charset="0"/>
                          <a:cs typeface="Times New Roman" pitchFamily="18" charset="0"/>
                        </a:rPr>
                        <a:t>Kerjasama</a:t>
                      </a:r>
                      <a:r>
                        <a:rPr kumimoji="0" lang="id-ID" sz="1500" b="0" i="0" u="none" strike="noStrike" cap="none" normalizeH="0" baseline="0" smtClean="0">
                          <a:ln>
                            <a:noFill/>
                          </a:ln>
                          <a:solidFill>
                            <a:srgbClr val="000000"/>
                          </a:solidFill>
                          <a:effectLst/>
                          <a:latin typeface="Arial" charset="0"/>
                          <a:cs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smtClean="0">
                          <a:ln>
                            <a:noFill/>
                          </a:ln>
                          <a:solidFill>
                            <a:schemeClr val="tx1"/>
                          </a:solidFill>
                          <a:effectLst/>
                          <a:latin typeface="Arial" charset="0"/>
                          <a:cs typeface="Arial"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dirty="0" smtClean="0">
                          <a:ln>
                            <a:noFill/>
                          </a:ln>
                          <a:solidFill>
                            <a:srgbClr val="000000"/>
                          </a:solidFill>
                          <a:effectLst/>
                          <a:latin typeface="Arial" charset="0"/>
                          <a:cs typeface="Times New Roman" pitchFamily="18" charset="0"/>
                        </a:rPr>
                        <a:t>Selalu mampu bekerjasama dengan rekan kerja, atasan, bawahan baik di dalam maupun di luar organisasi serta menghargai dan menerima pendapat orang lain, bersedia menerima keputusan yang diambil secara sah yang telah menjadi keputusan bersama.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smtClean="0">
                          <a:ln>
                            <a:noFill/>
                          </a:ln>
                          <a:solidFill>
                            <a:schemeClr val="tx1"/>
                          </a:solidFill>
                          <a:effectLst/>
                          <a:latin typeface="Arial" charset="0"/>
                          <a:cs typeface="Arial" charset="0"/>
                        </a:rPr>
                        <a:t>91 - 100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smtClean="0">
                          <a:ln>
                            <a:noFill/>
                          </a:ln>
                          <a:solidFill>
                            <a:schemeClr val="tx1"/>
                          </a:solidFill>
                          <a:effectLst/>
                          <a:latin typeface="Arial" charset="0"/>
                          <a:cs typeface="Arial" charset="0"/>
                        </a:rPr>
                        <a:t>Sangat baik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58240">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smtClean="0">
                          <a:ln>
                            <a:noFill/>
                          </a:ln>
                          <a:solidFill>
                            <a:schemeClr val="tx1"/>
                          </a:solidFill>
                          <a:effectLst/>
                          <a:latin typeface="Arial" charset="0"/>
                          <a:cs typeface="Arial"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dirty="0" smtClean="0">
                          <a:ln>
                            <a:noFill/>
                          </a:ln>
                          <a:solidFill>
                            <a:srgbClr val="000000"/>
                          </a:solidFill>
                          <a:effectLst/>
                          <a:latin typeface="Arial" charset="0"/>
                          <a:cs typeface="Times New Roman" pitchFamily="18" charset="0"/>
                        </a:rPr>
                        <a:t>Pada umumnya  mampu bekerjasama dengan rekan kerja, atasan, bawahan baik di dalam maupun di luar organisasi serta menghargai dan menerima pendapat orang lain, bersedia menerima keputusan yang diambil secara sah yang telah menjadi keputusan bersama.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smtClean="0">
                          <a:ln>
                            <a:noFill/>
                          </a:ln>
                          <a:solidFill>
                            <a:schemeClr val="tx1"/>
                          </a:solidFill>
                          <a:effectLst/>
                          <a:latin typeface="Arial" charset="0"/>
                          <a:cs typeface="Arial" charset="0"/>
                        </a:rPr>
                        <a:t>76 - 90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smtClean="0">
                          <a:ln>
                            <a:noFill/>
                          </a:ln>
                          <a:solidFill>
                            <a:schemeClr val="tx1"/>
                          </a:solidFill>
                          <a:effectLst/>
                          <a:latin typeface="Arial" charset="0"/>
                          <a:cs typeface="Arial" charset="0"/>
                        </a:rPr>
                        <a:t>Baik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19213">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smtClean="0">
                          <a:ln>
                            <a:noFill/>
                          </a:ln>
                          <a:solidFill>
                            <a:schemeClr val="tx1"/>
                          </a:solidFill>
                          <a:effectLst/>
                          <a:latin typeface="Arial" charset="0"/>
                          <a:cs typeface="Arial"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dirty="0" smtClean="0">
                          <a:ln>
                            <a:noFill/>
                          </a:ln>
                          <a:solidFill>
                            <a:srgbClr val="000000"/>
                          </a:solidFill>
                          <a:effectLst/>
                          <a:latin typeface="Arial" charset="0"/>
                          <a:cs typeface="Times New Roman" pitchFamily="18" charset="0"/>
                        </a:rPr>
                        <a:t>Adakalanya mampu bekerja-sama dengan rekan kerja, atasan, bawahan baik didalam maupun diluar organisasi serta adakalanya menghargai dan menerima pendapat orang lain, kadang-kadang bersedia menerima keputusan yang diambil secara sah yang telah menjadi keputusan bersama.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smtClean="0">
                          <a:ln>
                            <a:noFill/>
                          </a:ln>
                          <a:solidFill>
                            <a:schemeClr val="tx1"/>
                          </a:solidFill>
                          <a:effectLst/>
                          <a:latin typeface="Arial" charset="0"/>
                          <a:cs typeface="Arial" charset="0"/>
                        </a:rPr>
                        <a:t>61 - 75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smtClean="0">
                          <a:ln>
                            <a:noFill/>
                          </a:ln>
                          <a:solidFill>
                            <a:schemeClr val="tx1"/>
                          </a:solidFill>
                          <a:effectLst/>
                          <a:latin typeface="Arial" charset="0"/>
                          <a:cs typeface="Arial" charset="0"/>
                        </a:rPr>
                        <a:t>Cukup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58240">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smtClean="0">
                          <a:ln>
                            <a:noFill/>
                          </a:ln>
                          <a:solidFill>
                            <a:schemeClr val="tx1"/>
                          </a:solidFill>
                          <a:effectLst/>
                          <a:latin typeface="Arial" charset="0"/>
                          <a:cs typeface="Arial"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dirty="0" smtClean="0">
                          <a:ln>
                            <a:noFill/>
                          </a:ln>
                          <a:solidFill>
                            <a:srgbClr val="000000"/>
                          </a:solidFill>
                          <a:effectLst/>
                          <a:latin typeface="Arial" charset="0"/>
                          <a:cs typeface="Times New Roman" pitchFamily="18" charset="0"/>
                        </a:rPr>
                        <a:t>Kurang mampu bekerjasama dengan rekan kerja, atasan, bawahan baik didalam maupun diluar organisasi serta kurang menghargai dan menerima pendapat orang lain, kurang bersedia menerima keputusan yang diambil secara sah yang telah menjadi keputusan bersama.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smtClean="0">
                          <a:ln>
                            <a:noFill/>
                          </a:ln>
                          <a:solidFill>
                            <a:schemeClr val="tx1"/>
                          </a:solidFill>
                          <a:effectLst/>
                          <a:latin typeface="Arial" charset="0"/>
                          <a:cs typeface="Arial" charset="0"/>
                        </a:rPr>
                        <a:t>51 - 60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smtClean="0">
                          <a:ln>
                            <a:noFill/>
                          </a:ln>
                          <a:solidFill>
                            <a:schemeClr val="tx1"/>
                          </a:solidFill>
                          <a:effectLst/>
                          <a:latin typeface="Arial" charset="0"/>
                          <a:cs typeface="Arial" charset="0"/>
                        </a:rPr>
                        <a:t>Kurang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14438">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smtClean="0">
                          <a:ln>
                            <a:noFill/>
                          </a:ln>
                          <a:solidFill>
                            <a:schemeClr val="tx1"/>
                          </a:solidFill>
                          <a:effectLst/>
                          <a:latin typeface="Arial" charset="0"/>
                          <a:cs typeface="Arial"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dirty="0" smtClean="0">
                          <a:ln>
                            <a:noFill/>
                          </a:ln>
                          <a:solidFill>
                            <a:srgbClr val="000000"/>
                          </a:solidFill>
                          <a:effectLst/>
                          <a:latin typeface="Arial" charset="0"/>
                          <a:cs typeface="Times New Roman" pitchFamily="18" charset="0"/>
                        </a:rPr>
                        <a:t>Tidak </a:t>
                      </a:r>
                      <a:r>
                        <a:rPr kumimoji="0" lang="en-US" sz="1400" b="0" i="0" u="none" strike="noStrike" cap="none" normalizeH="0" baseline="0" dirty="0" err="1" smtClean="0">
                          <a:ln>
                            <a:noFill/>
                          </a:ln>
                          <a:solidFill>
                            <a:srgbClr val="000000"/>
                          </a:solidFill>
                          <a:effectLst/>
                          <a:latin typeface="Arial" charset="0"/>
                          <a:cs typeface="Times New Roman" pitchFamily="18" charset="0"/>
                        </a:rPr>
                        <a:t>pernah</a:t>
                      </a:r>
                      <a:r>
                        <a:rPr kumimoji="0" lang="en-US" sz="1400" b="0" i="0" u="none" strike="noStrike" cap="none" normalizeH="0" baseline="0" dirty="0" smtClean="0">
                          <a:ln>
                            <a:noFill/>
                          </a:ln>
                          <a:solidFill>
                            <a:srgbClr val="000000"/>
                          </a:solidFill>
                          <a:effectLst/>
                          <a:latin typeface="Arial" charset="0"/>
                          <a:cs typeface="Times New Roman" pitchFamily="18" charset="0"/>
                        </a:rPr>
                        <a:t> </a:t>
                      </a:r>
                      <a:r>
                        <a:rPr kumimoji="0" lang="id-ID" sz="1400" b="0" i="0" u="none" strike="noStrike" cap="none" normalizeH="0" baseline="0" dirty="0" smtClean="0">
                          <a:ln>
                            <a:noFill/>
                          </a:ln>
                          <a:solidFill>
                            <a:srgbClr val="000000"/>
                          </a:solidFill>
                          <a:effectLst/>
                          <a:latin typeface="Arial" charset="0"/>
                          <a:cs typeface="Times New Roman" pitchFamily="18" charset="0"/>
                        </a:rPr>
                        <a:t>mampu bekerjasama dengan rekan kerja, atasan, bawahan baik didalam maupun di luar organisasi serta tidak menghargai dan menerima pendapat orang lain, tidak bersedia menerima keputusan yang diambil secara sah yang telah menjadi keputusan bersama.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smtClean="0">
                          <a:ln>
                            <a:noFill/>
                          </a:ln>
                          <a:solidFill>
                            <a:schemeClr val="tx1"/>
                          </a:solidFill>
                          <a:effectLst/>
                          <a:latin typeface="Arial" charset="0"/>
                          <a:cs typeface="Arial" charset="0"/>
                        </a:rPr>
                        <a:t>50 ke bawah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smtClean="0">
                          <a:ln>
                            <a:noFill/>
                          </a:ln>
                          <a:solidFill>
                            <a:schemeClr val="tx1"/>
                          </a:solidFill>
                          <a:effectLst/>
                          <a:latin typeface="Arial" charset="0"/>
                          <a:cs typeface="Arial" charset="0"/>
                        </a:rPr>
                        <a:t>Buruk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421729526"/>
      </p:ext>
    </p:extLst>
  </p:cSld>
  <p:clrMapOvr>
    <a:masterClrMapping/>
  </p:clrMapOvr>
  <p:transition spd="med">
    <p:comb/>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0618" name="Group 58"/>
          <p:cNvGraphicFramePr>
            <a:graphicFrameLocks noGrp="1"/>
          </p:cNvGraphicFramePr>
          <p:nvPr>
            <p:ph/>
          </p:nvPr>
        </p:nvGraphicFramePr>
        <p:xfrm>
          <a:off x="34925" y="122238"/>
          <a:ext cx="9077325" cy="6610351"/>
        </p:xfrm>
        <a:graphic>
          <a:graphicData uri="http://schemas.openxmlformats.org/drawingml/2006/table">
            <a:tbl>
              <a:tblPr/>
              <a:tblGrid>
                <a:gridCol w="360363"/>
                <a:gridCol w="1581150"/>
                <a:gridCol w="258762"/>
                <a:gridCol w="4727575"/>
                <a:gridCol w="931863"/>
                <a:gridCol w="1217612"/>
              </a:tblGrid>
              <a:tr h="29210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NO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UNSUR YG DINILAI</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URAIAN</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NILAI</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9686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ANGKA</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SEBUTAN</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90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2038">
                <a:tc rowSpan="5">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6</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400" b="1" i="0" u="none" strike="noStrike" cap="none" normalizeH="0" baseline="0" smtClean="0">
                          <a:ln>
                            <a:noFill/>
                          </a:ln>
                          <a:solidFill>
                            <a:srgbClr val="000000"/>
                          </a:solidFill>
                          <a:effectLst/>
                          <a:latin typeface="Arial" charset="0"/>
                          <a:cs typeface="Times New Roman" pitchFamily="18" charset="0"/>
                        </a:rPr>
                        <a:t>Kepemimpinan</a:t>
                      </a:r>
                      <a:r>
                        <a:rPr kumimoji="0" lang="id-ID" sz="1400" b="0" i="0" u="none" strike="noStrike" cap="none" normalizeH="0" baseline="0" smtClean="0">
                          <a:ln>
                            <a:noFill/>
                          </a:ln>
                          <a:solidFill>
                            <a:srgbClr val="000000"/>
                          </a:solidFill>
                          <a:effectLst/>
                          <a:latin typeface="Arial" charset="0"/>
                          <a:cs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rgbClr val="000000"/>
                          </a:solidFill>
                          <a:effectLst/>
                          <a:latin typeface="Arial" charset="0"/>
                          <a:cs typeface="Times New Roman" pitchFamily="18" charset="0"/>
                        </a:rPr>
                        <a:t>Selalu bertindak tegas dan tidak memihak, memberikan teladan yang baik, kemampuan menggerakkan tim kerja untuk mencapai kinerja yang tinggi, mampu menggugah semangat dan meng</a:t>
                      </a:r>
                      <a:r>
                        <a:rPr kumimoji="0" lang="en-US" sz="1200" b="0" i="0" u="none" strike="noStrike" cap="none" normalizeH="0" baseline="0" dirty="0" smtClean="0">
                          <a:ln>
                            <a:noFill/>
                          </a:ln>
                          <a:solidFill>
                            <a:srgbClr val="000000"/>
                          </a:solidFill>
                          <a:effectLst/>
                          <a:latin typeface="Arial" charset="0"/>
                          <a:cs typeface="Times New Roman" pitchFamily="18" charset="0"/>
                        </a:rPr>
                        <a:t>-</a:t>
                      </a:r>
                      <a:r>
                        <a:rPr kumimoji="0" lang="id-ID" sz="1200" b="0" i="0" u="none" strike="noStrike" cap="none" normalizeH="0" baseline="0" dirty="0" smtClean="0">
                          <a:ln>
                            <a:noFill/>
                          </a:ln>
                          <a:solidFill>
                            <a:srgbClr val="000000"/>
                          </a:solidFill>
                          <a:effectLst/>
                          <a:latin typeface="Arial" charset="0"/>
                          <a:cs typeface="Times New Roman" pitchFamily="18" charset="0"/>
                        </a:rPr>
                        <a:t>gerakkan bawahan dalam melaksanakan tugas serta mampu mengambil keputusan dengan cepat dan tepat.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91 - 100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err="1" smtClean="0">
                          <a:ln>
                            <a:noFill/>
                          </a:ln>
                          <a:solidFill>
                            <a:schemeClr val="tx1"/>
                          </a:solidFill>
                          <a:effectLst/>
                          <a:latin typeface="Arial" charset="0"/>
                          <a:cs typeface="Arial" charset="0"/>
                        </a:rPr>
                        <a:t>Sangat</a:t>
                      </a:r>
                      <a:r>
                        <a:rPr kumimoji="0" lang="en-US" sz="1200" b="0" i="0" u="none" strike="noStrike" cap="none" normalizeH="0" baseline="0" dirty="0" smtClean="0">
                          <a:ln>
                            <a:noFill/>
                          </a:ln>
                          <a:solidFill>
                            <a:schemeClr val="tx1"/>
                          </a:solidFill>
                          <a:effectLst/>
                          <a:latin typeface="Arial" charset="0"/>
                          <a:cs typeface="Arial" charset="0"/>
                        </a:rPr>
                        <a:t> </a:t>
                      </a:r>
                      <a:r>
                        <a:rPr kumimoji="0" lang="en-US" sz="1200" b="0" i="0" u="none" strike="noStrike" cap="none" normalizeH="0" baseline="0" dirty="0" err="1" smtClean="0">
                          <a:ln>
                            <a:noFill/>
                          </a:ln>
                          <a:solidFill>
                            <a:schemeClr val="tx1"/>
                          </a:solidFill>
                          <a:effectLst/>
                          <a:latin typeface="Arial" charset="0"/>
                          <a:cs typeface="Arial" charset="0"/>
                        </a:rPr>
                        <a:t>baik</a:t>
                      </a:r>
                      <a:r>
                        <a:rPr kumimoji="0" lang="en-US" sz="1200" b="0" i="0" u="none" strike="noStrike" cap="none" normalizeH="0" baseline="0" dirty="0" smtClean="0">
                          <a:ln>
                            <a:noFill/>
                          </a:ln>
                          <a:solidFill>
                            <a:schemeClr val="tx1"/>
                          </a:solidFill>
                          <a:effectLst/>
                          <a:latin typeface="Arial" charset="0"/>
                          <a:cs typeface="Arial" charset="0"/>
                        </a:rPr>
                        <a:t>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0450">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rgbClr val="000000"/>
                          </a:solidFill>
                          <a:effectLst/>
                          <a:latin typeface="Arial" charset="0"/>
                          <a:cs typeface="Times New Roman" pitchFamily="18" charset="0"/>
                        </a:rPr>
                        <a:t>Pada umumnya bertindak tegas dan tidak memihak, memberikan teladan yang baik, kemampuan mengerakkan tim kerja untuk men-capai kinerja yang tinggi, mampu menggugah semangat dan menggerakkan bawahan dalam melaksanakan tugas serta mampu mengambil keputusan dengan cepat dan tepat.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76 - 90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Baik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5550">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rgbClr val="000000"/>
                          </a:solidFill>
                          <a:effectLst/>
                          <a:latin typeface="Arial" charset="0"/>
                          <a:cs typeface="Times New Roman" pitchFamily="18" charset="0"/>
                        </a:rPr>
                        <a:t>Adakalanya</a:t>
                      </a:r>
                      <a:r>
                        <a:rPr kumimoji="0" lang="en-US" sz="1200" b="0" i="0" u="none" strike="noStrike" cap="none" normalizeH="0" baseline="0" dirty="0" smtClean="0">
                          <a:ln>
                            <a:noFill/>
                          </a:ln>
                          <a:solidFill>
                            <a:srgbClr val="000000"/>
                          </a:solidFill>
                          <a:effectLst/>
                          <a:latin typeface="Arial" charset="0"/>
                          <a:cs typeface="Times New Roman" pitchFamily="18" charset="0"/>
                        </a:rPr>
                        <a:t> </a:t>
                      </a:r>
                      <a:r>
                        <a:rPr kumimoji="0" lang="id-ID" sz="1200" b="0" i="0" u="none" strike="noStrike" cap="none" normalizeH="0" baseline="0" dirty="0" smtClean="0">
                          <a:ln>
                            <a:noFill/>
                          </a:ln>
                          <a:solidFill>
                            <a:srgbClr val="000000"/>
                          </a:solidFill>
                          <a:effectLst/>
                          <a:latin typeface="Arial" charset="0"/>
                          <a:cs typeface="Times New Roman" pitchFamily="18" charset="0"/>
                        </a:rPr>
                        <a:t>bertindak tegas dan tidak memihak, memberikan teladan, cukup mampu mengerakkan tim kerja untuk mencapai kinerja yang tinggi, serta cukup mampu menggugah semangat dan menggerakkan bawahan dalam melaksanakan tugas serta cukup mampu mengambil keputusan dengan cepat dan tepat.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61 - 75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Cukup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5550">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rgbClr val="000000"/>
                          </a:solidFill>
                          <a:effectLst/>
                          <a:latin typeface="Arial" charset="0"/>
                          <a:cs typeface="Times New Roman" pitchFamily="18" charset="0"/>
                        </a:rPr>
                        <a:t>Kurang bertindak tegas dan terkadang  memihak, kurang mampu memberikan teladan yang baik, kurang mampu mengerakkan tim kerja untuk mencapai kinerja yang tinggi, serta kurang mampu menggugah semangat dan menggerakkan bawahan dalam melaksanakan tugas serta kurang mampu mengambil keputusan dengan cepat dan tepat.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51 - 60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Kurang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88720">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rgbClr val="000000"/>
                          </a:solidFill>
                          <a:effectLst/>
                          <a:latin typeface="Arial" charset="0"/>
                          <a:cs typeface="Times New Roman" pitchFamily="18" charset="0"/>
                        </a:rPr>
                        <a:t>Tidak </a:t>
                      </a:r>
                      <a:r>
                        <a:rPr kumimoji="0" lang="en-US" sz="1200" b="0" i="0" u="none" strike="noStrike" cap="none" normalizeH="0" baseline="0" dirty="0" err="1" smtClean="0">
                          <a:ln>
                            <a:noFill/>
                          </a:ln>
                          <a:solidFill>
                            <a:srgbClr val="000000"/>
                          </a:solidFill>
                          <a:effectLst/>
                          <a:latin typeface="Arial" charset="0"/>
                          <a:cs typeface="Times New Roman" pitchFamily="18" charset="0"/>
                        </a:rPr>
                        <a:t>pernah</a:t>
                      </a:r>
                      <a:r>
                        <a:rPr kumimoji="0" lang="en-US" sz="1200" b="0" i="0" u="none" strike="noStrike" cap="none" normalizeH="0" baseline="0" dirty="0" smtClean="0">
                          <a:ln>
                            <a:noFill/>
                          </a:ln>
                          <a:solidFill>
                            <a:srgbClr val="000000"/>
                          </a:solidFill>
                          <a:effectLst/>
                          <a:latin typeface="Arial" charset="0"/>
                          <a:cs typeface="Times New Roman" pitchFamily="18" charset="0"/>
                        </a:rPr>
                        <a:t> </a:t>
                      </a:r>
                      <a:r>
                        <a:rPr kumimoji="0" lang="id-ID" sz="1200" b="0" i="0" u="none" strike="noStrike" cap="none" normalizeH="0" baseline="0" dirty="0" smtClean="0">
                          <a:ln>
                            <a:noFill/>
                          </a:ln>
                          <a:solidFill>
                            <a:srgbClr val="000000"/>
                          </a:solidFill>
                          <a:effectLst/>
                          <a:latin typeface="Arial" charset="0"/>
                          <a:cs typeface="Times New Roman" pitchFamily="18" charset="0"/>
                        </a:rPr>
                        <a:t>mampu bertindak tegas dan memihak, tidak memberikan teladan yang baik, tidak mampu mengerakkan tim kerja untuk mencapai kinerja yang tinggi, tidak mampu menggugah semangat dan menggerakkan bawahan dalam melaksanakan tugas serta tidak mampu mengambil keputusan dengan cepat dan tepat.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50 ke bawah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Buruk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07188711"/>
      </p:ext>
    </p:extLst>
  </p:cSld>
  <p:clrMapOvr>
    <a:masterClrMapping/>
  </p:clrMapOvr>
  <p:transition spd="med">
    <p:comb/>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683568" y="620688"/>
            <a:ext cx="7786687" cy="1030287"/>
          </a:xfrm>
          <a:solidFill>
            <a:schemeClr val="tx1"/>
          </a:solidFill>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pPr algn="ctr" eaLnBrk="1" fontAlgn="auto" hangingPunct="1">
              <a:spcAft>
                <a:spcPts val="0"/>
              </a:spcAft>
              <a:defRPr/>
            </a:pPr>
            <a:r>
              <a:rPr lang="id-ID" sz="3200" dirty="0" smtClean="0">
                <a:solidFill>
                  <a:schemeClr val="bg1"/>
                </a:solidFill>
                <a:latin typeface="Berlin Sans FB Demi" pitchFamily="34" charset="0"/>
              </a:rPr>
              <a:t>Pejabat Penilai</a:t>
            </a:r>
          </a:p>
        </p:txBody>
      </p:sp>
      <p:sp>
        <p:nvSpPr>
          <p:cNvPr id="3" name="Content Placeholder 2"/>
          <p:cNvSpPr>
            <a:spLocks noGrp="1"/>
          </p:cNvSpPr>
          <p:nvPr>
            <p:ph sz="half" idx="2"/>
          </p:nvPr>
        </p:nvSpPr>
        <p:spPr>
          <a:xfrm>
            <a:off x="500063" y="2420888"/>
            <a:ext cx="7367587" cy="3000375"/>
          </a:xfrm>
        </p:spPr>
        <p:txBody>
          <a:bodyPr>
            <a:normAutofit/>
          </a:bodyPr>
          <a:lstStyle/>
          <a:p>
            <a:pPr marL="344488" indent="-344488" eaLnBrk="1" fontAlgn="auto" hangingPunct="1">
              <a:spcAft>
                <a:spcPts val="0"/>
              </a:spcAft>
              <a:buFont typeface="Wingdings"/>
              <a:buNone/>
              <a:defRPr/>
            </a:pPr>
            <a:r>
              <a:rPr lang="id-ID" b="1" dirty="0" smtClean="0">
                <a:latin typeface="Tahoma" pitchFamily="34" charset="0"/>
                <a:ea typeface="Tahoma" pitchFamily="34" charset="0"/>
                <a:cs typeface="Tahoma" pitchFamily="34" charset="0"/>
                <a:sym typeface="Wingdings 2"/>
              </a:rPr>
              <a:t></a:t>
            </a:r>
            <a:r>
              <a:rPr lang="en-US" b="1" dirty="0" smtClean="0">
                <a:latin typeface="Tahoma" pitchFamily="34" charset="0"/>
                <a:ea typeface="Tahoma" pitchFamily="34" charset="0"/>
                <a:cs typeface="Tahoma" pitchFamily="34" charset="0"/>
                <a:sym typeface="Wingdings 2"/>
              </a:rPr>
              <a:t> </a:t>
            </a:r>
            <a:r>
              <a:rPr lang="id-ID" b="1" dirty="0" smtClean="0">
                <a:latin typeface="Tahoma" pitchFamily="34" charset="0"/>
                <a:ea typeface="Tahoma" pitchFamily="34" charset="0"/>
                <a:cs typeface="Tahoma" pitchFamily="34" charset="0"/>
              </a:rPr>
              <a:t>Pejabat penilai wajib melakukan penilaian prestasi kerja terhadap setiap pegawai di lingkungan unit kerjanya.</a:t>
            </a:r>
          </a:p>
          <a:p>
            <a:pPr marL="344488" indent="-344488" eaLnBrk="1" fontAlgn="auto" hangingPunct="1">
              <a:spcAft>
                <a:spcPts val="0"/>
              </a:spcAft>
              <a:buFont typeface="Wingdings"/>
              <a:buNone/>
              <a:defRPr/>
            </a:pPr>
            <a:endParaRPr lang="id-ID" b="1" dirty="0" smtClean="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diamond(in)">
                                      <p:cBhvr>
                                        <p:cTn id="7" dur="20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amond(in)">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linds(horizontal)">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7188" y="785813"/>
            <a:ext cx="8715375" cy="5929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dirty="0">
              <a:latin typeface="Verdana" panose="020B0604030504040204" pitchFamily="34" charset="0"/>
              <a:ea typeface="Verdana" panose="020B0604030504040204" pitchFamily="34" charset="0"/>
              <a:cs typeface="Verdana" panose="020B0604030504040204" pitchFamily="34" charset="0"/>
            </a:endParaRPr>
          </a:p>
        </p:txBody>
      </p:sp>
      <p:sp>
        <p:nvSpPr>
          <p:cNvPr id="6" name="TextBox 5"/>
          <p:cNvSpPr txBox="1">
            <a:spLocks noChangeArrowheads="1"/>
          </p:cNvSpPr>
          <p:nvPr/>
        </p:nvSpPr>
        <p:spPr bwMode="auto">
          <a:xfrm>
            <a:off x="357188" y="785813"/>
            <a:ext cx="8501062" cy="646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tabLst>
                <a:tab pos="354013" algn="l"/>
              </a:tabLst>
              <a:defRPr>
                <a:solidFill>
                  <a:schemeClr val="tx1"/>
                </a:solidFill>
                <a:latin typeface="Calibri" panose="020F0502020204030204" pitchFamily="34" charset="0"/>
              </a:defRPr>
            </a:lvl1pPr>
            <a:lvl2pPr marL="742950" indent="-285750">
              <a:tabLst>
                <a:tab pos="354013" algn="l"/>
              </a:tabLst>
              <a:defRPr>
                <a:solidFill>
                  <a:schemeClr val="tx1"/>
                </a:solidFill>
                <a:latin typeface="Calibri" panose="020F0502020204030204" pitchFamily="34" charset="0"/>
              </a:defRPr>
            </a:lvl2pPr>
            <a:lvl3pPr marL="1143000" indent="-228600">
              <a:tabLst>
                <a:tab pos="354013" algn="l"/>
              </a:tabLst>
              <a:defRPr>
                <a:solidFill>
                  <a:schemeClr val="tx1"/>
                </a:solidFill>
                <a:latin typeface="Calibri" panose="020F0502020204030204" pitchFamily="34" charset="0"/>
              </a:defRPr>
            </a:lvl3pPr>
            <a:lvl4pPr marL="1600200" indent="-228600">
              <a:tabLst>
                <a:tab pos="354013" algn="l"/>
              </a:tabLst>
              <a:defRPr>
                <a:solidFill>
                  <a:schemeClr val="tx1"/>
                </a:solidFill>
                <a:latin typeface="Calibri" panose="020F0502020204030204" pitchFamily="34" charset="0"/>
              </a:defRPr>
            </a:lvl4pPr>
            <a:lvl5pPr marL="2057400" indent="-228600">
              <a:tabLst>
                <a:tab pos="354013" algn="l"/>
              </a:tabLst>
              <a:defRPr>
                <a:solidFill>
                  <a:schemeClr val="tx1"/>
                </a:solidFill>
                <a:latin typeface="Calibri" panose="020F0502020204030204" pitchFamily="34" charset="0"/>
              </a:defRPr>
            </a:lvl5pPr>
            <a:lvl6pPr marL="2514600" indent="-228600" fontAlgn="base">
              <a:spcBef>
                <a:spcPct val="0"/>
              </a:spcBef>
              <a:spcAft>
                <a:spcPct val="0"/>
              </a:spcAft>
              <a:tabLst>
                <a:tab pos="354013" algn="l"/>
              </a:tabLst>
              <a:defRPr>
                <a:solidFill>
                  <a:schemeClr val="tx1"/>
                </a:solidFill>
                <a:latin typeface="Calibri" panose="020F0502020204030204" pitchFamily="34" charset="0"/>
              </a:defRPr>
            </a:lvl6pPr>
            <a:lvl7pPr marL="2971800" indent="-228600" fontAlgn="base">
              <a:spcBef>
                <a:spcPct val="0"/>
              </a:spcBef>
              <a:spcAft>
                <a:spcPct val="0"/>
              </a:spcAft>
              <a:tabLst>
                <a:tab pos="354013" algn="l"/>
              </a:tabLst>
              <a:defRPr>
                <a:solidFill>
                  <a:schemeClr val="tx1"/>
                </a:solidFill>
                <a:latin typeface="Calibri" panose="020F0502020204030204" pitchFamily="34" charset="0"/>
              </a:defRPr>
            </a:lvl7pPr>
            <a:lvl8pPr marL="3429000" indent="-228600" fontAlgn="base">
              <a:spcBef>
                <a:spcPct val="0"/>
              </a:spcBef>
              <a:spcAft>
                <a:spcPct val="0"/>
              </a:spcAft>
              <a:tabLst>
                <a:tab pos="354013" algn="l"/>
              </a:tabLst>
              <a:defRPr>
                <a:solidFill>
                  <a:schemeClr val="tx1"/>
                </a:solidFill>
                <a:latin typeface="Calibri" panose="020F0502020204030204" pitchFamily="34" charset="0"/>
              </a:defRPr>
            </a:lvl8pPr>
            <a:lvl9pPr marL="3886200" indent="-228600" fontAlgn="base">
              <a:spcBef>
                <a:spcPct val="0"/>
              </a:spcBef>
              <a:spcAft>
                <a:spcPct val="0"/>
              </a:spcAft>
              <a:tabLst>
                <a:tab pos="354013" algn="l"/>
              </a:tabLst>
              <a:defRPr>
                <a:solidFill>
                  <a:schemeClr val="tx1"/>
                </a:solidFill>
                <a:latin typeface="Calibri" panose="020F0502020204030204" pitchFamily="34" charset="0"/>
              </a:defRPr>
            </a:lvl9pPr>
          </a:lstStyle>
          <a:p>
            <a:pPr algn="just">
              <a:buFontTx/>
              <a:buAutoNum type="arabicPeriod"/>
            </a:pPr>
            <a:r>
              <a:rPr lang="id-ID" dirty="0" smtClean="0">
                <a:latin typeface="Verdana" panose="020B0604030504040204" pitchFamily="34" charset="0"/>
                <a:ea typeface="Verdana" panose="020B0604030504040204" pitchFamily="34" charset="0"/>
                <a:cs typeface="Verdana" panose="020B0604030504040204" pitchFamily="34" charset="0"/>
              </a:rPr>
              <a:t>Pegawai yang </a:t>
            </a:r>
            <a:r>
              <a:rPr lang="en-AU" dirty="0" smtClean="0">
                <a:latin typeface="Verdana" panose="020B0604030504040204" pitchFamily="34" charset="0"/>
                <a:ea typeface="Verdana" panose="020B0604030504040204" pitchFamily="34" charset="0"/>
                <a:cs typeface="Verdana" panose="020B0604030504040204" pitchFamily="34" charset="0"/>
              </a:rPr>
              <a:t>m</a:t>
            </a:r>
            <a:r>
              <a:rPr lang="id-ID" dirty="0" smtClean="0">
                <a:latin typeface="Verdana" panose="020B0604030504040204" pitchFamily="34" charset="0"/>
                <a:ea typeface="Verdana" panose="020B0604030504040204" pitchFamily="34" charset="0"/>
                <a:cs typeface="Verdana" panose="020B0604030504040204" pitchFamily="34" charset="0"/>
              </a:rPr>
              <a:t>elaksanakan </a:t>
            </a:r>
            <a:r>
              <a:rPr lang="en-AU" dirty="0" smtClean="0">
                <a:latin typeface="Verdana" panose="020B0604030504040204" pitchFamily="34" charset="0"/>
                <a:ea typeface="Verdana" panose="020B0604030504040204" pitchFamily="34" charset="0"/>
                <a:cs typeface="Verdana" panose="020B0604030504040204" pitchFamily="34" charset="0"/>
              </a:rPr>
              <a:t>t</a:t>
            </a:r>
            <a:r>
              <a:rPr lang="id-ID" dirty="0" smtClean="0">
                <a:latin typeface="Verdana" panose="020B0604030504040204" pitchFamily="34" charset="0"/>
                <a:ea typeface="Verdana" panose="020B0604030504040204" pitchFamily="34" charset="0"/>
                <a:cs typeface="Verdana" panose="020B0604030504040204" pitchFamily="34" charset="0"/>
              </a:rPr>
              <a:t>ugas </a:t>
            </a:r>
            <a:r>
              <a:rPr lang="en-AU" dirty="0" smtClean="0">
                <a:latin typeface="Verdana" panose="020B0604030504040204" pitchFamily="34" charset="0"/>
                <a:ea typeface="Verdana" panose="020B0604030504040204" pitchFamily="34" charset="0"/>
                <a:cs typeface="Verdana" panose="020B0604030504040204" pitchFamily="34" charset="0"/>
              </a:rPr>
              <a:t>b</a:t>
            </a:r>
            <a:r>
              <a:rPr lang="id-ID" dirty="0" smtClean="0">
                <a:latin typeface="Verdana" panose="020B0604030504040204" pitchFamily="34" charset="0"/>
                <a:ea typeface="Verdana" panose="020B0604030504040204" pitchFamily="34" charset="0"/>
                <a:cs typeface="Verdana" panose="020B0604030504040204" pitchFamily="34" charset="0"/>
              </a:rPr>
              <a:t>elajar</a:t>
            </a:r>
            <a:endParaRPr lang="id-ID" dirty="0">
              <a:latin typeface="Verdana" panose="020B0604030504040204" pitchFamily="34" charset="0"/>
              <a:ea typeface="Verdana" panose="020B0604030504040204" pitchFamily="34" charset="0"/>
              <a:cs typeface="Verdana" panose="020B0604030504040204" pitchFamily="34" charset="0"/>
            </a:endParaRPr>
          </a:p>
          <a:p>
            <a:pPr algn="just"/>
            <a:r>
              <a:rPr lang="id-ID" dirty="0">
                <a:latin typeface="Verdana" panose="020B0604030504040204" pitchFamily="34" charset="0"/>
                <a:ea typeface="Verdana" panose="020B0604030504040204" pitchFamily="34" charset="0"/>
                <a:cs typeface="Verdana" panose="020B0604030504040204" pitchFamily="34" charset="0"/>
              </a:rPr>
              <a:t>	</a:t>
            </a:r>
            <a:r>
              <a:rPr lang="id-ID" dirty="0" smtClean="0">
                <a:latin typeface="Verdana" panose="020B0604030504040204" pitchFamily="34" charset="0"/>
                <a:ea typeface="Verdana" panose="020B0604030504040204" pitchFamily="34" charset="0"/>
                <a:cs typeface="Verdana" panose="020B0604030504040204" pitchFamily="34" charset="0"/>
              </a:rPr>
              <a:t>Pegawai  </a:t>
            </a:r>
            <a:r>
              <a:rPr lang="id-ID" dirty="0">
                <a:latin typeface="Verdana" panose="020B0604030504040204" pitchFamily="34" charset="0"/>
                <a:ea typeface="Verdana" panose="020B0604030504040204" pitchFamily="34" charset="0"/>
                <a:cs typeface="Verdana" panose="020B0604030504040204" pitchFamily="34" charset="0"/>
              </a:rPr>
              <a:t>yang sedang melaksanakan tugas belajar di dalam maupun di luar negeri tidak wajib menyusun SKP pada awal tahun. Penilaian prestasi kerja pada akhir tahun </a:t>
            </a:r>
            <a:r>
              <a:rPr lang="id-ID" dirty="0" smtClean="0">
                <a:latin typeface="Verdana" panose="020B0604030504040204" pitchFamily="34" charset="0"/>
                <a:ea typeface="Verdana" panose="020B0604030504040204" pitchFamily="34" charset="0"/>
                <a:cs typeface="Verdana" panose="020B0604030504040204" pitchFamily="34" charset="0"/>
              </a:rPr>
              <a:t>dinilai dari prestasi akademik dan unsur perilaku kerja, dan dilakukan </a:t>
            </a:r>
            <a:r>
              <a:rPr lang="id-ID" dirty="0">
                <a:latin typeface="Verdana" panose="020B0604030504040204" pitchFamily="34" charset="0"/>
                <a:ea typeface="Verdana" panose="020B0604030504040204" pitchFamily="34" charset="0"/>
                <a:cs typeface="Verdana" panose="020B0604030504040204" pitchFamily="34" charset="0"/>
              </a:rPr>
              <a:t>oleh pejabat penilai  dengan menggunakan bahan-bahan penilaian prestasi akademik yang bersangkutan</a:t>
            </a:r>
          </a:p>
          <a:p>
            <a:pPr algn="just"/>
            <a:endParaRPr lang="id-ID" dirty="0">
              <a:latin typeface="Verdana" panose="020B0604030504040204" pitchFamily="34" charset="0"/>
              <a:ea typeface="Verdana" panose="020B0604030504040204" pitchFamily="34" charset="0"/>
              <a:cs typeface="Verdana" panose="020B0604030504040204" pitchFamily="34" charset="0"/>
            </a:endParaRPr>
          </a:p>
          <a:p>
            <a:pPr algn="just"/>
            <a:r>
              <a:rPr lang="id-ID" dirty="0">
                <a:latin typeface="Verdana" panose="020B0604030504040204" pitchFamily="34" charset="0"/>
                <a:ea typeface="Verdana" panose="020B0604030504040204" pitchFamily="34" charset="0"/>
                <a:cs typeface="Verdana" panose="020B0604030504040204" pitchFamily="34" charset="0"/>
              </a:rPr>
              <a:t>	</a:t>
            </a:r>
            <a:r>
              <a:rPr lang="id-ID" dirty="0" smtClean="0">
                <a:latin typeface="Verdana" panose="020B0604030504040204" pitchFamily="34" charset="0"/>
                <a:ea typeface="Verdana" panose="020B0604030504040204" pitchFamily="34" charset="0"/>
                <a:cs typeface="Verdana" panose="020B0604030504040204" pitchFamily="34" charset="0"/>
              </a:rPr>
              <a:t>Untuk </a:t>
            </a:r>
            <a:r>
              <a:rPr lang="id-ID" dirty="0">
                <a:latin typeface="Verdana" panose="020B0604030504040204" pitchFamily="34" charset="0"/>
                <a:ea typeface="Verdana" panose="020B0604030504040204" pitchFamily="34" charset="0"/>
                <a:cs typeface="Verdana" panose="020B0604030504040204" pitchFamily="34" charset="0"/>
              </a:rPr>
              <a:t>yang tugas belajar di luar negeri  bahan-bahan penilaian prestasi akademik diberikan oleh pimpinan perguruan tinggi melalui perwakilan </a:t>
            </a:r>
            <a:r>
              <a:rPr lang="id-ID" dirty="0" smtClean="0">
                <a:latin typeface="Verdana" panose="020B0604030504040204" pitchFamily="34" charset="0"/>
                <a:ea typeface="Verdana" panose="020B0604030504040204" pitchFamily="34" charset="0"/>
                <a:cs typeface="Verdana" panose="020B0604030504040204" pitchFamily="34" charset="0"/>
              </a:rPr>
              <a:t>R</a:t>
            </a:r>
            <a:r>
              <a:rPr lang="en-AU" dirty="0" smtClean="0">
                <a:latin typeface="Verdana" panose="020B0604030504040204" pitchFamily="34" charset="0"/>
                <a:ea typeface="Verdana" panose="020B0604030504040204" pitchFamily="34" charset="0"/>
                <a:cs typeface="Verdana" panose="020B0604030504040204" pitchFamily="34" charset="0"/>
              </a:rPr>
              <a:t>.</a:t>
            </a:r>
            <a:r>
              <a:rPr lang="id-ID" dirty="0" smtClean="0">
                <a:latin typeface="Verdana" panose="020B0604030504040204" pitchFamily="34" charset="0"/>
                <a:ea typeface="Verdana" panose="020B0604030504040204" pitchFamily="34" charset="0"/>
                <a:cs typeface="Verdana" panose="020B0604030504040204" pitchFamily="34" charset="0"/>
              </a:rPr>
              <a:t>I </a:t>
            </a:r>
            <a:r>
              <a:rPr lang="id-ID" dirty="0">
                <a:latin typeface="Verdana" panose="020B0604030504040204" pitchFamily="34" charset="0"/>
                <a:ea typeface="Verdana" panose="020B0604030504040204" pitchFamily="34" charset="0"/>
                <a:cs typeface="Verdana" panose="020B0604030504040204" pitchFamily="34" charset="0"/>
              </a:rPr>
              <a:t>di negara yang bersangkutan.</a:t>
            </a:r>
          </a:p>
          <a:p>
            <a:pPr algn="just"/>
            <a:endParaRPr lang="id-ID" dirty="0">
              <a:latin typeface="Verdana" panose="020B0604030504040204" pitchFamily="34" charset="0"/>
              <a:ea typeface="Verdana" panose="020B0604030504040204" pitchFamily="34" charset="0"/>
              <a:cs typeface="Verdana" panose="020B0604030504040204" pitchFamily="34" charset="0"/>
            </a:endParaRPr>
          </a:p>
          <a:p>
            <a:pPr algn="just"/>
            <a:r>
              <a:rPr lang="id-ID" dirty="0">
                <a:latin typeface="Verdana" panose="020B0604030504040204" pitchFamily="34" charset="0"/>
                <a:ea typeface="Verdana" panose="020B0604030504040204" pitchFamily="34" charset="0"/>
                <a:cs typeface="Verdana" panose="020B0604030504040204" pitchFamily="34" charset="0"/>
              </a:rPr>
              <a:t>	Untuk </a:t>
            </a:r>
            <a:r>
              <a:rPr lang="id-ID" dirty="0" smtClean="0">
                <a:latin typeface="Verdana" panose="020B0604030504040204" pitchFamily="34" charset="0"/>
                <a:ea typeface="Verdana" panose="020B0604030504040204" pitchFamily="34" charset="0"/>
                <a:cs typeface="Verdana" panose="020B0604030504040204" pitchFamily="34" charset="0"/>
              </a:rPr>
              <a:t>yang </a:t>
            </a:r>
            <a:r>
              <a:rPr lang="id-ID" dirty="0">
                <a:latin typeface="Verdana" panose="020B0604030504040204" pitchFamily="34" charset="0"/>
                <a:ea typeface="Verdana" panose="020B0604030504040204" pitchFamily="34" charset="0"/>
                <a:cs typeface="Verdana" panose="020B0604030504040204" pitchFamily="34" charset="0"/>
              </a:rPr>
              <a:t>tugas belajar dalam negeri bahan-bahan penilaian prestasi akademik diberikan oleh pimpinan perguruan tinggi yang bersangkutan</a:t>
            </a:r>
          </a:p>
          <a:p>
            <a:pPr algn="just"/>
            <a:endParaRPr lang="id-ID" dirty="0">
              <a:latin typeface="Verdana" panose="020B0604030504040204" pitchFamily="34" charset="0"/>
              <a:ea typeface="Verdana" panose="020B0604030504040204" pitchFamily="34" charset="0"/>
              <a:cs typeface="Verdana" panose="020B0604030504040204" pitchFamily="34" charset="0"/>
            </a:endParaRPr>
          </a:p>
          <a:p>
            <a:pPr algn="just"/>
            <a:r>
              <a:rPr lang="id-ID" dirty="0">
                <a:latin typeface="Verdana" panose="020B0604030504040204" pitchFamily="34" charset="0"/>
                <a:ea typeface="Verdana" panose="020B0604030504040204" pitchFamily="34" charset="0"/>
                <a:cs typeface="Verdana" panose="020B0604030504040204" pitchFamily="34" charset="0"/>
              </a:rPr>
              <a:t>	contoh   nilai SKP :</a:t>
            </a:r>
          </a:p>
          <a:p>
            <a:pPr algn="just"/>
            <a:r>
              <a:rPr lang="id-ID" dirty="0">
                <a:latin typeface="Verdana" panose="020B0604030504040204" pitchFamily="34" charset="0"/>
                <a:ea typeface="Verdana" panose="020B0604030504040204" pitchFamily="34" charset="0"/>
                <a:cs typeface="Verdana" panose="020B0604030504040204" pitchFamily="34" charset="0"/>
              </a:rPr>
              <a:t>	Ahmad Anis </a:t>
            </a:r>
            <a:r>
              <a:rPr lang="id-ID" dirty="0" smtClean="0">
                <a:latin typeface="Verdana" panose="020B0604030504040204" pitchFamily="34" charset="0"/>
                <a:ea typeface="Verdana" panose="020B0604030504040204" pitchFamily="34" charset="0"/>
                <a:cs typeface="Verdana" panose="020B0604030504040204" pitchFamily="34" charset="0"/>
              </a:rPr>
              <a:t>S</a:t>
            </a:r>
            <a:r>
              <a:rPr lang="en-AU" dirty="0" smtClean="0">
                <a:latin typeface="Verdana" panose="020B0604030504040204" pitchFamily="34" charset="0"/>
                <a:ea typeface="Verdana" panose="020B0604030504040204" pitchFamily="34" charset="0"/>
                <a:cs typeface="Verdana" panose="020B0604030504040204" pitchFamily="34" charset="0"/>
              </a:rPr>
              <a:t>.</a:t>
            </a:r>
            <a:r>
              <a:rPr lang="id-ID" dirty="0" smtClean="0">
                <a:latin typeface="Verdana" panose="020B0604030504040204" pitchFamily="34" charset="0"/>
                <a:ea typeface="Verdana" panose="020B0604030504040204" pitchFamily="34" charset="0"/>
                <a:cs typeface="Verdana" panose="020B0604030504040204" pitchFamily="34" charset="0"/>
              </a:rPr>
              <a:t>H.</a:t>
            </a:r>
            <a:r>
              <a:rPr lang="en-AU" dirty="0" smtClean="0">
                <a:latin typeface="Verdana" panose="020B0604030504040204" pitchFamily="34" charset="0"/>
                <a:ea typeface="Verdana" panose="020B0604030504040204" pitchFamily="34" charset="0"/>
                <a:cs typeface="Verdana" panose="020B0604030504040204" pitchFamily="34" charset="0"/>
              </a:rPr>
              <a:t>,</a:t>
            </a:r>
            <a:r>
              <a:rPr lang="id-ID" dirty="0" smtClean="0">
                <a:latin typeface="Verdana" panose="020B0604030504040204" pitchFamily="34" charset="0"/>
                <a:ea typeface="Verdana" panose="020B0604030504040204" pitchFamily="34" charset="0"/>
                <a:cs typeface="Verdana" panose="020B0604030504040204" pitchFamily="34" charset="0"/>
              </a:rPr>
              <a:t> </a:t>
            </a:r>
            <a:r>
              <a:rPr lang="en-AU" dirty="0" smtClean="0">
                <a:latin typeface="Verdana" panose="020B0604030504040204" pitchFamily="34" charset="0"/>
                <a:ea typeface="Verdana" panose="020B0604030504040204" pitchFamily="34" charset="0"/>
                <a:cs typeface="Verdana" panose="020B0604030504040204" pitchFamily="34" charset="0"/>
              </a:rPr>
              <a:t>m</a:t>
            </a:r>
            <a:r>
              <a:rPr lang="id-ID" dirty="0" smtClean="0">
                <a:latin typeface="Verdana" panose="020B0604030504040204" pitchFamily="34" charset="0"/>
                <a:ea typeface="Verdana" panose="020B0604030504040204" pitchFamily="34" charset="0"/>
                <a:cs typeface="Verdana" panose="020B0604030504040204" pitchFamily="34" charset="0"/>
              </a:rPr>
              <a:t>elaksanakan </a:t>
            </a:r>
            <a:r>
              <a:rPr lang="id-ID" dirty="0">
                <a:latin typeface="Verdana" panose="020B0604030504040204" pitchFamily="34" charset="0"/>
                <a:ea typeface="Verdana" panose="020B0604030504040204" pitchFamily="34" charset="0"/>
                <a:cs typeface="Verdana" panose="020B0604030504040204" pitchFamily="34" charset="0"/>
              </a:rPr>
              <a:t>tugas belajar di Groningen University, Belanda dengan nilai akademik 85 (baik), maka nilai SKP pada akhir tahun adalah nilai akademik dikalikan dengan 60% ( 85 x 60% = 51). </a:t>
            </a:r>
          </a:p>
          <a:p>
            <a:pPr algn="just"/>
            <a:endParaRPr lang="id-ID" dirty="0">
              <a:latin typeface="Verdana" panose="020B0604030504040204" pitchFamily="34" charset="0"/>
              <a:ea typeface="Verdana" panose="020B0604030504040204" pitchFamily="34" charset="0"/>
              <a:cs typeface="Verdana" panose="020B0604030504040204" pitchFamily="34" charset="0"/>
            </a:endParaRPr>
          </a:p>
          <a:p>
            <a:pPr algn="just"/>
            <a:r>
              <a:rPr lang="id-ID" dirty="0">
                <a:latin typeface="Verdana" panose="020B0604030504040204" pitchFamily="34" charset="0"/>
                <a:ea typeface="Verdana" panose="020B0604030504040204" pitchFamily="34" charset="0"/>
                <a:cs typeface="Verdana" panose="020B0604030504040204" pitchFamily="34" charset="0"/>
              </a:rPr>
              <a:t>	</a:t>
            </a:r>
          </a:p>
        </p:txBody>
      </p:sp>
      <p:sp>
        <p:nvSpPr>
          <p:cNvPr id="7" name="Title 4"/>
          <p:cNvSpPr>
            <a:spLocks noGrp="1"/>
          </p:cNvSpPr>
          <p:nvPr>
            <p:ph type="title"/>
          </p:nvPr>
        </p:nvSpPr>
        <p:spPr>
          <a:xfrm>
            <a:off x="357188" y="84587"/>
            <a:ext cx="8065827" cy="490026"/>
          </a:xfrm>
        </p:spPr>
        <p:txBody>
          <a:bodyPr>
            <a:noAutofit/>
          </a:bodyPr>
          <a:lstStyle/>
          <a:p>
            <a:pPr algn="just"/>
            <a:r>
              <a:rPr lang="id-ID" sz="2600" b="1" dirty="0" smtClean="0">
                <a:latin typeface="Verdana" panose="020B0604030504040204" pitchFamily="34" charset="0"/>
                <a:ea typeface="Verdana" panose="020B0604030504040204" pitchFamily="34" charset="0"/>
                <a:cs typeface="Verdana" panose="020B0604030504040204" pitchFamily="34" charset="0"/>
              </a:rPr>
              <a:t>PENGECUALIAN DARI PENYUSUNAN SKP</a:t>
            </a:r>
            <a:endParaRPr lang="id-ID" sz="26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982082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2000"/>
                                        <p:tgtEl>
                                          <p:spTgt spid="6">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fade">
                                      <p:cBhvr>
                                        <p:cTn id="15" dur="2000"/>
                                        <p:tgtEl>
                                          <p:spTgt spid="6">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5" end="5"/>
                                            </p:txEl>
                                          </p:spTgt>
                                        </p:tgtEl>
                                        <p:attrNameLst>
                                          <p:attrName>style.visibility</p:attrName>
                                        </p:attrNameLst>
                                      </p:cBhvr>
                                      <p:to>
                                        <p:strVal val="visible"/>
                                      </p:to>
                                    </p:set>
                                    <p:animEffect transition="in" filter="fade">
                                      <p:cBhvr>
                                        <p:cTn id="20" dur="2000"/>
                                        <p:tgtEl>
                                          <p:spTgt spid="6">
                                            <p:txEl>
                                              <p:pRg st="5" end="5"/>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animEffect transition="in" filter="fade">
                                      <p:cBhvr>
                                        <p:cTn id="25" dur="2000"/>
                                        <p:tgtEl>
                                          <p:spTgt spid="6">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
                                            <p:txEl>
                                              <p:pRg st="8" end="8"/>
                                            </p:txEl>
                                          </p:spTgt>
                                        </p:tgtEl>
                                        <p:attrNameLst>
                                          <p:attrName>style.visibility</p:attrName>
                                        </p:attrNameLst>
                                      </p:cBhvr>
                                      <p:to>
                                        <p:strVal val="visible"/>
                                      </p:to>
                                    </p:set>
                                    <p:animEffect transition="in" filter="fade">
                                      <p:cBhvr>
                                        <p:cTn id="28" dur="2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266649" y="181936"/>
            <a:ext cx="8501062" cy="7294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tabLst>
                <a:tab pos="354013" algn="l"/>
              </a:tabLst>
              <a:defRPr>
                <a:solidFill>
                  <a:schemeClr val="tx1"/>
                </a:solidFill>
                <a:latin typeface="Calibri" panose="020F0502020204030204" pitchFamily="34" charset="0"/>
              </a:defRPr>
            </a:lvl1pPr>
            <a:lvl2pPr marL="742950" indent="-285750">
              <a:tabLst>
                <a:tab pos="354013" algn="l"/>
              </a:tabLst>
              <a:defRPr>
                <a:solidFill>
                  <a:schemeClr val="tx1"/>
                </a:solidFill>
                <a:latin typeface="Calibri" panose="020F0502020204030204" pitchFamily="34" charset="0"/>
              </a:defRPr>
            </a:lvl2pPr>
            <a:lvl3pPr marL="1143000" indent="-228600">
              <a:tabLst>
                <a:tab pos="354013" algn="l"/>
              </a:tabLst>
              <a:defRPr>
                <a:solidFill>
                  <a:schemeClr val="tx1"/>
                </a:solidFill>
                <a:latin typeface="Calibri" panose="020F0502020204030204" pitchFamily="34" charset="0"/>
              </a:defRPr>
            </a:lvl3pPr>
            <a:lvl4pPr marL="1600200" indent="-228600">
              <a:tabLst>
                <a:tab pos="354013" algn="l"/>
              </a:tabLst>
              <a:defRPr>
                <a:solidFill>
                  <a:schemeClr val="tx1"/>
                </a:solidFill>
                <a:latin typeface="Calibri" panose="020F0502020204030204" pitchFamily="34" charset="0"/>
              </a:defRPr>
            </a:lvl4pPr>
            <a:lvl5pPr marL="2057400" indent="-228600">
              <a:tabLst>
                <a:tab pos="354013" algn="l"/>
              </a:tabLst>
              <a:defRPr>
                <a:solidFill>
                  <a:schemeClr val="tx1"/>
                </a:solidFill>
                <a:latin typeface="Calibri" panose="020F0502020204030204" pitchFamily="34" charset="0"/>
              </a:defRPr>
            </a:lvl5pPr>
            <a:lvl6pPr marL="2514600" indent="-228600" fontAlgn="base">
              <a:spcBef>
                <a:spcPct val="0"/>
              </a:spcBef>
              <a:spcAft>
                <a:spcPct val="0"/>
              </a:spcAft>
              <a:tabLst>
                <a:tab pos="354013" algn="l"/>
              </a:tabLst>
              <a:defRPr>
                <a:solidFill>
                  <a:schemeClr val="tx1"/>
                </a:solidFill>
                <a:latin typeface="Calibri" panose="020F0502020204030204" pitchFamily="34" charset="0"/>
              </a:defRPr>
            </a:lvl6pPr>
            <a:lvl7pPr marL="2971800" indent="-228600" fontAlgn="base">
              <a:spcBef>
                <a:spcPct val="0"/>
              </a:spcBef>
              <a:spcAft>
                <a:spcPct val="0"/>
              </a:spcAft>
              <a:tabLst>
                <a:tab pos="354013" algn="l"/>
              </a:tabLst>
              <a:defRPr>
                <a:solidFill>
                  <a:schemeClr val="tx1"/>
                </a:solidFill>
                <a:latin typeface="Calibri" panose="020F0502020204030204" pitchFamily="34" charset="0"/>
              </a:defRPr>
            </a:lvl7pPr>
            <a:lvl8pPr marL="3429000" indent="-228600" fontAlgn="base">
              <a:spcBef>
                <a:spcPct val="0"/>
              </a:spcBef>
              <a:spcAft>
                <a:spcPct val="0"/>
              </a:spcAft>
              <a:tabLst>
                <a:tab pos="354013" algn="l"/>
              </a:tabLst>
              <a:defRPr>
                <a:solidFill>
                  <a:schemeClr val="tx1"/>
                </a:solidFill>
                <a:latin typeface="Calibri" panose="020F0502020204030204" pitchFamily="34" charset="0"/>
              </a:defRPr>
            </a:lvl8pPr>
            <a:lvl9pPr marL="3886200" indent="-228600" fontAlgn="base">
              <a:spcBef>
                <a:spcPct val="0"/>
              </a:spcBef>
              <a:spcAft>
                <a:spcPct val="0"/>
              </a:spcAft>
              <a:tabLst>
                <a:tab pos="354013" algn="l"/>
              </a:tabLst>
              <a:defRPr>
                <a:solidFill>
                  <a:schemeClr val="tx1"/>
                </a:solidFill>
                <a:latin typeface="Calibri" panose="020F0502020204030204" pitchFamily="34" charset="0"/>
              </a:defRPr>
            </a:lvl9pPr>
          </a:lstStyle>
          <a:p>
            <a:pPr algn="just">
              <a:buFontTx/>
              <a:buAutoNum type="arabicPeriod" startAt="2"/>
            </a:pPr>
            <a:r>
              <a:rPr lang="id-ID" dirty="0" smtClean="0">
                <a:latin typeface="Verdana" panose="020B0604030504040204" pitchFamily="34" charset="0"/>
                <a:ea typeface="Verdana" panose="020B0604030504040204" pitchFamily="34" charset="0"/>
                <a:cs typeface="Verdana" panose="020B0604030504040204" pitchFamily="34" charset="0"/>
              </a:rPr>
              <a:t>Pegawai yang diperbantukan/dipekerjakan pada Pemda Provinsi/Kabupaten/Kota atau instansi pemerintah lainnya, penilaian prestasi kerja dilakukan oleh pejabat penilai di</a:t>
            </a:r>
            <a:r>
              <a:rPr lang="en-AU" dirty="0" smtClean="0">
                <a:latin typeface="Verdana" panose="020B0604030504040204" pitchFamily="34" charset="0"/>
                <a:ea typeface="Verdana" panose="020B0604030504040204" pitchFamily="34" charset="0"/>
                <a:cs typeface="Verdana" panose="020B0604030504040204" pitchFamily="34" charset="0"/>
              </a:rPr>
              <a:t> </a:t>
            </a:r>
            <a:r>
              <a:rPr lang="id-ID" dirty="0" smtClean="0">
                <a:latin typeface="Verdana" panose="020B0604030504040204" pitchFamily="34" charset="0"/>
                <a:ea typeface="Verdana" panose="020B0604030504040204" pitchFamily="34" charset="0"/>
                <a:cs typeface="Verdana" panose="020B0604030504040204" pitchFamily="34" charset="0"/>
              </a:rPr>
              <a:t>mana yang bersangkutan bekerja</a:t>
            </a:r>
          </a:p>
          <a:p>
            <a:pPr algn="just">
              <a:buFontTx/>
              <a:buAutoNum type="arabicPeriod" startAt="2"/>
            </a:pPr>
            <a:endParaRPr lang="id-ID" dirty="0" smtClean="0">
              <a:latin typeface="Verdana" panose="020B0604030504040204" pitchFamily="34" charset="0"/>
              <a:ea typeface="Verdana" panose="020B0604030504040204" pitchFamily="34" charset="0"/>
              <a:cs typeface="Verdana" panose="020B0604030504040204" pitchFamily="34" charset="0"/>
            </a:endParaRPr>
          </a:p>
          <a:p>
            <a:pPr algn="just">
              <a:buFontTx/>
              <a:buAutoNum type="arabicPeriod" startAt="2"/>
            </a:pPr>
            <a:r>
              <a:rPr lang="id-ID" dirty="0" smtClean="0">
                <a:latin typeface="Verdana" panose="020B0604030504040204" pitchFamily="34" charset="0"/>
                <a:ea typeface="Verdana" panose="020B0604030504040204" pitchFamily="34" charset="0"/>
                <a:cs typeface="Verdana" panose="020B0604030504040204" pitchFamily="34" charset="0"/>
              </a:rPr>
              <a:t>Pegawai </a:t>
            </a:r>
            <a:r>
              <a:rPr lang="id-ID" dirty="0">
                <a:latin typeface="Verdana" panose="020B0604030504040204" pitchFamily="34" charset="0"/>
                <a:ea typeface="Verdana" panose="020B0604030504040204" pitchFamily="34" charset="0"/>
                <a:cs typeface="Verdana" panose="020B0604030504040204" pitchFamily="34" charset="0"/>
              </a:rPr>
              <a:t>yang </a:t>
            </a:r>
            <a:r>
              <a:rPr lang="id-ID" dirty="0" smtClean="0">
                <a:latin typeface="Verdana" panose="020B0604030504040204" pitchFamily="34" charset="0"/>
                <a:ea typeface="Verdana" panose="020B0604030504040204" pitchFamily="34" charset="0"/>
                <a:cs typeface="Verdana" panose="020B0604030504040204" pitchFamily="34" charset="0"/>
              </a:rPr>
              <a:t>diperbantukan/dipekerjakan </a:t>
            </a:r>
            <a:r>
              <a:rPr lang="id-ID" dirty="0">
                <a:latin typeface="Verdana" panose="020B0604030504040204" pitchFamily="34" charset="0"/>
                <a:ea typeface="Verdana" panose="020B0604030504040204" pitchFamily="34" charset="0"/>
                <a:cs typeface="Verdana" panose="020B0604030504040204" pitchFamily="34" charset="0"/>
              </a:rPr>
              <a:t>pada negara sahabat, lembaga </a:t>
            </a:r>
            <a:r>
              <a:rPr lang="id-ID" dirty="0" smtClean="0">
                <a:latin typeface="Verdana" panose="020B0604030504040204" pitchFamily="34" charset="0"/>
                <a:ea typeface="Verdana" panose="020B0604030504040204" pitchFamily="34" charset="0"/>
                <a:cs typeface="Verdana" panose="020B0604030504040204" pitchFamily="34" charset="0"/>
              </a:rPr>
              <a:t>internasional, </a:t>
            </a:r>
            <a:r>
              <a:rPr lang="id-ID" dirty="0">
                <a:latin typeface="Verdana" panose="020B0604030504040204" pitchFamily="34" charset="0"/>
                <a:ea typeface="Verdana" panose="020B0604030504040204" pitchFamily="34" charset="0"/>
                <a:cs typeface="Verdana" panose="020B0604030504040204" pitchFamily="34" charset="0"/>
              </a:rPr>
              <a:t>organisasi profesi, dan badan-badan swasta yang ditentukan oleh </a:t>
            </a:r>
            <a:r>
              <a:rPr lang="id-ID" dirty="0" smtClean="0">
                <a:latin typeface="Verdana" panose="020B0604030504040204" pitchFamily="34" charset="0"/>
                <a:ea typeface="Verdana" panose="020B0604030504040204" pitchFamily="34" charset="0"/>
                <a:cs typeface="Verdana" panose="020B0604030504040204" pitchFamily="34" charset="0"/>
              </a:rPr>
              <a:t>pemerintah baik di dalam maupun di</a:t>
            </a:r>
            <a:r>
              <a:rPr lang="en-AU" dirty="0" smtClean="0">
                <a:latin typeface="Verdana" panose="020B0604030504040204" pitchFamily="34" charset="0"/>
                <a:ea typeface="Verdana" panose="020B0604030504040204" pitchFamily="34" charset="0"/>
                <a:cs typeface="Verdana" panose="020B0604030504040204" pitchFamily="34" charset="0"/>
              </a:rPr>
              <a:t> </a:t>
            </a:r>
            <a:r>
              <a:rPr lang="id-ID" dirty="0" smtClean="0">
                <a:latin typeface="Verdana" panose="020B0604030504040204" pitchFamily="34" charset="0"/>
                <a:ea typeface="Verdana" panose="020B0604030504040204" pitchFamily="34" charset="0"/>
                <a:cs typeface="Verdana" panose="020B0604030504040204" pitchFamily="34" charset="0"/>
              </a:rPr>
              <a:t>luar negeri tidak wajib menyusun SKP pada awal tahun.</a:t>
            </a:r>
            <a:endParaRPr lang="id-ID" dirty="0">
              <a:latin typeface="Verdana" panose="020B0604030504040204" pitchFamily="34" charset="0"/>
              <a:ea typeface="Verdana" panose="020B0604030504040204" pitchFamily="34" charset="0"/>
              <a:cs typeface="Verdana" panose="020B0604030504040204" pitchFamily="34" charset="0"/>
            </a:endParaRPr>
          </a:p>
          <a:p>
            <a:pPr algn="just"/>
            <a:endParaRPr lang="id-ID" dirty="0">
              <a:latin typeface="Verdana" panose="020B0604030504040204" pitchFamily="34" charset="0"/>
              <a:ea typeface="Verdana" panose="020B0604030504040204" pitchFamily="34" charset="0"/>
              <a:cs typeface="Verdana" panose="020B0604030504040204" pitchFamily="34" charset="0"/>
            </a:endParaRPr>
          </a:p>
          <a:p>
            <a:pPr algn="just"/>
            <a:r>
              <a:rPr lang="id-ID" dirty="0">
                <a:latin typeface="Verdana" panose="020B0604030504040204" pitchFamily="34" charset="0"/>
                <a:ea typeface="Verdana" panose="020B0604030504040204" pitchFamily="34" charset="0"/>
                <a:cs typeface="Verdana" panose="020B0604030504040204" pitchFamily="34" charset="0"/>
              </a:rPr>
              <a:t>	Penilaian prestasi kerja pada akhir </a:t>
            </a:r>
            <a:r>
              <a:rPr lang="id-ID" dirty="0" smtClean="0">
                <a:latin typeface="Verdana" panose="020B0604030504040204" pitchFamily="34" charset="0"/>
                <a:ea typeface="Verdana" panose="020B0604030504040204" pitchFamily="34" charset="0"/>
                <a:cs typeface="Verdana" panose="020B0604030504040204" pitchFamily="34" charset="0"/>
              </a:rPr>
              <a:t>tahun hanya dinilai dari unsur perilaku kerja, dan </a:t>
            </a:r>
            <a:r>
              <a:rPr lang="id-ID" dirty="0">
                <a:latin typeface="Verdana" panose="020B0604030504040204" pitchFamily="34" charset="0"/>
                <a:ea typeface="Verdana" panose="020B0604030504040204" pitchFamily="34" charset="0"/>
                <a:cs typeface="Verdana" panose="020B0604030504040204" pitchFamily="34" charset="0"/>
              </a:rPr>
              <a:t>dilakukan oleh pimpinan instansi induknya atau pejabat lain yang ditunjuk, berdasarkan bahan yang diperoleh dari instansi tempat yang bersangkutan </a:t>
            </a:r>
            <a:r>
              <a:rPr lang="id-ID" dirty="0" smtClean="0">
                <a:latin typeface="Verdana" panose="020B0604030504040204" pitchFamily="34" charset="0"/>
                <a:ea typeface="Verdana" panose="020B0604030504040204" pitchFamily="34" charset="0"/>
                <a:cs typeface="Verdana" panose="020B0604030504040204" pitchFamily="34" charset="0"/>
              </a:rPr>
              <a:t>bekerja</a:t>
            </a:r>
            <a:endParaRPr lang="id-ID" dirty="0">
              <a:latin typeface="Verdana" panose="020B0604030504040204" pitchFamily="34" charset="0"/>
              <a:ea typeface="Verdana" panose="020B0604030504040204" pitchFamily="34" charset="0"/>
              <a:cs typeface="Verdana" panose="020B0604030504040204" pitchFamily="34" charset="0"/>
            </a:endParaRPr>
          </a:p>
          <a:p>
            <a:pPr algn="just"/>
            <a:endParaRPr lang="id-ID" dirty="0">
              <a:latin typeface="Verdana" panose="020B0604030504040204" pitchFamily="34" charset="0"/>
              <a:ea typeface="Verdana" panose="020B0604030504040204" pitchFamily="34" charset="0"/>
              <a:cs typeface="Verdana" panose="020B0604030504040204" pitchFamily="34" charset="0"/>
            </a:endParaRPr>
          </a:p>
          <a:p>
            <a:pPr algn="just"/>
            <a:r>
              <a:rPr lang="id-ID" dirty="0" smtClean="0">
                <a:latin typeface="Verdana" panose="020B0604030504040204" pitchFamily="34" charset="0"/>
                <a:ea typeface="Verdana" panose="020B0604030504040204" pitchFamily="34" charset="0"/>
                <a:cs typeface="Verdana" panose="020B0604030504040204" pitchFamily="34" charset="0"/>
              </a:rPr>
              <a:t>4.Pegawai </a:t>
            </a:r>
            <a:r>
              <a:rPr lang="id-ID" dirty="0">
                <a:latin typeface="Verdana" panose="020B0604030504040204" pitchFamily="34" charset="0"/>
                <a:ea typeface="Verdana" panose="020B0604030504040204" pitchFamily="34" charset="0"/>
                <a:cs typeface="Verdana" panose="020B0604030504040204" pitchFamily="34" charset="0"/>
              </a:rPr>
              <a:t>yang diangkat menjadi Pejabat Negara atau pimpinan/anggota  lembaga non struktural </a:t>
            </a:r>
          </a:p>
          <a:p>
            <a:pPr algn="just">
              <a:buFontTx/>
              <a:buAutoNum type="arabicPeriod" startAt="3"/>
            </a:pPr>
            <a:endParaRPr lang="id-ID" dirty="0">
              <a:latin typeface="Verdana" panose="020B0604030504040204" pitchFamily="34" charset="0"/>
              <a:ea typeface="Verdana" panose="020B0604030504040204" pitchFamily="34" charset="0"/>
              <a:cs typeface="Verdana" panose="020B0604030504040204" pitchFamily="34" charset="0"/>
            </a:endParaRPr>
          </a:p>
          <a:p>
            <a:pPr marL="0" indent="0" algn="just"/>
            <a:r>
              <a:rPr lang="id-ID" dirty="0" smtClean="0">
                <a:latin typeface="Verdana" panose="020B0604030504040204" pitchFamily="34" charset="0"/>
                <a:ea typeface="Verdana" panose="020B0604030504040204" pitchFamily="34" charset="0"/>
                <a:cs typeface="Verdana" panose="020B0604030504040204" pitchFamily="34" charset="0"/>
              </a:rPr>
              <a:t>5. Pegawai yang </a:t>
            </a:r>
            <a:r>
              <a:rPr lang="id-ID" dirty="0">
                <a:latin typeface="Verdana" panose="020B0604030504040204" pitchFamily="34" charset="0"/>
                <a:ea typeface="Verdana" panose="020B0604030504040204" pitchFamily="34" charset="0"/>
                <a:cs typeface="Verdana" panose="020B0604030504040204" pitchFamily="34" charset="0"/>
              </a:rPr>
              <a:t>Cuti </a:t>
            </a:r>
            <a:r>
              <a:rPr lang="id-ID" dirty="0" smtClean="0">
                <a:latin typeface="Verdana" panose="020B0604030504040204" pitchFamily="34" charset="0"/>
                <a:ea typeface="Verdana" panose="020B0604030504040204" pitchFamily="34" charset="0"/>
                <a:cs typeface="Verdana" panose="020B0604030504040204" pitchFamily="34" charset="0"/>
              </a:rPr>
              <a:t>di</a:t>
            </a:r>
            <a:r>
              <a:rPr lang="en-AU" dirty="0" smtClean="0">
                <a:latin typeface="Verdana" panose="020B0604030504040204" pitchFamily="34" charset="0"/>
                <a:ea typeface="Verdana" panose="020B0604030504040204" pitchFamily="34" charset="0"/>
                <a:cs typeface="Verdana" panose="020B0604030504040204" pitchFamily="34" charset="0"/>
              </a:rPr>
              <a:t> L</a:t>
            </a:r>
            <a:r>
              <a:rPr lang="id-ID" dirty="0" smtClean="0">
                <a:latin typeface="Verdana" panose="020B0604030504040204" pitchFamily="34" charset="0"/>
                <a:ea typeface="Verdana" panose="020B0604030504040204" pitchFamily="34" charset="0"/>
                <a:cs typeface="Verdana" panose="020B0604030504040204" pitchFamily="34" charset="0"/>
              </a:rPr>
              <a:t>uar Tanggungan</a:t>
            </a:r>
            <a:endParaRPr lang="id-ID" dirty="0">
              <a:latin typeface="Verdana" panose="020B0604030504040204" pitchFamily="34" charset="0"/>
              <a:ea typeface="Verdana" panose="020B0604030504040204" pitchFamily="34" charset="0"/>
              <a:cs typeface="Verdana" panose="020B0604030504040204" pitchFamily="34" charset="0"/>
            </a:endParaRPr>
          </a:p>
          <a:p>
            <a:pPr algn="just">
              <a:buFontTx/>
              <a:buAutoNum type="arabicPeriod" startAt="3"/>
            </a:pPr>
            <a:endParaRPr lang="id-ID" dirty="0">
              <a:latin typeface="Verdana" panose="020B0604030504040204" pitchFamily="34" charset="0"/>
              <a:ea typeface="Verdana" panose="020B0604030504040204" pitchFamily="34" charset="0"/>
              <a:cs typeface="Verdana" panose="020B0604030504040204" pitchFamily="34" charset="0"/>
            </a:endParaRPr>
          </a:p>
          <a:p>
            <a:pPr marL="0" indent="0" algn="just"/>
            <a:r>
              <a:rPr lang="id-ID" dirty="0" smtClean="0">
                <a:latin typeface="Verdana" panose="020B0604030504040204" pitchFamily="34" charset="0"/>
                <a:ea typeface="Verdana" panose="020B0604030504040204" pitchFamily="34" charset="0"/>
                <a:cs typeface="Verdana" panose="020B0604030504040204" pitchFamily="34" charset="0"/>
              </a:rPr>
              <a:t>6. Pegawai </a:t>
            </a:r>
            <a:r>
              <a:rPr lang="id-ID" dirty="0">
                <a:latin typeface="Verdana" panose="020B0604030504040204" pitchFamily="34" charset="0"/>
                <a:ea typeface="Verdana" panose="020B0604030504040204" pitchFamily="34" charset="0"/>
                <a:cs typeface="Verdana" panose="020B0604030504040204" pitchFamily="34" charset="0"/>
              </a:rPr>
              <a:t>yang </a:t>
            </a:r>
            <a:r>
              <a:rPr lang="id-ID" dirty="0" smtClean="0">
                <a:latin typeface="Verdana" panose="020B0604030504040204" pitchFamily="34" charset="0"/>
                <a:ea typeface="Verdana" panose="020B0604030504040204" pitchFamily="34" charset="0"/>
                <a:cs typeface="Verdana" panose="020B0604030504040204" pitchFamily="34" charset="0"/>
              </a:rPr>
              <a:t>sedang </a:t>
            </a:r>
            <a:r>
              <a:rPr lang="id-ID" dirty="0">
                <a:latin typeface="Verdana" panose="020B0604030504040204" pitchFamily="34" charset="0"/>
                <a:ea typeface="Verdana" panose="020B0604030504040204" pitchFamily="34" charset="0"/>
                <a:cs typeface="Verdana" panose="020B0604030504040204" pitchFamily="34" charset="0"/>
              </a:rPr>
              <a:t>m</a:t>
            </a:r>
            <a:r>
              <a:rPr lang="id-ID" dirty="0" smtClean="0">
                <a:latin typeface="Verdana" panose="020B0604030504040204" pitchFamily="34" charset="0"/>
                <a:ea typeface="Verdana" panose="020B0604030504040204" pitchFamily="34" charset="0"/>
                <a:cs typeface="Verdana" panose="020B0604030504040204" pitchFamily="34" charset="0"/>
              </a:rPr>
              <a:t>enjalani </a:t>
            </a:r>
            <a:r>
              <a:rPr lang="id-ID" dirty="0">
                <a:latin typeface="Verdana" panose="020B0604030504040204" pitchFamily="34" charset="0"/>
                <a:ea typeface="Verdana" panose="020B0604030504040204" pitchFamily="34" charset="0"/>
                <a:cs typeface="Verdana" panose="020B0604030504040204" pitchFamily="34" charset="0"/>
              </a:rPr>
              <a:t>Masa Persiapan Pensiun</a:t>
            </a:r>
          </a:p>
          <a:p>
            <a:pPr algn="just">
              <a:buFontTx/>
              <a:buAutoNum type="arabicPeriod" startAt="3"/>
            </a:pPr>
            <a:endParaRPr lang="id-ID" dirty="0">
              <a:latin typeface="Verdana" panose="020B0604030504040204" pitchFamily="34" charset="0"/>
              <a:ea typeface="Verdana" panose="020B0604030504040204" pitchFamily="34" charset="0"/>
              <a:cs typeface="Verdana" panose="020B0604030504040204" pitchFamily="34" charset="0"/>
            </a:endParaRPr>
          </a:p>
          <a:p>
            <a:pPr marL="0" indent="0" algn="just"/>
            <a:r>
              <a:rPr lang="id-ID" dirty="0" smtClean="0">
                <a:latin typeface="Verdana" panose="020B0604030504040204" pitchFamily="34" charset="0"/>
                <a:ea typeface="Verdana" panose="020B0604030504040204" pitchFamily="34" charset="0"/>
                <a:cs typeface="Verdana" panose="020B0604030504040204" pitchFamily="34" charset="0"/>
              </a:rPr>
              <a:t>7. Pegawai yang diberhentikan </a:t>
            </a:r>
            <a:r>
              <a:rPr lang="id-ID" dirty="0">
                <a:latin typeface="Verdana" panose="020B0604030504040204" pitchFamily="34" charset="0"/>
                <a:ea typeface="Verdana" panose="020B0604030504040204" pitchFamily="34" charset="0"/>
                <a:cs typeface="Verdana" panose="020B0604030504040204" pitchFamily="34" charset="0"/>
              </a:rPr>
              <a:t>s</a:t>
            </a:r>
            <a:r>
              <a:rPr lang="id-ID" dirty="0" smtClean="0">
                <a:latin typeface="Verdana" panose="020B0604030504040204" pitchFamily="34" charset="0"/>
                <a:ea typeface="Verdana" panose="020B0604030504040204" pitchFamily="34" charset="0"/>
                <a:cs typeface="Verdana" panose="020B0604030504040204" pitchFamily="34" charset="0"/>
              </a:rPr>
              <a:t>ementara</a:t>
            </a:r>
            <a:endParaRPr lang="id-ID" dirty="0">
              <a:latin typeface="Verdana" panose="020B0604030504040204" pitchFamily="34" charset="0"/>
              <a:ea typeface="Verdana" panose="020B0604030504040204" pitchFamily="34" charset="0"/>
              <a:cs typeface="Verdana" panose="020B0604030504040204" pitchFamily="34" charset="0"/>
            </a:endParaRPr>
          </a:p>
          <a:p>
            <a:pPr algn="just"/>
            <a:r>
              <a:rPr lang="id-ID" dirty="0">
                <a:latin typeface="Verdana" panose="020B0604030504040204" pitchFamily="34" charset="0"/>
                <a:ea typeface="Verdana" panose="020B0604030504040204" pitchFamily="34" charset="0"/>
                <a:cs typeface="Verdana" panose="020B0604030504040204" pitchFamily="34" charset="0"/>
              </a:rPr>
              <a:t>	</a:t>
            </a:r>
          </a:p>
          <a:p>
            <a:pPr algn="just"/>
            <a:r>
              <a:rPr lang="id-ID" dirty="0">
                <a:latin typeface="Verdana" panose="020B0604030504040204" pitchFamily="34" charset="0"/>
                <a:ea typeface="Verdana" panose="020B0604030504040204" pitchFamily="34" charset="0"/>
                <a:cs typeface="Verdana" panose="020B0604030504040204" pitchFamily="34" charset="0"/>
              </a:rPr>
              <a:t>	</a:t>
            </a:r>
          </a:p>
        </p:txBody>
      </p:sp>
    </p:spTree>
    <p:extLst>
      <p:ext uri="{BB962C8B-B14F-4D97-AF65-F5344CB8AC3E}">
        <p14:creationId xmlns:p14="http://schemas.microsoft.com/office/powerpoint/2010/main" val="3801650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2000"/>
                                        <p:tgtEl>
                                          <p:spTgt spid="6">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2000"/>
                                        <p:tgtEl>
                                          <p:spTgt spid="6">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fade">
                                      <p:cBhvr>
                                        <p:cTn id="22" dur="2000"/>
                                        <p:tgtEl>
                                          <p:spTgt spid="6">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fade">
                                      <p:cBhvr>
                                        <p:cTn id="27" dur="2000"/>
                                        <p:tgtEl>
                                          <p:spTgt spid="6">
                                            <p:txEl>
                                              <p:pRg st="8" end="8"/>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10" end="10"/>
                                            </p:txEl>
                                          </p:spTgt>
                                        </p:tgtEl>
                                        <p:attrNameLst>
                                          <p:attrName>style.visibility</p:attrName>
                                        </p:attrNameLst>
                                      </p:cBhvr>
                                      <p:to>
                                        <p:strVal val="visible"/>
                                      </p:to>
                                    </p:set>
                                    <p:animEffect transition="in" filter="fade">
                                      <p:cBhvr>
                                        <p:cTn id="32" dur="2000"/>
                                        <p:tgtEl>
                                          <p:spTgt spid="6">
                                            <p:txEl>
                                              <p:pRg st="10" end="1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12" end="12"/>
                                            </p:txEl>
                                          </p:spTgt>
                                        </p:tgtEl>
                                        <p:attrNameLst>
                                          <p:attrName>style.visibility</p:attrName>
                                        </p:attrNameLst>
                                      </p:cBhvr>
                                      <p:to>
                                        <p:strVal val="visible"/>
                                      </p:to>
                                    </p:set>
                                    <p:animEffect transition="in" filter="fade">
                                      <p:cBhvr>
                                        <p:cTn id="37" dur="2000"/>
                                        <p:tgtEl>
                                          <p:spTgt spid="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2" descr="http://2.bp.blogspot.com/-mLAkDzr7fgE/TwqVRIhPLgI/AAAAAAAAAB4/LEUWkdSXOCI/s1600/Daftar+Penilaian+Pelaksanaan+Pekerjaan+%2528DP3%2529+PNS+2.jpg"/>
          <p:cNvPicPr>
            <a:picLocks noChangeAspect="1" noChangeArrowheads="1"/>
          </p:cNvPicPr>
          <p:nvPr/>
        </p:nvPicPr>
        <p:blipFill>
          <a:blip r:embed="rId2"/>
          <a:srcRect/>
          <a:stretch>
            <a:fillRect/>
          </a:stretch>
        </p:blipFill>
        <p:spPr bwMode="auto">
          <a:xfrm>
            <a:off x="142844" y="428604"/>
            <a:ext cx="8786874" cy="6240756"/>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Content Placeholder 2"/>
          <p:cNvSpPr>
            <a:spLocks noGrp="1"/>
          </p:cNvSpPr>
          <p:nvPr>
            <p:ph idx="1"/>
          </p:nvPr>
        </p:nvSpPr>
        <p:spPr>
          <a:xfrm>
            <a:off x="457200" y="381000"/>
            <a:ext cx="8229600" cy="6096000"/>
          </a:xfrm>
          <a:noFill/>
        </p:spPr>
        <p:txBody>
          <a:bodyPr/>
          <a:lstStyle/>
          <a:p>
            <a:pPr algn="just">
              <a:buFont typeface="Arial" panose="020B0604020202020204" pitchFamily="34" charset="0"/>
              <a:buNone/>
            </a:pPr>
            <a:r>
              <a:rPr lang="en-US" sz="2000" dirty="0" smtClean="0">
                <a:latin typeface="Verdana" panose="020B0604030504040204" pitchFamily="34" charset="0"/>
                <a:ea typeface="Verdana" panose="020B0604030504040204" pitchFamily="34" charset="0"/>
                <a:cs typeface="Verdana" panose="020B0604030504040204" pitchFamily="34" charset="0"/>
              </a:rPr>
              <a:t>	</a:t>
            </a:r>
          </a:p>
          <a:p>
            <a:pPr algn="just">
              <a:buFont typeface="Arial" panose="020B0604020202020204" pitchFamily="34" charset="0"/>
              <a:buNone/>
            </a:pPr>
            <a:endParaRPr lang="en-US" sz="2000" dirty="0" smtClean="0">
              <a:latin typeface="Verdana" panose="020B0604030504040204" pitchFamily="34" charset="0"/>
              <a:ea typeface="Verdana" panose="020B0604030504040204" pitchFamily="34" charset="0"/>
              <a:cs typeface="Verdana" panose="020B0604030504040204" pitchFamily="34" charset="0"/>
            </a:endParaRPr>
          </a:p>
          <a:p>
            <a:pPr algn="just">
              <a:buFont typeface="Arial" panose="020B0604020202020204" pitchFamily="34" charset="0"/>
              <a:buNone/>
            </a:pPr>
            <a:endParaRPr lang="en-US" sz="2000" dirty="0" smtClean="0">
              <a:latin typeface="Verdana" panose="020B0604030504040204" pitchFamily="34" charset="0"/>
              <a:ea typeface="Verdana" panose="020B0604030504040204" pitchFamily="34" charset="0"/>
              <a:cs typeface="Verdana" panose="020B0604030504040204" pitchFamily="34" charset="0"/>
            </a:endParaRPr>
          </a:p>
          <a:p>
            <a:pPr algn="just">
              <a:buFont typeface="Arial" panose="020B0604020202020204" pitchFamily="34" charset="0"/>
              <a:buNone/>
            </a:pPr>
            <a:endParaRPr lang="en-US" sz="2000" dirty="0" smtClean="0">
              <a:latin typeface="Verdana" panose="020B0604030504040204" pitchFamily="34" charset="0"/>
              <a:ea typeface="Verdana" panose="020B0604030504040204" pitchFamily="34" charset="0"/>
              <a:cs typeface="Verdana" panose="020B0604030504040204" pitchFamily="34" charset="0"/>
            </a:endParaRPr>
          </a:p>
          <a:p>
            <a:pPr algn="just">
              <a:buFont typeface="Arial" panose="020B0604020202020204" pitchFamily="34" charset="0"/>
              <a:buNone/>
            </a:pP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dirty="0" err="1" smtClean="0">
                <a:latin typeface="Verdana" panose="020B0604030504040204" pitchFamily="34" charset="0"/>
                <a:ea typeface="Verdana" panose="020B0604030504040204" pitchFamily="34" charset="0"/>
                <a:cs typeface="Verdana" panose="020B0604030504040204" pitchFamily="34" charset="0"/>
              </a:rPr>
              <a:t>Pejabat</a:t>
            </a: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dirty="0" err="1" smtClean="0">
                <a:latin typeface="Verdana" panose="020B0604030504040204" pitchFamily="34" charset="0"/>
                <a:ea typeface="Verdana" panose="020B0604030504040204" pitchFamily="34" charset="0"/>
                <a:cs typeface="Verdana" panose="020B0604030504040204" pitchFamily="34" charset="0"/>
              </a:rPr>
              <a:t>penilai</a:t>
            </a: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dirty="0" err="1" smtClean="0">
                <a:latin typeface="Verdana" panose="020B0604030504040204" pitchFamily="34" charset="0"/>
                <a:ea typeface="Verdana" panose="020B0604030504040204" pitchFamily="34" charset="0"/>
                <a:cs typeface="Verdana" panose="020B0604030504040204" pitchFamily="34" charset="0"/>
              </a:rPr>
              <a:t>dapat</a:t>
            </a: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dirty="0" err="1" smtClean="0">
                <a:latin typeface="Verdana" panose="020B0604030504040204" pitchFamily="34" charset="0"/>
                <a:ea typeface="Verdana" panose="020B0604030504040204" pitchFamily="34" charset="0"/>
                <a:cs typeface="Verdana" panose="020B0604030504040204" pitchFamily="34" charset="0"/>
              </a:rPr>
              <a:t>memberikan</a:t>
            </a: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dirty="0" err="1" smtClean="0">
                <a:latin typeface="Verdana" panose="020B0604030504040204" pitchFamily="34" charset="0"/>
                <a:ea typeface="Verdana" panose="020B0604030504040204" pitchFamily="34" charset="0"/>
                <a:cs typeface="Verdana" panose="020B0604030504040204" pitchFamily="34" charset="0"/>
              </a:rPr>
              <a:t>rekomendasi</a:t>
            </a: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dirty="0" err="1" smtClean="0">
                <a:latin typeface="Verdana" panose="020B0604030504040204" pitchFamily="34" charset="0"/>
                <a:ea typeface="Verdana" panose="020B0604030504040204" pitchFamily="34" charset="0"/>
                <a:cs typeface="Verdana" panose="020B0604030504040204" pitchFamily="34" charset="0"/>
              </a:rPr>
              <a:t>berdasarkan</a:t>
            </a: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dirty="0" err="1" smtClean="0">
                <a:latin typeface="Verdana" panose="020B0604030504040204" pitchFamily="34" charset="0"/>
                <a:ea typeface="Verdana" panose="020B0604030504040204" pitchFamily="34" charset="0"/>
                <a:cs typeface="Verdana" panose="020B0604030504040204" pitchFamily="34" charset="0"/>
              </a:rPr>
              <a:t>hasil</a:t>
            </a: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dirty="0" err="1" smtClean="0">
                <a:latin typeface="Verdana" panose="020B0604030504040204" pitchFamily="34" charset="0"/>
                <a:ea typeface="Verdana" panose="020B0604030504040204" pitchFamily="34" charset="0"/>
                <a:cs typeface="Verdana" panose="020B0604030504040204" pitchFamily="34" charset="0"/>
              </a:rPr>
              <a:t>penilaian</a:t>
            </a: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dirty="0" err="1" smtClean="0">
                <a:latin typeface="Verdana" panose="020B0604030504040204" pitchFamily="34" charset="0"/>
                <a:ea typeface="Verdana" panose="020B0604030504040204" pitchFamily="34" charset="0"/>
                <a:cs typeface="Verdana" panose="020B0604030504040204" pitchFamily="34" charset="0"/>
              </a:rPr>
              <a:t>prestasi</a:t>
            </a: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dirty="0" err="1" smtClean="0">
                <a:latin typeface="Verdana" panose="020B0604030504040204" pitchFamily="34" charset="0"/>
                <a:ea typeface="Verdana" panose="020B0604030504040204" pitchFamily="34" charset="0"/>
                <a:cs typeface="Verdana" panose="020B0604030504040204" pitchFamily="34" charset="0"/>
              </a:rPr>
              <a:t>kerja</a:t>
            </a: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dirty="0" err="1" smtClean="0">
                <a:latin typeface="Verdana" panose="020B0604030504040204" pitchFamily="34" charset="0"/>
                <a:ea typeface="Verdana" panose="020B0604030504040204" pitchFamily="34" charset="0"/>
                <a:cs typeface="Verdana" panose="020B0604030504040204" pitchFamily="34" charset="0"/>
              </a:rPr>
              <a:t>sbb</a:t>
            </a:r>
            <a:r>
              <a:rPr lang="en-US" sz="2000" dirty="0" smtClean="0">
                <a:latin typeface="Verdana" panose="020B0604030504040204" pitchFamily="34" charset="0"/>
                <a:ea typeface="Verdana" panose="020B0604030504040204" pitchFamily="34" charset="0"/>
                <a:cs typeface="Verdana" panose="020B0604030504040204" pitchFamily="34" charset="0"/>
              </a:rPr>
              <a:t>:</a:t>
            </a:r>
          </a:p>
          <a:p>
            <a:pPr algn="just">
              <a:buFont typeface="Wingdings" panose="05000000000000000000" pitchFamily="2" charset="2"/>
              <a:buChar char="v"/>
            </a:pPr>
            <a:r>
              <a:rPr lang="en-US" sz="2000" dirty="0" err="1" smtClean="0">
                <a:latin typeface="Verdana" panose="020B0604030504040204" pitchFamily="34" charset="0"/>
                <a:ea typeface="Verdana" panose="020B0604030504040204" pitchFamily="34" charset="0"/>
                <a:cs typeface="Verdana" panose="020B0604030504040204" pitchFamily="34" charset="0"/>
              </a:rPr>
              <a:t>Untuk</a:t>
            </a: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dirty="0" err="1" smtClean="0">
                <a:latin typeface="Verdana" panose="020B0604030504040204" pitchFamily="34" charset="0"/>
                <a:ea typeface="Verdana" panose="020B0604030504040204" pitchFamily="34" charset="0"/>
                <a:cs typeface="Verdana" panose="020B0604030504040204" pitchFamily="34" charset="0"/>
              </a:rPr>
              <a:t>peningkatan</a:t>
            </a: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dirty="0" err="1" smtClean="0">
                <a:latin typeface="Verdana" panose="020B0604030504040204" pitchFamily="34" charset="0"/>
                <a:ea typeface="Verdana" panose="020B0604030504040204" pitchFamily="34" charset="0"/>
                <a:cs typeface="Verdana" panose="020B0604030504040204" pitchFamily="34" charset="0"/>
              </a:rPr>
              <a:t>kemampuan</a:t>
            </a: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dirty="0" err="1" smtClean="0">
                <a:latin typeface="Verdana" panose="020B0604030504040204" pitchFamily="34" charset="0"/>
                <a:ea typeface="Verdana" panose="020B0604030504040204" pitchFamily="34" charset="0"/>
                <a:cs typeface="Verdana" panose="020B0604030504040204" pitchFamily="34" charset="0"/>
              </a:rPr>
              <a:t>dengan</a:t>
            </a: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dirty="0" err="1" smtClean="0">
                <a:latin typeface="Verdana" panose="020B0604030504040204" pitchFamily="34" charset="0"/>
                <a:ea typeface="Verdana" panose="020B0604030504040204" pitchFamily="34" charset="0"/>
                <a:cs typeface="Verdana" panose="020B0604030504040204" pitchFamily="34" charset="0"/>
              </a:rPr>
              <a:t>mengikutsertakan</a:t>
            </a: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dirty="0" err="1" smtClean="0">
                <a:latin typeface="Verdana" panose="020B0604030504040204" pitchFamily="34" charset="0"/>
                <a:ea typeface="Verdana" panose="020B0604030504040204" pitchFamily="34" charset="0"/>
                <a:cs typeface="Verdana" panose="020B0604030504040204" pitchFamily="34" charset="0"/>
              </a:rPr>
              <a:t>diklat</a:t>
            </a: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dirty="0" err="1" smtClean="0">
                <a:latin typeface="Verdana" panose="020B0604030504040204" pitchFamily="34" charset="0"/>
                <a:ea typeface="Verdana" panose="020B0604030504040204" pitchFamily="34" charset="0"/>
                <a:cs typeface="Verdana" panose="020B0604030504040204" pitchFamily="34" charset="0"/>
              </a:rPr>
              <a:t>teknis</a:t>
            </a: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id-ID" sz="2000" dirty="0" smtClean="0">
                <a:latin typeface="Verdana" panose="020B0604030504040204" pitchFamily="34" charset="0"/>
                <a:ea typeface="Verdana" panose="020B0604030504040204" pitchFamily="34" charset="0"/>
                <a:cs typeface="Verdana" panose="020B0604030504040204" pitchFamily="34" charset="0"/>
              </a:rPr>
              <a:t>seperti </a:t>
            </a:r>
            <a:r>
              <a:rPr lang="en-US" sz="2000" dirty="0" err="1" smtClean="0">
                <a:latin typeface="Verdana" panose="020B0604030504040204" pitchFamily="34" charset="0"/>
                <a:ea typeface="Verdana" panose="020B0604030504040204" pitchFamily="34" charset="0"/>
                <a:cs typeface="Verdana" panose="020B0604030504040204" pitchFamily="34" charset="0"/>
              </a:rPr>
              <a:t>diklat</a:t>
            </a: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dirty="0" err="1" smtClean="0">
                <a:latin typeface="Verdana" panose="020B0604030504040204" pitchFamily="34" charset="0"/>
                <a:ea typeface="Verdana" panose="020B0604030504040204" pitchFamily="34" charset="0"/>
                <a:cs typeface="Verdana" panose="020B0604030504040204" pitchFamily="34" charset="0"/>
              </a:rPr>
              <a:t>komputer</a:t>
            </a: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dirty="0" err="1" smtClean="0">
                <a:latin typeface="Verdana" panose="020B0604030504040204" pitchFamily="34" charset="0"/>
                <a:ea typeface="Verdana" panose="020B0604030504040204" pitchFamily="34" charset="0"/>
                <a:cs typeface="Verdana" panose="020B0604030504040204" pitchFamily="34" charset="0"/>
              </a:rPr>
              <a:t>kenaikan</a:t>
            </a: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dirty="0" err="1" smtClean="0">
                <a:latin typeface="Verdana" panose="020B0604030504040204" pitchFamily="34" charset="0"/>
                <a:ea typeface="Verdana" panose="020B0604030504040204" pitchFamily="34" charset="0"/>
                <a:cs typeface="Verdana" panose="020B0604030504040204" pitchFamily="34" charset="0"/>
              </a:rPr>
              <a:t>pangkat</a:t>
            </a: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dirty="0" err="1" smtClean="0">
                <a:latin typeface="Verdana" panose="020B0604030504040204" pitchFamily="34" charset="0"/>
                <a:ea typeface="Verdana" panose="020B0604030504040204" pitchFamily="34" charset="0"/>
                <a:cs typeface="Verdana" panose="020B0604030504040204" pitchFamily="34" charset="0"/>
              </a:rPr>
              <a:t>pensiun</a:t>
            </a: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dirty="0" err="1" smtClean="0">
                <a:latin typeface="Verdana" panose="020B0604030504040204" pitchFamily="34" charset="0"/>
                <a:ea typeface="Verdana" panose="020B0604030504040204" pitchFamily="34" charset="0"/>
                <a:cs typeface="Verdana" panose="020B0604030504040204" pitchFamily="34" charset="0"/>
              </a:rPr>
              <a:t>kehumasan</a:t>
            </a: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dirty="0" err="1" smtClean="0">
                <a:latin typeface="Verdana" panose="020B0604030504040204" pitchFamily="34" charset="0"/>
                <a:ea typeface="Verdana" panose="020B0604030504040204" pitchFamily="34" charset="0"/>
                <a:cs typeface="Verdana" panose="020B0604030504040204" pitchFamily="34" charset="0"/>
              </a:rPr>
              <a:t>sekretaris</a:t>
            </a: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dirty="0" err="1" smtClean="0">
                <a:latin typeface="Verdana" panose="020B0604030504040204" pitchFamily="34" charset="0"/>
                <a:ea typeface="Verdana" panose="020B0604030504040204" pitchFamily="34" charset="0"/>
                <a:cs typeface="Verdana" panose="020B0604030504040204" pitchFamily="34" charset="0"/>
              </a:rPr>
              <a:t>dsb</a:t>
            </a:r>
            <a:r>
              <a:rPr lang="en-US" sz="2000" dirty="0" smtClean="0">
                <a:latin typeface="Verdana" panose="020B0604030504040204" pitchFamily="34" charset="0"/>
                <a:ea typeface="Verdana" panose="020B0604030504040204" pitchFamily="34" charset="0"/>
                <a:cs typeface="Verdana" panose="020B0604030504040204" pitchFamily="34" charset="0"/>
              </a:rPr>
              <a:t>.</a:t>
            </a:r>
          </a:p>
          <a:p>
            <a:pPr algn="just">
              <a:buFont typeface="Wingdings" panose="05000000000000000000" pitchFamily="2" charset="2"/>
              <a:buChar char="v"/>
            </a:pPr>
            <a:r>
              <a:rPr lang="en-US" sz="2000" dirty="0" err="1" smtClean="0">
                <a:latin typeface="Verdana" panose="020B0604030504040204" pitchFamily="34" charset="0"/>
                <a:ea typeface="Verdana" panose="020B0604030504040204" pitchFamily="34" charset="0"/>
                <a:cs typeface="Verdana" panose="020B0604030504040204" pitchFamily="34" charset="0"/>
              </a:rPr>
              <a:t>Untuk</a:t>
            </a: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dirty="0" err="1" smtClean="0">
                <a:latin typeface="Verdana" panose="020B0604030504040204" pitchFamily="34" charset="0"/>
                <a:ea typeface="Verdana" panose="020B0604030504040204" pitchFamily="34" charset="0"/>
                <a:cs typeface="Verdana" panose="020B0604030504040204" pitchFamily="34" charset="0"/>
              </a:rPr>
              <a:t>menambah</a:t>
            </a: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dirty="0" err="1" smtClean="0">
                <a:latin typeface="Verdana" panose="020B0604030504040204" pitchFamily="34" charset="0"/>
                <a:ea typeface="Verdana" panose="020B0604030504040204" pitchFamily="34" charset="0"/>
                <a:cs typeface="Verdana" panose="020B0604030504040204" pitchFamily="34" charset="0"/>
              </a:rPr>
              <a:t>wawasan</a:t>
            </a: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dirty="0" err="1" smtClean="0">
                <a:latin typeface="Verdana" panose="020B0604030504040204" pitchFamily="34" charset="0"/>
                <a:ea typeface="Verdana" panose="020B0604030504040204" pitchFamily="34" charset="0"/>
                <a:cs typeface="Verdana" panose="020B0604030504040204" pitchFamily="34" charset="0"/>
              </a:rPr>
              <a:t>pengetahuan</a:t>
            </a: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dirty="0" err="1" smtClean="0">
                <a:latin typeface="Verdana" panose="020B0604030504040204" pitchFamily="34" charset="0"/>
                <a:ea typeface="Verdana" panose="020B0604030504040204" pitchFamily="34" charset="0"/>
                <a:cs typeface="Verdana" panose="020B0604030504040204" pitchFamily="34" charset="0"/>
              </a:rPr>
              <a:t>dalam</a:t>
            </a: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dirty="0" err="1" smtClean="0">
                <a:latin typeface="Verdana" panose="020B0604030504040204" pitchFamily="34" charset="0"/>
                <a:ea typeface="Verdana" panose="020B0604030504040204" pitchFamily="34" charset="0"/>
                <a:cs typeface="Verdana" panose="020B0604030504040204" pitchFamily="34" charset="0"/>
              </a:rPr>
              <a:t>bidang</a:t>
            </a: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dirty="0" err="1" smtClean="0">
                <a:latin typeface="Verdana" panose="020B0604030504040204" pitchFamily="34" charset="0"/>
                <a:ea typeface="Verdana" panose="020B0604030504040204" pitchFamily="34" charset="0"/>
                <a:cs typeface="Verdana" panose="020B0604030504040204" pitchFamily="34" charset="0"/>
              </a:rPr>
              <a:t>pekerjaan</a:t>
            </a: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dirty="0" err="1" smtClean="0">
                <a:latin typeface="Verdana" panose="020B0604030504040204" pitchFamily="34" charset="0"/>
                <a:ea typeface="Verdana" panose="020B0604030504040204" pitchFamily="34" charset="0"/>
                <a:cs typeface="Verdana" panose="020B0604030504040204" pitchFamily="34" charset="0"/>
              </a:rPr>
              <a:t>perlu</a:t>
            </a: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dirty="0" err="1" smtClean="0">
                <a:latin typeface="Verdana" panose="020B0604030504040204" pitchFamily="34" charset="0"/>
                <a:ea typeface="Verdana" panose="020B0604030504040204" pitchFamily="34" charset="0"/>
                <a:cs typeface="Verdana" panose="020B0604030504040204" pitchFamily="34" charset="0"/>
              </a:rPr>
              <a:t>dilakukan</a:t>
            </a: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dirty="0" err="1" smtClean="0">
                <a:latin typeface="Verdana" panose="020B0604030504040204" pitchFamily="34" charset="0"/>
                <a:ea typeface="Verdana" panose="020B0604030504040204" pitchFamily="34" charset="0"/>
                <a:cs typeface="Verdana" panose="020B0604030504040204" pitchFamily="34" charset="0"/>
              </a:rPr>
              <a:t>rotasi</a:t>
            </a: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dirty="0" err="1" smtClean="0">
                <a:latin typeface="Verdana" panose="020B0604030504040204" pitchFamily="34" charset="0"/>
                <a:ea typeface="Verdana" panose="020B0604030504040204" pitchFamily="34" charset="0"/>
                <a:cs typeface="Verdana" panose="020B0604030504040204" pitchFamily="34" charset="0"/>
              </a:rPr>
              <a:t>pegawai</a:t>
            </a:r>
            <a:r>
              <a:rPr lang="en-US" sz="2000" dirty="0" smtClean="0">
                <a:latin typeface="Verdana" panose="020B0604030504040204" pitchFamily="34" charset="0"/>
                <a:ea typeface="Verdana" panose="020B0604030504040204" pitchFamily="34" charset="0"/>
                <a:cs typeface="Verdana" panose="020B0604030504040204" pitchFamily="34" charset="0"/>
              </a:rPr>
              <a:t>.</a:t>
            </a:r>
          </a:p>
          <a:p>
            <a:pPr algn="just">
              <a:buFont typeface="Wingdings" panose="05000000000000000000" pitchFamily="2" charset="2"/>
              <a:buChar char="v"/>
            </a:pPr>
            <a:r>
              <a:rPr lang="en-US" sz="2000" dirty="0" err="1" smtClean="0">
                <a:latin typeface="Verdana" panose="020B0604030504040204" pitchFamily="34" charset="0"/>
                <a:ea typeface="Verdana" panose="020B0604030504040204" pitchFamily="34" charset="0"/>
                <a:cs typeface="Verdana" panose="020B0604030504040204" pitchFamily="34" charset="0"/>
              </a:rPr>
              <a:t>Untuk</a:t>
            </a: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dirty="0" err="1" smtClean="0">
                <a:latin typeface="Verdana" panose="020B0604030504040204" pitchFamily="34" charset="0"/>
                <a:ea typeface="Verdana" panose="020B0604030504040204" pitchFamily="34" charset="0"/>
                <a:cs typeface="Verdana" panose="020B0604030504040204" pitchFamily="34" charset="0"/>
              </a:rPr>
              <a:t>kebutuhan</a:t>
            </a: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dirty="0" err="1" smtClean="0">
                <a:latin typeface="Verdana" panose="020B0604030504040204" pitchFamily="34" charset="0"/>
                <a:ea typeface="Verdana" panose="020B0604030504040204" pitchFamily="34" charset="0"/>
                <a:cs typeface="Verdana" panose="020B0604030504040204" pitchFamily="34" charset="0"/>
              </a:rPr>
              <a:t>pengembangan</a:t>
            </a: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dirty="0" err="1" smtClean="0">
                <a:latin typeface="Verdana" panose="020B0604030504040204" pitchFamily="34" charset="0"/>
                <a:ea typeface="Verdana" panose="020B0604030504040204" pitchFamily="34" charset="0"/>
                <a:cs typeface="Verdana" panose="020B0604030504040204" pitchFamily="34" charset="0"/>
              </a:rPr>
              <a:t>perlu</a:t>
            </a: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dirty="0" err="1" smtClean="0">
                <a:latin typeface="Verdana" panose="020B0604030504040204" pitchFamily="34" charset="0"/>
                <a:ea typeface="Verdana" panose="020B0604030504040204" pitchFamily="34" charset="0"/>
                <a:cs typeface="Verdana" panose="020B0604030504040204" pitchFamily="34" charset="0"/>
              </a:rPr>
              <a:t>peningkatan</a:t>
            </a: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dirty="0" err="1" smtClean="0">
                <a:latin typeface="Verdana" panose="020B0604030504040204" pitchFamily="34" charset="0"/>
                <a:ea typeface="Verdana" panose="020B0604030504040204" pitchFamily="34" charset="0"/>
                <a:cs typeface="Verdana" panose="020B0604030504040204" pitchFamily="34" charset="0"/>
              </a:rPr>
              <a:t>pendidikan</a:t>
            </a: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dirty="0" err="1" smtClean="0">
                <a:latin typeface="Verdana" panose="020B0604030504040204" pitchFamily="34" charset="0"/>
                <a:ea typeface="Verdana" panose="020B0604030504040204" pitchFamily="34" charset="0"/>
                <a:cs typeface="Verdana" panose="020B0604030504040204" pitchFamily="34" charset="0"/>
              </a:rPr>
              <a:t>dan</a:t>
            </a: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dirty="0" err="1" smtClean="0">
                <a:latin typeface="Verdana" panose="020B0604030504040204" pitchFamily="34" charset="0"/>
                <a:ea typeface="Verdana" panose="020B0604030504040204" pitchFamily="34" charset="0"/>
                <a:cs typeface="Verdana" panose="020B0604030504040204" pitchFamily="34" charset="0"/>
              </a:rPr>
              <a:t>peningkatan</a:t>
            </a: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dirty="0" err="1" smtClean="0">
                <a:latin typeface="Verdana" panose="020B0604030504040204" pitchFamily="34" charset="0"/>
                <a:ea typeface="Verdana" panose="020B0604030504040204" pitchFamily="34" charset="0"/>
                <a:cs typeface="Verdana" panose="020B0604030504040204" pitchFamily="34" charset="0"/>
              </a:rPr>
              <a:t>karier</a:t>
            </a: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dirty="0" err="1" smtClean="0">
                <a:latin typeface="Verdana" panose="020B0604030504040204" pitchFamily="34" charset="0"/>
                <a:ea typeface="Verdana" panose="020B0604030504040204" pitchFamily="34" charset="0"/>
                <a:cs typeface="Verdana" panose="020B0604030504040204" pitchFamily="34" charset="0"/>
              </a:rPr>
              <a:t>promosi</a:t>
            </a:r>
            <a:r>
              <a:rPr lang="en-US" sz="2000" dirty="0" smtClean="0">
                <a:latin typeface="Verdana" panose="020B0604030504040204" pitchFamily="34" charset="0"/>
                <a:ea typeface="Verdana" panose="020B0604030504040204" pitchFamily="34" charset="0"/>
                <a:cs typeface="Verdana" panose="020B0604030504040204" pitchFamily="34" charset="0"/>
              </a:rPr>
              <a:t>).</a:t>
            </a:r>
          </a:p>
          <a:p>
            <a:pPr algn="just">
              <a:buFont typeface="Arial" panose="020B0604020202020204" pitchFamily="34" charset="0"/>
              <a:buNone/>
            </a:pPr>
            <a:endParaRPr lang="en-US" sz="20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5" name="Rounded Rectangle 4"/>
          <p:cNvSpPr/>
          <p:nvPr/>
        </p:nvSpPr>
        <p:spPr>
          <a:xfrm>
            <a:off x="2514600" y="457200"/>
            <a:ext cx="4038600" cy="9144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solidFill>
                  <a:schemeClr val="tx1"/>
                </a:solidFill>
                <a:latin typeface="Verdana" panose="020B0604030504040204" pitchFamily="34" charset="0"/>
                <a:ea typeface="Verdana" panose="020B0604030504040204" pitchFamily="34" charset="0"/>
                <a:cs typeface="Verdana" panose="020B0604030504040204" pitchFamily="34" charset="0"/>
              </a:rPr>
              <a:t>REKOMENDASI</a:t>
            </a:r>
          </a:p>
        </p:txBody>
      </p:sp>
    </p:spTree>
    <p:extLst>
      <p:ext uri="{BB962C8B-B14F-4D97-AF65-F5344CB8AC3E}">
        <p14:creationId xmlns:p14="http://schemas.microsoft.com/office/powerpoint/2010/main" val="13013731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2780928"/>
            <a:ext cx="7000924" cy="1200329"/>
          </a:xfrm>
          <a:prstGeom prst="rect">
            <a:avLst/>
          </a:prstGeom>
          <a:noFill/>
          <a:scene3d>
            <a:camera prst="isometricOffAxis1Right"/>
            <a:lightRig rig="threePt" dir="t"/>
          </a:scene3d>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id-ID" sz="7200" b="1" cap="all" dirty="0" smtClean="0">
                <a:ln w="0"/>
                <a:solidFill>
                  <a:srgbClr val="002060"/>
                </a:solidFill>
                <a:effectLst>
                  <a:reflection blurRad="12700" stA="50000" endPos="50000" dist="5000" dir="5400000" sy="-100000" rotWithShape="0"/>
                </a:effectLst>
                <a:latin typeface="Berlin Sans FB Demi" pitchFamily="34" charset="0"/>
                <a:cs typeface="Arial" charset="0"/>
              </a:rPr>
              <a:t>terimakasih</a:t>
            </a:r>
            <a:endParaRPr lang="id-ID" sz="7200" b="1" cap="all" dirty="0">
              <a:ln w="0"/>
              <a:solidFill>
                <a:srgbClr val="002060"/>
              </a:solidFill>
              <a:effectLst>
                <a:reflection blurRad="12700" stA="50000" endPos="50000" dist="5000" dir="5400000" sy="-100000" rotWithShape="0"/>
              </a:effectLst>
              <a:latin typeface="Berlin Sans FB Demi" pitchFamily="34" charset="0"/>
              <a:cs typeface="Arial" charset="0"/>
            </a:endParaRPr>
          </a:p>
        </p:txBody>
      </p:sp>
      <p:sp>
        <p:nvSpPr>
          <p:cNvPr id="3" name="Subtitle 2"/>
          <p:cNvSpPr txBox="1">
            <a:spLocks/>
          </p:cNvSpPr>
          <p:nvPr/>
        </p:nvSpPr>
        <p:spPr bwMode="auto">
          <a:xfrm>
            <a:off x="1763688" y="5661248"/>
            <a:ext cx="3627437"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endParaRPr lang="id-ID" altLang="id-ID" sz="1800" b="1" dirty="0">
              <a:solidFill>
                <a:srgbClr val="002060"/>
              </a:solidFill>
            </a:endParaRPr>
          </a:p>
        </p:txBody>
      </p:sp>
    </p:spTree>
  </p:cSld>
  <p:clrMapOvr>
    <a:masterClrMapping/>
  </p:clrMapOvr>
  <p:transition spd="med">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1"/>
          <p:cNvSpPr>
            <a:spLocks noGrp="1"/>
          </p:cNvSpPr>
          <p:nvPr>
            <p:ph type="title"/>
          </p:nvPr>
        </p:nvSpPr>
        <p:spPr>
          <a:xfrm>
            <a:off x="468313" y="2571750"/>
            <a:ext cx="8229600" cy="1143000"/>
          </a:xfrm>
        </p:spPr>
        <p:txBody>
          <a:bodyPr rtlCol="0">
            <a:normAutofit fontScale="90000"/>
          </a:bodyPr>
          <a:lstStyle/>
          <a:p>
            <a:pPr algn="ctr" eaLnBrk="1" fontAlgn="auto" hangingPunct="1">
              <a:lnSpc>
                <a:spcPct val="115000"/>
              </a:lnSpc>
              <a:spcAft>
                <a:spcPts val="1000"/>
              </a:spcAft>
              <a:defRPr/>
            </a:pPr>
            <a:r>
              <a:rPr lang="en-US" sz="5300" dirty="0" smtClean="0">
                <a:solidFill>
                  <a:srgbClr val="FF0000"/>
                </a:solidFill>
                <a:latin typeface="Arial" pitchFamily="34" charset="0"/>
                <a:ea typeface="Calibri" pitchFamily="34" charset="0"/>
                <a:cs typeface="Arial" pitchFamily="34" charset="0"/>
              </a:rPr>
              <a:t>Bias</a:t>
            </a:r>
            <a:r>
              <a:rPr lang="en-US" sz="4000" dirty="0" smtClean="0">
                <a:solidFill>
                  <a:srgbClr val="FF0000"/>
                </a:solidFill>
                <a:latin typeface="Arial" pitchFamily="34" charset="0"/>
                <a:ea typeface="Calibri" pitchFamily="34" charset="0"/>
                <a:cs typeface="Arial" pitchFamily="34" charset="0"/>
              </a:rPr>
              <a:t> </a:t>
            </a:r>
            <a:r>
              <a:rPr lang="en-US" sz="4000" dirty="0" smtClean="0">
                <a:solidFill>
                  <a:schemeClr val="tx1"/>
                </a:solidFill>
                <a:latin typeface="Arial" pitchFamily="34" charset="0"/>
                <a:ea typeface="Calibri" pitchFamily="34" charset="0"/>
                <a:cs typeface="Arial" pitchFamily="34" charset="0"/>
              </a:rPr>
              <a:t/>
            </a:r>
            <a:br>
              <a:rPr lang="en-US" sz="4000" dirty="0" smtClean="0">
                <a:solidFill>
                  <a:schemeClr val="tx1"/>
                </a:solidFill>
                <a:latin typeface="Arial" pitchFamily="34" charset="0"/>
                <a:ea typeface="Calibri" pitchFamily="34" charset="0"/>
                <a:cs typeface="Arial" pitchFamily="34" charset="0"/>
              </a:rPr>
            </a:br>
            <a:r>
              <a:rPr lang="en-US" sz="2700" dirty="0" err="1" smtClean="0">
                <a:solidFill>
                  <a:schemeClr val="tx1"/>
                </a:solidFill>
                <a:latin typeface="Arial" pitchFamily="34" charset="0"/>
                <a:ea typeface="Calibri" pitchFamily="34" charset="0"/>
                <a:cs typeface="Arial" pitchFamily="34" charset="0"/>
              </a:rPr>
              <a:t>dalam</a:t>
            </a:r>
            <a:r>
              <a:rPr lang="en-US" sz="2700" dirty="0" smtClean="0">
                <a:solidFill>
                  <a:schemeClr val="tx1"/>
                </a:solidFill>
                <a:latin typeface="Arial" pitchFamily="34" charset="0"/>
                <a:ea typeface="Calibri" pitchFamily="34" charset="0"/>
                <a:cs typeface="Arial" pitchFamily="34" charset="0"/>
              </a:rPr>
              <a:t> </a:t>
            </a:r>
            <a:r>
              <a:rPr lang="en-US" sz="2700" dirty="0" err="1" smtClean="0">
                <a:solidFill>
                  <a:schemeClr val="tx1"/>
                </a:solidFill>
                <a:latin typeface="Arial" pitchFamily="34" charset="0"/>
                <a:ea typeface="Calibri" pitchFamily="34" charset="0"/>
                <a:cs typeface="Arial" pitchFamily="34" charset="0"/>
              </a:rPr>
              <a:t>pengukuran</a:t>
            </a:r>
            <a:r>
              <a:rPr lang="id-ID" sz="2700" dirty="0" smtClean="0">
                <a:solidFill>
                  <a:schemeClr val="tx1"/>
                </a:solidFill>
                <a:latin typeface="Arial" pitchFamily="34" charset="0"/>
                <a:ea typeface="Calibri" pitchFamily="34" charset="0"/>
                <a:cs typeface="Arial" pitchFamily="34" charset="0"/>
              </a:rPr>
              <a:t> KINERJA</a:t>
            </a:r>
            <a:endParaRPr lang="en-GB" sz="2700" dirty="0" smtClean="0">
              <a:solidFill>
                <a:schemeClr val="tx1"/>
              </a:solidFill>
              <a:latin typeface="Arial" pitchFamily="34" charset="0"/>
              <a:ea typeface="Calibri"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1571305"/>
            <a:ext cx="7715273" cy="830997"/>
          </a:xfrm>
          <a:prstGeom prst="rect">
            <a:avLst/>
          </a:prstGeom>
        </p:spPr>
        <p:txBody>
          <a:bodyPr wrap="square">
            <a:spAutoFit/>
          </a:bodyPr>
          <a:lstStyle/>
          <a:p>
            <a:pPr algn="r" fontAlgn="auto">
              <a:spcBef>
                <a:spcPts val="0"/>
              </a:spcBef>
              <a:spcAft>
                <a:spcPts val="0"/>
              </a:spcAft>
              <a:defRPr/>
            </a:pPr>
            <a:r>
              <a:rPr lang="en-US" sz="4800" dirty="0">
                <a:solidFill>
                  <a:srgbClr val="FF0000"/>
                </a:solidFill>
                <a:latin typeface="Arial" pitchFamily="34" charset="0"/>
                <a:cs typeface="Arial" pitchFamily="34" charset="0"/>
              </a:rPr>
              <a:t>Hallo Effect</a:t>
            </a:r>
            <a:endParaRPr lang="id-ID" sz="4800" dirty="0">
              <a:solidFill>
                <a:srgbClr val="FF0000"/>
              </a:solidFill>
              <a:latin typeface="Arial" pitchFamily="34" charset="0"/>
              <a:cs typeface="Arial" pitchFamily="34" charset="0"/>
            </a:endParaRPr>
          </a:p>
        </p:txBody>
      </p:sp>
      <p:sp>
        <p:nvSpPr>
          <p:cNvPr id="15363" name="TextBox 4"/>
          <p:cNvSpPr txBox="1">
            <a:spLocks noChangeArrowheads="1"/>
          </p:cNvSpPr>
          <p:nvPr/>
        </p:nvSpPr>
        <p:spPr bwMode="auto">
          <a:xfrm>
            <a:off x="899592" y="4221088"/>
            <a:ext cx="7407299" cy="830997"/>
          </a:xfrm>
          <a:prstGeom prst="rect">
            <a:avLst/>
          </a:prstGeom>
          <a:noFill/>
          <a:ln w="9525">
            <a:noFill/>
            <a:miter lim="800000"/>
            <a:headEnd/>
            <a:tailEnd/>
          </a:ln>
        </p:spPr>
        <p:txBody>
          <a:bodyPr wrap="square">
            <a:spAutoFit/>
          </a:bodyPr>
          <a:lstStyle/>
          <a:p>
            <a:pPr algn="ctr"/>
            <a:r>
              <a:rPr lang="id-ID" sz="2400" dirty="0">
                <a:latin typeface="Arial" pitchFamily="34" charset="0"/>
                <a:cs typeface="Arial" pitchFamily="34" charset="0"/>
              </a:rPr>
              <a:t>pendapat pribadi penilai tentang </a:t>
            </a:r>
            <a:r>
              <a:rPr lang="en-US" sz="2400" dirty="0" err="1">
                <a:latin typeface="Arial" pitchFamily="34" charset="0"/>
                <a:cs typeface="Arial" pitchFamily="34" charset="0"/>
              </a:rPr>
              <a:t>pegawai</a:t>
            </a:r>
            <a:r>
              <a:rPr lang="id-ID" sz="2400" dirty="0">
                <a:latin typeface="Arial" pitchFamily="34" charset="0"/>
                <a:cs typeface="Arial" pitchFamily="34" charset="0"/>
              </a:rPr>
              <a:t> yang akan berpengaruh dalam pengukuran prestasi kerja</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1571305"/>
            <a:ext cx="8307415" cy="830997"/>
          </a:xfrm>
          <a:prstGeom prst="rect">
            <a:avLst/>
          </a:prstGeom>
        </p:spPr>
        <p:txBody>
          <a:bodyPr>
            <a:spAutoFit/>
          </a:bodyPr>
          <a:lstStyle/>
          <a:p>
            <a:pPr algn="r" fontAlgn="auto">
              <a:spcBef>
                <a:spcPts val="0"/>
              </a:spcBef>
              <a:spcAft>
                <a:spcPts val="0"/>
              </a:spcAft>
              <a:defRPr/>
            </a:pPr>
            <a:r>
              <a:rPr lang="en-US" sz="4800" dirty="0">
                <a:solidFill>
                  <a:srgbClr val="FF0000"/>
                </a:solidFill>
                <a:latin typeface="Arial" pitchFamily="34" charset="0"/>
                <a:cs typeface="Arial" pitchFamily="34" charset="0"/>
              </a:rPr>
              <a:t>Central Tendency</a:t>
            </a:r>
            <a:endParaRPr lang="id-ID" sz="4800" dirty="0">
              <a:solidFill>
                <a:srgbClr val="FF0000"/>
              </a:solidFill>
              <a:latin typeface="Arial" pitchFamily="34" charset="0"/>
              <a:cs typeface="Arial" pitchFamily="34" charset="0"/>
            </a:endParaRPr>
          </a:p>
        </p:txBody>
      </p:sp>
      <p:sp>
        <p:nvSpPr>
          <p:cNvPr id="16387" name="TextBox 4"/>
          <p:cNvSpPr txBox="1">
            <a:spLocks noChangeArrowheads="1"/>
          </p:cNvSpPr>
          <p:nvPr/>
        </p:nvSpPr>
        <p:spPr bwMode="auto">
          <a:xfrm>
            <a:off x="1115616" y="3861048"/>
            <a:ext cx="6865938" cy="1200329"/>
          </a:xfrm>
          <a:prstGeom prst="rect">
            <a:avLst/>
          </a:prstGeom>
          <a:noFill/>
          <a:ln w="9525">
            <a:noFill/>
            <a:miter lim="800000"/>
            <a:headEnd/>
            <a:tailEnd/>
          </a:ln>
        </p:spPr>
        <p:txBody>
          <a:bodyPr>
            <a:spAutoFit/>
          </a:bodyPr>
          <a:lstStyle/>
          <a:p>
            <a:pPr marL="57150" lvl="1" algn="ctr">
              <a:spcBef>
                <a:spcPct val="30000"/>
              </a:spcBef>
            </a:pPr>
            <a:r>
              <a:rPr lang="id-ID" sz="2400" dirty="0">
                <a:latin typeface="Arial" pitchFamily="34" charset="0"/>
                <a:cs typeface="Arial" pitchFamily="34" charset="0"/>
              </a:rPr>
              <a:t>penilaian prestasi kerja cenderung dibuat rata-rata dan penilai menghindari penilaian yang bersifat ekstrim</a:t>
            </a:r>
            <a:endParaRPr lang="en-US" sz="240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1571305"/>
            <a:ext cx="8307415" cy="830997"/>
          </a:xfrm>
          <a:prstGeom prst="rect">
            <a:avLst/>
          </a:prstGeom>
        </p:spPr>
        <p:txBody>
          <a:bodyPr>
            <a:spAutoFit/>
          </a:bodyPr>
          <a:lstStyle/>
          <a:p>
            <a:pPr algn="r" fontAlgn="auto">
              <a:spcBef>
                <a:spcPts val="0"/>
              </a:spcBef>
              <a:spcAft>
                <a:spcPts val="0"/>
              </a:spcAft>
              <a:defRPr/>
            </a:pPr>
            <a:r>
              <a:rPr lang="en-US" sz="4800" b="1" dirty="0">
                <a:solidFill>
                  <a:srgbClr val="FF0000"/>
                </a:solidFill>
                <a:latin typeface="Arial" pitchFamily="34" charset="0"/>
                <a:cs typeface="Arial" pitchFamily="34" charset="0"/>
              </a:rPr>
              <a:t>Leniency Bias</a:t>
            </a:r>
            <a:endParaRPr lang="id-ID" sz="4800" b="1" dirty="0">
              <a:solidFill>
                <a:srgbClr val="FF0000"/>
              </a:solidFill>
              <a:latin typeface="Arial" pitchFamily="34" charset="0"/>
              <a:cs typeface="Arial" pitchFamily="34" charset="0"/>
            </a:endParaRPr>
          </a:p>
        </p:txBody>
      </p:sp>
      <p:sp>
        <p:nvSpPr>
          <p:cNvPr id="17411" name="TextBox 4"/>
          <p:cNvSpPr txBox="1">
            <a:spLocks noChangeArrowheads="1"/>
          </p:cNvSpPr>
          <p:nvPr/>
        </p:nvSpPr>
        <p:spPr bwMode="auto">
          <a:xfrm>
            <a:off x="1187624" y="3861048"/>
            <a:ext cx="6865938" cy="1200329"/>
          </a:xfrm>
          <a:prstGeom prst="rect">
            <a:avLst/>
          </a:prstGeom>
          <a:noFill/>
          <a:ln w="9525">
            <a:noFill/>
            <a:miter lim="800000"/>
            <a:headEnd/>
            <a:tailEnd/>
          </a:ln>
        </p:spPr>
        <p:txBody>
          <a:bodyPr>
            <a:spAutoFit/>
          </a:bodyPr>
          <a:lstStyle/>
          <a:p>
            <a:pPr marL="0" lvl="1" algn="ctr">
              <a:spcBef>
                <a:spcPct val="30000"/>
              </a:spcBef>
            </a:pPr>
            <a:r>
              <a:rPr lang="id-ID" sz="2400" dirty="0">
                <a:latin typeface="Arial" pitchFamily="34" charset="0"/>
                <a:cs typeface="Arial" pitchFamily="34" charset="0"/>
              </a:rPr>
              <a:t>kecenderungan penilaian untuk me</a:t>
            </a:r>
            <a:r>
              <a:rPr lang="en-US" sz="2400" dirty="0">
                <a:latin typeface="Arial" pitchFamily="34" charset="0"/>
                <a:cs typeface="Arial" pitchFamily="34" charset="0"/>
              </a:rPr>
              <a:t>m</a:t>
            </a:r>
            <a:r>
              <a:rPr lang="id-ID" sz="2400" dirty="0">
                <a:latin typeface="Arial" pitchFamily="34" charset="0"/>
                <a:cs typeface="Arial" pitchFamily="34" charset="0"/>
              </a:rPr>
              <a:t>berikan nilai yang murah dalam evaluasi pelaksanaan kerja para </a:t>
            </a:r>
            <a:r>
              <a:rPr lang="en-US" sz="2400" dirty="0" err="1">
                <a:latin typeface="Arial" pitchFamily="34" charset="0"/>
                <a:cs typeface="Arial" pitchFamily="34" charset="0"/>
              </a:rPr>
              <a:t>pegawai</a:t>
            </a:r>
            <a:endParaRPr lang="en-US" sz="240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4"/>
          <p:cNvSpPr txBox="1">
            <a:spLocks noChangeArrowheads="1"/>
          </p:cNvSpPr>
          <p:nvPr/>
        </p:nvSpPr>
        <p:spPr bwMode="auto">
          <a:xfrm>
            <a:off x="1187624" y="3933056"/>
            <a:ext cx="6865938" cy="1200329"/>
          </a:xfrm>
          <a:prstGeom prst="rect">
            <a:avLst/>
          </a:prstGeom>
          <a:noFill/>
          <a:ln w="9525">
            <a:noFill/>
            <a:miter lim="800000"/>
            <a:headEnd/>
            <a:tailEnd/>
          </a:ln>
        </p:spPr>
        <p:txBody>
          <a:bodyPr>
            <a:spAutoFit/>
          </a:bodyPr>
          <a:lstStyle/>
          <a:p>
            <a:pPr algn="ctr"/>
            <a:r>
              <a:rPr lang="id-ID" sz="2400" dirty="0">
                <a:latin typeface="Arial" pitchFamily="34" charset="0"/>
                <a:cs typeface="Arial" pitchFamily="34" charset="0"/>
              </a:rPr>
              <a:t>kecenderungan penilai terlalu ketat dan keras serta mahal dalam evaluasi pelaksanaan kerja para </a:t>
            </a:r>
            <a:r>
              <a:rPr lang="en-US" sz="2400" dirty="0" err="1">
                <a:latin typeface="Arial" pitchFamily="34" charset="0"/>
                <a:cs typeface="Arial" pitchFamily="34" charset="0"/>
              </a:rPr>
              <a:t>pegawai</a:t>
            </a:r>
            <a:endParaRPr lang="id-ID" sz="2400" dirty="0">
              <a:latin typeface="Arial" pitchFamily="34" charset="0"/>
              <a:cs typeface="Arial" pitchFamily="34" charset="0"/>
            </a:endParaRPr>
          </a:p>
        </p:txBody>
      </p:sp>
      <p:sp>
        <p:nvSpPr>
          <p:cNvPr id="6" name="TextBox 5"/>
          <p:cNvSpPr txBox="1"/>
          <p:nvPr/>
        </p:nvSpPr>
        <p:spPr>
          <a:xfrm>
            <a:off x="-1" y="1571305"/>
            <a:ext cx="8307415" cy="830997"/>
          </a:xfrm>
          <a:prstGeom prst="rect">
            <a:avLst/>
          </a:prstGeom>
        </p:spPr>
        <p:txBody>
          <a:bodyPr>
            <a:spAutoFit/>
          </a:bodyPr>
          <a:lstStyle/>
          <a:p>
            <a:pPr algn="r" fontAlgn="auto">
              <a:spcBef>
                <a:spcPts val="0"/>
              </a:spcBef>
              <a:spcAft>
                <a:spcPts val="0"/>
              </a:spcAft>
              <a:defRPr/>
            </a:pPr>
            <a:r>
              <a:rPr lang="en-US" sz="4800" b="1" dirty="0" err="1">
                <a:solidFill>
                  <a:srgbClr val="FF0000"/>
                </a:solidFill>
                <a:latin typeface="Arial" pitchFamily="34" charset="0"/>
                <a:cs typeface="Arial" pitchFamily="34" charset="0"/>
              </a:rPr>
              <a:t>Strickness</a:t>
            </a:r>
            <a:r>
              <a:rPr lang="en-US" sz="4800" b="1" dirty="0">
                <a:solidFill>
                  <a:srgbClr val="FF0000"/>
                </a:solidFill>
                <a:latin typeface="Arial" pitchFamily="34" charset="0"/>
                <a:cs typeface="Arial" pitchFamily="34" charset="0"/>
              </a:rPr>
              <a:t> Bias</a:t>
            </a:r>
            <a:endParaRPr lang="id-ID" sz="4800" b="1" dirty="0">
              <a:solidFill>
                <a:srgbClr val="FF0000"/>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607</TotalTime>
  <Words>3106</Words>
  <Application>Microsoft Office PowerPoint</Application>
  <PresentationFormat>On-screen Show (4:3)</PresentationFormat>
  <Paragraphs>608</Paragraphs>
  <Slides>41</Slides>
  <Notes>12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41</vt:i4>
      </vt:variant>
    </vt:vector>
  </HeadingPairs>
  <TitlesOfParts>
    <vt:vector size="55" baseType="lpstr">
      <vt:lpstr>Aharoni</vt:lpstr>
      <vt:lpstr>Arial</vt:lpstr>
      <vt:lpstr>Arial Narrow</vt:lpstr>
      <vt:lpstr>Berlin Sans FB</vt:lpstr>
      <vt:lpstr>Berlin Sans FB Demi</vt:lpstr>
      <vt:lpstr>Calibri</vt:lpstr>
      <vt:lpstr>Garamond</vt:lpstr>
      <vt:lpstr>Symbol</vt:lpstr>
      <vt:lpstr>Tahoma</vt:lpstr>
      <vt:lpstr>Times New Roman</vt:lpstr>
      <vt:lpstr>Verdana</vt:lpstr>
      <vt:lpstr>Wingdings</vt:lpstr>
      <vt:lpstr>Wingdings 2</vt:lpstr>
      <vt:lpstr>Organic</vt:lpstr>
      <vt:lpstr>PowerPoint Presentation</vt:lpstr>
      <vt:lpstr>Dasar Hukum</vt:lpstr>
      <vt:lpstr>PowerPoint Presentation</vt:lpstr>
      <vt:lpstr>PowerPoint Presentation</vt:lpstr>
      <vt:lpstr>Bias  dalam pengukuran KINERJA</vt:lpstr>
      <vt:lpstr>PowerPoint Presentation</vt:lpstr>
      <vt:lpstr>PowerPoint Presentation</vt:lpstr>
      <vt:lpstr>PowerPoint Presentation</vt:lpstr>
      <vt:lpstr>PowerPoint Presentation</vt:lpstr>
      <vt:lpstr>PowerPoint Presentation</vt:lpstr>
      <vt:lpstr>PowerPoint Presentation</vt:lpstr>
      <vt:lpstr>SASARAN KERJA PEGAWAI</vt:lpstr>
      <vt:lpstr>PowerPoint Presentation</vt:lpstr>
      <vt:lpstr>BAHAN-BAHAN PENYUSUNAN SKP</vt:lpstr>
      <vt:lpstr>Unsur-Unsur SKP</vt:lpstr>
      <vt:lpstr>PowerPoint Presentation</vt:lpstr>
      <vt:lpstr>PowerPoint Presentation</vt:lpstr>
      <vt:lpstr>PRINSIP PENYUSUNAN</vt:lpstr>
      <vt:lpstr>PowerPoint Presentation</vt:lpstr>
      <vt:lpstr>PowerPoint Presentation</vt:lpstr>
      <vt:lpstr>CONTOH RANAH KATA-KATA DALAM MENYUSUN SKP</vt:lpstr>
      <vt:lpstr>PowerPoint Presentation</vt:lpstr>
      <vt:lpstr>PENILAIAN SASARAN KERJA PEGAWAI (SKP)</vt:lpstr>
      <vt:lpstr>PowerPoint Presentation</vt:lpstr>
      <vt:lpstr>PowerPoint Presentation</vt:lpstr>
      <vt:lpstr>PowerPoint Presentation</vt:lpstr>
      <vt:lpstr>PowerPoint Presentation</vt:lpstr>
      <vt:lpstr>ASPEK PERILAKU KERJA DALAM SKP</vt:lpstr>
      <vt:lpstr>Tata Cara Penilaian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PENGECUALIAN DARI PENYUSUNAN SKP</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BKN</dc:creator>
  <cp:lastModifiedBy>Windows User</cp:lastModifiedBy>
  <cp:revision>59</cp:revision>
  <dcterms:created xsi:type="dcterms:W3CDTF">2013-10-11T08:55:34Z</dcterms:created>
  <dcterms:modified xsi:type="dcterms:W3CDTF">2020-11-04T01:48:14Z</dcterms:modified>
</cp:coreProperties>
</file>