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0"/>
  </p:notesMasterIdLst>
  <p:sldIdLst>
    <p:sldId id="342" r:id="rId3"/>
    <p:sldId id="299" r:id="rId4"/>
    <p:sldId id="362" r:id="rId5"/>
    <p:sldId id="363" r:id="rId6"/>
    <p:sldId id="364" r:id="rId7"/>
    <p:sldId id="365" r:id="rId8"/>
    <p:sldId id="35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AE9"/>
    <a:srgbClr val="CC3300"/>
    <a:srgbClr val="1E3296"/>
    <a:srgbClr val="2137A3"/>
    <a:srgbClr val="0D2AA7"/>
    <a:srgbClr val="0E2FBA"/>
    <a:srgbClr val="0D1661"/>
    <a:srgbClr val="F8B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2"/>
  </p:normalViewPr>
  <p:slideViewPr>
    <p:cSldViewPr>
      <p:cViewPr varScale="1">
        <p:scale>
          <a:sx n="133" d="100"/>
          <a:sy n="133" d="100"/>
        </p:scale>
        <p:origin x="94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3E6C99-3B5E-0E45-ACA3-0A1B1E5647E0}" type="doc">
      <dgm:prSet loTypeId="urn:microsoft.com/office/officeart/2005/8/layout/equation1" loCatId="" qsTypeId="urn:microsoft.com/office/officeart/2005/8/quickstyle/simple1" qsCatId="simple" csTypeId="urn:microsoft.com/office/officeart/2005/8/colors/accent1_2" csCatId="accent1" phldr="1"/>
      <dgm:spPr/>
    </dgm:pt>
    <dgm:pt modelId="{59770E8D-E4D3-AF40-ADED-3FEB0D031463}">
      <dgm:prSet phldrT="[Text]"/>
      <dgm:spPr/>
      <dgm:t>
        <a:bodyPr/>
        <a:lstStyle/>
        <a:p>
          <a:r>
            <a:rPr lang="en-GB" b="1" dirty="0"/>
            <a:t>Can</a:t>
          </a:r>
        </a:p>
      </dgm:t>
    </dgm:pt>
    <dgm:pt modelId="{636D9094-0D44-F94D-80A5-2F22D0C19E07}" type="parTrans" cxnId="{02353201-A8DB-D748-8BBF-D9FE3D385BE5}">
      <dgm:prSet/>
      <dgm:spPr/>
      <dgm:t>
        <a:bodyPr/>
        <a:lstStyle/>
        <a:p>
          <a:endParaRPr lang="en-GB"/>
        </a:p>
      </dgm:t>
    </dgm:pt>
    <dgm:pt modelId="{4E86A1F1-89AC-8149-ADA3-09C8A3410B2B}" type="sibTrans" cxnId="{02353201-A8DB-D748-8BBF-D9FE3D385BE5}">
      <dgm:prSet/>
      <dgm:spPr/>
      <dgm:t>
        <a:bodyPr/>
        <a:lstStyle/>
        <a:p>
          <a:endParaRPr lang="en-GB"/>
        </a:p>
      </dgm:t>
    </dgm:pt>
    <dgm:pt modelId="{D41C9A3B-24C7-6E44-AF96-5C18196F05D3}">
      <dgm:prSet phldrT="[Text]"/>
      <dgm:spPr/>
      <dgm:t>
        <a:bodyPr/>
        <a:lstStyle/>
        <a:p>
          <a:r>
            <a:rPr lang="en-GB" b="1" dirty="0"/>
            <a:t>Should</a:t>
          </a:r>
        </a:p>
      </dgm:t>
    </dgm:pt>
    <dgm:pt modelId="{A4ACA289-7911-B747-B18D-C3B855460CFF}" type="parTrans" cxnId="{78B706EE-65F2-F941-B2B5-9A27424BB4D4}">
      <dgm:prSet/>
      <dgm:spPr/>
      <dgm:t>
        <a:bodyPr/>
        <a:lstStyle/>
        <a:p>
          <a:endParaRPr lang="en-GB"/>
        </a:p>
      </dgm:t>
    </dgm:pt>
    <dgm:pt modelId="{5B86C724-E925-2C45-A5DB-1D585B52E4B3}" type="sibTrans" cxnId="{78B706EE-65F2-F941-B2B5-9A27424BB4D4}">
      <dgm:prSet/>
      <dgm:spPr/>
      <dgm:t>
        <a:bodyPr/>
        <a:lstStyle/>
        <a:p>
          <a:endParaRPr lang="en-GB"/>
        </a:p>
      </dgm:t>
    </dgm:pt>
    <dgm:pt modelId="{65686722-89D5-EB46-9C85-74E140AF235D}">
      <dgm:prSet phldrT="[Text]"/>
      <dgm:spPr/>
      <dgm:t>
        <a:bodyPr/>
        <a:lstStyle/>
        <a:p>
          <a:r>
            <a:rPr lang="en-GB" b="1" dirty="0"/>
            <a:t>Go</a:t>
          </a:r>
        </a:p>
      </dgm:t>
    </dgm:pt>
    <dgm:pt modelId="{B92C7705-DA88-0A49-AE88-5EED39673A06}" type="parTrans" cxnId="{73DD3E34-21B6-3248-A9A9-FF3CE78C7F1E}">
      <dgm:prSet/>
      <dgm:spPr/>
      <dgm:t>
        <a:bodyPr/>
        <a:lstStyle/>
        <a:p>
          <a:endParaRPr lang="en-GB"/>
        </a:p>
      </dgm:t>
    </dgm:pt>
    <dgm:pt modelId="{D14F3A1B-0695-DA42-A74D-90B06D89B324}" type="sibTrans" cxnId="{73DD3E34-21B6-3248-A9A9-FF3CE78C7F1E}">
      <dgm:prSet/>
      <dgm:spPr/>
      <dgm:t>
        <a:bodyPr/>
        <a:lstStyle/>
        <a:p>
          <a:endParaRPr lang="en-GB"/>
        </a:p>
      </dgm:t>
    </dgm:pt>
    <dgm:pt modelId="{1CDD338E-6B48-F240-A741-4B4C28204F19}" type="pres">
      <dgm:prSet presAssocID="{3F3E6C99-3B5E-0E45-ACA3-0A1B1E5647E0}" presName="linearFlow" presStyleCnt="0">
        <dgm:presLayoutVars>
          <dgm:dir/>
          <dgm:resizeHandles val="exact"/>
        </dgm:presLayoutVars>
      </dgm:prSet>
      <dgm:spPr/>
    </dgm:pt>
    <dgm:pt modelId="{3A41629A-50DB-A040-86C9-5017B4A2ACDD}" type="pres">
      <dgm:prSet presAssocID="{59770E8D-E4D3-AF40-ADED-3FEB0D031463}" presName="node" presStyleLbl="node1" presStyleIdx="0" presStyleCnt="3">
        <dgm:presLayoutVars>
          <dgm:bulletEnabled val="1"/>
        </dgm:presLayoutVars>
      </dgm:prSet>
      <dgm:spPr/>
    </dgm:pt>
    <dgm:pt modelId="{FDBDB656-3A51-3147-A17C-0BE6FB4BF8C9}" type="pres">
      <dgm:prSet presAssocID="{4E86A1F1-89AC-8149-ADA3-09C8A3410B2B}" presName="spacerL" presStyleCnt="0"/>
      <dgm:spPr/>
    </dgm:pt>
    <dgm:pt modelId="{F9DCE4EB-2BDC-0A47-99CD-9FA8A665BB3C}" type="pres">
      <dgm:prSet presAssocID="{4E86A1F1-89AC-8149-ADA3-09C8A3410B2B}" presName="sibTrans" presStyleLbl="sibTrans2D1" presStyleIdx="0" presStyleCnt="2"/>
      <dgm:spPr/>
    </dgm:pt>
    <dgm:pt modelId="{815A57EB-9EB2-6548-9DB2-4FA2745EA1A7}" type="pres">
      <dgm:prSet presAssocID="{4E86A1F1-89AC-8149-ADA3-09C8A3410B2B}" presName="spacerR" presStyleCnt="0"/>
      <dgm:spPr/>
    </dgm:pt>
    <dgm:pt modelId="{24544B7F-999E-0245-9BE4-939561E00D31}" type="pres">
      <dgm:prSet presAssocID="{D41C9A3B-24C7-6E44-AF96-5C18196F05D3}" presName="node" presStyleLbl="node1" presStyleIdx="1" presStyleCnt="3">
        <dgm:presLayoutVars>
          <dgm:bulletEnabled val="1"/>
        </dgm:presLayoutVars>
      </dgm:prSet>
      <dgm:spPr/>
    </dgm:pt>
    <dgm:pt modelId="{C7E9F7E2-9E43-DA4E-AE8D-7989F43A6B81}" type="pres">
      <dgm:prSet presAssocID="{5B86C724-E925-2C45-A5DB-1D585B52E4B3}" presName="spacerL" presStyleCnt="0"/>
      <dgm:spPr/>
    </dgm:pt>
    <dgm:pt modelId="{274C3B55-EFFC-484D-A45A-6C29EA7EB7B8}" type="pres">
      <dgm:prSet presAssocID="{5B86C724-E925-2C45-A5DB-1D585B52E4B3}" presName="sibTrans" presStyleLbl="sibTrans2D1" presStyleIdx="1" presStyleCnt="2"/>
      <dgm:spPr/>
    </dgm:pt>
    <dgm:pt modelId="{82E3A8FA-3374-D743-BB6C-36115BDF097C}" type="pres">
      <dgm:prSet presAssocID="{5B86C724-E925-2C45-A5DB-1D585B52E4B3}" presName="spacerR" presStyleCnt="0"/>
      <dgm:spPr/>
    </dgm:pt>
    <dgm:pt modelId="{BCE9CCCF-FDE2-894A-AAC5-E12DEA25AAF8}" type="pres">
      <dgm:prSet presAssocID="{65686722-89D5-EB46-9C85-74E140AF235D}" presName="node" presStyleLbl="node1" presStyleIdx="2" presStyleCnt="3">
        <dgm:presLayoutVars>
          <dgm:bulletEnabled val="1"/>
        </dgm:presLayoutVars>
      </dgm:prSet>
      <dgm:spPr/>
    </dgm:pt>
  </dgm:ptLst>
  <dgm:cxnLst>
    <dgm:cxn modelId="{02353201-A8DB-D748-8BBF-D9FE3D385BE5}" srcId="{3F3E6C99-3B5E-0E45-ACA3-0A1B1E5647E0}" destId="{59770E8D-E4D3-AF40-ADED-3FEB0D031463}" srcOrd="0" destOrd="0" parTransId="{636D9094-0D44-F94D-80A5-2F22D0C19E07}" sibTransId="{4E86A1F1-89AC-8149-ADA3-09C8A3410B2B}"/>
    <dgm:cxn modelId="{33F7930A-D42F-6E45-B984-48BA099B9734}" type="presOf" srcId="{59770E8D-E4D3-AF40-ADED-3FEB0D031463}" destId="{3A41629A-50DB-A040-86C9-5017B4A2ACDD}" srcOrd="0" destOrd="0" presId="urn:microsoft.com/office/officeart/2005/8/layout/equation1"/>
    <dgm:cxn modelId="{55256A2C-BD8C-4C42-93EE-9768EE8C5AE1}" type="presOf" srcId="{D41C9A3B-24C7-6E44-AF96-5C18196F05D3}" destId="{24544B7F-999E-0245-9BE4-939561E00D31}" srcOrd="0" destOrd="0" presId="urn:microsoft.com/office/officeart/2005/8/layout/equation1"/>
    <dgm:cxn modelId="{73DD3E34-21B6-3248-A9A9-FF3CE78C7F1E}" srcId="{3F3E6C99-3B5E-0E45-ACA3-0A1B1E5647E0}" destId="{65686722-89D5-EB46-9C85-74E140AF235D}" srcOrd="2" destOrd="0" parTransId="{B92C7705-DA88-0A49-AE88-5EED39673A06}" sibTransId="{D14F3A1B-0695-DA42-A74D-90B06D89B324}"/>
    <dgm:cxn modelId="{B2771759-803A-564C-92DD-796BA5C5C429}" type="presOf" srcId="{5B86C724-E925-2C45-A5DB-1D585B52E4B3}" destId="{274C3B55-EFFC-484D-A45A-6C29EA7EB7B8}" srcOrd="0" destOrd="0" presId="urn:microsoft.com/office/officeart/2005/8/layout/equation1"/>
    <dgm:cxn modelId="{60A32D6C-B483-6E47-BBA5-4800B576F499}" type="presOf" srcId="{3F3E6C99-3B5E-0E45-ACA3-0A1B1E5647E0}" destId="{1CDD338E-6B48-F240-A741-4B4C28204F19}" srcOrd="0" destOrd="0" presId="urn:microsoft.com/office/officeart/2005/8/layout/equation1"/>
    <dgm:cxn modelId="{5AB8997E-E21E-584B-A7D9-7DEA2517E917}" type="presOf" srcId="{65686722-89D5-EB46-9C85-74E140AF235D}" destId="{BCE9CCCF-FDE2-894A-AAC5-E12DEA25AAF8}" srcOrd="0" destOrd="0" presId="urn:microsoft.com/office/officeart/2005/8/layout/equation1"/>
    <dgm:cxn modelId="{78B706EE-65F2-F941-B2B5-9A27424BB4D4}" srcId="{3F3E6C99-3B5E-0E45-ACA3-0A1B1E5647E0}" destId="{D41C9A3B-24C7-6E44-AF96-5C18196F05D3}" srcOrd="1" destOrd="0" parTransId="{A4ACA289-7911-B747-B18D-C3B855460CFF}" sibTransId="{5B86C724-E925-2C45-A5DB-1D585B52E4B3}"/>
    <dgm:cxn modelId="{241E4CFB-69F3-1844-8022-7649549FE1C2}" type="presOf" srcId="{4E86A1F1-89AC-8149-ADA3-09C8A3410B2B}" destId="{F9DCE4EB-2BDC-0A47-99CD-9FA8A665BB3C}" srcOrd="0" destOrd="0" presId="urn:microsoft.com/office/officeart/2005/8/layout/equation1"/>
    <dgm:cxn modelId="{2A195A2E-0070-1943-8216-CE379D96D974}" type="presParOf" srcId="{1CDD338E-6B48-F240-A741-4B4C28204F19}" destId="{3A41629A-50DB-A040-86C9-5017B4A2ACDD}" srcOrd="0" destOrd="0" presId="urn:microsoft.com/office/officeart/2005/8/layout/equation1"/>
    <dgm:cxn modelId="{4BD3A814-DEE3-284D-A615-72704320A807}" type="presParOf" srcId="{1CDD338E-6B48-F240-A741-4B4C28204F19}" destId="{FDBDB656-3A51-3147-A17C-0BE6FB4BF8C9}" srcOrd="1" destOrd="0" presId="urn:microsoft.com/office/officeart/2005/8/layout/equation1"/>
    <dgm:cxn modelId="{D74675E5-28C7-6047-8800-5F70F8E15304}" type="presParOf" srcId="{1CDD338E-6B48-F240-A741-4B4C28204F19}" destId="{F9DCE4EB-2BDC-0A47-99CD-9FA8A665BB3C}" srcOrd="2" destOrd="0" presId="urn:microsoft.com/office/officeart/2005/8/layout/equation1"/>
    <dgm:cxn modelId="{E5FDB854-BA17-4943-9030-642A28F59B3D}" type="presParOf" srcId="{1CDD338E-6B48-F240-A741-4B4C28204F19}" destId="{815A57EB-9EB2-6548-9DB2-4FA2745EA1A7}" srcOrd="3" destOrd="0" presId="urn:microsoft.com/office/officeart/2005/8/layout/equation1"/>
    <dgm:cxn modelId="{D5E214AF-92ED-5249-9349-1C74D346FB8D}" type="presParOf" srcId="{1CDD338E-6B48-F240-A741-4B4C28204F19}" destId="{24544B7F-999E-0245-9BE4-939561E00D31}" srcOrd="4" destOrd="0" presId="urn:microsoft.com/office/officeart/2005/8/layout/equation1"/>
    <dgm:cxn modelId="{6C7EBC91-1B37-4641-B310-16D4628B0895}" type="presParOf" srcId="{1CDD338E-6B48-F240-A741-4B4C28204F19}" destId="{C7E9F7E2-9E43-DA4E-AE8D-7989F43A6B81}" srcOrd="5" destOrd="0" presId="urn:microsoft.com/office/officeart/2005/8/layout/equation1"/>
    <dgm:cxn modelId="{6CA0A221-C519-7E48-854D-580115C6B68F}" type="presParOf" srcId="{1CDD338E-6B48-F240-A741-4B4C28204F19}" destId="{274C3B55-EFFC-484D-A45A-6C29EA7EB7B8}" srcOrd="6" destOrd="0" presId="urn:microsoft.com/office/officeart/2005/8/layout/equation1"/>
    <dgm:cxn modelId="{671707C0-9A11-A748-909D-40C4B1CA2B42}" type="presParOf" srcId="{1CDD338E-6B48-F240-A741-4B4C28204F19}" destId="{82E3A8FA-3374-D743-BB6C-36115BDF097C}" srcOrd="7" destOrd="0" presId="urn:microsoft.com/office/officeart/2005/8/layout/equation1"/>
    <dgm:cxn modelId="{3C0E06F6-85D9-2D48-8E7A-E8E77BBCDB55}" type="presParOf" srcId="{1CDD338E-6B48-F240-A741-4B4C28204F19}" destId="{BCE9CCCF-FDE2-894A-AAC5-E12DEA25AAF8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DE74C2-3C76-4A41-85D1-D03E51248C13}" type="doc">
      <dgm:prSet loTypeId="urn:microsoft.com/office/officeart/2009/layout/Reverse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A0742A3-3BC5-6C4D-B031-6CB370709303}">
      <dgm:prSet phldrT="[Text]" custT="1"/>
      <dgm:spPr/>
      <dgm:t>
        <a:bodyPr/>
        <a:lstStyle/>
        <a:p>
          <a:r>
            <a:rPr lang="en-GB" sz="2500" b="1" dirty="0" err="1"/>
            <a:t>Kualitas</a:t>
          </a:r>
          <a:r>
            <a:rPr lang="en-GB" sz="2500" b="1" dirty="0"/>
            <a:t> Paper:</a:t>
          </a:r>
        </a:p>
        <a:p>
          <a:r>
            <a:rPr lang="en-GB" sz="2500" dirty="0"/>
            <a:t>- </a:t>
          </a:r>
          <a:r>
            <a:rPr lang="en-GB" sz="2300" dirty="0" err="1"/>
            <a:t>Tidak</a:t>
          </a:r>
          <a:r>
            <a:rPr lang="en-GB" sz="2300" dirty="0"/>
            <a:t> </a:t>
          </a:r>
          <a:r>
            <a:rPr lang="en-GB" sz="2300" dirty="0" err="1"/>
            <a:t>lebih</a:t>
          </a:r>
          <a:r>
            <a:rPr lang="en-GB" sz="2300" dirty="0"/>
            <a:t> </a:t>
          </a:r>
          <a:r>
            <a:rPr lang="en-GB" sz="2300" dirty="0" err="1"/>
            <a:t>baik</a:t>
          </a:r>
          <a:r>
            <a:rPr lang="en-GB" sz="2300" dirty="0"/>
            <a:t> </a:t>
          </a:r>
          <a:r>
            <a:rPr lang="en-GB" sz="2300" dirty="0" err="1"/>
            <a:t>dari</a:t>
          </a:r>
          <a:r>
            <a:rPr lang="en-GB" sz="2300" dirty="0"/>
            <a:t> </a:t>
          </a:r>
        </a:p>
        <a:p>
          <a:r>
            <a:rPr lang="en-GB" sz="2300" dirty="0" err="1"/>
            <a:t>Skripsi</a:t>
          </a:r>
          <a:r>
            <a:rPr lang="en-GB" sz="2300" dirty="0"/>
            <a:t> (Bahasa &amp; </a:t>
          </a:r>
          <a:r>
            <a:rPr lang="en-GB" sz="2300" dirty="0" err="1"/>
            <a:t>Substansi</a:t>
          </a:r>
          <a:r>
            <a:rPr lang="en-GB" sz="2300" dirty="0"/>
            <a:t>)</a:t>
          </a:r>
        </a:p>
      </dgm:t>
    </dgm:pt>
    <dgm:pt modelId="{A74C12A6-5A4B-2E43-ADD9-00E80120EC7A}" type="parTrans" cxnId="{955572D6-DC62-4241-B8D5-2E8FF15A62EC}">
      <dgm:prSet/>
      <dgm:spPr/>
      <dgm:t>
        <a:bodyPr/>
        <a:lstStyle/>
        <a:p>
          <a:endParaRPr lang="en-GB"/>
        </a:p>
      </dgm:t>
    </dgm:pt>
    <dgm:pt modelId="{918C4D43-DF62-5447-99EA-5B16DE3693E5}" type="sibTrans" cxnId="{955572D6-DC62-4241-B8D5-2E8FF15A62EC}">
      <dgm:prSet/>
      <dgm:spPr/>
      <dgm:t>
        <a:bodyPr/>
        <a:lstStyle/>
        <a:p>
          <a:endParaRPr lang="en-GB"/>
        </a:p>
      </dgm:t>
    </dgm:pt>
    <dgm:pt modelId="{872E49AF-5D4D-A844-BD45-4BFCE6BB88DA}">
      <dgm:prSet phldrT="[Text]" custT="1"/>
      <dgm:spPr/>
      <dgm:t>
        <a:bodyPr/>
        <a:lstStyle/>
        <a:p>
          <a:r>
            <a:rPr lang="en-GB" sz="2500" b="1" dirty="0" err="1"/>
            <a:t>Kualitas</a:t>
          </a:r>
          <a:r>
            <a:rPr lang="en-GB" sz="2500" b="1" dirty="0"/>
            <a:t> </a:t>
          </a:r>
          <a:r>
            <a:rPr lang="en-GB" sz="2500" b="1" dirty="0" err="1"/>
            <a:t>Jurnal</a:t>
          </a:r>
          <a:r>
            <a:rPr lang="en-GB" sz="2500" b="1" dirty="0"/>
            <a:t>:</a:t>
          </a:r>
        </a:p>
        <a:p>
          <a:r>
            <a:rPr lang="en-GB" sz="2500" dirty="0"/>
            <a:t>- </a:t>
          </a:r>
          <a:r>
            <a:rPr lang="en-GB" sz="2300" dirty="0" err="1"/>
            <a:t>Tidak</a:t>
          </a:r>
          <a:r>
            <a:rPr lang="en-GB" sz="2300" dirty="0"/>
            <a:t> </a:t>
          </a:r>
          <a:r>
            <a:rPr lang="en-GB" sz="2300" dirty="0" err="1"/>
            <a:t>ada</a:t>
          </a:r>
          <a:r>
            <a:rPr lang="en-GB" sz="2300" dirty="0"/>
            <a:t> proses review </a:t>
          </a:r>
          <a:r>
            <a:rPr lang="en-GB" sz="2300" dirty="0" err="1"/>
            <a:t>substansi</a:t>
          </a:r>
          <a:endParaRPr lang="en-GB" sz="2300" dirty="0"/>
        </a:p>
        <a:p>
          <a:r>
            <a:rPr lang="en-GB" sz="2300" dirty="0"/>
            <a:t>- Coverage </a:t>
          </a:r>
          <a:r>
            <a:rPr lang="en-GB" sz="2300" dirty="0" err="1"/>
            <a:t>tidak</a:t>
          </a:r>
          <a:r>
            <a:rPr lang="en-GB" sz="2300" dirty="0"/>
            <a:t> </a:t>
          </a:r>
          <a:r>
            <a:rPr lang="en-GB" sz="2300" dirty="0" err="1"/>
            <a:t>sesuai</a:t>
          </a:r>
          <a:r>
            <a:rPr lang="en-GB" sz="2300" dirty="0"/>
            <a:t> </a:t>
          </a:r>
          <a:r>
            <a:rPr lang="en-GB" sz="2300" dirty="0" err="1"/>
            <a:t>bidang</a:t>
          </a:r>
          <a:r>
            <a:rPr lang="en-GB" sz="2300" dirty="0"/>
            <a:t> </a:t>
          </a:r>
          <a:r>
            <a:rPr lang="en-GB" sz="2300" dirty="0" err="1"/>
            <a:t>ilmu</a:t>
          </a:r>
          <a:endParaRPr lang="en-GB" sz="2300" dirty="0"/>
        </a:p>
      </dgm:t>
    </dgm:pt>
    <dgm:pt modelId="{2ED88B2C-0F2A-2543-9E24-D5EEF79FE4AE}" type="parTrans" cxnId="{D33898BF-A56E-D442-BF1D-2212CE52C87B}">
      <dgm:prSet/>
      <dgm:spPr/>
      <dgm:t>
        <a:bodyPr/>
        <a:lstStyle/>
        <a:p>
          <a:endParaRPr lang="en-GB"/>
        </a:p>
      </dgm:t>
    </dgm:pt>
    <dgm:pt modelId="{CB5191E4-17DD-F44D-8E67-A50CD28B5A07}" type="sibTrans" cxnId="{D33898BF-A56E-D442-BF1D-2212CE52C87B}">
      <dgm:prSet/>
      <dgm:spPr/>
      <dgm:t>
        <a:bodyPr/>
        <a:lstStyle/>
        <a:p>
          <a:endParaRPr lang="en-GB"/>
        </a:p>
      </dgm:t>
    </dgm:pt>
    <dgm:pt modelId="{68D272DE-9C5E-9042-BBF4-DF2229435290}" type="pres">
      <dgm:prSet presAssocID="{35DE74C2-3C76-4A41-85D1-D03E51248C13}" presName="Name0" presStyleCnt="0">
        <dgm:presLayoutVars>
          <dgm:chMax val="2"/>
          <dgm:chPref val="2"/>
          <dgm:animLvl val="lvl"/>
        </dgm:presLayoutVars>
      </dgm:prSet>
      <dgm:spPr/>
    </dgm:pt>
    <dgm:pt modelId="{EA5B87A5-4E14-FD4A-ABBE-FEB038D1149B}" type="pres">
      <dgm:prSet presAssocID="{35DE74C2-3C76-4A41-85D1-D03E51248C13}" presName="LeftText" presStyleLbl="revTx" presStyleIdx="0" presStyleCnt="0">
        <dgm:presLayoutVars>
          <dgm:bulletEnabled val="1"/>
        </dgm:presLayoutVars>
      </dgm:prSet>
      <dgm:spPr/>
    </dgm:pt>
    <dgm:pt modelId="{741BCEA1-8FCE-EC42-963D-45061E34275F}" type="pres">
      <dgm:prSet presAssocID="{35DE74C2-3C76-4A41-85D1-D03E51248C13}" presName="LeftNode" presStyleLbl="bgImgPlace1" presStyleIdx="0" presStyleCnt="2" custScaleX="526142">
        <dgm:presLayoutVars>
          <dgm:chMax val="2"/>
          <dgm:chPref val="2"/>
        </dgm:presLayoutVars>
      </dgm:prSet>
      <dgm:spPr/>
    </dgm:pt>
    <dgm:pt modelId="{AAB6BCD2-D229-B84B-AB59-617F2C70139D}" type="pres">
      <dgm:prSet presAssocID="{35DE74C2-3C76-4A41-85D1-D03E51248C13}" presName="RightText" presStyleLbl="revTx" presStyleIdx="0" presStyleCnt="0">
        <dgm:presLayoutVars>
          <dgm:bulletEnabled val="1"/>
        </dgm:presLayoutVars>
      </dgm:prSet>
      <dgm:spPr/>
    </dgm:pt>
    <dgm:pt modelId="{6F3E69D3-31CF-A047-BEB2-5C36A77F2B3B}" type="pres">
      <dgm:prSet presAssocID="{35DE74C2-3C76-4A41-85D1-D03E51248C13}" presName="RightNode" presStyleLbl="bgImgPlace1" presStyleIdx="1" presStyleCnt="2" custScaleX="274674" custLinFactNeighborX="57747" custLinFactNeighborY="693">
        <dgm:presLayoutVars>
          <dgm:chMax val="0"/>
          <dgm:chPref val="0"/>
        </dgm:presLayoutVars>
      </dgm:prSet>
      <dgm:spPr/>
    </dgm:pt>
    <dgm:pt modelId="{A66A9374-A9FB-7945-8B05-4AE9DB0229B7}" type="pres">
      <dgm:prSet presAssocID="{35DE74C2-3C76-4A41-85D1-D03E51248C13}" presName="TopArrow" presStyleLbl="node1" presStyleIdx="0" presStyleCnt="2" custLinFactNeighborX="-60036" custLinFactNeighborY="-4952"/>
      <dgm:spPr/>
    </dgm:pt>
    <dgm:pt modelId="{82FC1FEF-D6D4-8242-83CD-D29BEA70ED1C}" type="pres">
      <dgm:prSet presAssocID="{35DE74C2-3C76-4A41-85D1-D03E51248C13}" presName="BottomArrow" presStyleLbl="node1" presStyleIdx="1" presStyleCnt="2" custLinFactNeighborX="-60036" custLinFactNeighborY="1042"/>
      <dgm:spPr/>
    </dgm:pt>
  </dgm:ptLst>
  <dgm:cxnLst>
    <dgm:cxn modelId="{8B346201-975C-4B44-8BEF-0C9F332D7D9A}" type="presOf" srcId="{35DE74C2-3C76-4A41-85D1-D03E51248C13}" destId="{68D272DE-9C5E-9042-BBF4-DF2229435290}" srcOrd="0" destOrd="0" presId="urn:microsoft.com/office/officeart/2009/layout/ReverseList"/>
    <dgm:cxn modelId="{6280D305-7FC1-2746-B1EB-8A636BE0C8DB}" type="presOf" srcId="{872E49AF-5D4D-A844-BD45-4BFCE6BB88DA}" destId="{AAB6BCD2-D229-B84B-AB59-617F2C70139D}" srcOrd="0" destOrd="0" presId="urn:microsoft.com/office/officeart/2009/layout/ReverseList"/>
    <dgm:cxn modelId="{D1D47887-B91E-E543-B2A6-D449EC55F867}" type="presOf" srcId="{5A0742A3-3BC5-6C4D-B031-6CB370709303}" destId="{741BCEA1-8FCE-EC42-963D-45061E34275F}" srcOrd="1" destOrd="0" presId="urn:microsoft.com/office/officeart/2009/layout/ReverseList"/>
    <dgm:cxn modelId="{D33898BF-A56E-D442-BF1D-2212CE52C87B}" srcId="{35DE74C2-3C76-4A41-85D1-D03E51248C13}" destId="{872E49AF-5D4D-A844-BD45-4BFCE6BB88DA}" srcOrd="1" destOrd="0" parTransId="{2ED88B2C-0F2A-2543-9E24-D5EEF79FE4AE}" sibTransId="{CB5191E4-17DD-F44D-8E67-A50CD28B5A07}"/>
    <dgm:cxn modelId="{955572D6-DC62-4241-B8D5-2E8FF15A62EC}" srcId="{35DE74C2-3C76-4A41-85D1-D03E51248C13}" destId="{5A0742A3-3BC5-6C4D-B031-6CB370709303}" srcOrd="0" destOrd="0" parTransId="{A74C12A6-5A4B-2E43-ADD9-00E80120EC7A}" sibTransId="{918C4D43-DF62-5447-99EA-5B16DE3693E5}"/>
    <dgm:cxn modelId="{79C484EC-4C79-464A-A904-34D77E57F398}" type="presOf" srcId="{5A0742A3-3BC5-6C4D-B031-6CB370709303}" destId="{EA5B87A5-4E14-FD4A-ABBE-FEB038D1149B}" srcOrd="0" destOrd="0" presId="urn:microsoft.com/office/officeart/2009/layout/ReverseList"/>
    <dgm:cxn modelId="{18EB7CF9-1925-ED4C-A91D-1123F7239C69}" type="presOf" srcId="{872E49AF-5D4D-A844-BD45-4BFCE6BB88DA}" destId="{6F3E69D3-31CF-A047-BEB2-5C36A77F2B3B}" srcOrd="1" destOrd="0" presId="urn:microsoft.com/office/officeart/2009/layout/ReverseList"/>
    <dgm:cxn modelId="{43CD665B-CBD9-3A4F-B79C-3055BD2DABD4}" type="presParOf" srcId="{68D272DE-9C5E-9042-BBF4-DF2229435290}" destId="{EA5B87A5-4E14-FD4A-ABBE-FEB038D1149B}" srcOrd="0" destOrd="0" presId="urn:microsoft.com/office/officeart/2009/layout/ReverseList"/>
    <dgm:cxn modelId="{D5DC67B5-69AF-294E-BCC1-5AC0A4679A9E}" type="presParOf" srcId="{68D272DE-9C5E-9042-BBF4-DF2229435290}" destId="{741BCEA1-8FCE-EC42-963D-45061E34275F}" srcOrd="1" destOrd="0" presId="urn:microsoft.com/office/officeart/2009/layout/ReverseList"/>
    <dgm:cxn modelId="{6F00BAEC-4A89-FB46-95D8-6F3451FAE914}" type="presParOf" srcId="{68D272DE-9C5E-9042-BBF4-DF2229435290}" destId="{AAB6BCD2-D229-B84B-AB59-617F2C70139D}" srcOrd="2" destOrd="0" presId="urn:microsoft.com/office/officeart/2009/layout/ReverseList"/>
    <dgm:cxn modelId="{97B7A8A6-318F-AE4F-B971-63520F9054EB}" type="presParOf" srcId="{68D272DE-9C5E-9042-BBF4-DF2229435290}" destId="{6F3E69D3-31CF-A047-BEB2-5C36A77F2B3B}" srcOrd="3" destOrd="0" presId="urn:microsoft.com/office/officeart/2009/layout/ReverseList"/>
    <dgm:cxn modelId="{BE0B0151-62A9-784F-81FC-4F9248BD397C}" type="presParOf" srcId="{68D272DE-9C5E-9042-BBF4-DF2229435290}" destId="{A66A9374-A9FB-7945-8B05-4AE9DB0229B7}" srcOrd="4" destOrd="0" presId="urn:microsoft.com/office/officeart/2009/layout/ReverseList"/>
    <dgm:cxn modelId="{52A21E8D-D1BA-EE46-8481-C2DDEA2FA4FF}" type="presParOf" srcId="{68D272DE-9C5E-9042-BBF4-DF2229435290}" destId="{82FC1FEF-D6D4-8242-83CD-D29BEA70ED1C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1629A-50DB-A040-86C9-5017B4A2ACDD}">
      <dsp:nvSpPr>
        <dsp:cNvPr id="0" name=""/>
        <dsp:cNvSpPr/>
      </dsp:nvSpPr>
      <dsp:spPr>
        <a:xfrm>
          <a:off x="1261" y="941622"/>
          <a:ext cx="1672755" cy="167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kern="1200" dirty="0"/>
            <a:t>Can</a:t>
          </a:r>
        </a:p>
      </dsp:txBody>
      <dsp:txXfrm>
        <a:off x="246230" y="1186591"/>
        <a:ext cx="1182817" cy="1182817"/>
      </dsp:txXfrm>
    </dsp:sp>
    <dsp:sp modelId="{F9DCE4EB-2BDC-0A47-99CD-9FA8A665BB3C}">
      <dsp:nvSpPr>
        <dsp:cNvPr id="0" name=""/>
        <dsp:cNvSpPr/>
      </dsp:nvSpPr>
      <dsp:spPr>
        <a:xfrm>
          <a:off x="1809845" y="1292900"/>
          <a:ext cx="970198" cy="97019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1938445" y="1663904"/>
        <a:ext cx="712998" cy="228190"/>
      </dsp:txXfrm>
    </dsp:sp>
    <dsp:sp modelId="{24544B7F-999E-0245-9BE4-939561E00D31}">
      <dsp:nvSpPr>
        <dsp:cNvPr id="0" name=""/>
        <dsp:cNvSpPr/>
      </dsp:nvSpPr>
      <dsp:spPr>
        <a:xfrm>
          <a:off x="2915870" y="941622"/>
          <a:ext cx="1672755" cy="167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kern="1200" dirty="0"/>
            <a:t>Should</a:t>
          </a:r>
        </a:p>
      </dsp:txBody>
      <dsp:txXfrm>
        <a:off x="3160839" y="1186591"/>
        <a:ext cx="1182817" cy="1182817"/>
      </dsp:txXfrm>
    </dsp:sp>
    <dsp:sp modelId="{274C3B55-EFFC-484D-A45A-6C29EA7EB7B8}">
      <dsp:nvSpPr>
        <dsp:cNvPr id="0" name=""/>
        <dsp:cNvSpPr/>
      </dsp:nvSpPr>
      <dsp:spPr>
        <a:xfrm>
          <a:off x="4724453" y="1292900"/>
          <a:ext cx="970198" cy="970198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000" kern="1200"/>
        </a:p>
      </dsp:txBody>
      <dsp:txXfrm>
        <a:off x="4853053" y="1492761"/>
        <a:ext cx="712998" cy="570476"/>
      </dsp:txXfrm>
    </dsp:sp>
    <dsp:sp modelId="{BCE9CCCF-FDE2-894A-AAC5-E12DEA25AAF8}">
      <dsp:nvSpPr>
        <dsp:cNvPr id="0" name=""/>
        <dsp:cNvSpPr/>
      </dsp:nvSpPr>
      <dsp:spPr>
        <a:xfrm>
          <a:off x="5830479" y="941622"/>
          <a:ext cx="1672755" cy="167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kern="1200" dirty="0"/>
            <a:t>Go</a:t>
          </a:r>
        </a:p>
      </dsp:txBody>
      <dsp:txXfrm>
        <a:off x="6075448" y="1186591"/>
        <a:ext cx="1182817" cy="11828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BCEA1-8FCE-EC42-963D-45061E34275F}">
      <dsp:nvSpPr>
        <dsp:cNvPr id="0" name=""/>
        <dsp:cNvSpPr/>
      </dsp:nvSpPr>
      <dsp:spPr>
        <a:xfrm rot="16200000">
          <a:off x="2596212" y="-1998687"/>
          <a:ext cx="2408524" cy="774409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158750" rIns="142875" bIns="1587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1" kern="1200" dirty="0" err="1"/>
            <a:t>Kualitas</a:t>
          </a:r>
          <a:r>
            <a:rPr lang="en-GB" sz="2500" b="1" kern="1200" dirty="0"/>
            <a:t> Paper: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- </a:t>
          </a:r>
          <a:r>
            <a:rPr lang="en-GB" sz="2300" kern="1200" dirty="0" err="1"/>
            <a:t>Tidak</a:t>
          </a:r>
          <a:r>
            <a:rPr lang="en-GB" sz="2300" kern="1200" dirty="0"/>
            <a:t> </a:t>
          </a:r>
          <a:r>
            <a:rPr lang="en-GB" sz="2300" kern="1200" dirty="0" err="1"/>
            <a:t>lebih</a:t>
          </a:r>
          <a:r>
            <a:rPr lang="en-GB" sz="2300" kern="1200" dirty="0"/>
            <a:t> </a:t>
          </a:r>
          <a:r>
            <a:rPr lang="en-GB" sz="2300" kern="1200" dirty="0" err="1"/>
            <a:t>baik</a:t>
          </a:r>
          <a:r>
            <a:rPr lang="en-GB" sz="2300" kern="1200" dirty="0"/>
            <a:t> </a:t>
          </a:r>
          <a:r>
            <a:rPr lang="en-GB" sz="2300" kern="1200" dirty="0" err="1"/>
            <a:t>dari</a:t>
          </a:r>
          <a:r>
            <a:rPr lang="en-GB" sz="2300" kern="1200" dirty="0"/>
            <a:t>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 err="1"/>
            <a:t>Skripsi</a:t>
          </a:r>
          <a:r>
            <a:rPr lang="en-GB" sz="2300" kern="1200" dirty="0"/>
            <a:t> (Bahasa &amp; </a:t>
          </a:r>
          <a:r>
            <a:rPr lang="en-GB" sz="2300" kern="1200" dirty="0" err="1"/>
            <a:t>Substansi</a:t>
          </a:r>
          <a:r>
            <a:rPr lang="en-GB" sz="2300" kern="1200" dirty="0"/>
            <a:t>)</a:t>
          </a:r>
        </a:p>
      </dsp:txBody>
      <dsp:txXfrm rot="5400000">
        <a:off x="46024" y="786693"/>
        <a:ext cx="7626497" cy="2173332"/>
      </dsp:txXfrm>
    </dsp:sp>
    <dsp:sp modelId="{6F3E69D3-31CF-A047-BEB2-5C36A77F2B3B}">
      <dsp:nvSpPr>
        <dsp:cNvPr id="0" name=""/>
        <dsp:cNvSpPr/>
      </dsp:nvSpPr>
      <dsp:spPr>
        <a:xfrm rot="5400000">
          <a:off x="4375274" y="-131363"/>
          <a:ext cx="2408524" cy="404282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875" tIns="158750" rIns="95250" bIns="1587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1" kern="1200" dirty="0" err="1"/>
            <a:t>Kualitas</a:t>
          </a:r>
          <a:r>
            <a:rPr lang="en-GB" sz="2500" b="1" kern="1200" dirty="0"/>
            <a:t> </a:t>
          </a:r>
          <a:r>
            <a:rPr lang="en-GB" sz="2500" b="1" kern="1200" dirty="0" err="1"/>
            <a:t>Jurnal</a:t>
          </a:r>
          <a:r>
            <a:rPr lang="en-GB" sz="2500" b="1" kern="1200" dirty="0"/>
            <a:t>: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- </a:t>
          </a:r>
          <a:r>
            <a:rPr lang="en-GB" sz="2300" kern="1200" dirty="0" err="1"/>
            <a:t>Tidak</a:t>
          </a:r>
          <a:r>
            <a:rPr lang="en-GB" sz="2300" kern="1200" dirty="0"/>
            <a:t> </a:t>
          </a:r>
          <a:r>
            <a:rPr lang="en-GB" sz="2300" kern="1200" dirty="0" err="1"/>
            <a:t>ada</a:t>
          </a:r>
          <a:r>
            <a:rPr lang="en-GB" sz="2300" kern="1200" dirty="0"/>
            <a:t> proses review </a:t>
          </a:r>
          <a:r>
            <a:rPr lang="en-GB" sz="2300" kern="1200" dirty="0" err="1"/>
            <a:t>substansi</a:t>
          </a:r>
          <a:endParaRPr lang="en-GB" sz="2300" kern="1200" dirty="0"/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- Coverage </a:t>
          </a:r>
          <a:r>
            <a:rPr lang="en-GB" sz="2300" kern="1200" dirty="0" err="1"/>
            <a:t>tidak</a:t>
          </a:r>
          <a:r>
            <a:rPr lang="en-GB" sz="2300" kern="1200" dirty="0"/>
            <a:t> </a:t>
          </a:r>
          <a:r>
            <a:rPr lang="en-GB" sz="2300" kern="1200" dirty="0" err="1"/>
            <a:t>sesuai</a:t>
          </a:r>
          <a:r>
            <a:rPr lang="en-GB" sz="2300" kern="1200" dirty="0"/>
            <a:t> </a:t>
          </a:r>
          <a:r>
            <a:rPr lang="en-GB" sz="2300" kern="1200" dirty="0" err="1"/>
            <a:t>bidang</a:t>
          </a:r>
          <a:r>
            <a:rPr lang="en-GB" sz="2300" kern="1200" dirty="0"/>
            <a:t> </a:t>
          </a:r>
          <a:r>
            <a:rPr lang="en-GB" sz="2300" kern="1200" dirty="0" err="1"/>
            <a:t>ilmu</a:t>
          </a:r>
          <a:endParaRPr lang="en-GB" sz="2300" kern="1200" dirty="0"/>
        </a:p>
      </dsp:txBody>
      <dsp:txXfrm rot="-5400000">
        <a:off x="3558123" y="803384"/>
        <a:ext cx="3925231" cy="2173332"/>
      </dsp:txXfrm>
    </dsp:sp>
    <dsp:sp modelId="{A66A9374-A9FB-7945-8B05-4AE9DB0229B7}">
      <dsp:nvSpPr>
        <dsp:cNvPr id="0" name=""/>
        <dsp:cNvSpPr/>
      </dsp:nvSpPr>
      <dsp:spPr>
        <a:xfrm>
          <a:off x="2876551" y="-76192"/>
          <a:ext cx="1538698" cy="153862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FC1FEF-D6D4-8242-83CD-D29BEA70ED1C}">
      <dsp:nvSpPr>
        <dsp:cNvPr id="0" name=""/>
        <dsp:cNvSpPr/>
      </dsp:nvSpPr>
      <dsp:spPr>
        <a:xfrm rot="10800000">
          <a:off x="2876551" y="2223752"/>
          <a:ext cx="1538698" cy="153862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8816D-C05C-407D-9DD0-8BCEDDF765D1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8F1CC-E10D-46D1-BF97-107171D34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22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82"/>
            <a:ext cx="9144000" cy="514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71FF97D-FBAF-45CE-9154-DB38B4FCB184}" type="datetimeFigureOut">
              <a:rPr lang="en-US"/>
              <a:pPr>
                <a:defRPr/>
              </a:pPr>
              <a:t>12/12/20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CF0284-3F7E-4EE9-9129-0CDE53715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1513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82"/>
            <a:ext cx="9144000" cy="514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A3E4758-4BB4-4104-B4C7-E53518793414}" type="datetimeFigureOut">
              <a:rPr lang="en-US"/>
              <a:pPr>
                <a:defRPr/>
              </a:pPr>
              <a:t>12/12/20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1D52079-72CA-45F4-9777-E8CD04E06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8974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8B220E1-EE58-44DF-A752-30B7531CB07F}" type="datetimeFigureOut">
              <a:rPr lang="en-US"/>
              <a:pPr>
                <a:defRPr/>
              </a:pPr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587FDDB-A53A-48A8-B252-D97605856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6989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580EDB6-22FC-44E1-97F5-9B0FB9DC2E05}" type="datetimeFigureOut">
              <a:rPr lang="en-US"/>
              <a:pPr>
                <a:defRPr/>
              </a:pPr>
              <a:t>12/12/20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AB160EE-497B-45BD-9FD8-1F32E63ED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0396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7F0C6D8-92BE-4BFF-8CC5-EB051347868F}" type="datetimeFigureOut">
              <a:rPr lang="en-US"/>
              <a:pPr>
                <a:defRPr/>
              </a:pPr>
              <a:t>12/12/20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5D6375F-C155-4823-A5D8-553E643DF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6837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78B5AFF-0FD8-44B8-A34E-E5262402A367}" type="datetimeFigureOut">
              <a:rPr lang="en-US"/>
              <a:pPr>
                <a:defRPr/>
              </a:pPr>
              <a:t>12/12/20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D378F09-9F5B-4419-A9BD-A480B9CBC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6906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A6A622C-910A-411F-B711-58C2A5CD59C6}" type="datetimeFigureOut">
              <a:rPr lang="en-US"/>
              <a:pPr>
                <a:defRPr/>
              </a:pPr>
              <a:t>12/12/20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F9A892B-01D0-43EE-AEE9-519BFC4E8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37271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AC30C1C-30E0-4601-9863-CDADF091DDCC}" type="datetimeFigureOut">
              <a:rPr lang="en-US"/>
              <a:pPr>
                <a:defRPr/>
              </a:pPr>
              <a:t>12/12/20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F593F47-3B2E-4F9B-83B4-60D24877E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0356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C183E73-63DF-45A1-9D54-12A8BAC96877}" type="datetimeFigureOut">
              <a:rPr lang="en-US"/>
              <a:pPr>
                <a:defRPr/>
              </a:pPr>
              <a:t>12/12/20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DD0154B-97B1-4251-BF68-76AF04BF1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9889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47DD763-38DE-4026-ABA4-E07E59995EEB}" type="datetimeFigureOut">
              <a:rPr lang="en-US"/>
              <a:pPr>
                <a:defRPr/>
              </a:pPr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F0A64C-EE21-483A-BB27-1EB7CC589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9901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4" y="273846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3E462D-9EDA-48FA-8E3A-EDF114225FAB}" type="datetimeFigureOut">
              <a:rPr lang="en-US"/>
              <a:pPr>
                <a:defRPr/>
              </a:pPr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D416557-D444-42A2-B378-B88D533D6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24434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82"/>
            <a:ext cx="9144000" cy="514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647338"/>
            <a:ext cx="7886700" cy="774521"/>
          </a:xfrm>
        </p:spPr>
        <p:txBody>
          <a:bodyPr anchor="b">
            <a:normAutofit/>
          </a:bodyPr>
          <a:lstStyle>
            <a:lvl1pPr algn="ctr">
              <a:defRPr sz="4875" b="1"/>
            </a:lvl1pPr>
          </a:lstStyle>
          <a:p>
            <a:r>
              <a:rPr lang="en-US"/>
              <a:t>Click to edit Master title style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045886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F5EBE7D0-C137-41A6-9881-770F690B858F}" type="datetime1">
              <a:rPr lang="en-US"/>
              <a:pPr/>
              <a:t>12/12/20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46F11FF3-D801-456F-87F9-FF35C9186C42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900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 descr="http://feb.ugm.ac.id/en/plugins/content/linkcmp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67184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AAC40-7941-41AB-BF3B-8AB0C9C53B5D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13415858-F7AE-43B8-B86E-8FE9443F7147}" type="datetimeFigureOut">
              <a:rPr lang="en-US"/>
              <a:pPr>
                <a:defRPr/>
              </a:pPr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2AB3232-843F-4D7C-8A20-FE0A5C776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82"/>
            <a:ext cx="9144000" cy="514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80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>
    <p:fade/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hfud@ugm.ac.id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rofile/Mahfud_Sholihin/contributions" TargetMode="External"/><Relationship Id="rId2" Type="http://schemas.openxmlformats.org/officeDocument/2006/relationships/hyperlink" Target="http://feb.ugm.ac.id/en/lecturers/mahfud-sholihi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19"/>
          <p:cNvGrpSpPr>
            <a:grpSpLocks/>
          </p:cNvGrpSpPr>
          <p:nvPr/>
        </p:nvGrpSpPr>
        <p:grpSpPr bwMode="auto">
          <a:xfrm>
            <a:off x="0" y="4781550"/>
            <a:ext cx="9144000" cy="361950"/>
            <a:chOff x="0" y="4781550"/>
            <a:chExt cx="9144000" cy="361950"/>
          </a:xfrm>
        </p:grpSpPr>
        <p:sp>
          <p:nvSpPr>
            <p:cNvPr id="9" name="Rectangle 8"/>
            <p:cNvSpPr/>
            <p:nvPr/>
          </p:nvSpPr>
          <p:spPr>
            <a:xfrm>
              <a:off x="0" y="4781550"/>
              <a:ext cx="6629400" cy="361950"/>
            </a:xfrm>
            <a:prstGeom prst="rect">
              <a:avLst/>
            </a:prstGeom>
            <a:solidFill>
              <a:srgbClr val="0D16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629400" y="4781550"/>
              <a:ext cx="2514600" cy="361950"/>
            </a:xfrm>
            <a:prstGeom prst="rect">
              <a:avLst/>
            </a:prstGeom>
            <a:solidFill>
              <a:srgbClr val="F8B9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838700"/>
            <a:ext cx="2895600" cy="3048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8B91C"/>
                </a:solidFill>
              </a:rPr>
              <a:t>Locally Rooted, Globally Respected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477000" y="4838700"/>
            <a:ext cx="2895600" cy="3048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dirty="0">
                <a:solidFill>
                  <a:srgbClr val="0D1661"/>
                </a:solidFill>
                <a:cs typeface="Arial" pitchFamily="34" charset="0"/>
              </a:rPr>
              <a:t>www.ugm.ac.id</a:t>
            </a:r>
          </a:p>
        </p:txBody>
      </p:sp>
      <p:sp>
        <p:nvSpPr>
          <p:cNvPr id="21509" name="Title 1"/>
          <p:cNvSpPr>
            <a:spLocks noGrp="1"/>
          </p:cNvSpPr>
          <p:nvPr>
            <p:ph type="ctrTitle"/>
          </p:nvPr>
        </p:nvSpPr>
        <p:spPr>
          <a:xfrm>
            <a:off x="63500" y="438150"/>
            <a:ext cx="9017000" cy="2057400"/>
          </a:xfrm>
        </p:spPr>
        <p:txBody>
          <a:bodyPr/>
          <a:lstStyle/>
          <a:p>
            <a:pPr algn="r" eaLnBrk="1" hangingPunct="1"/>
            <a:r>
              <a:rPr lang="id-ID" sz="3500" b="1" i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Pengkayaan</a:t>
            </a:r>
            <a:r>
              <a:rPr lang="id-ID" sz="35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Topik dan </a:t>
            </a:r>
            <a:br>
              <a:rPr lang="id-ID" sz="35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id-ID" sz="35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Target Destinasi </a:t>
            </a:r>
            <a:br>
              <a:rPr lang="id-ID" sz="35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id-ID" sz="35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Jurnal Internasional Bereputasi</a:t>
            </a:r>
            <a:br>
              <a:rPr lang="id-ID" sz="35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endParaRPr lang="id-ID" sz="35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895600" y="2038350"/>
            <a:ext cx="6004718" cy="255270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Aft>
                <a:spcPct val="0"/>
              </a:spcAft>
              <a:defRPr/>
            </a:pPr>
            <a:endParaRPr lang="id-ID" b="1" dirty="0">
              <a:solidFill>
                <a:prstClr val="black"/>
              </a:solidFill>
            </a:endParaRPr>
          </a:p>
          <a:p>
            <a:pPr fontAlgn="base">
              <a:spcAft>
                <a:spcPct val="0"/>
              </a:spcAft>
              <a:defRPr/>
            </a:pPr>
            <a:r>
              <a:rPr lang="id-ID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Oleh: </a:t>
            </a:r>
          </a:p>
          <a:p>
            <a:pPr fontAlgn="base">
              <a:spcAft>
                <a:spcPct val="0"/>
              </a:spcAft>
              <a:defRPr/>
            </a:pPr>
            <a:r>
              <a:rPr lang="id-ID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Mahfud Sholihin</a:t>
            </a:r>
          </a:p>
          <a:p>
            <a:pPr fontAlgn="base">
              <a:spcAft>
                <a:spcPct val="0"/>
              </a:spcAft>
              <a:defRPr/>
            </a:pPr>
            <a:r>
              <a:rPr lang="id-ID" sz="2400" b="1" dirty="0">
                <a:hlinkClick r:id="rId2"/>
              </a:rPr>
              <a:t>mahfud@ugm.ac.id</a:t>
            </a:r>
            <a:endParaRPr lang="id-ID" sz="2400" b="1" dirty="0"/>
          </a:p>
          <a:p>
            <a:pPr fontAlgn="base">
              <a:spcAft>
                <a:spcPct val="0"/>
              </a:spcAft>
              <a:defRPr/>
            </a:pPr>
            <a:endParaRPr lang="id-ID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Aft>
                <a:spcPct val="0"/>
              </a:spcAft>
              <a:defRPr/>
            </a:pPr>
            <a:r>
              <a:rPr lang="id-ID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Universitas </a:t>
            </a:r>
            <a:r>
              <a:rPr lang="id-ID" sz="2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Muhammadiyah</a:t>
            </a:r>
            <a:r>
              <a:rPr lang="id-ID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Yogyakarta</a:t>
            </a:r>
          </a:p>
          <a:p>
            <a:pPr fontAlgn="base">
              <a:spcAft>
                <a:spcPct val="0"/>
              </a:spcAft>
              <a:defRPr/>
            </a:pPr>
            <a:endParaRPr lang="id-ID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Aft>
                <a:spcPct val="0"/>
              </a:spcAft>
              <a:defRPr/>
            </a:pPr>
            <a:r>
              <a:rPr lang="id-ID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12 Desember 2020</a:t>
            </a:r>
          </a:p>
          <a:p>
            <a:pPr fontAlgn="base">
              <a:spcAft>
                <a:spcPct val="0"/>
              </a:spcAft>
              <a:defRPr/>
            </a:pPr>
            <a:endParaRPr lang="id-ID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22636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03" y="190500"/>
            <a:ext cx="8229600" cy="857250"/>
          </a:xfrm>
        </p:spPr>
        <p:txBody>
          <a:bodyPr>
            <a:normAutofit fontScale="90000"/>
          </a:bodyPr>
          <a:lstStyle/>
          <a:p>
            <a:br>
              <a:rPr lang="id-ID" sz="3600" b="1" dirty="0"/>
            </a:br>
            <a:r>
              <a:rPr lang="id-ID" sz="4400" b="1" dirty="0"/>
              <a:t>Apa Yang Diteliti? </a:t>
            </a:r>
            <a:br>
              <a:rPr lang="id-ID" sz="3600" b="1" dirty="0"/>
            </a:br>
            <a:endParaRPr lang="en-AU" sz="27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</p:nvPr>
        </p:nvGraphicFramePr>
        <p:xfrm>
          <a:off x="533400" y="1245870"/>
          <a:ext cx="8249528" cy="31546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249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57228"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en-AU" sz="15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452">
                <a:tc>
                  <a:txBody>
                    <a:bodyPr/>
                    <a:lstStyle/>
                    <a:p>
                      <a:pPr marL="266700" indent="-266700" algn="l">
                        <a:buFont typeface="Wingdings" pitchFamily="2" charset="2"/>
                        <a:buChar char="q"/>
                      </a:pPr>
                      <a:endParaRPr lang="en-AU" sz="150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E7D0-C137-41A6-9881-770F690B858F}" type="datetime1">
              <a:rPr lang="en-US" smtClean="0"/>
              <a:pPr/>
              <a:t>12/12/20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1FF3-D801-456F-87F9-FF35C9186C42}" type="slidenum">
              <a:rPr lang="id-ID" smtClean="0"/>
              <a:pPr/>
              <a:t>2</a:t>
            </a:fld>
            <a:endParaRPr lang="id-ID"/>
          </a:p>
        </p:txBody>
      </p:sp>
      <p:pic>
        <p:nvPicPr>
          <p:cNvPr id="8" name="Picture 2" descr="Hasil gambar untuk aacsb logo.pp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525"/>
            <a:ext cx="702113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24452AF-99D7-1245-8276-A5B8014FD0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1597168"/>
              </p:ext>
            </p:extLst>
          </p:nvPr>
        </p:nvGraphicFramePr>
        <p:xfrm>
          <a:off x="877503" y="1047750"/>
          <a:ext cx="7504497" cy="35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AC60CCB-E9FA-6245-B957-9057EBBA53A6}"/>
              </a:ext>
            </a:extLst>
          </p:cNvPr>
          <p:cNvSpPr txBox="1"/>
          <p:nvPr/>
        </p:nvSpPr>
        <p:spPr>
          <a:xfrm>
            <a:off x="7467600" y="4095750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/>
              <a:t>(Smith, 2003)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45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C8E57-C2D7-814C-9AC5-093B17DBE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84" y="209550"/>
            <a:ext cx="7886700" cy="994172"/>
          </a:xfrm>
        </p:spPr>
        <p:txBody>
          <a:bodyPr/>
          <a:lstStyle/>
          <a:p>
            <a:r>
              <a:rPr lang="en-US" sz="3600" b="1" dirty="0" err="1"/>
              <a:t>Pemilihan</a:t>
            </a:r>
            <a:r>
              <a:rPr lang="en-US" sz="3600" b="1" dirty="0"/>
              <a:t> </a:t>
            </a:r>
            <a:r>
              <a:rPr lang="en-US" sz="3600" b="1" dirty="0" err="1"/>
              <a:t>Topik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14347-A1C4-4041-92C3-E3BB10AD1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47750"/>
            <a:ext cx="7886700" cy="3657600"/>
          </a:xfrm>
        </p:spPr>
        <p:txBody>
          <a:bodyPr/>
          <a:lstStyle/>
          <a:p>
            <a:r>
              <a:rPr lang="en-US" sz="2800" dirty="0"/>
              <a:t>A problem at work with potentially wider implications</a:t>
            </a:r>
          </a:p>
          <a:p>
            <a:r>
              <a:rPr lang="en-US" sz="2800" dirty="0"/>
              <a:t>A problem or application spotted in the newspaper or from television</a:t>
            </a:r>
          </a:p>
          <a:p>
            <a:r>
              <a:rPr lang="en-US" sz="2800" dirty="0"/>
              <a:t>A conference presentation revealing the directions being explored by other</a:t>
            </a:r>
            <a:r>
              <a:rPr lang="id-ID" sz="2800" dirty="0"/>
              <a:t> </a:t>
            </a:r>
            <a:r>
              <a:rPr lang="en-US" sz="2800" dirty="0"/>
              <a:t>researchers</a:t>
            </a:r>
          </a:p>
          <a:p>
            <a:r>
              <a:rPr lang="en-US" sz="2800" dirty="0"/>
              <a:t>Working papers and completed theses elsewhere</a:t>
            </a:r>
          </a:p>
          <a:p>
            <a:pPr marL="0" indent="0" algn="r">
              <a:buNone/>
            </a:pPr>
            <a:r>
              <a:rPr lang="id-ID" sz="2000" b="1" dirty="0"/>
              <a:t>(Smith, 2003)</a:t>
            </a:r>
            <a:endParaRPr lang="en-US" sz="2000" dirty="0"/>
          </a:p>
          <a:p>
            <a:endParaRPr lang="en-US" sz="3000" dirty="0"/>
          </a:p>
        </p:txBody>
      </p:sp>
      <p:pic>
        <p:nvPicPr>
          <p:cNvPr id="4" name="Picture 2" descr="Hasil gambar untuk aacsb logo.ppt">
            <a:extLst>
              <a:ext uri="{FF2B5EF4-FFF2-40B4-BE49-F238E27FC236}">
                <a16:creationId xmlns:a16="http://schemas.microsoft.com/office/drawing/2014/main" id="{E966AE6D-58FF-DC4C-8103-5939BF727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702113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54924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2DFD4-F1DD-A54A-A9E2-00083F8AF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350"/>
            <a:ext cx="7886700" cy="994172"/>
          </a:xfrm>
        </p:spPr>
        <p:txBody>
          <a:bodyPr/>
          <a:lstStyle/>
          <a:p>
            <a:r>
              <a:rPr lang="en-US" sz="3500" b="1" dirty="0" err="1"/>
              <a:t>Pemilihan</a:t>
            </a:r>
            <a:r>
              <a:rPr lang="en-US" sz="3500" b="1" dirty="0"/>
              <a:t> </a:t>
            </a:r>
            <a:r>
              <a:rPr lang="en-US" sz="3500" b="1" dirty="0" err="1"/>
              <a:t>Topik</a:t>
            </a:r>
            <a:endParaRPr lang="en-US" sz="3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13F88-6626-A347-828D-BCBC8D4C1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71550"/>
            <a:ext cx="7886700" cy="3810000"/>
          </a:xfrm>
        </p:spPr>
        <p:txBody>
          <a:bodyPr/>
          <a:lstStyle/>
          <a:p>
            <a:r>
              <a:rPr lang="id-ID" sz="2800" dirty="0" err="1"/>
              <a:t>T</a:t>
            </a:r>
            <a:r>
              <a:rPr lang="en-US" sz="2800" dirty="0" err="1"/>
              <a:t>extbooks</a:t>
            </a:r>
            <a:endParaRPr lang="en-US" sz="2800" dirty="0"/>
          </a:p>
          <a:p>
            <a:r>
              <a:rPr lang="en-US" sz="2800" dirty="0"/>
              <a:t>Review articles, analysis of the literature in a particular area, to reveal the</a:t>
            </a:r>
            <a:r>
              <a:rPr lang="id-ID" sz="2800" dirty="0"/>
              <a:t> </a:t>
            </a:r>
            <a:r>
              <a:rPr lang="en-US" sz="2800" dirty="0"/>
              <a:t>current boundaries of knowledge and a potential research agenda</a:t>
            </a:r>
          </a:p>
          <a:p>
            <a:r>
              <a:rPr lang="id-ID" sz="2800" dirty="0"/>
              <a:t>R</a:t>
            </a:r>
            <a:r>
              <a:rPr lang="en-US" sz="2800" dirty="0" err="1"/>
              <a:t>eview</a:t>
            </a:r>
            <a:r>
              <a:rPr lang="en-US" sz="2800" dirty="0"/>
              <a:t> monographs</a:t>
            </a:r>
          </a:p>
          <a:p>
            <a:r>
              <a:rPr lang="id-ID" sz="2800" dirty="0" err="1"/>
              <a:t>R</a:t>
            </a:r>
            <a:r>
              <a:rPr lang="en-US" sz="2800" dirty="0" err="1"/>
              <a:t>efereed</a:t>
            </a:r>
            <a:r>
              <a:rPr lang="en-US" sz="2800" dirty="0"/>
              <a:t> journal articles, particularly the final sections, revealing flaws in</a:t>
            </a:r>
            <a:r>
              <a:rPr lang="id-ID" sz="2800" dirty="0"/>
              <a:t> </a:t>
            </a:r>
            <a:r>
              <a:rPr lang="en-US" sz="2800" dirty="0"/>
              <a:t>existing research, gaps in our knowledge and research opportunities</a:t>
            </a:r>
          </a:p>
          <a:p>
            <a:pPr marL="0" indent="0" algn="r">
              <a:buNone/>
            </a:pPr>
            <a:r>
              <a:rPr lang="id-ID" sz="2000" b="1" dirty="0"/>
              <a:t>(Smith, 2003)</a:t>
            </a:r>
            <a:endParaRPr lang="en-US" sz="2000" dirty="0"/>
          </a:p>
        </p:txBody>
      </p:sp>
      <p:pic>
        <p:nvPicPr>
          <p:cNvPr id="4" name="Picture 2" descr="Hasil gambar untuk aacsb logo.ppt">
            <a:extLst>
              <a:ext uri="{FF2B5EF4-FFF2-40B4-BE49-F238E27FC236}">
                <a16:creationId xmlns:a16="http://schemas.microsoft.com/office/drawing/2014/main" id="{B35D5A99-0DFB-A142-8662-60C80B67F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702113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53644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68923-273C-2D4A-A580-33A6BB5DA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Syarat</a:t>
            </a:r>
            <a:r>
              <a:rPr lang="en-US" b="1" dirty="0"/>
              <a:t> </a:t>
            </a:r>
            <a:r>
              <a:rPr lang="en-US" b="1" dirty="0" err="1"/>
              <a:t>Khusus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Diterima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9D1D9-6AB3-F14C-80E4-025E7FD9B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0D71949-533F-BE4A-8321-8691FDCA0F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246363"/>
              </p:ext>
            </p:extLst>
          </p:nvPr>
        </p:nvGraphicFramePr>
        <p:xfrm>
          <a:off x="628650" y="971550"/>
          <a:ext cx="7600950" cy="374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732665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6DEE9-AE47-CF4F-B878-1444C174B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Rangking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(</a:t>
            </a:r>
            <a:r>
              <a:rPr lang="en-US" dirty="0" err="1"/>
              <a:t>Bisnis</a:t>
            </a:r>
            <a:r>
              <a:rPr lang="en-US" dirty="0"/>
              <a:t> dan </a:t>
            </a:r>
            <a:r>
              <a:rPr lang="en-US" dirty="0" err="1"/>
              <a:t>Ekonomi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8C51F-569C-4E4B-BCDF-D6E5B0A3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4528"/>
            <a:ext cx="7886700" cy="3394622"/>
          </a:xfrm>
        </p:spPr>
        <p:txBody>
          <a:bodyPr/>
          <a:lstStyle/>
          <a:p>
            <a:pPr marL="447675" lvl="3" indent="-400050"/>
            <a:r>
              <a:rPr lang="id-ID" sz="2500" dirty="0"/>
              <a:t>ABDC - 	</a:t>
            </a:r>
            <a:r>
              <a:rPr lang="id-ID" sz="2500" i="1" dirty="0" err="1"/>
              <a:t>Australian</a:t>
            </a:r>
            <a:r>
              <a:rPr lang="id-ID" sz="2500" i="1" dirty="0"/>
              <a:t> Business </a:t>
            </a:r>
            <a:r>
              <a:rPr lang="id-ID" sz="2500" i="1" dirty="0" err="1"/>
              <a:t>Deans</a:t>
            </a:r>
            <a:r>
              <a:rPr lang="id-ID" sz="2500" i="1" dirty="0"/>
              <a:t> </a:t>
            </a:r>
            <a:r>
              <a:rPr lang="id-ID" sz="2500" i="1" dirty="0" err="1"/>
              <a:t>Council</a:t>
            </a:r>
            <a:r>
              <a:rPr lang="id-ID" sz="2500" i="1" dirty="0"/>
              <a:t> </a:t>
            </a:r>
            <a:r>
              <a:rPr lang="id-ID" sz="2500" i="1" dirty="0" err="1"/>
              <a:t>Journal</a:t>
            </a:r>
            <a:r>
              <a:rPr lang="id-ID" sz="2500" i="1" dirty="0"/>
              <a:t> 				</a:t>
            </a:r>
            <a:r>
              <a:rPr lang="id-ID" sz="2500" i="1" dirty="0" err="1"/>
              <a:t>Rankings</a:t>
            </a:r>
            <a:r>
              <a:rPr lang="id-ID" sz="2500" i="1" dirty="0"/>
              <a:t> </a:t>
            </a:r>
            <a:r>
              <a:rPr lang="id-ID" sz="2500" i="1" dirty="0" err="1"/>
              <a:t>List</a:t>
            </a:r>
            <a:r>
              <a:rPr lang="id-ID" sz="2500" i="1" dirty="0"/>
              <a:t>;</a:t>
            </a:r>
          </a:p>
          <a:p>
            <a:pPr marL="447675" lvl="3" indent="-400050"/>
            <a:r>
              <a:rPr lang="id-ID" sz="2500" dirty="0"/>
              <a:t>ABS - 		</a:t>
            </a:r>
            <a:r>
              <a:rPr lang="id-ID" sz="2500" i="1" dirty="0" err="1">
                <a:solidFill>
                  <a:srgbClr val="00B050"/>
                </a:solidFill>
              </a:rPr>
              <a:t>Association</a:t>
            </a:r>
            <a:r>
              <a:rPr lang="id-ID" sz="2500" i="1" dirty="0">
                <a:solidFill>
                  <a:srgbClr val="00B050"/>
                </a:solidFill>
              </a:rPr>
              <a:t> </a:t>
            </a:r>
            <a:r>
              <a:rPr lang="id-ID" sz="2500" i="1" dirty="0" err="1">
                <a:solidFill>
                  <a:srgbClr val="00B050"/>
                </a:solidFill>
              </a:rPr>
              <a:t>of</a:t>
            </a:r>
            <a:r>
              <a:rPr lang="id-ID" sz="2500" i="1" dirty="0">
                <a:solidFill>
                  <a:srgbClr val="00B050"/>
                </a:solidFill>
              </a:rPr>
              <a:t> Business </a:t>
            </a:r>
            <a:r>
              <a:rPr lang="id-ID" sz="2500" i="1" dirty="0" err="1">
                <a:solidFill>
                  <a:srgbClr val="00B050"/>
                </a:solidFill>
              </a:rPr>
              <a:t>Schools</a:t>
            </a:r>
            <a:r>
              <a:rPr lang="id-ID" sz="2500" i="1" dirty="0">
                <a:solidFill>
                  <a:srgbClr val="00B050"/>
                </a:solidFill>
              </a:rPr>
              <a:t> </a:t>
            </a:r>
            <a:r>
              <a:rPr lang="id-ID" sz="2500" i="1" dirty="0" err="1">
                <a:solidFill>
                  <a:srgbClr val="00B050"/>
                </a:solidFill>
              </a:rPr>
              <a:t>Academic</a:t>
            </a:r>
            <a:r>
              <a:rPr lang="id-ID" sz="2500" i="1" dirty="0">
                <a:solidFill>
                  <a:srgbClr val="00B050"/>
                </a:solidFill>
              </a:rPr>
              <a:t> 				</a:t>
            </a:r>
            <a:r>
              <a:rPr lang="id-ID" sz="2500" i="1" dirty="0" err="1">
                <a:solidFill>
                  <a:srgbClr val="00B050"/>
                </a:solidFill>
              </a:rPr>
              <a:t>Journal</a:t>
            </a:r>
            <a:r>
              <a:rPr lang="id-ID" sz="2500" i="1" dirty="0">
                <a:solidFill>
                  <a:srgbClr val="00B050"/>
                </a:solidFill>
              </a:rPr>
              <a:t> </a:t>
            </a:r>
            <a:r>
              <a:rPr lang="id-ID" sz="2500" i="1" dirty="0" err="1">
                <a:solidFill>
                  <a:srgbClr val="00B050"/>
                </a:solidFill>
              </a:rPr>
              <a:t>Quality</a:t>
            </a:r>
            <a:r>
              <a:rPr lang="id-ID" sz="2500" i="1" dirty="0">
                <a:solidFill>
                  <a:srgbClr val="00B050"/>
                </a:solidFill>
              </a:rPr>
              <a:t> </a:t>
            </a:r>
            <a:r>
              <a:rPr lang="id-ID" sz="2500" i="1" dirty="0" err="1">
                <a:solidFill>
                  <a:srgbClr val="00B050"/>
                </a:solidFill>
              </a:rPr>
              <a:t>Guide</a:t>
            </a:r>
            <a:endParaRPr lang="en-ID" sz="2500" dirty="0">
              <a:solidFill>
                <a:srgbClr val="00B050"/>
              </a:solidFill>
            </a:endParaRPr>
          </a:p>
          <a:p>
            <a:pPr marL="447675" lvl="3" indent="-400050"/>
            <a:r>
              <a:rPr lang="id-ID" sz="2500" dirty="0"/>
              <a:t>FNEGE - 	</a:t>
            </a:r>
            <a:r>
              <a:rPr lang="id-ID" sz="2500" i="1" dirty="0" err="1"/>
              <a:t>Foundation</a:t>
            </a:r>
            <a:r>
              <a:rPr lang="id-ID" sz="2500" i="1" dirty="0"/>
              <a:t> National </a:t>
            </a:r>
            <a:r>
              <a:rPr lang="id-ID" sz="2500" i="1" dirty="0" err="1"/>
              <a:t>pour</a:t>
            </a:r>
            <a:r>
              <a:rPr lang="id-ID" sz="2500" i="1" dirty="0"/>
              <a:t> </a:t>
            </a:r>
            <a:r>
              <a:rPr lang="id-ID" sz="2500" i="1" dirty="0" err="1"/>
              <a:t>l’Enseignement</a:t>
            </a:r>
            <a:r>
              <a:rPr lang="id-ID" sz="2500" i="1" dirty="0"/>
              <a:t> 				</a:t>
            </a:r>
            <a:r>
              <a:rPr lang="id-ID" sz="2500" i="1" dirty="0" err="1"/>
              <a:t>de</a:t>
            </a:r>
            <a:r>
              <a:rPr lang="id-ID" sz="2500" i="1" dirty="0"/>
              <a:t> </a:t>
            </a:r>
            <a:r>
              <a:rPr lang="id-ID" sz="2500" i="1" dirty="0" err="1"/>
              <a:t>la</a:t>
            </a:r>
            <a:r>
              <a:rPr lang="id-ID" sz="2500" i="1" dirty="0"/>
              <a:t> Gestion </a:t>
            </a:r>
            <a:r>
              <a:rPr lang="id-ID" sz="2500" i="1" dirty="0" err="1"/>
              <a:t>des</a:t>
            </a:r>
            <a:r>
              <a:rPr lang="id-ID" sz="2500" i="1" dirty="0"/>
              <a:t> </a:t>
            </a:r>
            <a:r>
              <a:rPr lang="id-ID" sz="2500" i="1" dirty="0" err="1"/>
              <a:t>Entreprises</a:t>
            </a:r>
            <a:r>
              <a:rPr lang="id-ID" sz="2500" i="1" dirty="0"/>
              <a:t>; </a:t>
            </a:r>
            <a:endParaRPr lang="id-ID" sz="2500" dirty="0"/>
          </a:p>
          <a:p>
            <a:pPr marL="447675" lvl="3" indent="-400050"/>
            <a:r>
              <a:rPr lang="id-ID" sz="2500" dirty="0"/>
              <a:t>HEC - 		</a:t>
            </a:r>
            <a:r>
              <a:rPr lang="id-ID" sz="2500" i="1" dirty="0" err="1"/>
              <a:t>Hautes</a:t>
            </a:r>
            <a:r>
              <a:rPr lang="id-ID" sz="2500" i="1" dirty="0"/>
              <a:t>	</a:t>
            </a:r>
            <a:r>
              <a:rPr lang="id-ID" sz="2500" i="1" dirty="0" err="1"/>
              <a:t>Études</a:t>
            </a:r>
            <a:r>
              <a:rPr lang="id-ID" sz="2500" i="1" dirty="0"/>
              <a:t>	</a:t>
            </a:r>
            <a:r>
              <a:rPr lang="id-ID" sz="2500" i="1" dirty="0" err="1"/>
              <a:t>Commerciales</a:t>
            </a:r>
            <a:r>
              <a:rPr lang="id-ID" sz="2500" i="1" dirty="0"/>
              <a:t>	</a:t>
            </a:r>
            <a:r>
              <a:rPr lang="id-ID" sz="2500" i="1" dirty="0" err="1"/>
              <a:t>de</a:t>
            </a:r>
            <a:r>
              <a:rPr lang="id-ID" sz="2500" i="1" dirty="0"/>
              <a:t>				Paris </a:t>
            </a:r>
            <a:r>
              <a:rPr lang="id-ID" sz="2500" i="1" dirty="0" err="1"/>
              <a:t>Ranking</a:t>
            </a:r>
            <a:r>
              <a:rPr lang="id-ID" sz="2500" i="1" dirty="0"/>
              <a:t> </a:t>
            </a:r>
            <a:r>
              <a:rPr lang="id-ID" sz="2500" i="1" dirty="0" err="1"/>
              <a:t>List</a:t>
            </a:r>
            <a:r>
              <a:rPr lang="id-ID" sz="2500" i="1" dirty="0"/>
              <a:t>;</a:t>
            </a:r>
          </a:p>
          <a:p>
            <a:pPr marL="447675" lvl="3" indent="-400050"/>
            <a:r>
              <a:rPr lang="id-ID" sz="2500" dirty="0"/>
              <a:t>SJR - 		</a:t>
            </a:r>
            <a:r>
              <a:rPr lang="id-ID" sz="2500" i="1" dirty="0" err="1">
                <a:solidFill>
                  <a:srgbClr val="FF0000"/>
                </a:solidFill>
              </a:rPr>
              <a:t>Scimago</a:t>
            </a:r>
            <a:r>
              <a:rPr lang="id-ID" sz="2500" i="1" dirty="0">
                <a:solidFill>
                  <a:srgbClr val="FF0000"/>
                </a:solidFill>
              </a:rPr>
              <a:t> </a:t>
            </a:r>
            <a:r>
              <a:rPr lang="id-ID" sz="2500" i="1" dirty="0" err="1">
                <a:solidFill>
                  <a:srgbClr val="FF0000"/>
                </a:solidFill>
              </a:rPr>
              <a:t>Journal</a:t>
            </a:r>
            <a:r>
              <a:rPr lang="id-ID" sz="2500" i="1" dirty="0">
                <a:solidFill>
                  <a:srgbClr val="FF0000"/>
                </a:solidFill>
              </a:rPr>
              <a:t> </a:t>
            </a:r>
            <a:r>
              <a:rPr lang="id-ID" sz="2500" i="1" dirty="0" err="1">
                <a:solidFill>
                  <a:srgbClr val="FF0000"/>
                </a:solidFill>
              </a:rPr>
              <a:t>Ranking</a:t>
            </a:r>
            <a:r>
              <a:rPr lang="id-ID" sz="2500" i="1" dirty="0">
                <a:solidFill>
                  <a:srgbClr val="FF0000"/>
                </a:solidFill>
              </a:rPr>
              <a:t>;</a:t>
            </a:r>
            <a:endParaRPr lang="en-ID" sz="2500" dirty="0">
              <a:solidFill>
                <a:srgbClr val="FF0000"/>
              </a:solidFill>
            </a:endParaRPr>
          </a:p>
          <a:p>
            <a:pPr marL="447675" lvl="3" indent="-400050"/>
            <a:endParaRPr lang="en-ID" sz="2500" dirty="0"/>
          </a:p>
          <a:p>
            <a:pPr marL="447675" lvl="3" indent="-400050"/>
            <a:endParaRPr lang="en-ID" sz="25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83187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3048001" y="1996679"/>
            <a:ext cx="5726113" cy="145375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2713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id-ID" sz="3600" kern="10">
                <a:ln w="9525">
                  <a:round/>
                  <a:headEnd/>
                  <a:tailEnd/>
                </a:ln>
                <a:solidFill>
                  <a:srgbClr val="113AE9"/>
                </a:solidFill>
                <a:latin typeface="Arial Black"/>
              </a:rPr>
              <a:t>ALHAMDULILLAAH</a:t>
            </a:r>
          </a:p>
        </p:txBody>
      </p:sp>
      <p:sp>
        <p:nvSpPr>
          <p:cNvPr id="48131" name="TextBox 3"/>
          <p:cNvSpPr txBox="1">
            <a:spLocks noChangeArrowheads="1"/>
          </p:cNvSpPr>
          <p:nvPr/>
        </p:nvSpPr>
        <p:spPr bwMode="auto">
          <a:xfrm>
            <a:off x="428626" y="3895725"/>
            <a:ext cx="85756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id-ID" sz="2200" dirty="0">
                <a:hlinkClick r:id="rId2"/>
              </a:rPr>
              <a:t>http://feb.ugm.ac.id/en/lecturers/mahfud-sholihin</a:t>
            </a:r>
            <a:endParaRPr lang="id-ID" sz="2200" dirty="0"/>
          </a:p>
          <a:p>
            <a:pPr eaLnBrk="1" hangingPunct="1"/>
            <a:r>
              <a:rPr lang="id-ID" sz="2200" dirty="0" err="1"/>
              <a:t>https</a:t>
            </a:r>
            <a:r>
              <a:rPr lang="id-ID" sz="2200" dirty="0">
                <a:hlinkClick r:id="rId3"/>
              </a:rPr>
              <a:t>://www.researchgate.net/profile/Mahfud_Sholihin/contributions</a:t>
            </a:r>
            <a:endParaRPr lang="id-ID" sz="2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8133" name="TextBox 5"/>
          <p:cNvSpPr txBox="1">
            <a:spLocks noChangeArrowheads="1"/>
          </p:cNvSpPr>
          <p:nvPr/>
        </p:nvSpPr>
        <p:spPr bwMode="auto">
          <a:xfrm>
            <a:off x="428920" y="1183481"/>
            <a:ext cx="5585825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id-ID" sz="6500" b="1">
                <a:solidFill>
                  <a:srgbClr val="0070C0"/>
                </a:solidFill>
              </a:rPr>
              <a:t>Terima Kasih </a:t>
            </a:r>
          </a:p>
        </p:txBody>
      </p:sp>
    </p:spTree>
    <p:extLst>
      <p:ext uri="{BB962C8B-B14F-4D97-AF65-F5344CB8AC3E}">
        <p14:creationId xmlns:p14="http://schemas.microsoft.com/office/powerpoint/2010/main" val="1433426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gm2018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gm2018" id="{C5739111-926B-400B-81BD-A455156BC70C}" vid="{946EA4B7-86AC-4FA5-9FDB-72D46D4F49D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306</Words>
  <Application>Microsoft Macintosh PowerPoint</Application>
  <PresentationFormat>On-screen Show (16:9)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Wingdings</vt:lpstr>
      <vt:lpstr>Office Theme</vt:lpstr>
      <vt:lpstr>ugm2018</vt:lpstr>
      <vt:lpstr>Pengkayaan Topik dan  Target Destinasi  Jurnal Internasional Bereputasi </vt:lpstr>
      <vt:lpstr> Apa Yang Diteliti?  </vt:lpstr>
      <vt:lpstr>Pemilihan Topik</vt:lpstr>
      <vt:lpstr>Pemilihan Topik</vt:lpstr>
      <vt:lpstr>Syarat Khusus Tidak Diterima</vt:lpstr>
      <vt:lpstr>Rangking Jurnal (Bisnis dan Ekonomi)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Kurikulum  Program Merdeka Belajar-  Kampus Merdeka </dc:title>
  <dc:creator>Mahfud Sholihin</dc:creator>
  <cp:lastModifiedBy>Mahfud Sholihin</cp:lastModifiedBy>
  <cp:revision>34</cp:revision>
  <dcterms:created xsi:type="dcterms:W3CDTF">2020-11-07T22:43:28Z</dcterms:created>
  <dcterms:modified xsi:type="dcterms:W3CDTF">2020-12-11T23:54:33Z</dcterms:modified>
</cp:coreProperties>
</file>