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59355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7079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56726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119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367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20333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32416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7841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6396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2166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9030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391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40148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739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8613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0572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4735F-8D0A-4C13-8DA8-B4F9FC9E707F}" type="datetimeFigureOut">
              <a:rPr lang="en-ID" smtClean="0"/>
              <a:t>29/07/2021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A40B3E-7CBF-4B22-9630-ECB4735AEB6F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0750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50D13-A9F3-4F24-9CDD-E4ADB95AB7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9832" y="1782698"/>
            <a:ext cx="7766936" cy="164630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USULAN PANGKAT DAN GOLONGAN DOSEN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C17DB9-2119-4815-AE81-8B7577894A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9832" y="3653268"/>
            <a:ext cx="7766936" cy="1096899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UNIVERSITAS MUHAMMADIYAH YOGYAKARTA</a:t>
            </a:r>
            <a:endParaRPr lang="en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6418E-5F2B-450A-A331-2926EC123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577" y="1192492"/>
            <a:ext cx="8596668" cy="19880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</a:rPr>
              <a:t>PENGURUSAN PANGKAT DOSEN UMY :</a:t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2000" dirty="0" err="1">
                <a:solidFill>
                  <a:schemeClr val="tx1"/>
                </a:solidFill>
              </a:rPr>
              <a:t>Pengajuan</a:t>
            </a:r>
            <a:r>
              <a:rPr lang="en-US" sz="2000" dirty="0">
                <a:solidFill>
                  <a:schemeClr val="tx1"/>
                </a:solidFill>
              </a:rPr>
              <a:t> SK </a:t>
            </a:r>
            <a:r>
              <a:rPr lang="en-US" sz="2000" dirty="0" err="1">
                <a:solidFill>
                  <a:schemeClr val="tx1"/>
                </a:solidFill>
              </a:rPr>
              <a:t>Inpassing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Pangkat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Golongan</a:t>
            </a:r>
            <a:r>
              <a:rPr lang="en-US" sz="2000" dirty="0">
                <a:solidFill>
                  <a:schemeClr val="tx1"/>
                </a:solidFill>
              </a:rPr>
              <a:t> yang </a:t>
            </a:r>
            <a:r>
              <a:rPr lang="en-US" sz="2000" dirty="0" err="1">
                <a:solidFill>
                  <a:schemeClr val="tx1"/>
                </a:solidFill>
              </a:rPr>
              <a:t>dikeluarkan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Dikti</a:t>
            </a:r>
            <a:br>
              <a:rPr lang="en-US" sz="2000" dirty="0">
                <a:solidFill>
                  <a:schemeClr val="tx1"/>
                </a:solidFill>
              </a:rPr>
            </a:b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SK </a:t>
            </a:r>
            <a:r>
              <a:rPr lang="en-US" sz="2000" dirty="0" err="1">
                <a:solidFill>
                  <a:srgbClr val="002060"/>
                </a:solidFill>
              </a:rPr>
              <a:t>Inpassing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Penyetaraan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Pangkat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yang </a:t>
            </a:r>
            <a:r>
              <a:rPr lang="en-ID" sz="2000" b="0" i="0" dirty="0" err="1">
                <a:solidFill>
                  <a:srgbClr val="002060"/>
                </a:solidFill>
                <a:effectLst/>
              </a:rPr>
              <a:t>diberikan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ID" sz="2000" b="0" i="0" dirty="0" err="1">
                <a:solidFill>
                  <a:srgbClr val="002060"/>
                </a:solidFill>
                <a:effectLst/>
              </a:rPr>
              <a:t>kepada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ID" sz="2000" b="0" i="0" dirty="0" err="1">
                <a:solidFill>
                  <a:srgbClr val="002060"/>
                </a:solidFill>
                <a:effectLst/>
              </a:rPr>
              <a:t>dosen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Non PNS yang </a:t>
            </a:r>
            <a:r>
              <a:rPr lang="en-ID" sz="2000" b="0" i="0" dirty="0" err="1">
                <a:solidFill>
                  <a:srgbClr val="002060"/>
                </a:solidFill>
                <a:effectLst/>
              </a:rPr>
              <a:t>telah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ID" sz="2000" b="0" i="0" dirty="0" err="1">
                <a:solidFill>
                  <a:srgbClr val="002060"/>
                </a:solidFill>
                <a:effectLst/>
              </a:rPr>
              <a:t>memiliki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ID" sz="2000" b="0" i="0" dirty="0" err="1">
                <a:solidFill>
                  <a:srgbClr val="002060"/>
                </a:solidFill>
                <a:effectLst/>
              </a:rPr>
              <a:t>Jabatan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ID" sz="2000" b="0" i="0" dirty="0" err="1">
                <a:solidFill>
                  <a:srgbClr val="002060"/>
                </a:solidFill>
                <a:effectLst/>
              </a:rPr>
              <a:t>akademik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ID" sz="2000" b="0" i="0" dirty="0" err="1">
                <a:solidFill>
                  <a:srgbClr val="002060"/>
                </a:solidFill>
                <a:effectLst/>
              </a:rPr>
              <a:t>sesuai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ID" sz="2000" b="0" i="0" dirty="0" err="1">
                <a:solidFill>
                  <a:srgbClr val="002060"/>
                </a:solidFill>
                <a:effectLst/>
              </a:rPr>
              <a:t>dengan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</a:t>
            </a:r>
            <a:r>
              <a:rPr lang="en-ID" sz="2000" b="0" i="0" dirty="0" err="1">
                <a:solidFill>
                  <a:srgbClr val="002060"/>
                </a:solidFill>
                <a:effectLst/>
              </a:rPr>
              <a:t>kepangkatan</a:t>
            </a:r>
            <a:r>
              <a:rPr lang="en-ID" sz="2000" b="0" i="0" dirty="0">
                <a:solidFill>
                  <a:srgbClr val="002060"/>
                </a:solidFill>
                <a:effectLst/>
              </a:rPr>
              <a:t> di PNS.</a:t>
            </a:r>
            <a:br>
              <a:rPr lang="en-US" sz="2000" dirty="0">
                <a:solidFill>
                  <a:srgbClr val="002060"/>
                </a:solidFill>
              </a:rPr>
            </a:br>
            <a:br>
              <a:rPr lang="en-ID" sz="1600" dirty="0">
                <a:solidFill>
                  <a:schemeClr val="tx1"/>
                </a:solidFill>
              </a:rPr>
            </a:br>
            <a:endParaRPr lang="en-ID" sz="3200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6A865-B741-4606-8EB7-9EB251F30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779" y="3534915"/>
            <a:ext cx="8596668" cy="2229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1. </a:t>
            </a:r>
            <a:r>
              <a:rPr lang="en-US" dirty="0" err="1">
                <a:solidFill>
                  <a:srgbClr val="002060"/>
                </a:solidFill>
              </a:rPr>
              <a:t>Dosen</a:t>
            </a:r>
            <a:r>
              <a:rPr lang="en-US" dirty="0">
                <a:solidFill>
                  <a:srgbClr val="002060"/>
                </a:solidFill>
              </a:rPr>
              <a:t> Negeri </a:t>
            </a:r>
            <a:r>
              <a:rPr lang="en-US" dirty="0" err="1">
                <a:solidFill>
                  <a:srgbClr val="002060"/>
                </a:solidFill>
              </a:rPr>
              <a:t>Dipekerjakan</a:t>
            </a:r>
            <a:r>
              <a:rPr lang="en-US" dirty="0">
                <a:solidFill>
                  <a:srgbClr val="002060"/>
                </a:solidFill>
              </a:rPr>
              <a:t> / </a:t>
            </a:r>
            <a:r>
              <a:rPr lang="en-US" dirty="0" err="1">
                <a:solidFill>
                  <a:srgbClr val="002060"/>
                </a:solidFill>
              </a:rPr>
              <a:t>Dosen</a:t>
            </a:r>
            <a:r>
              <a:rPr lang="en-US" dirty="0">
                <a:solidFill>
                  <a:srgbClr val="002060"/>
                </a:solidFill>
              </a:rPr>
              <a:t> PNS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(</a:t>
            </a:r>
            <a:r>
              <a:rPr lang="en-US" dirty="0" err="1">
                <a:solidFill>
                  <a:srgbClr val="002060"/>
                </a:solidFill>
              </a:rPr>
              <a:t>Pengurusannya</a:t>
            </a:r>
            <a:r>
              <a:rPr lang="en-US" dirty="0">
                <a:solidFill>
                  <a:srgbClr val="002060"/>
                </a:solidFill>
              </a:rPr>
              <a:t> di </a:t>
            </a:r>
            <a:r>
              <a:rPr lang="en-US" dirty="0" err="1">
                <a:solidFill>
                  <a:srgbClr val="002060"/>
                </a:solidFill>
              </a:rPr>
              <a:t>Subbag</a:t>
            </a:r>
            <a:r>
              <a:rPr lang="en-US" dirty="0">
                <a:solidFill>
                  <a:srgbClr val="002060"/>
                </a:solidFill>
              </a:rPr>
              <a:t> Hukum, </a:t>
            </a:r>
            <a:r>
              <a:rPr lang="en-US" dirty="0" err="1">
                <a:solidFill>
                  <a:srgbClr val="002060"/>
                </a:solidFill>
              </a:rPr>
              <a:t>Kepegawaian</a:t>
            </a:r>
            <a:r>
              <a:rPr lang="en-US" dirty="0">
                <a:solidFill>
                  <a:srgbClr val="002060"/>
                </a:solidFill>
              </a:rPr>
              <a:t>, dan Tata </a:t>
            </a:r>
            <a:r>
              <a:rPr lang="en-US" dirty="0" err="1">
                <a:solidFill>
                  <a:srgbClr val="002060"/>
                </a:solidFill>
              </a:rPr>
              <a:t>Laksana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LLDikti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Surat </a:t>
            </a:r>
            <a:r>
              <a:rPr lang="en-US" dirty="0" err="1">
                <a:solidFill>
                  <a:srgbClr val="002060"/>
                </a:solidFill>
              </a:rPr>
              <a:t>pemberitahuan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dikirim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dosen</a:t>
            </a:r>
            <a:r>
              <a:rPr lang="en-US" dirty="0">
                <a:solidFill>
                  <a:srgbClr val="002060"/>
                </a:solidFill>
              </a:rPr>
              <a:t> DPK </a:t>
            </a:r>
            <a:r>
              <a:rPr lang="en-US" dirty="0" err="1">
                <a:solidFill>
                  <a:srgbClr val="002060"/>
                </a:solidFill>
              </a:rPr>
              <a:t>dari</a:t>
            </a:r>
            <a:r>
              <a:rPr lang="en-US" dirty="0">
                <a:solidFill>
                  <a:srgbClr val="002060"/>
                </a:solidFill>
              </a:rPr>
              <a:t> HKTL </a:t>
            </a:r>
            <a:r>
              <a:rPr lang="en-US" dirty="0" err="1">
                <a:solidFill>
                  <a:srgbClr val="002060"/>
                </a:solidFill>
              </a:rPr>
              <a:t>LLDikti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2. </a:t>
            </a:r>
            <a:r>
              <a:rPr lang="en-US" dirty="0" err="1">
                <a:solidFill>
                  <a:srgbClr val="002060"/>
                </a:solidFill>
              </a:rPr>
              <a:t>Dosen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Tetap</a:t>
            </a:r>
            <a:r>
              <a:rPr lang="en-US" dirty="0">
                <a:solidFill>
                  <a:srgbClr val="002060"/>
                </a:solidFill>
              </a:rPr>
              <a:t> Yayasan / Non PNS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(</a:t>
            </a:r>
            <a:r>
              <a:rPr lang="en-US" dirty="0" err="1">
                <a:solidFill>
                  <a:srgbClr val="002060"/>
                </a:solidFill>
              </a:rPr>
              <a:t>Pengurusan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Inpassing</a:t>
            </a:r>
            <a:r>
              <a:rPr lang="en-US" dirty="0">
                <a:solidFill>
                  <a:srgbClr val="002060"/>
                </a:solidFill>
              </a:rPr>
              <a:t>  </a:t>
            </a:r>
            <a:r>
              <a:rPr lang="en-US" dirty="0" err="1">
                <a:solidFill>
                  <a:srgbClr val="002060"/>
                </a:solidFill>
              </a:rPr>
              <a:t>dibantu</a:t>
            </a:r>
            <a:r>
              <a:rPr lang="en-US" dirty="0">
                <a:solidFill>
                  <a:srgbClr val="002060"/>
                </a:solidFill>
              </a:rPr>
              <a:t> LPK SDM </a:t>
            </a:r>
            <a:r>
              <a:rPr lang="en-US" dirty="0" err="1">
                <a:solidFill>
                  <a:srgbClr val="002060"/>
                </a:solidFill>
              </a:rPr>
              <a:t>secara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kolektif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diajukan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LLDikti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94133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0CD64-A30C-4327-B063-4D5977A480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867282"/>
            <a:ext cx="7766936" cy="2061448"/>
          </a:xfrm>
        </p:spPr>
        <p:txBody>
          <a:bodyPr/>
          <a:lstStyle/>
          <a:p>
            <a:pPr algn="l"/>
            <a:r>
              <a:rPr lang="en-US" sz="2200" dirty="0">
                <a:solidFill>
                  <a:srgbClr val="002060"/>
                </a:solidFill>
              </a:rPr>
              <a:t>SK </a:t>
            </a:r>
            <a:r>
              <a:rPr lang="en-US" sz="2200" dirty="0" err="1">
                <a:solidFill>
                  <a:srgbClr val="002060"/>
                </a:solidFill>
              </a:rPr>
              <a:t>Inpassing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Pangkat</a:t>
            </a:r>
            <a:r>
              <a:rPr lang="en-US" sz="2200" dirty="0">
                <a:solidFill>
                  <a:srgbClr val="002060"/>
                </a:solidFill>
              </a:rPr>
              <a:t> Awal </a:t>
            </a:r>
            <a:r>
              <a:rPr lang="en-US" sz="2200" dirty="0" err="1">
                <a:solidFill>
                  <a:srgbClr val="002060"/>
                </a:solidFill>
              </a:rPr>
              <a:t>yaitu</a:t>
            </a:r>
            <a:r>
              <a:rPr lang="en-US" sz="2200" dirty="0">
                <a:solidFill>
                  <a:srgbClr val="002060"/>
                </a:solidFill>
              </a:rPr>
              <a:t> : </a:t>
            </a:r>
            <a:br>
              <a:rPr lang="en-US" sz="2200" dirty="0">
                <a:solidFill>
                  <a:srgbClr val="002060"/>
                </a:solidFill>
              </a:rPr>
            </a:br>
            <a:r>
              <a:rPr lang="en-US" sz="2200" dirty="0">
                <a:solidFill>
                  <a:srgbClr val="002060"/>
                </a:solidFill>
              </a:rPr>
              <a:t>SK </a:t>
            </a:r>
            <a:r>
              <a:rPr lang="en-US" sz="2200" dirty="0" err="1">
                <a:solidFill>
                  <a:srgbClr val="002060"/>
                </a:solidFill>
              </a:rPr>
              <a:t>Inpassing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pertama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setelah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memiliki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Jabatan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Akademik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en-US" sz="2200" dirty="0" err="1">
                <a:solidFill>
                  <a:srgbClr val="002060"/>
                </a:solidFill>
              </a:rPr>
              <a:t>pertama</a:t>
            </a:r>
            <a:r>
              <a:rPr lang="en-US" sz="2200" dirty="0">
                <a:solidFill>
                  <a:srgbClr val="002060"/>
                </a:solidFill>
              </a:rPr>
              <a:t> kali</a:t>
            </a:r>
            <a:br>
              <a:rPr lang="en-US" sz="2200" dirty="0">
                <a:solidFill>
                  <a:srgbClr val="002060"/>
                </a:solidFill>
              </a:rPr>
            </a:br>
            <a:r>
              <a:rPr lang="en-US" sz="2200" dirty="0">
                <a:solidFill>
                  <a:srgbClr val="002060"/>
                </a:solidFill>
              </a:rPr>
              <a:t>AA 150 AK = </a:t>
            </a:r>
            <a:r>
              <a:rPr lang="en-US" sz="2200" dirty="0" err="1">
                <a:solidFill>
                  <a:srgbClr val="002060"/>
                </a:solidFill>
              </a:rPr>
              <a:t>Penata</a:t>
            </a:r>
            <a:r>
              <a:rPr lang="en-US" sz="2200" dirty="0">
                <a:solidFill>
                  <a:srgbClr val="002060"/>
                </a:solidFill>
              </a:rPr>
              <a:t> Muda Tk I / III b (S2)</a:t>
            </a:r>
            <a:br>
              <a:rPr lang="en-US" sz="2200" dirty="0">
                <a:solidFill>
                  <a:srgbClr val="002060"/>
                </a:solidFill>
              </a:rPr>
            </a:br>
            <a:r>
              <a:rPr lang="en-US" sz="2200" dirty="0">
                <a:solidFill>
                  <a:srgbClr val="002060"/>
                </a:solidFill>
              </a:rPr>
              <a:t>L 200 AK   = </a:t>
            </a:r>
            <a:r>
              <a:rPr lang="en-US" sz="2200" dirty="0" err="1">
                <a:solidFill>
                  <a:srgbClr val="002060"/>
                </a:solidFill>
              </a:rPr>
              <a:t>Penata</a:t>
            </a:r>
            <a:r>
              <a:rPr lang="en-US" sz="2200" dirty="0">
                <a:solidFill>
                  <a:srgbClr val="002060"/>
                </a:solidFill>
              </a:rPr>
              <a:t> / III c (S3)</a:t>
            </a:r>
            <a:endParaRPr lang="en-ID" sz="2200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9C9418-CC63-43A1-A8C7-256AA5F910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3332187"/>
            <a:ext cx="7766936" cy="2061448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SK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Inpassing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Lanjut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yaitu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: </a:t>
            </a:r>
          </a:p>
          <a:p>
            <a:pPr algn="l"/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SK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Inpassing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setelah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memiliki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jabatan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akademik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lebih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tinggi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dari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Jabatan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akademik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pertama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(L, LK, GB)</a:t>
            </a:r>
          </a:p>
          <a:p>
            <a:pPr algn="l"/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Usulan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Pangkat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tidak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bisa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loncat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 (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IIIb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IIIc,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IIId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5">
                    <a:lumMod val="75000"/>
                  </a:schemeClr>
                </a:solidFill>
              </a:rPr>
              <a:t>dst</a:t>
            </a:r>
            <a:r>
              <a:rPr lang="en-US" sz="2200" dirty="0">
                <a:solidFill>
                  <a:schemeClr val="accent5">
                    <a:lumMod val="75000"/>
                  </a:schemeClr>
                </a:solidFill>
              </a:rPr>
              <a:t>)</a:t>
            </a:r>
            <a:endParaRPr lang="en-ID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47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E258-28F3-47FB-AD7A-5AD7974B3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116" y="1444485"/>
            <a:ext cx="8596668" cy="3631098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SK </a:t>
            </a:r>
            <a:r>
              <a:rPr lang="en-US" sz="2400" dirty="0" err="1">
                <a:solidFill>
                  <a:srgbClr val="002060"/>
                </a:solidFill>
              </a:rPr>
              <a:t>Inpassing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Lanjut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diajukan</a:t>
            </a:r>
            <a:r>
              <a:rPr lang="en-US" sz="2400" dirty="0">
                <a:solidFill>
                  <a:srgbClr val="002060"/>
                </a:solidFill>
              </a:rPr>
              <a:t> paling </a:t>
            </a:r>
            <a:r>
              <a:rPr lang="en-US" sz="2400" dirty="0" err="1">
                <a:solidFill>
                  <a:srgbClr val="002060"/>
                </a:solidFill>
              </a:rPr>
              <a:t>cepat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setelah</a:t>
            </a:r>
            <a:r>
              <a:rPr lang="en-US" sz="2400" dirty="0">
                <a:solidFill>
                  <a:srgbClr val="002060"/>
                </a:solidFill>
              </a:rPr>
              <a:t> 2 </a:t>
            </a:r>
            <a:r>
              <a:rPr lang="en-US" sz="2400" dirty="0" err="1">
                <a:solidFill>
                  <a:srgbClr val="002060"/>
                </a:solidFill>
              </a:rPr>
              <a:t>tahun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dari</a:t>
            </a:r>
            <a:r>
              <a:rPr lang="en-US" sz="2400" dirty="0">
                <a:solidFill>
                  <a:srgbClr val="002060"/>
                </a:solidFill>
              </a:rPr>
              <a:t> TMT </a:t>
            </a:r>
            <a:r>
              <a:rPr lang="en-US" sz="2400" dirty="0" err="1">
                <a:solidFill>
                  <a:srgbClr val="002060"/>
                </a:solidFill>
              </a:rPr>
              <a:t>pangkat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terakhir</a:t>
            </a:r>
            <a:r>
              <a:rPr lang="en-US" sz="2400" dirty="0">
                <a:solidFill>
                  <a:srgbClr val="002060"/>
                </a:solidFill>
              </a:rPr>
              <a:t> (</a:t>
            </a:r>
            <a:r>
              <a:rPr lang="en-US" sz="2400" dirty="0" err="1">
                <a:solidFill>
                  <a:srgbClr val="002060"/>
                </a:solidFill>
              </a:rPr>
              <a:t>contoh</a:t>
            </a:r>
            <a:r>
              <a:rPr lang="en-US" sz="2400" dirty="0">
                <a:solidFill>
                  <a:srgbClr val="002060"/>
                </a:solidFill>
              </a:rPr>
              <a:t> 2020 - 2022)</a:t>
            </a:r>
            <a:br>
              <a:rPr lang="en-US" sz="2400" dirty="0">
                <a:solidFill>
                  <a:srgbClr val="002060"/>
                </a:solidFill>
              </a:rPr>
            </a:b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 err="1">
                <a:solidFill>
                  <a:srgbClr val="002060"/>
                </a:solidFill>
              </a:rPr>
              <a:t>Bagi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dosen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dengan</a:t>
            </a:r>
            <a:r>
              <a:rPr lang="en-US" sz="2400" dirty="0">
                <a:solidFill>
                  <a:srgbClr val="002060"/>
                </a:solidFill>
              </a:rPr>
              <a:t> status </a:t>
            </a:r>
            <a:r>
              <a:rPr lang="en-US" sz="2400" dirty="0" err="1">
                <a:solidFill>
                  <a:srgbClr val="002060"/>
                </a:solidFill>
              </a:rPr>
              <a:t>Studi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diajukan</a:t>
            </a:r>
            <a:r>
              <a:rPr lang="en-US" sz="2400" dirty="0">
                <a:solidFill>
                  <a:srgbClr val="002060"/>
                </a:solidFill>
              </a:rPr>
              <a:t> paling </a:t>
            </a:r>
            <a:r>
              <a:rPr lang="en-US" sz="2400" dirty="0" err="1">
                <a:solidFill>
                  <a:srgbClr val="002060"/>
                </a:solidFill>
              </a:rPr>
              <a:t>cepat</a:t>
            </a:r>
            <a:r>
              <a:rPr lang="en-US" sz="2400" dirty="0">
                <a:solidFill>
                  <a:srgbClr val="002060"/>
                </a:solidFill>
              </a:rPr>
              <a:t> 4 </a:t>
            </a:r>
            <a:r>
              <a:rPr lang="en-US" sz="2400" dirty="0" err="1">
                <a:solidFill>
                  <a:srgbClr val="002060"/>
                </a:solidFill>
              </a:rPr>
              <a:t>tahun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dari</a:t>
            </a:r>
            <a:r>
              <a:rPr lang="en-US" sz="2400" dirty="0">
                <a:solidFill>
                  <a:srgbClr val="002060"/>
                </a:solidFill>
              </a:rPr>
              <a:t> TMT </a:t>
            </a:r>
            <a:r>
              <a:rPr lang="en-US" sz="2400" dirty="0" err="1">
                <a:solidFill>
                  <a:srgbClr val="002060"/>
                </a:solidFill>
              </a:rPr>
              <a:t>pangkat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terakhir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br>
              <a:rPr lang="en-US" sz="2400" dirty="0">
                <a:solidFill>
                  <a:srgbClr val="002060"/>
                </a:solidFill>
              </a:rPr>
            </a:b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 err="1">
                <a:solidFill>
                  <a:srgbClr val="002060"/>
                </a:solidFill>
              </a:rPr>
              <a:t>Usulan</a:t>
            </a:r>
            <a:r>
              <a:rPr lang="en-US" sz="2400" dirty="0">
                <a:solidFill>
                  <a:srgbClr val="002060"/>
                </a:solidFill>
              </a:rPr>
              <a:t> SK </a:t>
            </a:r>
            <a:r>
              <a:rPr lang="en-US" sz="2400" dirty="0" err="1">
                <a:solidFill>
                  <a:srgbClr val="002060"/>
                </a:solidFill>
              </a:rPr>
              <a:t>Inpassing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lanjut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diajukan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setiap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diakhir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tahun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(</a:t>
            </a:r>
            <a:r>
              <a:rPr lang="en-US" sz="2400" dirty="0" err="1">
                <a:solidFill>
                  <a:srgbClr val="002060"/>
                </a:solidFill>
              </a:rPr>
              <a:t>Bulan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Oktober</a:t>
            </a:r>
            <a:r>
              <a:rPr lang="en-US" sz="2400" dirty="0">
                <a:solidFill>
                  <a:srgbClr val="002060"/>
                </a:solidFill>
              </a:rPr>
              <a:t> – </a:t>
            </a:r>
            <a:r>
              <a:rPr lang="en-US" sz="2400" dirty="0" err="1">
                <a:solidFill>
                  <a:srgbClr val="002060"/>
                </a:solidFill>
              </a:rPr>
              <a:t>Keluar</a:t>
            </a:r>
            <a:r>
              <a:rPr lang="en-US" sz="2400" dirty="0">
                <a:solidFill>
                  <a:srgbClr val="002060"/>
                </a:solidFill>
              </a:rPr>
              <a:t> SK TMT </a:t>
            </a:r>
            <a:r>
              <a:rPr lang="en-US" sz="2400" dirty="0" err="1">
                <a:solidFill>
                  <a:srgbClr val="002060"/>
                </a:solidFill>
              </a:rPr>
              <a:t>Bulan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Januari</a:t>
            </a:r>
            <a:r>
              <a:rPr lang="en-US" sz="2400" dirty="0">
                <a:solidFill>
                  <a:srgbClr val="002060"/>
                </a:solidFill>
              </a:rPr>
              <a:t>)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Ada </a:t>
            </a:r>
            <a:r>
              <a:rPr lang="en-US" sz="2400" dirty="0" err="1">
                <a:solidFill>
                  <a:srgbClr val="002060"/>
                </a:solidFill>
              </a:rPr>
              <a:t>surat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edaran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dari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LLDikti</a:t>
            </a:r>
            <a:endParaRPr lang="en-ID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135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A6572-E2EF-4DCD-A631-DA0BBAFF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195" y="1414669"/>
            <a:ext cx="8267883" cy="4028661"/>
          </a:xfrm>
        </p:spPr>
        <p:txBody>
          <a:bodyPr>
            <a:normAutofit/>
          </a:bodyPr>
          <a:lstStyle/>
          <a:p>
            <a:r>
              <a:rPr lang="en-US" sz="3200" dirty="0" err="1">
                <a:solidFill>
                  <a:srgbClr val="002060"/>
                </a:solidFill>
              </a:rPr>
              <a:t>Syarat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pengajuan</a:t>
            </a:r>
            <a:r>
              <a:rPr lang="en-US" sz="3200" dirty="0">
                <a:solidFill>
                  <a:srgbClr val="002060"/>
                </a:solidFill>
              </a:rPr>
              <a:t> SK </a:t>
            </a:r>
            <a:r>
              <a:rPr lang="en-US" sz="3200" dirty="0" err="1">
                <a:solidFill>
                  <a:srgbClr val="002060"/>
                </a:solidFill>
              </a:rPr>
              <a:t>Inpassing</a:t>
            </a:r>
            <a:r>
              <a:rPr lang="en-US" sz="3200" dirty="0">
                <a:solidFill>
                  <a:srgbClr val="002060"/>
                </a:solidFill>
              </a:rPr>
              <a:t> :</a:t>
            </a:r>
            <a:br>
              <a:rPr lang="en-US" sz="3200" dirty="0">
                <a:solidFill>
                  <a:srgbClr val="002060"/>
                </a:solidFill>
              </a:rPr>
            </a:b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>1. FC </a:t>
            </a:r>
            <a:r>
              <a:rPr lang="en-US" sz="3200" dirty="0" err="1">
                <a:solidFill>
                  <a:srgbClr val="002060"/>
                </a:solidFill>
              </a:rPr>
              <a:t>Sertifikat</a:t>
            </a:r>
            <a:r>
              <a:rPr lang="en-US" sz="3200" dirty="0">
                <a:solidFill>
                  <a:srgbClr val="002060"/>
                </a:solidFill>
              </a:rPr>
              <a:t> SERDOS</a:t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>2. FC SK </a:t>
            </a:r>
            <a:r>
              <a:rPr lang="en-US" sz="3200" dirty="0" err="1">
                <a:solidFill>
                  <a:srgbClr val="002060"/>
                </a:solidFill>
              </a:rPr>
              <a:t>Inpassing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pangkat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terakhir</a:t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>3. FC SK Jafa </a:t>
            </a:r>
            <a:r>
              <a:rPr lang="en-US" sz="3200" dirty="0" err="1">
                <a:solidFill>
                  <a:srgbClr val="002060"/>
                </a:solidFill>
              </a:rPr>
              <a:t>terakhir</a:t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>4. FC SK Jafa </a:t>
            </a:r>
            <a:r>
              <a:rPr lang="en-US" sz="3200" dirty="0" err="1">
                <a:solidFill>
                  <a:srgbClr val="002060"/>
                </a:solidFill>
              </a:rPr>
              <a:t>sebelumnya</a:t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>5. FC SKP / DP3 (2 </a:t>
            </a:r>
            <a:r>
              <a:rPr lang="en-US" sz="3200" dirty="0" err="1">
                <a:solidFill>
                  <a:srgbClr val="002060"/>
                </a:solidFill>
              </a:rPr>
              <a:t>tahun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terakhir</a:t>
            </a:r>
            <a:r>
              <a:rPr lang="en-US" sz="3200" dirty="0">
                <a:solidFill>
                  <a:srgbClr val="002060"/>
                </a:solidFill>
              </a:rPr>
              <a:t>)</a:t>
            </a:r>
            <a:br>
              <a:rPr lang="en-US" sz="3200" dirty="0">
                <a:solidFill>
                  <a:srgbClr val="002060"/>
                </a:solidFill>
              </a:rPr>
            </a:br>
            <a:r>
              <a:rPr lang="en-US" sz="3200" dirty="0">
                <a:solidFill>
                  <a:srgbClr val="002060"/>
                </a:solidFill>
              </a:rPr>
              <a:t>    </a:t>
            </a:r>
            <a:r>
              <a:rPr lang="en-US" sz="2000" dirty="0">
                <a:solidFill>
                  <a:srgbClr val="002060"/>
                </a:solidFill>
              </a:rPr>
              <a:t>(</a:t>
            </a:r>
            <a:r>
              <a:rPr lang="en-US" sz="2000" dirty="0" err="1">
                <a:solidFill>
                  <a:srgbClr val="002060"/>
                </a:solidFill>
              </a:rPr>
              <a:t>Sasaran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Kerja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Pegawai</a:t>
            </a:r>
            <a:r>
              <a:rPr lang="en-US" sz="2000" dirty="0">
                <a:solidFill>
                  <a:srgbClr val="002060"/>
                </a:solidFill>
              </a:rPr>
              <a:t> / Daftar </a:t>
            </a:r>
            <a:r>
              <a:rPr lang="en-US" sz="2000" dirty="0" err="1">
                <a:solidFill>
                  <a:srgbClr val="002060"/>
                </a:solidFill>
              </a:rPr>
              <a:t>Penilaian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Pelaksanaan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Pekerjaan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  <a:endParaRPr lang="en-ID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001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08A1-6120-4C56-84A0-85AFD95B6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074" y="2768600"/>
            <a:ext cx="8596668" cy="1320800"/>
          </a:xfrm>
        </p:spPr>
        <p:txBody>
          <a:bodyPr/>
          <a:lstStyle/>
          <a:p>
            <a:pPr algn="ctr"/>
            <a:r>
              <a:rPr lang="en-US" dirty="0" err="1"/>
              <a:t>Terima</a:t>
            </a:r>
            <a:r>
              <a:rPr lang="en-US" dirty="0"/>
              <a:t> 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808100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196</TotalTime>
  <Words>304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USULAN PANGKAT DAN GOLONGAN DOSEN</vt:lpstr>
      <vt:lpstr>PENGURUSAN PANGKAT DOSEN UMY : Pengajuan SK Inpassing Pangkat Golongan yang dikeluarkan Dikti  SK Inpassing Penyetaraan Pangkat yang diberikan kepada dosen Non PNS yang telah memiliki Jabatan akademik sesuai dengan kepangkatan di PNS.  </vt:lpstr>
      <vt:lpstr>SK Inpassing Pangkat Awal yaitu :  SK Inpassing pertama setelah memiliki Jabatan Akademik pertama kali AA 150 AK = Penata Muda Tk I / III b (S2) L 200 AK   = Penata / III c (S3)</vt:lpstr>
      <vt:lpstr>SK Inpassing Lanjut diajukan paling cepat setelah 2 tahun dari TMT pangkat terakhir (contoh 2020 - 2022)  Bagi dosen dengan status Studi diajukan paling cepat 4 tahun dari TMT pangkat terakhir.  Usulan SK Inpassing lanjut diajukan setiap diakhir tahun (Bulan Oktober – Keluar SK TMT Bulan Januari) Ada surat edaran dari LLDikti</vt:lpstr>
      <vt:lpstr>Syarat pengajuan SK Inpassing :  1. FC Sertifikat SERDOS 2. FC SK Inpassing pangkat terakhir 3. FC SK Jafa terakhir 4. FC SK Jafa sebelumnya 5. FC SKP / DP3 (2 tahun terakhir)     (Sasaran Kerja Pegawai / Daftar Penilaian Pelaksanaan Pekerjaan)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PENGURUSAN PANGKAT DAN GOLONGAN DOSEN</dc:title>
  <dc:creator>bsdm umy</dc:creator>
  <cp:lastModifiedBy>bsdm umy</cp:lastModifiedBy>
  <cp:revision>21</cp:revision>
  <dcterms:created xsi:type="dcterms:W3CDTF">2021-07-28T14:44:56Z</dcterms:created>
  <dcterms:modified xsi:type="dcterms:W3CDTF">2021-07-29T01:44:35Z</dcterms:modified>
</cp:coreProperties>
</file>